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4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94349904-33D7-497A-B0D3-D7A052576D23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F22343-E547-4672-B8ED-42DFF634B9F6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7D0A2B-A049-48D5-B98C-606AC8950F2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135894-ABA8-48E5-AF04-515EB1D80FAE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8B44A7-B2DA-41BB-8521-098B32CE6008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4AC4ED-F0DF-4F41-89F3-B5688751AE8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A652C2-435B-43E8-87E5-55771B345EE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890306-8A3B-4367-98AF-8324BE47E2C1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C186CC-F38D-4344-9299-5668BC3605F7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F80BCE-22F5-4ED6-9F29-7360D09D4E17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1BACFA-95BA-4117-8720-13DF8E535CEB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D38963-F212-41AC-B428-978FC3FC7312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D5E472-55DB-4914-AEA6-026A0F6003E4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2"/>
          <p:cNvSpPr/>
          <p:nvPr/>
        </p:nvSpPr>
        <p:spPr>
          <a:xfrm>
            <a:off x="-192240" y="-115920"/>
            <a:ext cx="9527040" cy="6201360"/>
          </a:xfrm>
          <a:custGeom>
            <a:avLst/>
            <a:gdLst/>
            <a:ahLst/>
            <a:cxn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115E6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rafik 1"/>
          <p:cNvPicPr/>
          <p:nvPr/>
        </p:nvPicPr>
        <p:blipFill>
          <a:blip r:embed="rId14"/>
          <a:stretch/>
        </p:blipFill>
        <p:spPr>
          <a:xfrm>
            <a:off x="4572000" y="5760000"/>
            <a:ext cx="4184280" cy="808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9"/>
          <p:cNvPicPr/>
          <p:nvPr/>
        </p:nvPicPr>
        <p:blipFill>
          <a:blip r:embed="rId14"/>
          <a:stretch/>
        </p:blipFill>
        <p:spPr>
          <a:xfrm>
            <a:off x="5828400" y="183600"/>
            <a:ext cx="3062520" cy="591840"/>
          </a:xfrm>
          <a:prstGeom prst="rect">
            <a:avLst/>
          </a:prstGeom>
          <a:ln w="0">
            <a:noFill/>
          </a:ln>
        </p:spPr>
      </p:pic>
      <p:sp>
        <p:nvSpPr>
          <p:cNvPr id="83" name="Rectangle 8"/>
          <p:cNvSpPr/>
          <p:nvPr/>
        </p:nvSpPr>
        <p:spPr>
          <a:xfrm>
            <a:off x="0" y="900000"/>
            <a:ext cx="9142920" cy="57240"/>
          </a:xfrm>
          <a:prstGeom prst="rect">
            <a:avLst/>
          </a:prstGeom>
          <a:solidFill>
            <a:srgbClr val="115E6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ftr" idx="1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&lt;Fußzeile&gt;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93643A-6D01-4C9D-8E30-99D2A0C90C8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3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rafik 2"/>
          <p:cNvPicPr/>
          <p:nvPr/>
        </p:nvPicPr>
        <p:blipFill>
          <a:blip r:embed="rId2"/>
          <a:stretch/>
        </p:blipFill>
        <p:spPr>
          <a:xfrm>
            <a:off x="4621320" y="1473480"/>
            <a:ext cx="4408200" cy="3910320"/>
          </a:xfrm>
          <a:prstGeom prst="rect">
            <a:avLst/>
          </a:prstGeom>
          <a:ln w="0">
            <a:noFill/>
          </a:ln>
        </p:spPr>
      </p:pic>
      <p:sp>
        <p:nvSpPr>
          <p:cNvPr id="132" name="Textplatzhalter 6"/>
          <p:cNvSpPr/>
          <p:nvPr/>
        </p:nvSpPr>
        <p:spPr>
          <a:xfrm>
            <a:off x="539640" y="548640"/>
            <a:ext cx="6552360" cy="1872000"/>
          </a:xfrm>
          <a:custGeom>
            <a:avLst/>
            <a:gdLst/>
            <a:ahLst/>
            <a:cxn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3000" b="0" strike="noStrike" spc="-1">
                <a:solidFill>
                  <a:srgbClr val="FFFFFF"/>
                </a:solidFill>
                <a:latin typeface="Verdana"/>
                <a:ea typeface="Verdana"/>
              </a:rPr>
              <a:t>Funktionsprinzipien und Anwendungen von Algorithmen zur Pfadplanung</a:t>
            </a:r>
            <a:endParaRPr lang="de-DE" sz="3000" b="0" strike="noStrike" spc="-1">
              <a:latin typeface="Arial"/>
            </a:endParaRPr>
          </a:p>
        </p:txBody>
      </p:sp>
      <p:sp>
        <p:nvSpPr>
          <p:cNvPr id="133" name="Textplatzhalter 6"/>
          <p:cNvSpPr/>
          <p:nvPr/>
        </p:nvSpPr>
        <p:spPr>
          <a:xfrm>
            <a:off x="539640" y="2285640"/>
            <a:ext cx="4968360" cy="1439640"/>
          </a:xfrm>
          <a:custGeom>
            <a:avLst/>
            <a:gdLst/>
            <a:ahLst/>
            <a:cxn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FFFFFF"/>
                </a:solidFill>
                <a:latin typeface="Verdana"/>
                <a:ea typeface="Verdana"/>
              </a:rPr>
              <a:t>Tana Bögel, Moritz Hein, Jana Löwen 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ftr" idx="19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2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1C77D8-36C5-4897-B66E-C198F93605E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d[s]=1+(-3)=-2&lt;0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parent[s]=t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→ Negativer Zyklus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196" name="Tabelle 372"/>
          <p:cNvGraphicFramePr/>
          <p:nvPr/>
        </p:nvGraphicFramePr>
        <p:xfrm>
          <a:off x="708120" y="4306320"/>
          <a:ext cx="1902600" cy="1054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-2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7" name="Gruppieren 373"/>
          <p:cNvGrpSpPr/>
          <p:nvPr/>
        </p:nvGrpSpPr>
        <p:grpSpPr>
          <a:xfrm>
            <a:off x="5220000" y="2988000"/>
            <a:ext cx="2340000" cy="1274400"/>
            <a:chOff x="5220000" y="2988000"/>
            <a:chExt cx="2340000" cy="1274400"/>
          </a:xfrm>
        </p:grpSpPr>
        <p:grpSp>
          <p:nvGrpSpPr>
            <p:cNvPr id="198" name="Gruppieren 381"/>
            <p:cNvGrpSpPr/>
            <p:nvPr/>
          </p:nvGrpSpPr>
          <p:grpSpPr>
            <a:xfrm>
              <a:off x="5220000" y="3195000"/>
              <a:ext cx="696600" cy="685080"/>
              <a:chOff x="5220000" y="3195000"/>
              <a:chExt cx="696600" cy="685080"/>
            </a:xfrm>
          </p:grpSpPr>
          <p:sp>
            <p:nvSpPr>
              <p:cNvPr id="199" name="Freihandform 382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Freihandform 383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Textfeld 384"/>
              <p:cNvSpPr/>
              <p:nvPr/>
            </p:nvSpPr>
            <p:spPr>
              <a:xfrm>
                <a:off x="5505120" y="340164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b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202" name="Gruppieren 385"/>
            <p:cNvGrpSpPr/>
            <p:nvPr/>
          </p:nvGrpSpPr>
          <p:grpSpPr>
            <a:xfrm>
              <a:off x="6864120" y="3195000"/>
              <a:ext cx="695880" cy="685080"/>
              <a:chOff x="6864120" y="3195000"/>
              <a:chExt cx="695880" cy="685080"/>
            </a:xfrm>
          </p:grpSpPr>
          <p:sp>
            <p:nvSpPr>
              <p:cNvPr id="203" name="Freihandform 386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Freihandform 387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Textfeld 388"/>
              <p:cNvSpPr/>
              <p:nvPr/>
            </p:nvSpPr>
            <p:spPr>
              <a:xfrm>
                <a:off x="7132680" y="340236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b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sp>
          <p:nvSpPr>
            <p:cNvPr id="206" name="Gerader Verbinder 389"/>
            <p:cNvSpPr/>
            <p:nvPr/>
          </p:nvSpPr>
          <p:spPr>
            <a:xfrm>
              <a:off x="5885280" y="3381480"/>
              <a:ext cx="1010520" cy="36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Gerader Verbinder 390"/>
            <p:cNvSpPr/>
            <p:nvPr/>
          </p:nvSpPr>
          <p:spPr>
            <a:xfrm flipH="1">
              <a:off x="5885280" y="3661200"/>
              <a:ext cx="1010520" cy="36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Textfeld 392"/>
            <p:cNvSpPr/>
            <p:nvPr/>
          </p:nvSpPr>
          <p:spPr>
            <a:xfrm>
              <a:off x="6225480" y="2988000"/>
              <a:ext cx="316440" cy="41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09" name="Textfeld 393"/>
            <p:cNvSpPr/>
            <p:nvPr/>
          </p:nvSpPr>
          <p:spPr>
            <a:xfrm>
              <a:off x="6153120" y="3558960"/>
              <a:ext cx="444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</p:grpSp>
      <p:sp>
        <p:nvSpPr>
          <p:cNvPr id="210" name="PlaceHolder 16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ftr" idx="2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2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143D3F-C21F-4EF9-8F88-1FC83E71588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Infiziere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d[s]=-∞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d[t]=-∞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Es existiert kein kürzester Weg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215" name="Tabelle 1"/>
          <p:cNvGraphicFramePr/>
          <p:nvPr/>
        </p:nvGraphicFramePr>
        <p:xfrm>
          <a:off x="708120" y="4306320"/>
          <a:ext cx="1902600" cy="1054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-∞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6" name="Gruppieren 4"/>
          <p:cNvGrpSpPr/>
          <p:nvPr/>
        </p:nvGrpSpPr>
        <p:grpSpPr>
          <a:xfrm>
            <a:off x="5220000" y="2988000"/>
            <a:ext cx="2340000" cy="1274400"/>
            <a:chOff x="5220000" y="2988000"/>
            <a:chExt cx="2340000" cy="1274400"/>
          </a:xfrm>
        </p:grpSpPr>
        <p:grpSp>
          <p:nvGrpSpPr>
            <p:cNvPr id="217" name="Gruppieren 5"/>
            <p:cNvGrpSpPr/>
            <p:nvPr/>
          </p:nvGrpSpPr>
          <p:grpSpPr>
            <a:xfrm>
              <a:off x="5220000" y="3195000"/>
              <a:ext cx="696600" cy="685080"/>
              <a:chOff x="5220000" y="3195000"/>
              <a:chExt cx="696600" cy="685080"/>
            </a:xfrm>
          </p:grpSpPr>
          <p:sp>
            <p:nvSpPr>
              <p:cNvPr id="218" name="Freihandform 5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Freihandform 6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Textfeld 7"/>
              <p:cNvSpPr/>
              <p:nvPr/>
            </p:nvSpPr>
            <p:spPr>
              <a:xfrm>
                <a:off x="5505120" y="340164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b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221" name="Gruppieren 8"/>
            <p:cNvGrpSpPr/>
            <p:nvPr/>
          </p:nvGrpSpPr>
          <p:grpSpPr>
            <a:xfrm>
              <a:off x="6864120" y="3195000"/>
              <a:ext cx="695880" cy="685080"/>
              <a:chOff x="6864120" y="3195000"/>
              <a:chExt cx="695880" cy="685080"/>
            </a:xfrm>
          </p:grpSpPr>
          <p:sp>
            <p:nvSpPr>
              <p:cNvPr id="222" name="Freihandform 7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Freihandform 8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Textfeld 8"/>
              <p:cNvSpPr/>
              <p:nvPr/>
            </p:nvSpPr>
            <p:spPr>
              <a:xfrm>
                <a:off x="7132680" y="340236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b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sp>
          <p:nvSpPr>
            <p:cNvPr id="225" name="Gerader Verbinder 3"/>
            <p:cNvSpPr/>
            <p:nvPr/>
          </p:nvSpPr>
          <p:spPr>
            <a:xfrm>
              <a:off x="5885280" y="3381480"/>
              <a:ext cx="1010520" cy="36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Gerader Verbinder 4"/>
            <p:cNvSpPr/>
            <p:nvPr/>
          </p:nvSpPr>
          <p:spPr>
            <a:xfrm flipH="1">
              <a:off x="5885280" y="3661200"/>
              <a:ext cx="1010520" cy="36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Textfeld 9"/>
            <p:cNvSpPr/>
            <p:nvPr/>
          </p:nvSpPr>
          <p:spPr>
            <a:xfrm>
              <a:off x="6225480" y="2988000"/>
              <a:ext cx="316440" cy="41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28" name="Textfeld 10"/>
            <p:cNvSpPr/>
            <p:nvPr/>
          </p:nvSpPr>
          <p:spPr>
            <a:xfrm>
              <a:off x="6153120" y="3558960"/>
              <a:ext cx="444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</p:grpSp>
      <p:sp>
        <p:nvSpPr>
          <p:cNvPr id="229" name="PlaceHolder 13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1946520" y="2685960"/>
            <a:ext cx="5250600" cy="742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Beispiel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ftr" idx="23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Num" idx="2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EA57B5-0D9F-431E-B831-6984DC531597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3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d[s]=0 → parent[s]=s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Alle anderen Distanzen auf ∞ setzen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Alle anderen Vorgänger auf - setzen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235" name="Tabelle 401"/>
          <p:cNvGraphicFramePr/>
          <p:nvPr/>
        </p:nvGraphicFramePr>
        <p:xfrm>
          <a:off x="708120" y="4306320"/>
          <a:ext cx="1902600" cy="1430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6" name="Gruppieren 235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237" name="Freihandform: Form 236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38" name="Freihandform: Form 237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39" name="Textfeld 238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s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40" name="Freihandform: Form 239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cxn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41" name="Freihandform: Form 240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cxn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42" name="Freihandform: Form 241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43" name="Freihandform: Form 242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44" name="Textfeld 243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45" name="Gerader Verbinder 244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Freihandform: Form 245"/>
            <p:cNvSpPr/>
            <p:nvPr/>
          </p:nvSpPr>
          <p:spPr>
            <a:xfrm>
              <a:off x="7293600" y="2494440"/>
              <a:ext cx="240120" cy="239400"/>
            </a:xfrm>
            <a:custGeom>
              <a:avLst/>
              <a:gdLst/>
              <a:ahLst/>
              <a:cxnLst/>
              <a:rect l="0" t="0" r="r" b="b"/>
              <a:pathLst>
                <a:path w="667" h="665">
                  <a:moveTo>
                    <a:pt x="0" y="86"/>
                  </a:moveTo>
                  <a:lnTo>
                    <a:pt x="667" y="0"/>
                  </a:lnTo>
                  <a:lnTo>
                    <a:pt x="579" y="66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47" name="Gerader Verbinder 246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Freihandform: Form 247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cxn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49" name="Gerader Verbinder 248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Freihandform: Form 249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cxn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8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51" name="Textfeld 250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u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52" name="Textfeld 251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53" name="Textfeld 252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54" name="Textfeld 253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</p:grpSp>
      <p:sp>
        <p:nvSpPr>
          <p:cNvPr id="255" name="PlaceHolder 17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ftr" idx="25"/>
          </p:nvPr>
        </p:nvSpPr>
        <p:spPr>
          <a:xfrm>
            <a:off x="251640" y="645336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2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C25C7F-8DAF-44D6-801F-F94626DD969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11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d[u]=0+2=2&lt;∞ → parent[u]=s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d[t]=0+1=1&lt;∞ → parent[t]=s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260" name="Tabelle 442"/>
          <p:cNvGraphicFramePr/>
          <p:nvPr/>
        </p:nvGraphicFramePr>
        <p:xfrm>
          <a:off x="708120" y="4306320"/>
          <a:ext cx="1902600" cy="1430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2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1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1" name="Gruppieren 260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262" name="Freihandform: Form 261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63" name="Freihandform: Form 262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64" name="Textfeld 263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65" name="Freihandform: Form 264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cxn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66" name="Freihandform: Form 265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cxn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67" name="Freihandform: Form 266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68" name="Freihandform: Form 267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69" name="Textfeld 268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70" name="Gerader Verbinder 269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Freihandform: Form 270"/>
            <p:cNvSpPr/>
            <p:nvPr/>
          </p:nvSpPr>
          <p:spPr>
            <a:xfrm>
              <a:off x="7293600" y="2494440"/>
              <a:ext cx="240120" cy="239400"/>
            </a:xfrm>
            <a:custGeom>
              <a:avLst/>
              <a:gdLst/>
              <a:ahLst/>
              <a:cxnLst/>
              <a:rect l="0" t="0" r="r" b="b"/>
              <a:pathLst>
                <a:path w="667" h="665">
                  <a:moveTo>
                    <a:pt x="0" y="86"/>
                  </a:moveTo>
                  <a:lnTo>
                    <a:pt x="667" y="0"/>
                  </a:lnTo>
                  <a:lnTo>
                    <a:pt x="579" y="66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72" name="Gerader Verbinder 271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Freihandform: Form 272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cxn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74" name="Gerader Verbinder 273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Freihandform: Form 274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cxn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8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76" name="Textfeld 275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u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79" name="Textfeld 278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</p:grpSp>
      <p:sp>
        <p:nvSpPr>
          <p:cNvPr id="280" name="PlaceHolder 18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ftr" idx="27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Num" idx="2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6F969F-A1AE-493A-A9E0-A0E9A9E5AFAF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2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d[t]=2+(-3)=-1&lt;1 → parent[t]=u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285" name="Tabelle 519"/>
          <p:cNvGraphicFramePr/>
          <p:nvPr/>
        </p:nvGraphicFramePr>
        <p:xfrm>
          <a:off x="708120" y="4306320"/>
          <a:ext cx="1902600" cy="1430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6" name="Gruppieren 285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287" name="Freihandform: Form 286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88" name="Freihandform: Form 287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89" name="Textfeld 288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90" name="Freihandform: Form 289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cxn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91" name="Freihandform: Form 290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cxn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92" name="Freihandform: Form 291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93" name="Freihandform: Form 292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94" name="Textfeld 293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295" name="Gerader Verbinder 294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Freihandform: Form 295"/>
            <p:cNvSpPr/>
            <p:nvPr/>
          </p:nvSpPr>
          <p:spPr>
            <a:xfrm>
              <a:off x="7293600" y="2494440"/>
              <a:ext cx="240120" cy="239400"/>
            </a:xfrm>
            <a:custGeom>
              <a:avLst/>
              <a:gdLst/>
              <a:ahLst/>
              <a:cxnLst/>
              <a:rect l="0" t="0" r="r" b="b"/>
              <a:pathLst>
                <a:path w="667" h="665">
                  <a:moveTo>
                    <a:pt x="0" y="86"/>
                  </a:moveTo>
                  <a:lnTo>
                    <a:pt x="667" y="0"/>
                  </a:lnTo>
                  <a:lnTo>
                    <a:pt x="579" y="66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97" name="Gerader Verbinder 296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Freihandform: Form 297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cxn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99" name="Gerader Verbinder 298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Freihandform: Form 299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cxn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8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01" name="Textfeld 300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302" name="Textfeld 301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303" name="Textfeld 302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304" name="Textfeld 303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</p:grpSp>
      <p:sp>
        <p:nvSpPr>
          <p:cNvPr id="305" name="PlaceHolder 19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30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→ Keine negativen Zyklen gefunden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Kürzester Weg: s → u → t, d[t]=-1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 type="ftr" idx="29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3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BF3C8F-A35A-48B5-AC38-801ADB046A9C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0" name="Tabelle 599"/>
          <p:cNvGraphicFramePr/>
          <p:nvPr/>
        </p:nvGraphicFramePr>
        <p:xfrm>
          <a:off x="708120" y="4306320"/>
          <a:ext cx="1902600" cy="1430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11" name="Gruppieren 310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312" name="Freihandform: Form 311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313" name="Freihandform: Form 312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314" name="Textfeld 313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315" name="Freihandform: Form 314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cxn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316" name="Freihandform: Form 315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cxn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317" name="Freihandform: Form 316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318" name="Freihandform: Form 317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cxn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319" name="Textfeld 318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320" name="Gerader Verbinder 319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Freihandform: Form 320"/>
            <p:cNvSpPr/>
            <p:nvPr/>
          </p:nvSpPr>
          <p:spPr>
            <a:xfrm>
              <a:off x="7293600" y="2494440"/>
              <a:ext cx="240120" cy="239400"/>
            </a:xfrm>
            <a:custGeom>
              <a:avLst/>
              <a:gdLst/>
              <a:ahLst/>
              <a:cxnLst/>
              <a:rect l="0" t="0" r="r" b="b"/>
              <a:pathLst>
                <a:path w="667" h="665">
                  <a:moveTo>
                    <a:pt x="0" y="86"/>
                  </a:moveTo>
                  <a:lnTo>
                    <a:pt x="667" y="0"/>
                  </a:lnTo>
                  <a:lnTo>
                    <a:pt x="579" y="66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22" name="Gerader Verbinder 321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Freihandform: Form 322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cxn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24" name="Gerader Verbinder 323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Freihandform: Form 324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cxn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8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26" name="Textfeld 325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327" name="Textfeld 326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328" name="Textfeld 327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329" name="Textfeld 328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</p:grpSp>
      <p:sp>
        <p:nvSpPr>
          <p:cNvPr id="330" name="PlaceHolder 20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ftr" idx="3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Bök, Noack, Müller, Behnke (2020) – Computernetze und Internet of Things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sldNum" idx="3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D9FFA7-0CF6-45A0-A3CB-5111952F3268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Inhaltsplatzhalter 1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Distance-Vector Routing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Runden sind „hops“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Startknoten ist „root“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Nachfolger statt Vorgänger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Router sind die Knoten und Verbindungen zwischen diesen sind die Kanten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ftr" idx="33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Peter Mandl (2019): Internet Internals</a:t>
            </a:r>
          </a:p>
        </p:txBody>
      </p:sp>
      <p:sp>
        <p:nvSpPr>
          <p:cNvPr id="337" name="PlaceHolder 2"/>
          <p:cNvSpPr>
            <a:spLocks noGrp="1"/>
          </p:cNvSpPr>
          <p:nvPr>
            <p:ph type="sldNum" idx="3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0ADA56-430D-4FF8-985C-FB552F7AE9AD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Inhaltsplatzhalter 4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Vorteile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Gute Nachrichten verbreiten sich schnell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Nachteile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Schlechte Nachrichten verbreiten sich langsam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Count-To-Infinity Problem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Router kennen nur Teile der Routing-Tabelle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258840" y="2329200"/>
            <a:ext cx="8638920" cy="240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Aufgabe: kostengünstigsten bzw. kürzesten Weg finden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115E67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Abhängig von Faktoren wie Hindernissen oder variablen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    Wegekosten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Vielfältige Anwendungen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7"/>
          </p:nvPr>
        </p:nvSpPr>
        <p:spPr>
          <a:xfrm>
            <a:off x="253080" y="6453360"/>
            <a:ext cx="701820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D2867D-A639-4EF4-82EC-76568AA7C156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Einleitung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Num" idx="35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DB0F25-DF89-473D-84D0-ADC160AC472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Inhaltsplatzhalter 3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Logistik- und Distributionsprobleme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Für neue Knoten muss nicht gesamtes Netz neu berechnet werden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Negative Kantengewichte sind erlaubt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343" name="PlaceHolder 10"/>
          <p:cNvSpPr txBox="1"/>
          <p:nvPr/>
        </p:nvSpPr>
        <p:spPr>
          <a:xfrm>
            <a:off x="259200" y="645372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200" b="0" strike="noStrike" spc="-1">
                <a:solidFill>
                  <a:srgbClr val="000000"/>
                </a:solidFill>
                <a:latin typeface="Verdana"/>
                <a:ea typeface="DejaVu Sans"/>
              </a:rPr>
              <a:t>Rainer Lasch (2020): Strategisches und operatives Logistikmanagement: Distribution</a:t>
            </a:r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1691640" y="2421000"/>
            <a:ext cx="6042960" cy="1222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DIJKSTRA-ALGORITHMUS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Lösung des Single-Source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Shortest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Path Problems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     </a:t>
            </a:r>
            <a:r>
              <a:rPr lang="de-DE" sz="2000" b="0" strike="noStrike" spc="-1" dirty="0">
                <a:solidFill>
                  <a:srgbClr val="115E67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findet kürzeste Wege vom Startknoten zu allen anderen 	Knoten im Graphen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Voraussetzungen: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Nichtnegative Kostenfunktion c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Startknoten s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Liefert einen Baum mit den kürzesten Wegen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ftr" idx="36"/>
          </p:nvPr>
        </p:nvSpPr>
        <p:spPr>
          <a:xfrm>
            <a:off x="259200" y="6454800"/>
            <a:ext cx="68353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Gerald Teschl (2013): Mathematik für Informatiker, Springer Vieweg</a:t>
            </a:r>
            <a:endParaRPr lang="de-DE" sz="1300" b="0" strike="noStrike" spc="-1">
              <a:latin typeface="Verdana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3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F6A751-0CB7-4232-8581-84E6AA2454A3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/>
          </p:nvPr>
        </p:nvSpPr>
        <p:spPr>
          <a:xfrm>
            <a:off x="258840" y="172512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Knoten erhalten nach jedem Schritt Markierungen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Noch unbekannte Knoten: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Temporär markierte Knoten: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Permanent markierte Knoten: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ftr" idx="38"/>
          </p:nvPr>
        </p:nvSpPr>
        <p:spPr>
          <a:xfrm>
            <a:off x="259200" y="6454800"/>
            <a:ext cx="6595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Dijkstra, E. W. (1959): A note on two problems in connexion with graphs</a:t>
            </a:r>
            <a:endParaRPr lang="de-DE" sz="1300" b="0" strike="noStrike" spc="-1">
              <a:latin typeface="Verdana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39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1DE525-C86D-4DC3-A310-0B052E818CE1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3" name="Gruppieren 6"/>
          <p:cNvGrpSpPr/>
          <p:nvPr/>
        </p:nvGrpSpPr>
        <p:grpSpPr>
          <a:xfrm>
            <a:off x="6048158" y="2429951"/>
            <a:ext cx="716400" cy="1090440"/>
            <a:chOff x="6190200" y="2243520"/>
            <a:chExt cx="716400" cy="1090440"/>
          </a:xfrm>
        </p:grpSpPr>
        <p:grpSp>
          <p:nvGrpSpPr>
            <p:cNvPr id="354" name="Gruppieren 7"/>
            <p:cNvGrpSpPr/>
            <p:nvPr/>
          </p:nvGrpSpPr>
          <p:grpSpPr>
            <a:xfrm>
              <a:off x="6190200" y="2617560"/>
              <a:ext cx="716400" cy="716400"/>
              <a:chOff x="6190200" y="2617560"/>
              <a:chExt cx="716400" cy="716400"/>
            </a:xfrm>
          </p:grpSpPr>
          <p:sp>
            <p:nvSpPr>
              <p:cNvPr id="355" name="Ellipse 9"/>
              <p:cNvSpPr/>
              <p:nvPr/>
            </p:nvSpPr>
            <p:spPr>
              <a:xfrm>
                <a:off x="6190200" y="2617560"/>
                <a:ext cx="716400" cy="71640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Textfeld 13"/>
              <p:cNvSpPr/>
              <p:nvPr/>
            </p:nvSpPr>
            <p:spPr>
              <a:xfrm>
                <a:off x="6359760" y="2721240"/>
                <a:ext cx="516600" cy="4928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</p:grpSp>
        <p:sp>
          <p:nvSpPr>
            <p:cNvPr id="357" name="Textfeld 34"/>
            <p:cNvSpPr/>
            <p:nvPr/>
          </p:nvSpPr>
          <p:spPr>
            <a:xfrm>
              <a:off x="6307200" y="2243520"/>
              <a:ext cx="481680" cy="4248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</p:txBody>
        </p:sp>
      </p:grpSp>
      <p:grpSp>
        <p:nvGrpSpPr>
          <p:cNvPr id="358" name="Gruppieren 11"/>
          <p:cNvGrpSpPr/>
          <p:nvPr/>
        </p:nvGrpSpPr>
        <p:grpSpPr>
          <a:xfrm>
            <a:off x="6048158" y="3572591"/>
            <a:ext cx="716400" cy="1090440"/>
            <a:chOff x="6190200" y="3386160"/>
            <a:chExt cx="716400" cy="1090440"/>
          </a:xfrm>
        </p:grpSpPr>
        <p:grpSp>
          <p:nvGrpSpPr>
            <p:cNvPr id="359" name="Gruppieren 12"/>
            <p:cNvGrpSpPr/>
            <p:nvPr/>
          </p:nvGrpSpPr>
          <p:grpSpPr>
            <a:xfrm>
              <a:off x="6190200" y="3760200"/>
              <a:ext cx="716400" cy="716400"/>
              <a:chOff x="6190200" y="3760200"/>
              <a:chExt cx="716400" cy="716400"/>
            </a:xfrm>
          </p:grpSpPr>
          <p:sp>
            <p:nvSpPr>
              <p:cNvPr id="360" name="Ellipse 14"/>
              <p:cNvSpPr/>
              <p:nvPr/>
            </p:nvSpPr>
            <p:spPr>
              <a:xfrm>
                <a:off x="6190200" y="3760200"/>
                <a:ext cx="716400" cy="71640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1" name="Textfeld 13"/>
              <p:cNvSpPr/>
              <p:nvPr/>
            </p:nvSpPr>
            <p:spPr>
              <a:xfrm>
                <a:off x="6359760" y="3863880"/>
                <a:ext cx="516600" cy="4928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</p:grpSp>
        <p:sp>
          <p:nvSpPr>
            <p:cNvPr id="362" name="Textfeld 34"/>
            <p:cNvSpPr/>
            <p:nvPr/>
          </p:nvSpPr>
          <p:spPr>
            <a:xfrm>
              <a:off x="6394680" y="3386160"/>
              <a:ext cx="481680" cy="4248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</p:txBody>
        </p:sp>
      </p:grpSp>
      <p:grpSp>
        <p:nvGrpSpPr>
          <p:cNvPr id="363" name="Gruppieren 16"/>
          <p:cNvGrpSpPr/>
          <p:nvPr/>
        </p:nvGrpSpPr>
        <p:grpSpPr>
          <a:xfrm>
            <a:off x="6047798" y="4768511"/>
            <a:ext cx="716400" cy="1090440"/>
            <a:chOff x="6189840" y="4582080"/>
            <a:chExt cx="716400" cy="1090440"/>
          </a:xfrm>
        </p:grpSpPr>
        <p:grpSp>
          <p:nvGrpSpPr>
            <p:cNvPr id="364" name="Gruppieren 17"/>
            <p:cNvGrpSpPr/>
            <p:nvPr/>
          </p:nvGrpSpPr>
          <p:grpSpPr>
            <a:xfrm>
              <a:off x="6189840" y="4956120"/>
              <a:ext cx="716400" cy="716400"/>
              <a:chOff x="6189840" y="4956120"/>
              <a:chExt cx="716400" cy="716400"/>
            </a:xfrm>
          </p:grpSpPr>
          <p:sp>
            <p:nvSpPr>
              <p:cNvPr id="365" name="Ellipse 19"/>
              <p:cNvSpPr/>
              <p:nvPr/>
            </p:nvSpPr>
            <p:spPr>
              <a:xfrm>
                <a:off x="6189840" y="4956120"/>
                <a:ext cx="716400" cy="71640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6" name="Textfeld 13"/>
              <p:cNvSpPr/>
              <p:nvPr/>
            </p:nvSpPr>
            <p:spPr>
              <a:xfrm>
                <a:off x="6359400" y="5059800"/>
                <a:ext cx="516600" cy="4928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</p:grpSp>
        <p:sp>
          <p:nvSpPr>
            <p:cNvPr id="367" name="Textfeld 34"/>
            <p:cNvSpPr/>
            <p:nvPr/>
          </p:nvSpPr>
          <p:spPr>
            <a:xfrm>
              <a:off x="6376680" y="4582080"/>
              <a:ext cx="481680" cy="4248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4</a:t>
              </a: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/>
          </p:nvPr>
        </p:nvSpPr>
        <p:spPr>
          <a:xfrm>
            <a:off x="258840" y="1955700"/>
            <a:ext cx="5327640" cy="3188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Initialisierung: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Den Startknoten s temporär markieren mit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d[s] = 0,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[s] = 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Alle anderen Distanzen sind unendlich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und die Vorgänger noch unbekannt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ftr" idx="40"/>
          </p:nvPr>
        </p:nvSpPr>
        <p:spPr>
          <a:xfrm>
            <a:off x="259200" y="6454800"/>
            <a:ext cx="72457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Brigitte Werners (2013): Grundlagen des Operation Research, Springer Gabler</a:t>
            </a:r>
            <a:endParaRPr lang="de-DE" sz="1300" b="0" strike="noStrike" spc="-1">
              <a:latin typeface="Verdana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1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578069-F406-4034-BEBD-A4D0DACA9A9F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Gruppieren 6"/>
          <p:cNvGrpSpPr/>
          <p:nvPr/>
        </p:nvGrpSpPr>
        <p:grpSpPr>
          <a:xfrm>
            <a:off x="5734440" y="1176840"/>
            <a:ext cx="2772000" cy="4464000"/>
            <a:chOff x="5734440" y="1176840"/>
            <a:chExt cx="2772000" cy="4464000"/>
          </a:xfrm>
        </p:grpSpPr>
        <p:grpSp>
          <p:nvGrpSpPr>
            <p:cNvPr id="373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374" name="Gerade Verbindung mit Pfeil 11"/>
              <p:cNvSpPr/>
              <p:nvPr/>
            </p:nvSpPr>
            <p:spPr>
              <a:xfrm flipV="1">
                <a:off x="7968240" y="2276280"/>
                <a:ext cx="19800" cy="261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5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6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7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8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9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0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381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382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383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384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385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386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387" name="Textfeld 34"/>
            <p:cNvSpPr/>
            <p:nvPr/>
          </p:nvSpPr>
          <p:spPr>
            <a:xfrm>
              <a:off x="7749360" y="1176840"/>
              <a:ext cx="50400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388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/>
          </p:nvPr>
        </p:nvSpPr>
        <p:spPr>
          <a:xfrm>
            <a:off x="284580" y="1675980"/>
            <a:ext cx="5327640" cy="405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Knoten s besuchen und permanent markieren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Entfernungen vom Startknoten zu dessen Nachbarknoten gemäß der Kostenfunktion anpassen: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d[a] = 2,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[a] = 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d[b] = 6,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[b] = 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Knoten a und b temporär markieren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4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2DDB90-8F8C-4C13-ADF4-8EED515F15F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2" name="Gruppieren 6"/>
          <p:cNvGrpSpPr/>
          <p:nvPr/>
        </p:nvGrpSpPr>
        <p:grpSpPr>
          <a:xfrm>
            <a:off x="5734440" y="1110960"/>
            <a:ext cx="2772000" cy="4529880"/>
            <a:chOff x="5734440" y="1110960"/>
            <a:chExt cx="2772000" cy="4529880"/>
          </a:xfrm>
        </p:grpSpPr>
        <p:grpSp>
          <p:nvGrpSpPr>
            <p:cNvPr id="393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394" name="Gerade Verbindung mit Pfeil 11"/>
              <p:cNvSpPr/>
              <p:nvPr/>
            </p:nvSpPr>
            <p:spPr>
              <a:xfrm flipV="1">
                <a:off x="7968240" y="2276280"/>
                <a:ext cx="19800" cy="261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5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440">
                <a:solidFill>
                  <a:srgbClr val="C00000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6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440">
                <a:solidFill>
                  <a:srgbClr val="C00000"/>
                </a:solidFill>
                <a:prstDash val="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401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402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403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404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405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406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407" name="Textfeld 34"/>
            <p:cNvSpPr/>
            <p:nvPr/>
          </p:nvSpPr>
          <p:spPr>
            <a:xfrm>
              <a:off x="7811280" y="1110960"/>
              <a:ext cx="50400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6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408" name="Textfeld 37"/>
            <p:cNvSpPr/>
            <p:nvPr/>
          </p:nvSpPr>
          <p:spPr>
            <a:xfrm>
              <a:off x="7997760" y="454212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  <p:sp>
        <p:nvSpPr>
          <p:cNvPr id="409" name="PlaceHolder 3"/>
          <p:cNvSpPr/>
          <p:nvPr/>
        </p:nvSpPr>
        <p:spPr>
          <a:xfrm>
            <a:off x="259200" y="6454800"/>
            <a:ext cx="7245720" cy="2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Brigitte Werners (2013): Grundlagen des Operation Research, Springer Gabler</a:t>
            </a:r>
            <a:endParaRPr lang="de-DE" sz="1300" b="0" strike="noStrike" spc="-1">
              <a:latin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/>
          </p:nvPr>
        </p:nvSpPr>
        <p:spPr>
          <a:xfrm>
            <a:off x="275760" y="1581840"/>
            <a:ext cx="5205240" cy="4296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und permanent markieren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Entfernungen vom Startknoten über den besuchten Knoten zu dessen Nachbarknoten berechnen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d[b] = d[a] + c(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a,b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)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Relaxierung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bei Knoten b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[2]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d[b] = 5,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[b] = 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ftr" idx="43"/>
          </p:nvPr>
        </p:nvSpPr>
        <p:spPr>
          <a:xfrm>
            <a:off x="259200" y="6282720"/>
            <a:ext cx="80395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[1] Brigitte Werners (2013): Grundlagen des Operation Research, Springer Gabler</a:t>
            </a:r>
            <a:endParaRPr lang="de-DE" sz="1300" b="0" strike="noStrike" spc="-1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[2] Martin Dietzfelbinger (2014): Algorithmen und Datenstrukturen, Springer Vieweg</a:t>
            </a:r>
            <a:endParaRPr lang="de-DE" sz="1300" b="0" strike="noStrike" spc="-1">
              <a:latin typeface="Verdana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4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922636-E8ED-4594-BDCB-AE0813483B1E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4" name="Gruppieren 6"/>
          <p:cNvGrpSpPr/>
          <p:nvPr/>
        </p:nvGrpSpPr>
        <p:grpSpPr>
          <a:xfrm>
            <a:off x="5734440" y="1139760"/>
            <a:ext cx="2772000" cy="4501080"/>
            <a:chOff x="5734440" y="1139760"/>
            <a:chExt cx="2772000" cy="4501080"/>
          </a:xfrm>
        </p:grpSpPr>
        <p:grpSp>
          <p:nvGrpSpPr>
            <p:cNvPr id="415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416" name="Gerade Verbindung mit Pfeil 11"/>
              <p:cNvSpPr/>
              <p:nvPr/>
            </p:nvSpPr>
            <p:spPr>
              <a:xfrm flipV="1">
                <a:off x="7968240" y="2276280"/>
                <a:ext cx="19800" cy="261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C00000"/>
                </a:solidFill>
                <a:prstDash val="dash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7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8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0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1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423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424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425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426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427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428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429" name="Textfeld 34"/>
            <p:cNvSpPr/>
            <p:nvPr/>
          </p:nvSpPr>
          <p:spPr>
            <a:xfrm>
              <a:off x="7811280" y="1139760"/>
              <a:ext cx="50400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430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/>
          </p:nvPr>
        </p:nvSpPr>
        <p:spPr>
          <a:xfrm>
            <a:off x="264911" y="2615040"/>
            <a:ext cx="5174280" cy="1627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Vorherige Schritte wiederholen bis alle Knoten permanent markiert sind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</a:pPr>
            <a:r>
              <a:rPr lang="de-DE" sz="2000" spc="-1" dirty="0">
                <a:solidFill>
                  <a:srgbClr val="115E67"/>
                </a:solidFill>
                <a:latin typeface="Verdana"/>
                <a:ea typeface="Verdana"/>
                <a:sym typeface="Wingdings" panose="05000000000000000000" pitchFamily="2" charset="2"/>
              </a:rPr>
              <a:t></a:t>
            </a: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  <a:sym typeface="Wingdings" panose="05000000000000000000" pitchFamily="2" charset="2"/>
              </a:rPr>
              <a:t> Algorithmus ist beendet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ftr" idx="45"/>
          </p:nvPr>
        </p:nvSpPr>
        <p:spPr>
          <a:xfrm>
            <a:off x="259200" y="6454800"/>
            <a:ext cx="809460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Sven Oliver Krumke (2012): Graphentheoretische Konzepte &amp; Algorithmen, Springer Vieweg </a:t>
            </a:r>
            <a:endParaRPr lang="de-DE" sz="1300" b="0" strike="noStrike" spc="-1">
              <a:latin typeface="Verdana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4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EF2485-0FB4-4A46-A4A9-4F2FDD79D1E1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5" name="Gruppieren 6"/>
          <p:cNvGrpSpPr/>
          <p:nvPr/>
        </p:nvGrpSpPr>
        <p:grpSpPr>
          <a:xfrm>
            <a:off x="5734440" y="1139760"/>
            <a:ext cx="2772000" cy="4501080"/>
            <a:chOff x="5734440" y="1139760"/>
            <a:chExt cx="2772000" cy="4501080"/>
          </a:xfrm>
        </p:grpSpPr>
        <p:grpSp>
          <p:nvGrpSpPr>
            <p:cNvPr id="436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437" name="Gerade Verbindung mit Pfeil 11"/>
              <p:cNvSpPr/>
              <p:nvPr/>
            </p:nvSpPr>
            <p:spPr>
              <a:xfrm flipV="1">
                <a:off x="7968240" y="2276280"/>
                <a:ext cx="19800" cy="261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9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3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444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445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446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447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448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449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450" name="Textfeld 34"/>
            <p:cNvSpPr/>
            <p:nvPr/>
          </p:nvSpPr>
          <p:spPr>
            <a:xfrm>
              <a:off x="7811280" y="1139760"/>
              <a:ext cx="50400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451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/>
          </p:nvPr>
        </p:nvSpPr>
        <p:spPr>
          <a:xfrm>
            <a:off x="251640" y="1554683"/>
            <a:ext cx="8638920" cy="453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Straßennetz wird durch den Graphen repräsentiert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Lösung des Single-Pair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Shortest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Path Problems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Wingdings" charset="2"/>
              <a:buChar char="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findet kürzesten Weg von s zu 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Angabe der Fahrtzeit anhand von Durchschnitts-geschwindigkeiten </a:t>
            </a:r>
            <a:r>
              <a:rPr lang="de-DE" sz="2000" b="0" strike="noStrike" spc="-1" dirty="0">
                <a:solidFill>
                  <a:srgbClr val="115E67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Berechnung von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Entfernung auf schnellstem Weg 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Fahrtzeit auf kürzestem Weg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Effizientere Varianten: frühzeitiges Stoppen, bidirektionale Suche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Num" idx="4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8F4E7B-2375-4DE9-80FC-17631D023EA8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Routenplanung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/>
          <p:nvPr/>
        </p:nvSpPr>
        <p:spPr>
          <a:xfrm>
            <a:off x="259200" y="6454800"/>
            <a:ext cx="6750000" cy="2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Dirk Mattfeld (2014): Logistiknetzwerke, Springer Gabler</a:t>
            </a:r>
            <a:endParaRPr lang="de-DE" sz="1300" b="0" strike="noStrike" spc="-1">
              <a:latin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1946520" y="2176920"/>
            <a:ext cx="5250600" cy="126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BELLMAN-FORD ALGORITHMUS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/>
          </p:nvPr>
        </p:nvSpPr>
        <p:spPr>
          <a:xfrm>
            <a:off x="251280" y="1771920"/>
            <a:ext cx="5479200" cy="392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Zur Auswertung medizinischer Bilder für Diagnosen und Therapien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Abgrenzung von relevanten Strukturen, beispielsweise Tumoren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Verwendung des Live-Wire-Verfahrens: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Hervorhebung der Objektkontur vom Startpunkt über gewählte Saatpunkte bis zum Mauszeiger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lang="de-DE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ftr" idx="49"/>
          </p:nvPr>
        </p:nvSpPr>
        <p:spPr>
          <a:xfrm>
            <a:off x="259200" y="6286680"/>
            <a:ext cx="8590320" cy="48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Verdana"/>
                <a:ea typeface="DejaVu Sans"/>
              </a:rPr>
              <a:t>[1] Sebastian Dörn (2017): Programmieren für Ingenieure und Naturwissenschaftler, Springer Vieweg </a:t>
            </a:r>
            <a:endParaRPr lang="de-DE" sz="1200" b="0" strike="noStrike" spc="-1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Verdana"/>
                <a:ea typeface="DejaVu Sans"/>
              </a:rPr>
              <a:t>[2] Heinz Handels (2009): Medizinische Bildverarbeitung, Vieweg + Teubner </a:t>
            </a:r>
            <a:endParaRPr lang="de-DE" sz="1200" b="0" strike="noStrike" spc="-1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endParaRPr lang="de-DE" sz="1200" b="0" strike="noStrike" spc="-1">
              <a:latin typeface="Verdana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5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85630-6E49-4EBA-BFCF-9C9DEBA1A155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Segmentierung medizinischer Bilder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5" name="Grafik 6"/>
          <p:cNvPicPr/>
          <p:nvPr/>
        </p:nvPicPr>
        <p:blipFill>
          <a:blip r:embed="rId2"/>
          <a:stretch/>
        </p:blipFill>
        <p:spPr>
          <a:xfrm>
            <a:off x="5923800" y="2082450"/>
            <a:ext cx="2966760" cy="2923920"/>
          </a:xfrm>
          <a:prstGeom prst="rect">
            <a:avLst/>
          </a:prstGeom>
          <a:ln w="0">
            <a:noFill/>
          </a:ln>
        </p:spPr>
      </p:pic>
      <p:sp>
        <p:nvSpPr>
          <p:cNvPr id="466" name="Textfeld 1"/>
          <p:cNvSpPr/>
          <p:nvPr/>
        </p:nvSpPr>
        <p:spPr>
          <a:xfrm>
            <a:off x="5667120" y="5006730"/>
            <a:ext cx="3568320" cy="3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500" b="0" strike="noStrike" spc="-1">
                <a:solidFill>
                  <a:srgbClr val="000000"/>
                </a:solidFill>
                <a:latin typeface="Verdana"/>
                <a:ea typeface="Verdana"/>
              </a:rPr>
              <a:t>Segmentierung des Darmbeins [2]</a:t>
            </a:r>
            <a:endParaRPr lang="de-DE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/>
          </p:nvPr>
        </p:nvSpPr>
        <p:spPr>
          <a:xfrm>
            <a:off x="258840" y="1985400"/>
            <a:ext cx="8352000" cy="327085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Live-Wire-Verfahren: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Transformation des Bildes in einen Graphen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Bei der Kostenfunktion entspricht der kostengünstigste Weg möglichst der Objektkontur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Kostengünstigsten Weg mit Hilfe des Dijkstra-Algorithmus berechnen und optisch hervorheben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ftr" idx="51"/>
          </p:nvPr>
        </p:nvSpPr>
        <p:spPr>
          <a:xfrm>
            <a:off x="259200" y="6454800"/>
            <a:ext cx="678240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Heinz Handels (2009): Medizinische Bildverarbeitung, Vieweg + Teubner </a:t>
            </a:r>
            <a:endParaRPr lang="de-DE" sz="1300" b="0" strike="noStrike" spc="-1">
              <a:latin typeface="Verdana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5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D9FC41-74BC-4CCD-A06E-6EB8B6F523BF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Segmentierung medizinsicher Bilder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8920" cy="374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Ermöglicht die Kommunikation und Datenübertragung zweier Rechner aus verschiedenen lokalen Netzwerken (LANs)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lang="de-DE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Router </a:t>
            </a: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speichern Nachbarn und Distanzen in Link-State-Paketen</a:t>
            </a:r>
            <a:r>
              <a:rPr lang="de-DE" sz="2000" b="0" strike="noStrike" spc="-1" dirty="0">
                <a:solidFill>
                  <a:srgbClr val="115E67"/>
                </a:solidFill>
                <a:latin typeface="Verdana"/>
                <a:ea typeface="Verdana"/>
              </a:rPr>
              <a:t> </a:t>
            </a:r>
            <a:r>
              <a:rPr lang="de-DE" sz="2000" b="0" strike="noStrike" spc="-1" dirty="0">
                <a:solidFill>
                  <a:srgbClr val="115E67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 dirty="0">
                <a:solidFill>
                  <a:srgbClr val="115E67"/>
                </a:solidFill>
                <a:latin typeface="Verdana"/>
                <a:ea typeface="Verdana"/>
              </a:rPr>
              <a:t> </a:t>
            </a: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Verteilung an Router im Netzwerk per Flooding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[2]</a:t>
            </a:r>
            <a:endParaRPr lang="de-DE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Berechnung des kürzesten Weges zu allen anderen Routern mit Hilfe des Dijkstra-Algorithmus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Verkürzung der Laufzeit durch Aufteilung in Teilnetzwerke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lang="de-DE" sz="15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ftr" idx="53"/>
          </p:nvPr>
        </p:nvSpPr>
        <p:spPr>
          <a:xfrm>
            <a:off x="259200" y="6238800"/>
            <a:ext cx="7232400" cy="49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[1] Gerald Teschl (2013): Mathematik für Informatiker, Springer Vieweg</a:t>
            </a:r>
            <a:endParaRPr lang="de-DE" sz="1300" b="0" strike="noStrike" spc="-1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[2] Baun (2019): Computer Networks, Springer Vieweg</a:t>
            </a:r>
            <a:endParaRPr lang="de-DE" sz="1300" b="0" strike="noStrike" spc="-1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endParaRPr lang="de-DE" sz="1300" b="0" strike="noStrike" spc="-1">
              <a:latin typeface="Verdana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5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28DD9-A4AB-4B77-B19E-FEE56E16867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Routing im Internet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/>
          </p:nvPr>
        </p:nvSpPr>
        <p:spPr>
          <a:xfrm>
            <a:off x="1946880" y="232416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A-STERN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ALGORITHMUS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/>
          </p:nvPr>
        </p:nvSpPr>
        <p:spPr>
          <a:xfrm>
            <a:off x="251640" y="2351160"/>
            <a:ext cx="8638560" cy="259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Berechnet kürzesten Pfad eines kantengewichteten Graphen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Basiert auf Dijkstra-Algorithmus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Unterstützt keine negativ gewichteten Kanten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Nutzt eine heuristische Funktion um effizienter zu suchen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ftr" idx="55"/>
          </p:nvPr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56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631F43-6CCC-48A7-B7C3-70DE8705F5BE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ftr" idx="57"/>
          </p:nvPr>
        </p:nvSpPr>
        <p:spPr>
          <a:xfrm>
            <a:off x="328320" y="6453360"/>
            <a:ext cx="694260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Num" idx="58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46C12A-8FFA-492A-977B-8A73A7836561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3" name="Grafik 596"/>
          <p:cNvPicPr/>
          <p:nvPr/>
        </p:nvPicPr>
        <p:blipFill>
          <a:blip r:embed="rId2"/>
          <a:stretch/>
        </p:blipFill>
        <p:spPr>
          <a:xfrm>
            <a:off x="2040840" y="1080000"/>
            <a:ext cx="5061960" cy="506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ftr" idx="59"/>
          </p:nvPr>
        </p:nvSpPr>
        <p:spPr>
          <a:xfrm>
            <a:off x="253440" y="6453360"/>
            <a:ext cx="701748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Num" idx="60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4B8CCF-685E-481F-B21D-2A9C73A09F76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7" name="Grafik 601"/>
          <p:cNvPicPr/>
          <p:nvPr/>
        </p:nvPicPr>
        <p:blipFill>
          <a:blip r:embed="rId2"/>
          <a:stretch/>
        </p:blipFill>
        <p:spPr>
          <a:xfrm>
            <a:off x="2040840" y="1080000"/>
            <a:ext cx="5061960" cy="506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ftr" idx="61"/>
          </p:nvPr>
        </p:nvSpPr>
        <p:spPr>
          <a:xfrm>
            <a:off x="253440" y="6453360"/>
            <a:ext cx="701748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Num" idx="62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6E269C-B0CB-4317-9429-92FE51A5A318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1" name="Grafik 606"/>
          <p:cNvPicPr/>
          <p:nvPr/>
        </p:nvPicPr>
        <p:blipFill>
          <a:blip r:embed="rId2"/>
          <a:stretch/>
        </p:blipFill>
        <p:spPr>
          <a:xfrm>
            <a:off x="2040840" y="1080000"/>
            <a:ext cx="5061960" cy="5061960"/>
          </a:xfrm>
          <a:prstGeom prst="rect">
            <a:avLst/>
          </a:prstGeom>
          <a:ln w="0">
            <a:noFill/>
          </a:ln>
        </p:spPr>
      </p:pic>
      <p:sp>
        <p:nvSpPr>
          <p:cNvPr id="492" name="Ellipse 1"/>
          <p:cNvSpPr/>
          <p:nvPr/>
        </p:nvSpPr>
        <p:spPr>
          <a:xfrm>
            <a:off x="4140000" y="3189600"/>
            <a:ext cx="409680" cy="410040"/>
          </a:xfrm>
          <a:prstGeom prst="ellipse">
            <a:avLst/>
          </a:prstGeom>
          <a:solidFill>
            <a:srgbClr val="115E67"/>
          </a:solidFill>
          <a:ln w="2556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Ellipse 2"/>
          <p:cNvSpPr/>
          <p:nvPr/>
        </p:nvSpPr>
        <p:spPr>
          <a:xfrm>
            <a:off x="6249960" y="5299560"/>
            <a:ext cx="409680" cy="410040"/>
          </a:xfrm>
          <a:prstGeom prst="ellipse">
            <a:avLst/>
          </a:prstGeom>
          <a:solidFill>
            <a:srgbClr val="E76F51"/>
          </a:solidFill>
          <a:ln w="25560">
            <a:solidFill>
              <a:srgbClr val="FDD6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ftr" idx="63"/>
          </p:nvPr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Num" idx="64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C7F144-8768-40F1-AF8E-19716FC09DB3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41"/>
          <p:cNvSpPr/>
          <p:nvPr/>
        </p:nvSpPr>
        <p:spPr>
          <a:xfrm>
            <a:off x="252000" y="1772640"/>
            <a:ext cx="8638560" cy="146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PLACEHOLDER - Dijkstra erkundete Nachbarn zum Ziel, Pfeil direkt zum Ziel mit kleinerer erkundeten Fläche auf der nächsten Folie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/>
          </p:nvPr>
        </p:nvSpPr>
        <p:spPr>
          <a:xfrm>
            <a:off x="1946880" y="252828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Heuristische Funktion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ftr" idx="9"/>
          </p:nvPr>
        </p:nvSpPr>
        <p:spPr>
          <a:xfrm>
            <a:off x="258840" y="6309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[1] Struckmann, Wätjen (2016): Mathematik für Informatiker</a:t>
            </a:r>
          </a:p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[2] Ford Jr, Fulkerson (1964): Flows in Networks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sldNum" idx="1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431CF9-E746-482C-A6C1-FE285AF47E65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Inhaltsplatzhalter 2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Voraussetzungen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 [1]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Keine negativen Zyklen 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Startknoten s und Zielknoten t [2]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Num" idx="65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5EEE9C-E1A5-4BDE-8BBF-8B17C9B4993E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8"/>
          <p:cNvSpPr/>
          <p:nvPr/>
        </p:nvSpPr>
        <p:spPr>
          <a:xfrm>
            <a:off x="252720" y="2875320"/>
            <a:ext cx="8638560" cy="110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„Mit begrenztem Wissen und wenig Zeit dennoch zu wahrscheinlichen Aussagen oder praktikablen Lösungen zu kommen.“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- „Simple heuristics that make us smart“, G. Gigerenzer und P. M. Todd (1999)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502" name="PlaceHolder 2"/>
          <p:cNvSpPr/>
          <p:nvPr/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ftr" idx="66"/>
          </p:nvPr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Num" idx="67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4880B2-7ACF-4F54-9C21-61907457903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53"/>
          <p:cNvSpPr/>
          <p:nvPr/>
        </p:nvSpPr>
        <p:spPr>
          <a:xfrm>
            <a:off x="3174480" y="2775600"/>
            <a:ext cx="2807640" cy="56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f(n) = g(n) + h(n)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507" name="PlaceHolder 55"/>
          <p:cNvSpPr/>
          <p:nvPr/>
        </p:nvSpPr>
        <p:spPr>
          <a:xfrm>
            <a:off x="258840" y="1767600"/>
            <a:ext cx="8638560" cy="92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Veränderte Kostenfunktion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08" name="PlaceHolder 56"/>
          <p:cNvSpPr/>
          <p:nvPr/>
        </p:nvSpPr>
        <p:spPr>
          <a:xfrm>
            <a:off x="2238480" y="3927600"/>
            <a:ext cx="1907640" cy="56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Kosten vom Startknoten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09" name="PlaceHolder 57"/>
          <p:cNvSpPr/>
          <p:nvPr/>
        </p:nvSpPr>
        <p:spPr>
          <a:xfrm>
            <a:off x="5478480" y="3774960"/>
            <a:ext cx="1907640" cy="12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Geschätzte Kosten bis zum Zielknoten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10" name="Gerader Verbinder 627"/>
          <p:cNvSpPr/>
          <p:nvPr/>
        </p:nvSpPr>
        <p:spPr>
          <a:xfrm flipV="1">
            <a:off x="3246480" y="3342960"/>
            <a:ext cx="900000" cy="5846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Gerader Verbinder 628"/>
          <p:cNvSpPr/>
          <p:nvPr/>
        </p:nvSpPr>
        <p:spPr>
          <a:xfrm flipH="1" flipV="1">
            <a:off x="5766480" y="3342960"/>
            <a:ext cx="540000" cy="432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/>
          </p:nvPr>
        </p:nvSpPr>
        <p:spPr>
          <a:xfrm>
            <a:off x="1946880" y="246600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Zusammenfassung &amp; Ausblick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/>
          </p:nvPr>
        </p:nvSpPr>
        <p:spPr>
          <a:xfrm>
            <a:off x="251640" y="1858680"/>
            <a:ext cx="8638560" cy="3742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Bellman-Ford Algorithmus: Umgang mit negativen Kantengewichten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Dijkstra-Algorithmus: universell einsetzbar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A*-Algorithmus: Anpassung an Problemdomäne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115E67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 </a:t>
            </a: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Hohe Relevanz auch in Zukunft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ftr" idx="68"/>
          </p:nvPr>
        </p:nvSpPr>
        <p:spPr>
          <a:xfrm>
            <a:off x="251640" y="6453360"/>
            <a:ext cx="701928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69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326568-C5C9-45E4-96EF-E507F561C20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Zusammenfassung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/>
          </p:nvPr>
        </p:nvSpPr>
        <p:spPr>
          <a:xfrm>
            <a:off x="1946880" y="245736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Gibt es noch Fragen?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/>
          </p:nvPr>
        </p:nvSpPr>
        <p:spPr>
          <a:xfrm>
            <a:off x="1946880" y="234180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Vielen Dank für Ihre Aufmerksamkeit!</a:t>
            </a:r>
            <a:endParaRPr lang="de-DE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Ablauf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N-1 Runden (N = |V|)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Richard Bellman (1958): On a routing problem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C28C8B-3EAD-45C2-AFB1-7A5D307D3BEA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1946520" y="2664360"/>
            <a:ext cx="52506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Negativer Zyklus</a:t>
            </a:r>
            <a:endParaRPr lang="de-DE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Pfad der als Schleife durchlaufen werden kann und negative Gesamtkosten besitzt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ftr" idx="13"/>
          </p:nvPr>
        </p:nvSpPr>
        <p:spPr>
          <a:xfrm>
            <a:off x="251640" y="645336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300" b="0" strike="noStrike" spc="-1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</a:p>
        </p:txBody>
      </p:sp>
      <p:sp>
        <p:nvSpPr>
          <p:cNvPr id="152" name="PlaceHolder 3"/>
          <p:cNvSpPr>
            <a:spLocks noGrp="1"/>
          </p:cNvSpPr>
          <p:nvPr>
            <p:ph type="sldNum" idx="1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9D55D3-56D5-444C-98CF-9BA2875B72F7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ftr" idx="15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6CE59E-6F50-4DE4-AE99-5FAF9AFDB26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6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d[s]=0 → parent[s]=s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d[t]=∞ → parent[t]=-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158" name="Tabelle 288"/>
          <p:cNvGraphicFramePr/>
          <p:nvPr/>
        </p:nvGraphicFramePr>
        <p:xfrm>
          <a:off x="708120" y="4306320"/>
          <a:ext cx="1902600" cy="1054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9" name="Gruppieren 1"/>
          <p:cNvGrpSpPr/>
          <p:nvPr/>
        </p:nvGrpSpPr>
        <p:grpSpPr>
          <a:xfrm>
            <a:off x="5220360" y="2988000"/>
            <a:ext cx="2327040" cy="1267920"/>
            <a:chOff x="5220360" y="2988000"/>
            <a:chExt cx="2327040" cy="1267920"/>
          </a:xfrm>
        </p:grpSpPr>
        <p:grpSp>
          <p:nvGrpSpPr>
            <p:cNvPr id="160" name="Gruppieren 2"/>
            <p:cNvGrpSpPr/>
            <p:nvPr/>
          </p:nvGrpSpPr>
          <p:grpSpPr>
            <a:xfrm>
              <a:off x="5220360" y="3193920"/>
              <a:ext cx="692640" cy="681480"/>
              <a:chOff x="5220360" y="3193920"/>
              <a:chExt cx="692640" cy="681480"/>
            </a:xfrm>
          </p:grpSpPr>
          <p:sp>
            <p:nvSpPr>
              <p:cNvPr id="161" name="Freihandform 1"/>
              <p:cNvSpPr/>
              <p:nvPr/>
            </p:nvSpPr>
            <p:spPr>
              <a:xfrm>
                <a:off x="5220360" y="3193920"/>
                <a:ext cx="692640" cy="68148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Freihandform 2"/>
              <p:cNvSpPr/>
              <p:nvPr/>
            </p:nvSpPr>
            <p:spPr>
              <a:xfrm>
                <a:off x="5220360" y="3193920"/>
                <a:ext cx="692640" cy="68148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Textfeld 2"/>
              <p:cNvSpPr/>
              <p:nvPr/>
            </p:nvSpPr>
            <p:spPr>
              <a:xfrm>
                <a:off x="5504040" y="3399480"/>
                <a:ext cx="312120" cy="30492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b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s</a:t>
                </a:r>
                <a:endParaRPr lang="de-DE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4" name="Gruppieren 3"/>
            <p:cNvGrpSpPr/>
            <p:nvPr/>
          </p:nvGrpSpPr>
          <p:grpSpPr>
            <a:xfrm>
              <a:off x="6855480" y="3193920"/>
              <a:ext cx="691920" cy="681480"/>
              <a:chOff x="6855480" y="3193920"/>
              <a:chExt cx="691920" cy="681480"/>
            </a:xfrm>
          </p:grpSpPr>
          <p:sp>
            <p:nvSpPr>
              <p:cNvPr id="165" name="Freihandform 3"/>
              <p:cNvSpPr/>
              <p:nvPr/>
            </p:nvSpPr>
            <p:spPr>
              <a:xfrm>
                <a:off x="6855480" y="3193920"/>
                <a:ext cx="691920" cy="68148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Freihandform 4"/>
              <p:cNvSpPr/>
              <p:nvPr/>
            </p:nvSpPr>
            <p:spPr>
              <a:xfrm>
                <a:off x="6855480" y="3193920"/>
                <a:ext cx="691920" cy="68148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Textfeld 3"/>
              <p:cNvSpPr/>
              <p:nvPr/>
            </p:nvSpPr>
            <p:spPr>
              <a:xfrm>
                <a:off x="7122600" y="3400200"/>
                <a:ext cx="3121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b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sp>
          <p:nvSpPr>
            <p:cNvPr id="168" name="Gerader Verbinder 1"/>
            <p:cNvSpPr/>
            <p:nvPr/>
          </p:nvSpPr>
          <p:spPr>
            <a:xfrm>
              <a:off x="5882040" y="3379320"/>
              <a:ext cx="1004760" cy="36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Gerader Verbinder 2"/>
            <p:cNvSpPr/>
            <p:nvPr/>
          </p:nvSpPr>
          <p:spPr>
            <a:xfrm flipH="1">
              <a:off x="5882040" y="3657600"/>
              <a:ext cx="100476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Textfeld 4"/>
            <p:cNvSpPr/>
            <p:nvPr/>
          </p:nvSpPr>
          <p:spPr>
            <a:xfrm>
              <a:off x="6220440" y="2988000"/>
              <a:ext cx="31464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171" name="Textfeld 5"/>
            <p:cNvSpPr/>
            <p:nvPr/>
          </p:nvSpPr>
          <p:spPr>
            <a:xfrm>
              <a:off x="6148440" y="3556080"/>
              <a:ext cx="44208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</p:grpSp>
      <p:sp>
        <p:nvSpPr>
          <p:cNvPr id="172" name="PlaceHolder 14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ftr" idx="17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1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A7B71C-8C2D-4D8A-844D-DD30F06590F6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parent[t]=s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177" name="Tabelle 316"/>
          <p:cNvGraphicFramePr/>
          <p:nvPr/>
        </p:nvGraphicFramePr>
        <p:xfrm>
          <a:off x="708120" y="4306320"/>
          <a:ext cx="1902600" cy="1054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ruppieren 317"/>
          <p:cNvGrpSpPr/>
          <p:nvPr/>
        </p:nvGrpSpPr>
        <p:grpSpPr>
          <a:xfrm>
            <a:off x="5220000" y="2988000"/>
            <a:ext cx="2340000" cy="1274400"/>
            <a:chOff x="5220000" y="2988000"/>
            <a:chExt cx="2340000" cy="1274400"/>
          </a:xfrm>
        </p:grpSpPr>
        <p:grpSp>
          <p:nvGrpSpPr>
            <p:cNvPr id="179" name="Gruppieren 325"/>
            <p:cNvGrpSpPr/>
            <p:nvPr/>
          </p:nvGrpSpPr>
          <p:grpSpPr>
            <a:xfrm>
              <a:off x="5220000" y="3195000"/>
              <a:ext cx="696600" cy="685080"/>
              <a:chOff x="5220000" y="3195000"/>
              <a:chExt cx="696600" cy="685080"/>
            </a:xfrm>
          </p:grpSpPr>
          <p:sp>
            <p:nvSpPr>
              <p:cNvPr id="180" name="Freihandform 326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Freihandform 327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Textfeld 328"/>
              <p:cNvSpPr/>
              <p:nvPr/>
            </p:nvSpPr>
            <p:spPr>
              <a:xfrm>
                <a:off x="5505120" y="340164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b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183" name="Gruppieren 329"/>
            <p:cNvGrpSpPr/>
            <p:nvPr/>
          </p:nvGrpSpPr>
          <p:grpSpPr>
            <a:xfrm>
              <a:off x="6864120" y="3195000"/>
              <a:ext cx="695880" cy="685080"/>
              <a:chOff x="6864120" y="3195000"/>
              <a:chExt cx="695880" cy="685080"/>
            </a:xfrm>
          </p:grpSpPr>
          <p:sp>
            <p:nvSpPr>
              <p:cNvPr id="184" name="Freihandform 330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Freihandform 331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Textfeld 332"/>
              <p:cNvSpPr/>
              <p:nvPr/>
            </p:nvSpPr>
            <p:spPr>
              <a:xfrm>
                <a:off x="7132680" y="3402360"/>
                <a:ext cx="313920" cy="30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b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sp>
          <p:nvSpPr>
            <p:cNvPr id="187" name="Gerader Verbinder 333"/>
            <p:cNvSpPr/>
            <p:nvPr/>
          </p:nvSpPr>
          <p:spPr>
            <a:xfrm>
              <a:off x="5885280" y="3381480"/>
              <a:ext cx="1010520" cy="36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Gerader Verbinder 334"/>
            <p:cNvSpPr/>
            <p:nvPr/>
          </p:nvSpPr>
          <p:spPr>
            <a:xfrm flipH="1">
              <a:off x="5885280" y="3661200"/>
              <a:ext cx="101052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Textfeld 336"/>
            <p:cNvSpPr/>
            <p:nvPr/>
          </p:nvSpPr>
          <p:spPr>
            <a:xfrm>
              <a:off x="6225480" y="2988000"/>
              <a:ext cx="316440" cy="41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190" name="Textfeld 337"/>
            <p:cNvSpPr/>
            <p:nvPr/>
          </p:nvSpPr>
          <p:spPr>
            <a:xfrm>
              <a:off x="6153120" y="3558960"/>
              <a:ext cx="444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</p:grpSp>
      <p:sp>
        <p:nvSpPr>
          <p:cNvPr id="191" name="PlaceHolder 15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300" b="0" strike="noStrike" spc="-1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1466</Words>
  <Application>Microsoft Office PowerPoint</Application>
  <PresentationFormat>Bildschirmpräsentation (4:3)</PresentationFormat>
  <Paragraphs>450</Paragraphs>
  <Slides>45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Theme</vt:lpstr>
      <vt:lpstr>PowerPoint-Präsentation</vt:lpstr>
      <vt:lpstr>Einleitung</vt:lpstr>
      <vt:lpstr>PowerPoint-Präsentation</vt:lpstr>
      <vt:lpstr>Funktionsprinzip</vt:lpstr>
      <vt:lpstr>Funktionsprinzip</vt:lpstr>
      <vt:lpstr>PowerPoint-Präsentation</vt:lpstr>
      <vt:lpstr>Negativer Zyklus</vt:lpstr>
      <vt:lpstr>Negativer Zyklus</vt:lpstr>
      <vt:lpstr>Negativer Zyklus</vt:lpstr>
      <vt:lpstr>Negativer Zyklus</vt:lpstr>
      <vt:lpstr>Negativer Zyklus</vt:lpstr>
      <vt:lpstr>PowerPoint-Präsentation</vt:lpstr>
      <vt:lpstr>Beispiel</vt:lpstr>
      <vt:lpstr>Beispiel</vt:lpstr>
      <vt:lpstr>Beispiel</vt:lpstr>
      <vt:lpstr>Beispiel</vt:lpstr>
      <vt:lpstr>PowerPoint-Präsentation</vt:lpstr>
      <vt:lpstr>Anwendungen</vt:lpstr>
      <vt:lpstr>Anwendungen</vt:lpstr>
      <vt:lpstr>Anwendungen</vt:lpstr>
      <vt:lpstr>PowerPoint-Präsentation</vt:lpstr>
      <vt:lpstr>Funktionsprinzip</vt:lpstr>
      <vt:lpstr>Funktionsprinzip</vt:lpstr>
      <vt:lpstr>Funktionsprinzip</vt:lpstr>
      <vt:lpstr>Funktionsprinzip</vt:lpstr>
      <vt:lpstr>Funktionsprinzip</vt:lpstr>
      <vt:lpstr>Funktionsprinzip</vt:lpstr>
      <vt:lpstr>PowerPoint-Präsentation</vt:lpstr>
      <vt:lpstr>Routenplanung</vt:lpstr>
      <vt:lpstr>Segmentierung medizinischer Bilder</vt:lpstr>
      <vt:lpstr>Segmentierung medizinsicher Bilder</vt:lpstr>
      <vt:lpstr>Routing im Internet</vt:lpstr>
      <vt:lpstr>PowerPoint-Präsentation</vt:lpstr>
      <vt:lpstr>Funktionsprinzip</vt:lpstr>
      <vt:lpstr>Funktionsprinzip</vt:lpstr>
      <vt:lpstr>Funktionsprinzip</vt:lpstr>
      <vt:lpstr>Funktionsprinzip</vt:lpstr>
      <vt:lpstr>Funktionsprinzip</vt:lpstr>
      <vt:lpstr>PowerPoint-Präsentation</vt:lpstr>
      <vt:lpstr>Heuristische Funktion</vt:lpstr>
      <vt:lpstr>Heuristische Funktion</vt:lpstr>
      <vt:lpstr>PowerPoint-Präsentation</vt:lpstr>
      <vt:lpstr>Zusammenfassung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Tana Bögel</dc:creator>
  <dc:description/>
  <cp:lastModifiedBy>Tana Bögel</cp:lastModifiedBy>
  <cp:revision>176</cp:revision>
  <cp:lastPrinted>2022-07-16T16:39:29Z</cp:lastPrinted>
  <dcterms:created xsi:type="dcterms:W3CDTF">2022-06-30T13:03:22Z</dcterms:created>
  <dcterms:modified xsi:type="dcterms:W3CDTF">2022-07-17T10:01:37Z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1</vt:r8>
  </property>
  <property fmtid="{D5CDD505-2E9C-101B-9397-08002B2CF9AE}" pid="3" name="Notes">
    <vt:r8>2</vt:r8>
  </property>
  <property fmtid="{D5CDD505-2E9C-101B-9397-08002B2CF9AE}" pid="4" name="PresentationFormat">
    <vt:lpwstr>Bildschirmpräsentation (4:3)</vt:lpwstr>
  </property>
  <property fmtid="{D5CDD505-2E9C-101B-9397-08002B2CF9AE}" pid="5" name="Slides">
    <vt:r8>49</vt:r8>
  </property>
</Properties>
</file>