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716FF2F-235C-4FF2-8806-0DB61DF778B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02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F61246-E027-4AF1-9FCE-39C8470CB1D0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22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CEA3F5-6BEB-49B4-851B-400DE5816DA9}" type="slidenum">
              <a:rPr lang="de-DE" sz="1200" b="0" strike="noStrike" spc="-1">
                <a:latin typeface="Times New Roman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44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80EE7-C805-4848-B8C8-E4E5EFBCB60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CA0EEE-29EE-4D96-83FB-3F35C2872FA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00710A-6A8B-4871-8859-4AEED8F3DA58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936C99-3DA4-495E-B65C-D4C160B82E8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538A52-529F-4F3F-A264-E9027BFB65B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5875A2-07E3-4881-9EB2-5064CA147D8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465561-BFC8-4FE2-90B1-CDE6EBBEC3A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55756D-A6D8-42E5-BF5F-E453EE13F53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3A229C-C0B0-4A41-AC5F-41833161A25C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6EABB9-6AFE-46DC-8715-3C9222502BE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BC0D31-80D3-41AC-AB97-C623C8EF8D2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9A5EF3-36FD-4494-AD11-C5EA56B4F56F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2"/>
          <p:cNvSpPr/>
          <p:nvPr/>
        </p:nvSpPr>
        <p:spPr>
          <a:xfrm>
            <a:off x="-192240" y="-115920"/>
            <a:ext cx="9527400" cy="6201720"/>
          </a:xfrm>
          <a:custGeom>
            <a:avLst/>
            <a:gdLst/>
            <a:ahLst/>
            <a:cxn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1"/>
          <p:cNvPicPr/>
          <p:nvPr/>
        </p:nvPicPr>
        <p:blipFill>
          <a:blip r:embed="rId14"/>
          <a:stretch/>
        </p:blipFill>
        <p:spPr>
          <a:xfrm>
            <a:off x="4572000" y="5760000"/>
            <a:ext cx="4184640" cy="80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9"/>
          <p:cNvPicPr/>
          <p:nvPr/>
        </p:nvPicPr>
        <p:blipFill>
          <a:blip r:embed="rId14"/>
          <a:stretch/>
        </p:blipFill>
        <p:spPr>
          <a:xfrm>
            <a:off x="5828400" y="183600"/>
            <a:ext cx="3062880" cy="59220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8"/>
          <p:cNvSpPr/>
          <p:nvPr/>
        </p:nvSpPr>
        <p:spPr>
          <a:xfrm>
            <a:off x="0" y="900000"/>
            <a:ext cx="9143280" cy="576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EE506-BFE0-4706-9E50-BB19279E4B7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539640" y="548640"/>
            <a:ext cx="6552000" cy="18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000" b="0" strike="noStrike" spc="-1">
                <a:solidFill>
                  <a:srgbClr val="FFFFFF"/>
                </a:solidFill>
                <a:latin typeface="Verdana"/>
                <a:ea typeface="Verdana"/>
              </a:rPr>
              <a:t>Funktionsprinzipien und Anwendungen von Algorithmen zur Pfadplanung</a:t>
            </a:r>
            <a:endParaRPr lang="de-DE" sz="3000" b="0" strike="noStrike" spc="-1">
              <a:latin typeface="Arial"/>
            </a:endParaRPr>
          </a:p>
        </p:txBody>
      </p:sp>
      <p:sp>
        <p:nvSpPr>
          <p:cNvPr id="90" name="Textplatzhalter 6"/>
          <p:cNvSpPr/>
          <p:nvPr/>
        </p:nvSpPr>
        <p:spPr>
          <a:xfrm>
            <a:off x="539640" y="2285640"/>
            <a:ext cx="4968000" cy="1439280"/>
          </a:xfrm>
          <a:custGeom>
            <a:avLst/>
            <a:gdLst/>
            <a:ahLst/>
            <a:cxnLst/>
            <a:rect l="l" t="t" r="r" b="b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FFFFFF"/>
                </a:solidFill>
                <a:latin typeface="Verdana"/>
                <a:ea typeface="Verdana"/>
              </a:rPr>
              <a:t>Tana Bögel, Moritz Hein, Jana Löwen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2051640" y="2061000"/>
            <a:ext cx="5250960" cy="24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 smtClean="0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9280" cy="45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dt" idx="2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5FF6177-6778-4212-9864-3634F90E6B9D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2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2B012-F49D-4D6E-BFD1-F0F0E1BD4AE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560" cy="441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dt" idx="31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3B9CE02-4F36-4670-AA9C-226E255CFA6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ftr" idx="32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3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63B96-714C-46AF-8AF3-2F6E6CFFA8A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21" name="Grafik 6"/>
          <p:cNvPicPr/>
          <p:nvPr/>
        </p:nvPicPr>
        <p:blipFill>
          <a:blip r:embed="rId2"/>
          <a:stretch/>
        </p:blipFill>
        <p:spPr>
          <a:xfrm>
            <a:off x="5923800" y="2161800"/>
            <a:ext cx="2967120" cy="292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360" cy="375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lang="de-DE" sz="2000" b="0" strike="noStrike" spc="-1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		Bildpunkt </a:t>
            </a: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lang="de-DE" sz="2000" b="0" strike="noStrike" spc="-1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Wahl der Gewichtungsfunktion so, dass kostengünstigster Weg möglichst der Objektkontur entspricht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dt" idx="34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E941B6B-A710-455E-9304-5877E6B912E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35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 idx="3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139D6-E5C4-43E7-AAC5-19AC507E93A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9280" cy="374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lang="de-DE" sz="2000" b="0" strike="noStrike" spc="-1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dt" idx="3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5F5EB13-58F4-4A2F-8180-636AE4F018C2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 idx="3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12C9E-BD81-4A50-A9C8-ADC1AE8E816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51640" y="2061000"/>
            <a:ext cx="5250960" cy="24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 smtClean="0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dt" idx="4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71F23164-56C5-44A5-AAAE-15519D3C5564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ftr" idx="4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4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6A4ED-ECA9-4012-AEAA-FFEEA8EFC6C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72" name="Inhaltsplatzhalter 2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s und Zielknoten 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dt" idx="4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2AC99AF-6AF8-420B-8DF1-CC2D73386BEC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4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1A7D5-EC75-4611-BDCB-5FFC5B3A677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2051640" y="2061000"/>
            <a:ext cx="5250960" cy="24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Pfad der aus mehreren Knoten besteht und negative Gesamtkosten besitzt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dt" idx="4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1664E4F-2D1D-4833-8C46-FE90C120450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5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5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BE6D43-C685-483C-B622-927A3EE7F71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3320" cy="12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dt" idx="5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72B8177-E119-46F6-93B2-4BC5B2FB2478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ftr" idx="5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A1E12-17B7-4A7D-BEA5-8F280328250B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88" name="PlaceHolder 26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89" name="Tabelle 288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90" name="Gruppieren 289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292" name="Freihandform 29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3" name="Freihandform 29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4" name="Textfeld 293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295" name="Freihandform 294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6" name="Freihandform 29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7" name="Textfeld 296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298" name="Gruppieren 297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299" name="Freihandform 298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0" name="Freihandform 299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1" name="Textfeld 300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2" name="Gruppieren 301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03" name="Freihandform 302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4" name="Freihandform 303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5" name="Textfeld 304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306" name="Gerader Verbinder 305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Gerader Verbinder 306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Gerader Verbinder 307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Textfeld 308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11" name="Textfeld 310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dt" idx="55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9A16D19-11DF-43F6-A3AC-424A42B5207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ftr" idx="56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5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F40B7-1068-4339-B8ED-051F7E8542D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16" name="PlaceHolder 4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17" name="Tabelle 316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 err="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18" name="Gruppieren 317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19" name="Gruppieren 318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20" name="Freihandform 31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1" name="Freihandform 32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2" name="Textfeld 321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23" name="Freihandform 32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4" name="Freihandform 323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5" name="Textfeld 324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26" name="Gruppieren 325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27" name="Freihandform 326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28" name="Freihandform 327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9" name="Textfeld 328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 dirty="0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30" name="Gruppieren 329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31" name="Freihandform 330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32" name="Freihandform 331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33" name="Textfeld 332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34" name="Gerader Verbinder 333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erader Verbinder 334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erader Verbinder 335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Textfeld 336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38" name="Textfeld 337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39" name="Textfeld 338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dt" idx="5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BD74982-BC67-48AA-BF75-49628395449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ftr" idx="5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C0ED5-0A19-453E-B8DA-55CB1082C88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44" name="PlaceHolder 54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d[t]=1+2=3&lt;∞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45" name="Tabelle 344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46" name="Gruppieren 345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48" name="Freihandform 347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49" name="Freihandform 34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0" name="Textfeld 349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51" name="Freihandform 35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52" name="Freihandform 35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3" name="Textfeld 352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54" name="Gruppieren 353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55" name="Freihandform 354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56" name="Freihandform 355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7" name="Textfeld 356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58" name="Gruppieren 357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59" name="Freihandform 358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60" name="Freihandform 359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61" name="Textfeld 360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62" name="Gerader Verbinder 361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erader Verbinder 362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erader Verbinder 363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Textfeld 364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66" name="Textfeld 365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dt" idx="61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5DA9D50-04FC-4EBA-9561-B4055410156C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ftr" idx="62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3D4896-BDDB-4135-A2F6-DF499C1F635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72" name="PlaceHolder 5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d[v]=-2+1=-1&lt;1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73" name="Tabelle 372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74" name="Gruppieren 373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75" name="Gruppieren 374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76" name="Freihandform 37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77" name="Freihandform 376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78" name="Textfeld 377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79" name="Freihandform 37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0" name="Freihandform 37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1" name="Textfeld 380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t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2" name="Gruppieren 381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83" name="Freihandform 382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4" name="Freihandform 383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5" name="Textfeld 384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6" name="Gruppieren 385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87" name="Freihandform 386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8" name="Freihandform 387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9" name="Textfeld 388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90" name="Gerader Verbinder 389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Gerader Verbinder 390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erader Verbinder 391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Textfeld 392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94" name="Textfeld 393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95" name="Textfeld 394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2051640" y="2061000"/>
            <a:ext cx="5250960" cy="24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dt" idx="64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464969A-FA52-4588-8DC2-26B9A888254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ftr" idx="65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6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500846-133F-489A-BA47-28C3A5081AEA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01" name="PlaceHolder 43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d[s]=0 → 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02" name="Tabelle 401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3" name="Gruppieren 402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04" name="Gerader Verbinder 403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Freihandform 404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06" name="Freihandform 405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07" name="Gerader Verbinder 406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Textfeld 407"/>
            <p:cNvSpPr txBox="1"/>
            <p:nvPr/>
          </p:nvSpPr>
          <p:spPr>
            <a:xfrm>
              <a:off x="7069320" y="20854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09" name="Textfeld 408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0" name="Textfeld 409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1" name="Textfeld 410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2" name="Textfeld 411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3" name="Textfeld 412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4" name="Freihandform 413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5" name="Freihandform 414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6" name="Textfeld 415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7" name="Freihandform 416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8" name="Freihandform 417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9" name="Textfeld 418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20" name="Gerader Verbinder 419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Freihandform 420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22" name="Gruppieren 421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23" name="Freihandform 422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24" name="Freihandform 423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25" name="Freihandform 424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26" name="Freihandform 42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27" name="Textfeld 426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28" name="Gerader Verbinder 427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Freihandform 428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0" name="Gerader Verbinder 429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Freihandform 430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2" name="Freihandform 431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33" name="Freihandform 43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34" name="Textfeld 433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35" name="Gerader Verbinder 434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Freihandform 435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7" name="Textfeld 436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dt" idx="6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88F630A6-F630-4529-A39C-C3526058A06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ftr" idx="6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F06E2-3A0E-4033-A56E-E67CAA34F17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42" name="PlaceHolder 1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d[u]=0+3=3&lt;∞ → parent[u]=s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d[v]=0+1=1&lt;∞ → 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43" name="Tabelle 442"/>
          <p:cNvGraphicFramePr/>
          <p:nvPr>
            <p:extLst>
              <p:ext uri="{D42A27DB-BD31-4B8C-83A1-F6EECF244321}">
                <p14:modId xmlns:p14="http://schemas.microsoft.com/office/powerpoint/2010/main" val="2510778223"/>
              </p:ext>
            </p:extLst>
          </p:nvPr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latin typeface="Verdana"/>
                        </a:rPr>
                        <a:t>∞</a:t>
                      </a:r>
                      <a:endParaRPr lang="de-DE" sz="1600" b="0" strike="noStrike" spc="-1"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44" name="Gruppieren 443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45" name="Gerader Verbinder 444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Freihandform 445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47" name="Gruppieren 446"/>
            <p:cNvGrpSpPr/>
            <p:nvPr/>
          </p:nvGrpSpPr>
          <p:grpSpPr>
            <a:xfrm>
              <a:off x="6776640" y="1872000"/>
              <a:ext cx="1532520" cy="1268640"/>
              <a:chOff x="6776640" y="1872000"/>
              <a:chExt cx="1532520" cy="1268640"/>
            </a:xfrm>
          </p:grpSpPr>
          <p:sp>
            <p:nvSpPr>
              <p:cNvPr id="448" name="Freihandform 447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grpSp>
            <p:nvGrpSpPr>
              <p:cNvPr id="449" name="Gruppieren 448"/>
              <p:cNvGrpSpPr/>
              <p:nvPr/>
            </p:nvGrpSpPr>
            <p:grpSpPr>
              <a:xfrm>
                <a:off x="7069320" y="2085480"/>
                <a:ext cx="1239840" cy="1055160"/>
                <a:chOff x="7069320" y="2085480"/>
                <a:chExt cx="1239840" cy="1055160"/>
              </a:xfrm>
            </p:grpSpPr>
            <p:sp>
              <p:nvSpPr>
                <p:cNvPr id="450" name="Gerader Verbinder 449"/>
                <p:cNvSpPr/>
                <p:nvPr/>
              </p:nvSpPr>
              <p:spPr>
                <a:xfrm>
                  <a:off x="7511760" y="2345760"/>
                  <a:ext cx="797400" cy="794880"/>
                </a:xfrm>
                <a:prstGeom prst="line">
                  <a:avLst/>
                </a:prstGeom>
                <a:ln w="1764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1" name="Textfeld 450"/>
                <p:cNvSpPr txBox="1"/>
                <p:nvPr/>
              </p:nvSpPr>
              <p:spPr>
                <a:xfrm>
                  <a:off x="7069320" y="2085480"/>
                  <a:ext cx="320760" cy="33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0" tIns="0" rIns="0" bIns="0" anchor="t">
                  <a:noAutofit/>
                </a:bodyPr>
                <a:lstStyle/>
                <a:p>
                  <a:r>
                    <a:rPr lang="de-DE" sz="2400" b="0" strike="noStrike" spc="-1">
                      <a:solidFill>
                        <a:srgbClr val="000000"/>
                      </a:solidFill>
                      <a:latin typeface="Calibri"/>
                    </a:rPr>
                    <a:t>u</a:t>
                  </a:r>
                  <a:endParaRPr lang="de-DE" sz="24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452" name="Textfeld 451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3" name="Textfeld 452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7" name="Freihandform 45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58" name="Freihandform 457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59" name="Textfeld 458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60" name="Freihandform 45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61" name="Freihandform 460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62" name="Textfeld 461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63" name="Gerader Verbinder 462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Freihandform 463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65" name="Gruppieren 464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66" name="Freihandform 465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67" name="Freihandform 466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68" name="Freihandform 467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69" name="Freihandform 468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0" name="Textfeld 469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1" name="Gerader Verbinder 470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Freihandform 471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3" name="Gerader Verbinder 472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Freihandform 473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5" name="Freihandform 474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76" name="Freihandform 475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7" name="Textfeld 476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8" name="Gerader Verbinder 477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Freihandform 478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0" name="Textfeld 479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dt" idx="70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ABE9BEE9-25E2-4940-B244-E4FC7F6D3E46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ftr" idx="7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7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E8351-5E6A-4C51-9387-1A2E5DC4F62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85" name="PlaceHolder 12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d[v]=3+(-3)=0&lt;1 → parent[v]=u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d[s]=3+2=5&gt;0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d[t]=3+(-1)=2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d[t]=1+(-2)=-1&lt;∞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486" name="Gruppieren 48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87" name="Gerader Verbinder 48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Freihandform 48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9" name="Freihandform 48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90" name="Gerader Verbinder 48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Textfeld 49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2" name="Textfeld 49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3" name="Textfeld 49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4" name="Textfeld 49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5" name="Textfeld 49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6" name="Freihandform 49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97" name="Freihandform 49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98" name="Textfeld 49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9" name="Freihandform 49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00" name="Freihandform 49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1" name="Textfeld 50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02" name="Gerader Verbinder 50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Freihandform 50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4" name="Freihandform 50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5" name="Freihandform 50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6" name="Freihandform 50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07" name="Freihandform 50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8" name="Textfeld 50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09" name="Gerader Verbinder 50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Freihandform 50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1" name="Gerader Verbinder 51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Freihandform 51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3" name="Freihandform 51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14" name="Freihandform 51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15" name="Textfeld 51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16" name="Gerader Verbinder 51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Freihandform 51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8" name="Textfeld 51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Textfeld 51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20" name="Tabelle 51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dt" idx="7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E96A14D8-C142-4BA2-B394-698645AA3849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ftr" idx="7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7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33DF3-8AB0-43B3-9654-CD615D78512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525" name="PlaceHolder 2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3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d[v]=5+1=6&gt;1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d[t]=0+(-2)=-2&lt;-1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526" name="Gruppieren 52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27" name="Gerader Verbinder 52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Freihandform 52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29" name="Freihandform 52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30" name="Gerader Verbinder 52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Textfeld 53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3" name="Textfeld 53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5" name="Textfeld 53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6" name="Freihandform 53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37" name="Freihandform 53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38" name="Textfeld 53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9" name="Freihandform 53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40" name="Freihandform 53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1" name="Textfeld 54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42" name="Gerader Verbinder 54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Freihandform 54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4" name="Freihandform 54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5" name="Freihandform 54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6" name="Freihandform 54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47" name="Freihandform 54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48" name="Textfeld 54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49" name="Gerader Verbinder 54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Freihandform 54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1" name="Gerader Verbinder 55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Freihandform 55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3" name="Freihandform 55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54" name="Freihandform 55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55" name="Textfeld 55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erader Verbinder 55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Freihandform 55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8" name="Textfeld 55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60" name="Tabelle 55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30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d[t]=6+(-2)=4&gt;-2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→ Keine negativen Zyklen gefunden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562" name="PlaceHolder 1"/>
          <p:cNvSpPr>
            <a:spLocks noGrp="1"/>
          </p:cNvSpPr>
          <p:nvPr>
            <p:ph type="dt" idx="7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4226F10F-3EC3-4091-B82C-3A3C486D430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ftr" idx="7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7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4B4DB-DAAA-440D-9C87-B2855F047E6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566" name="Gruppieren 56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67" name="Gerader Verbinder 56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Freihandform 56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69" name="Freihandform 56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70" name="Gerader Verbinder 56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Textfeld 57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2" name="Textfeld 57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3" name="Textfeld 57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4" name="Textfeld 57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5" name="Textfeld 57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6" name="Freihandform 57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77" name="Freihandform 57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78" name="Textfeld 57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9" name="Freihandform 57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80" name="Freihandform 57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1" name="Textfeld 58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82" name="Gerader Verbinder 58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Freihandform 58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4" name="Freihandform 58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5" name="Freihandform 58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6" name="Freihandform 58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87" name="Freihandform 58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88" name="Textfeld 58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89" name="Gerader Verbinder 58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Freihandform 58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1" name="Gerader Verbinder 59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Freihandform 59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3" name="Freihandform 59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94" name="Freihandform 59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95" name="Textfeld 59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erader Verbinder 59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Freihandform 59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8" name="Textfeld 59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9" name="Textfeld 59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600" name="Tabelle 59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/>
                <a:gridCol w="522000"/>
                <a:gridCol w="952560"/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findet kürzeste Wege vom Startknoten zu allen anderen 	Knoten im Graphen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E8C82FA-57FB-4C88-AC99-7020A3D5CAC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14C51-9D65-4507-BFB4-E914E594826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/>
          </p:nvPr>
        </p:nvSpPr>
        <p:spPr>
          <a:xfrm>
            <a:off x="2051640" y="2061000"/>
            <a:ext cx="5250960" cy="244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dt" idx="7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5EC56000-18E7-4C45-A16A-7830F8BC8CB2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ftr" idx="8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8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9382EB-87FA-4365-A3CD-E6F818674F2D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06" name="Inhaltsplatzhalter 1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dt" idx="8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DA9A8B7F-171C-45F0-9509-19945AA5509E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ftr" idx="8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8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D47B5-C364-414E-BE52-94453ABD7AA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11" name="Inhaltsplatzhalter 4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  <a:endParaRPr lang="de-DE" sz="2000" b="0" strike="noStrike" spc="-1" dirty="0" smtClean="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tabLst>
                <a:tab pos="0" algn="l"/>
              </a:tabLst>
            </a:pPr>
            <a:endParaRPr lang="de-DE" sz="2000" b="0" strike="noStrike" spc="-1" dirty="0" smtClean="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lang="de-DE" sz="2400" spc="-1" dirty="0"/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Count-</a:t>
            </a:r>
            <a:r>
              <a:rPr lang="de-DE" sz="2000" b="0" strike="noStrike" spc="-1" dirty="0" err="1" smtClean="0">
                <a:solidFill>
                  <a:srgbClr val="000000"/>
                </a:solidFill>
                <a:latin typeface="Verdana"/>
                <a:ea typeface="Verdana"/>
              </a:rPr>
              <a:t>To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lang="de-DE" sz="2000" b="0" strike="noStrike" spc="-1" dirty="0" err="1" smtClean="0">
                <a:solidFill>
                  <a:srgbClr val="000000"/>
                </a:solidFill>
                <a:latin typeface="Verdana"/>
                <a:ea typeface="Verdana"/>
              </a:rPr>
              <a:t>Infinity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 Problem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dt" idx="88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1A5C1B39-FB2F-4F05-8348-E99C8593C34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ftr" idx="89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9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9647D-4703-4A5D-821B-17F1FD34147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21" name="Inhaltsplatzhalter 3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 smtClean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Noch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unbekannte Knoten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 Knoten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Permanent markierte Knoten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0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2FF480B6-1412-4B08-AD9D-78D1845B8DA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1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7FAFF9-B11F-4B89-9E2C-FC45F518117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02" name="Gruppieren 6"/>
          <p:cNvGrpSpPr/>
          <p:nvPr/>
        </p:nvGrpSpPr>
        <p:grpSpPr>
          <a:xfrm>
            <a:off x="6162912" y="2181024"/>
            <a:ext cx="716760" cy="1090800"/>
            <a:chOff x="6516360" y="2061000"/>
            <a:chExt cx="716760" cy="1090800"/>
          </a:xfrm>
        </p:grpSpPr>
        <p:grpSp>
          <p:nvGrpSpPr>
            <p:cNvPr id="103" name="Gruppieren 7"/>
            <p:cNvGrpSpPr/>
            <p:nvPr/>
          </p:nvGrpSpPr>
          <p:grpSpPr>
            <a:xfrm>
              <a:off x="6516360" y="2435040"/>
              <a:ext cx="716760" cy="716760"/>
              <a:chOff x="6516360" y="2435040"/>
              <a:chExt cx="716760" cy="716760"/>
            </a:xfrm>
          </p:grpSpPr>
          <p:sp>
            <p:nvSpPr>
              <p:cNvPr id="104" name="Ellipse 9"/>
              <p:cNvSpPr/>
              <p:nvPr/>
            </p:nvSpPr>
            <p:spPr>
              <a:xfrm>
                <a:off x="6516360" y="243504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Textfeld 13"/>
              <p:cNvSpPr/>
              <p:nvPr/>
            </p:nvSpPr>
            <p:spPr>
              <a:xfrm>
                <a:off x="6685920" y="253872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06" name="Textfeld 34"/>
            <p:cNvSpPr/>
            <p:nvPr/>
          </p:nvSpPr>
          <p:spPr>
            <a:xfrm>
              <a:off x="6633360" y="206100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</p:txBody>
        </p:sp>
      </p:grpSp>
      <p:grpSp>
        <p:nvGrpSpPr>
          <p:cNvPr id="107" name="Gruppieren 11"/>
          <p:cNvGrpSpPr/>
          <p:nvPr/>
        </p:nvGrpSpPr>
        <p:grpSpPr>
          <a:xfrm>
            <a:off x="6190344" y="3386232"/>
            <a:ext cx="716760" cy="1090800"/>
            <a:chOff x="7612920" y="3296520"/>
            <a:chExt cx="716760" cy="1090800"/>
          </a:xfrm>
        </p:grpSpPr>
        <p:grpSp>
          <p:nvGrpSpPr>
            <p:cNvPr id="108" name="Gruppieren 12"/>
            <p:cNvGrpSpPr/>
            <p:nvPr/>
          </p:nvGrpSpPr>
          <p:grpSpPr>
            <a:xfrm>
              <a:off x="7612920" y="3670560"/>
              <a:ext cx="716760" cy="716760"/>
              <a:chOff x="7612920" y="3670560"/>
              <a:chExt cx="716760" cy="716760"/>
            </a:xfrm>
          </p:grpSpPr>
          <p:sp>
            <p:nvSpPr>
              <p:cNvPr id="109" name="Ellipse 14"/>
              <p:cNvSpPr/>
              <p:nvPr/>
            </p:nvSpPr>
            <p:spPr>
              <a:xfrm>
                <a:off x="7612920" y="367056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Textfeld 13"/>
              <p:cNvSpPr/>
              <p:nvPr/>
            </p:nvSpPr>
            <p:spPr>
              <a:xfrm>
                <a:off x="7782480" y="377424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11" name="Textfeld 34"/>
            <p:cNvSpPr/>
            <p:nvPr/>
          </p:nvSpPr>
          <p:spPr>
            <a:xfrm>
              <a:off x="7817400" y="329652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</p:txBody>
        </p:sp>
      </p:grpSp>
      <p:grpSp>
        <p:nvGrpSpPr>
          <p:cNvPr id="112" name="Gruppieren 16"/>
          <p:cNvGrpSpPr/>
          <p:nvPr/>
        </p:nvGrpSpPr>
        <p:grpSpPr>
          <a:xfrm>
            <a:off x="6226920" y="4679784"/>
            <a:ext cx="716760" cy="1090800"/>
            <a:chOff x="6274800" y="4425840"/>
            <a:chExt cx="716760" cy="1090800"/>
          </a:xfrm>
        </p:grpSpPr>
        <p:grpSp>
          <p:nvGrpSpPr>
            <p:cNvPr id="113" name="Gruppieren 17"/>
            <p:cNvGrpSpPr/>
            <p:nvPr/>
          </p:nvGrpSpPr>
          <p:grpSpPr>
            <a:xfrm>
              <a:off x="6274800" y="4799880"/>
              <a:ext cx="716760" cy="716760"/>
              <a:chOff x="6274800" y="4799880"/>
              <a:chExt cx="716760" cy="716760"/>
            </a:xfrm>
          </p:grpSpPr>
          <p:sp>
            <p:nvSpPr>
              <p:cNvPr id="114" name="Ellipse 19"/>
              <p:cNvSpPr/>
              <p:nvPr/>
            </p:nvSpPr>
            <p:spPr>
              <a:xfrm>
                <a:off x="6274800" y="4799880"/>
                <a:ext cx="716760" cy="7167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Textfeld 13"/>
              <p:cNvSpPr/>
              <p:nvPr/>
            </p:nvSpPr>
            <p:spPr>
              <a:xfrm>
                <a:off x="6444360" y="490356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 dirty="0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 dirty="0">
                  <a:latin typeface="Arial"/>
                </a:endParaRPr>
              </a:p>
            </p:txBody>
          </p:sp>
        </p:grpSp>
        <p:sp>
          <p:nvSpPr>
            <p:cNvPr id="116" name="Textfeld 34"/>
            <p:cNvSpPr/>
            <p:nvPr/>
          </p:nvSpPr>
          <p:spPr>
            <a:xfrm>
              <a:off x="6461640" y="442584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8000" cy="348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lang="de-DE" sz="2000" b="0" strike="noStrike" spc="-1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	d[s] = 0, parent[s] = s</a:t>
            </a:r>
            <a:endParaRPr lang="de-DE" sz="2000" b="0" strike="noStrike" spc="-1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lang="de-DE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 idx="1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3E50FAD-0023-42CC-AE60-6DC8A7E713BA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14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1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8BEF0-1314-4B3F-97D6-04A0746BFE55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22" name="Gruppieren 6"/>
          <p:cNvGrpSpPr/>
          <p:nvPr/>
        </p:nvGrpSpPr>
        <p:grpSpPr>
          <a:xfrm>
            <a:off x="5734440" y="1176840"/>
            <a:ext cx="2772360" cy="4464360"/>
            <a:chOff x="5734440" y="1176840"/>
            <a:chExt cx="2772360" cy="4464360"/>
          </a:xfrm>
        </p:grpSpPr>
        <p:grpSp>
          <p:nvGrpSpPr>
            <p:cNvPr id="123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24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1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2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3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4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5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36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7" name="Textfeld 34"/>
            <p:cNvSpPr/>
            <p:nvPr/>
          </p:nvSpPr>
          <p:spPr>
            <a:xfrm>
              <a:off x="7749360" y="117684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8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8000" cy="405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	d[a] = 2, parent[a] = 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	d[b] = 6, parent[b] = 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dt" idx="16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FE1B834F-E701-46E0-A0F3-43F70C6D789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17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C58C8-C997-4465-9152-6F72EC82F06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44" name="Gruppieren 6"/>
          <p:cNvGrpSpPr/>
          <p:nvPr/>
        </p:nvGrpSpPr>
        <p:grpSpPr>
          <a:xfrm>
            <a:off x="5734440" y="1110960"/>
            <a:ext cx="2772360" cy="4530240"/>
            <a:chOff x="5734440" y="1110960"/>
            <a:chExt cx="2772360" cy="4530240"/>
          </a:xfrm>
        </p:grpSpPr>
        <p:grpSp>
          <p:nvGrpSpPr>
            <p:cNvPr id="145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46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3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4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5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6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7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58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59" name="Textfeld 34"/>
            <p:cNvSpPr/>
            <p:nvPr/>
          </p:nvSpPr>
          <p:spPr>
            <a:xfrm>
              <a:off x="7811280" y="11109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60" name="Textfeld 37"/>
            <p:cNvSpPr/>
            <p:nvPr/>
          </p:nvSpPr>
          <p:spPr>
            <a:xfrm>
              <a:off x="7997760" y="45421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600" cy="429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berechnen: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d[b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] = d[a] + c(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a,b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Relaxierung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/Aktualisierung bei Knoten b: 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d[b] = 5,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a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19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6FAB9837-19AC-40EE-B723-4976C2D55BE5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20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sldNum" idx="2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9C376-47AA-466C-98A8-7770FD12227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66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67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68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dash"/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0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1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5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6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7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8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9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80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1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2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8000" cy="257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dt" idx="22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DFE39B5-D8FD-45D3-9312-6E9034FC77B0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ftr" idx="23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DA5EE7-9486-4645-9C41-7BD427FB622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88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89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90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1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7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8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9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0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1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202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3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4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9280" cy="369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N Knoten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erhalten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genau einmal eine permanente Markierung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Jeder Knoten hat maximal N-1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Nachbarn,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für die die Distanz berechnet werden muss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Priorityqueue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abhängig </a:t>
            </a: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Verbesserung </a:t>
            </a:r>
            <a:r>
              <a:rPr lang="de-DE" sz="2000" b="0" strike="noStrike" spc="-1" dirty="0" smtClean="0">
                <a:solidFill>
                  <a:srgbClr val="000000"/>
                </a:solidFill>
                <a:latin typeface="Verdana"/>
                <a:ea typeface="Verdana"/>
              </a:rPr>
              <a:t>möglich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dt" idx="25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fld id="{0DC1DA9F-20A9-4E2A-8014-7BF4EDAB5E77}" type="datetime1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15.07.2022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26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2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FF533-4E17-4EE3-B79F-F3B3AD2A6C5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942</Words>
  <Application>Microsoft Office PowerPoint</Application>
  <PresentationFormat>Bildschirmpräsentation (4:3)</PresentationFormat>
  <Paragraphs>499</Paragraphs>
  <Slides>33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3" baseType="lpstr">
      <vt:lpstr>Microsoft YaHei</vt:lpstr>
      <vt:lpstr>Arial</vt:lpstr>
      <vt:lpstr>Calibri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PowerPoint-Präsentation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Funktionsprinzip</vt:lpstr>
      <vt:lpstr>Laufzeit</vt:lpstr>
      <vt:lpstr>PowerPoint-Präsentation</vt:lpstr>
      <vt:lpstr>Routenplanung</vt:lpstr>
      <vt:lpstr>Segmentierung medizinischer Bilder</vt:lpstr>
      <vt:lpstr>Segmentierung medizinsicher Bilder</vt:lpstr>
      <vt:lpstr>Routing im Internet</vt:lpstr>
      <vt:lpstr>PowerPoint-Präsentation</vt:lpstr>
      <vt:lpstr>Funktionsprinzip</vt:lpstr>
      <vt:lpstr>Funktionsprinzip</vt:lpstr>
      <vt:lpstr>PowerPoint-Präsentation</vt:lpstr>
      <vt:lpstr>Negativer Zyklus</vt:lpstr>
      <vt:lpstr>Negativer Zyklus</vt:lpstr>
      <vt:lpstr>Negativer Zyklus</vt:lpstr>
      <vt:lpstr>Negativer Zyklus</vt:lpstr>
      <vt:lpstr>Negativer Zyklus</vt:lpstr>
      <vt:lpstr>PowerPoint-Präsentation</vt:lpstr>
      <vt:lpstr>Beispiel</vt:lpstr>
      <vt:lpstr>Beispiel</vt:lpstr>
      <vt:lpstr>Beispiel</vt:lpstr>
      <vt:lpstr>Beispiel</vt:lpstr>
      <vt:lpstr>Beispiel</vt:lpstr>
      <vt:lpstr>PowerPoint-Präsentation</vt:lpstr>
      <vt:lpstr>Anwendungen</vt:lpstr>
      <vt:lpstr>Anwendungen</vt:lpstr>
      <vt:lpstr>Anwendungen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Tana Bögel</dc:creator>
  <dc:description/>
  <cp:lastModifiedBy>SL</cp:lastModifiedBy>
  <cp:revision>81</cp:revision>
  <dcterms:created xsi:type="dcterms:W3CDTF">2022-06-30T13:03:22Z</dcterms:created>
  <dcterms:modified xsi:type="dcterms:W3CDTF">2022-07-15T10:22:28Z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2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15</vt:i4>
  </property>
</Properties>
</file>