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2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7104063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D608B6C-8382-4881-B2CD-4A7889FF1E65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923760" y="909720"/>
            <a:ext cx="5982840" cy="44859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83000" y="5684400"/>
            <a:ext cx="6264360" cy="5384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70"/>
          </p:nvPr>
        </p:nvSpPr>
        <p:spPr>
          <a:xfrm>
            <a:off x="4432320" y="11368800"/>
            <a:ext cx="3398040" cy="59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5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E79BB1-2274-430D-A697-4C55D6E47138}" type="slidenum">
              <a:rPr b="0" lang="de-DE" sz="1500" spc="-1" strike="noStrike">
                <a:solidFill>
                  <a:srgbClr val="000000"/>
                </a:solidFill>
                <a:latin typeface="Calibri"/>
                <a:ea typeface="+mn-ea"/>
              </a:rPr>
              <a:t>45</a:t>
            </a:fld>
            <a:endParaRPr b="0" lang="de-DE" sz="15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249200" y="1279440"/>
            <a:ext cx="4605120" cy="345420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10280" y="4925520"/>
            <a:ext cx="5682240" cy="402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71"/>
          </p:nvPr>
        </p:nvSpPr>
        <p:spPr>
          <a:xfrm>
            <a:off x="4024080" y="9721440"/>
            <a:ext cx="307728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5C736B-CC88-4591-B80D-6A986708DA0F}" type="slidenum">
              <a:rPr b="0" lang="de-DE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b="0" lang="de-DE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41F223-9E75-41A6-87EC-EF6D27F1EF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ECB2C-F04D-4CE2-BEE9-62F4CC8F3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F2768-53AC-4B5D-B316-2DAD13C922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EC77A-F195-4325-A715-1C0B17A04C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4C148-E9B5-436E-A4F9-AD36664052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C1CA8-38E4-4332-A05F-51452731A3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DCDA0-4798-49BE-A049-B75B43970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35955-2481-4C3D-A6D4-B2AC394CE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40DBA3-1499-44BD-95C1-38C25AFA94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CBB67-1679-4818-9C71-9B46309B9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3A23C3-1F7C-4AA9-9F9E-7815BE5AAD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745AC-6D4B-4AF7-B9E0-629677E6A1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1" descr=""/>
          <p:cNvPicPr/>
          <p:nvPr/>
        </p:nvPicPr>
        <p:blipFill>
          <a:blip r:embed="rId2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ihandform 2"/>
          <p:cNvSpPr/>
          <p:nvPr/>
        </p:nvSpPr>
        <p:spPr>
          <a:xfrm>
            <a:off x="-192240" y="-115920"/>
            <a:ext cx="9527040" cy="620136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Grafik 1" descr=""/>
          <p:cNvPicPr/>
          <p:nvPr/>
        </p:nvPicPr>
        <p:blipFill>
          <a:blip r:embed="rId2"/>
          <a:stretch/>
        </p:blipFill>
        <p:spPr>
          <a:xfrm>
            <a:off x="4572000" y="5760000"/>
            <a:ext cx="4184280" cy="808920"/>
          </a:xfrm>
          <a:prstGeom prst="rect">
            <a:avLst/>
          </a:prstGeom>
          <a:ln w="0">
            <a:noFill/>
          </a:ln>
        </p:spPr>
      </p:pic>
      <p:sp>
        <p:nvSpPr>
          <p:cNvPr id="42" name="Freihandform 2"/>
          <p:cNvSpPr/>
          <p:nvPr/>
        </p:nvSpPr>
        <p:spPr>
          <a:xfrm>
            <a:off x="-192240" y="-115920"/>
            <a:ext cx="9527760" cy="6202080"/>
          </a:xfrm>
          <a:custGeom>
            <a:avLst/>
            <a:gdLst/>
            <a:ah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256320" y="1268640"/>
            <a:ext cx="8631000" cy="24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Mastertextformat bearbeiten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rafik 1" descr=""/>
          <p:cNvPicPr/>
          <p:nvPr/>
        </p:nvPicPr>
        <p:blipFill>
          <a:blip r:embed="rId3"/>
          <a:stretch/>
        </p:blipFill>
        <p:spPr>
          <a:xfrm>
            <a:off x="4572000" y="5760000"/>
            <a:ext cx="4185000" cy="809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9" descr=""/>
          <p:cNvPicPr/>
          <p:nvPr/>
        </p:nvPicPr>
        <p:blipFill>
          <a:blip r:embed="rId2"/>
          <a:stretch/>
        </p:blipFill>
        <p:spPr>
          <a:xfrm>
            <a:off x="5828400" y="183600"/>
            <a:ext cx="3062520" cy="59184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8"/>
          <p:cNvSpPr/>
          <p:nvPr/>
        </p:nvSpPr>
        <p:spPr>
          <a:xfrm>
            <a:off x="0" y="900000"/>
            <a:ext cx="9142920" cy="57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1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0E3AF7-F97F-4E52-8E89-6C08632D76E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fik 2" descr=""/>
          <p:cNvPicPr/>
          <p:nvPr/>
        </p:nvPicPr>
        <p:blipFill>
          <a:blip r:embed="rId1"/>
          <a:stretch/>
        </p:blipFill>
        <p:spPr>
          <a:xfrm>
            <a:off x="4621320" y="1473480"/>
            <a:ext cx="4408200" cy="3910320"/>
          </a:xfrm>
          <a:prstGeom prst="rect">
            <a:avLst/>
          </a:prstGeom>
          <a:ln w="0">
            <a:noFill/>
          </a:ln>
        </p:spPr>
      </p:pic>
      <p:sp>
        <p:nvSpPr>
          <p:cNvPr id="132" name="Textplatzhalter 6"/>
          <p:cNvSpPr/>
          <p:nvPr/>
        </p:nvSpPr>
        <p:spPr>
          <a:xfrm>
            <a:off x="539640" y="548640"/>
            <a:ext cx="6552360" cy="187200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133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1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A13E7-9292-496B-80C9-78A2961F3C1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d[t]=1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parent[t]=s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77" name="Tabelle 316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8" name="Gruppieren 317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79" name="Gruppieren 32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80" name="Freihandform 32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Freihandform 327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Textfeld 328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183" name="Gruppieren 329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184" name="Freihandform 330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Freihandform 331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Textfeld 332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87" name="Gerader Verbinder 33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erader Verbinder 33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Textfeld 336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90" name="Textfeld 337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191" name="PlaceHolder 15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ftr" idx="1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2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59EF7-9DFE-4095-8635-02954988A2F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parent[s]=t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→ 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96" name="Tabelle 372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-2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7" name="Gruppieren 373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198" name="Gruppieren 381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199" name="Freihandform 382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Freihandform 383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Textfeld 384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02" name="Gruppieren 385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03" name="Freihandform 386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Freihandform 38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Textfeld 38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206" name="Gerader Verbinder 389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erader Verbinder 390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Textfeld 392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09" name="Textfeld 393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10" name="PlaceHolder 16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ftr" idx="2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2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3C0C0A-E0C3-4BD0-8AB2-2C1F6423C38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9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Infiziere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d[s]=-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∞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d[t]=-∞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Es existiert kein kürzester Weg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15" name="Tabelle 1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</a:t>
                      </a: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6" name="Gruppieren 4"/>
          <p:cNvGrpSpPr/>
          <p:nvPr/>
        </p:nvGrpSpPr>
        <p:grpSpPr>
          <a:xfrm>
            <a:off x="5220000" y="2988000"/>
            <a:ext cx="2340000" cy="1274400"/>
            <a:chOff x="5220000" y="2988000"/>
            <a:chExt cx="2340000" cy="1274400"/>
          </a:xfrm>
        </p:grpSpPr>
        <p:grpSp>
          <p:nvGrpSpPr>
            <p:cNvPr id="217" name="Gruppieren 5"/>
            <p:cNvGrpSpPr/>
            <p:nvPr/>
          </p:nvGrpSpPr>
          <p:grpSpPr>
            <a:xfrm>
              <a:off x="5220000" y="3195000"/>
              <a:ext cx="696600" cy="685080"/>
              <a:chOff x="5220000" y="3195000"/>
              <a:chExt cx="696600" cy="685080"/>
            </a:xfrm>
          </p:grpSpPr>
          <p:sp>
            <p:nvSpPr>
              <p:cNvPr id="218" name="Freihandform 5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Freihandform 6"/>
              <p:cNvSpPr/>
              <p:nvPr/>
            </p:nvSpPr>
            <p:spPr>
              <a:xfrm>
                <a:off x="5220000" y="3195000"/>
                <a:ext cx="696600" cy="6850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Textfeld 7"/>
              <p:cNvSpPr/>
              <p:nvPr/>
            </p:nvSpPr>
            <p:spPr>
              <a:xfrm>
                <a:off x="5505120" y="340164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grpSp>
          <p:nvGrpSpPr>
            <p:cNvPr id="221" name="Gruppieren 8"/>
            <p:cNvGrpSpPr/>
            <p:nvPr/>
          </p:nvGrpSpPr>
          <p:grpSpPr>
            <a:xfrm>
              <a:off x="6864120" y="3195000"/>
              <a:ext cx="695880" cy="685080"/>
              <a:chOff x="6864120" y="3195000"/>
              <a:chExt cx="695880" cy="685080"/>
            </a:xfrm>
          </p:grpSpPr>
          <p:sp>
            <p:nvSpPr>
              <p:cNvPr id="222" name="Freihandform 7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Freihandform 8"/>
              <p:cNvSpPr/>
              <p:nvPr/>
            </p:nvSpPr>
            <p:spPr>
              <a:xfrm>
                <a:off x="6864120" y="3195000"/>
                <a:ext cx="695880" cy="6850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Textfeld 8"/>
              <p:cNvSpPr/>
              <p:nvPr/>
            </p:nvSpPr>
            <p:spPr>
              <a:xfrm>
                <a:off x="7132680" y="3402360"/>
                <a:ext cx="313920" cy="3063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225" name="Gerader Verbinder 3"/>
            <p:cNvSpPr/>
            <p:nvPr/>
          </p:nvSpPr>
          <p:spPr>
            <a:xfrm>
              <a:off x="5885280" y="338148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erader Verbinder 4"/>
            <p:cNvSpPr/>
            <p:nvPr/>
          </p:nvSpPr>
          <p:spPr>
            <a:xfrm flipH="1">
              <a:off x="5885280" y="3661200"/>
              <a:ext cx="1010520" cy="36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Textfeld 9"/>
            <p:cNvSpPr/>
            <p:nvPr/>
          </p:nvSpPr>
          <p:spPr>
            <a:xfrm>
              <a:off x="6225480" y="2988000"/>
              <a:ext cx="316440" cy="41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28" name="Textfeld 10"/>
            <p:cNvSpPr/>
            <p:nvPr/>
          </p:nvSpPr>
          <p:spPr>
            <a:xfrm>
              <a:off x="6153120" y="3558960"/>
              <a:ext cx="444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29" name="PlaceHolder 13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1946520" y="2685960"/>
            <a:ext cx="5250600" cy="74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2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D971EB-69C8-4496-8EEB-6BD7DA40724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3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35" name="Tabelle 401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36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37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39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s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2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44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7293600" y="2494440"/>
              <a:ext cx="240480" cy="239400"/>
            </a:xfrm>
            <a:custGeom>
              <a:avLst/>
              <a:gdLst/>
              <a:ahLst/>
              <a:rect l="0" t="0" r="r" b="b"/>
              <a:pathLst>
                <a:path w="668" h="665">
                  <a:moveTo>
                    <a:pt x="0" y="87"/>
                  </a:moveTo>
                  <a:lnTo>
                    <a:pt x="668" y="0"/>
                  </a:lnTo>
                  <a:lnTo>
                    <a:pt x="579" y="66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7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49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7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51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2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3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54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55" name="PlaceHolder 17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ftr" idx="25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2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44A9E-A130-4071-BACF-B4D7725F64A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1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d[u]=0+2=2&lt;∞ → parent[u]=s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d[t]=0+1=1&lt;∞ → parent[t]=s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60" name="Tabelle 442"/>
          <p:cNvGraphicFramePr/>
          <p:nvPr/>
        </p:nvGraphicFramePr>
        <p:xfrm>
          <a:off x="708120" y="4306320"/>
          <a:ext cx="1902600" cy="17964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1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1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61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62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63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4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6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7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268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69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t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0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7293600" y="2494440"/>
              <a:ext cx="240480" cy="239400"/>
            </a:xfrm>
            <a:custGeom>
              <a:avLst/>
              <a:gdLst/>
              <a:ahLst/>
              <a:rect l="0" t="0" r="r" b="b"/>
              <a:pathLst>
                <a:path w="668" h="665">
                  <a:moveTo>
                    <a:pt x="0" y="87"/>
                  </a:moveTo>
                  <a:lnTo>
                    <a:pt x="668" y="0"/>
                  </a:lnTo>
                  <a:lnTo>
                    <a:pt x="579" y="66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2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4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7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76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u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7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8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279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280" name="PlaceHolder 18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ftr" idx="27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2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1B600-587B-4C78-ABB6-637F52A44D6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2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d[t]=2+(-3)=-1&lt;1 → parent[t]=u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285" name="Tabelle 519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86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287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88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89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2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294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293600" y="2494440"/>
              <a:ext cx="240480" cy="239400"/>
            </a:xfrm>
            <a:custGeom>
              <a:avLst/>
              <a:gdLst/>
              <a:ahLst/>
              <a:rect l="0" t="0" r="r" b="b"/>
              <a:pathLst>
                <a:path w="668" h="665">
                  <a:moveTo>
                    <a:pt x="0" y="87"/>
                  </a:moveTo>
                  <a:lnTo>
                    <a:pt x="668" y="0"/>
                  </a:lnTo>
                  <a:lnTo>
                    <a:pt x="579" y="66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cap="rnd" w="29160">
              <a:solidFill>
                <a:srgbClr val="00000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7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01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u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3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04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305" name="PlaceHolder 19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30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→ 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Keine negativen Zyklen gefunden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Kürzester Weg: s → u → t, d[t]=-1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ftr" idx="2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0822FE-440F-4525-AD2A-C26E905C5A4C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Tabelle 599"/>
          <p:cNvGraphicFramePr/>
          <p:nvPr/>
        </p:nvGraphicFramePr>
        <p:xfrm>
          <a:off x="708120" y="4306320"/>
          <a:ext cx="1902600" cy="17164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u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11" name=""/>
          <p:cNvGrpSpPr/>
          <p:nvPr/>
        </p:nvGrpSpPr>
        <p:grpSpPr>
          <a:xfrm>
            <a:off x="6048000" y="1872000"/>
            <a:ext cx="2160000" cy="3542400"/>
            <a:chOff x="6048000" y="1872000"/>
            <a:chExt cx="2160000" cy="3542400"/>
          </a:xfrm>
        </p:grpSpPr>
        <p:sp>
          <p:nvSpPr>
            <p:cNvPr id="312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3" name=""/>
            <p:cNvSpPr/>
            <p:nvPr/>
          </p:nvSpPr>
          <p:spPr>
            <a:xfrm>
              <a:off x="6048000" y="325548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6" y="688"/>
                    <a:pt x="142" y="528"/>
                  </a:cubicBezTo>
                  <a:cubicBezTo>
                    <a:pt x="233" y="367"/>
                    <a:pt x="369" y="234"/>
                    <a:pt x="529" y="138"/>
                  </a:cubicBezTo>
                  <a:cubicBezTo>
                    <a:pt x="692" y="48"/>
                    <a:pt x="875" y="0"/>
                    <a:pt x="1061" y="0"/>
                  </a:cubicBezTo>
                  <a:cubicBezTo>
                    <a:pt x="1244" y="0"/>
                    <a:pt x="1426" y="48"/>
                    <a:pt x="1592" y="138"/>
                  </a:cubicBezTo>
                  <a:cubicBezTo>
                    <a:pt x="1751" y="234"/>
                    <a:pt x="1886" y="367"/>
                    <a:pt x="1978" y="528"/>
                  </a:cubicBezTo>
                  <a:cubicBezTo>
                    <a:pt x="2072" y="688"/>
                    <a:pt x="2120" y="870"/>
                    <a:pt x="2120" y="1057"/>
                  </a:cubicBezTo>
                  <a:cubicBezTo>
                    <a:pt x="2120" y="1243"/>
                    <a:pt x="2072" y="1428"/>
                    <a:pt x="1978" y="1587"/>
                  </a:cubicBezTo>
                  <a:cubicBezTo>
                    <a:pt x="1886" y="1749"/>
                    <a:pt x="1751" y="1883"/>
                    <a:pt x="1592" y="1977"/>
                  </a:cubicBezTo>
                  <a:cubicBezTo>
                    <a:pt x="1426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3" y="1749"/>
                    <a:pt x="142" y="1587"/>
                  </a:cubicBezTo>
                  <a:cubicBezTo>
                    <a:pt x="46" y="1428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4" name=""/>
            <p:cNvSpPr txBox="1"/>
            <p:nvPr/>
          </p:nvSpPr>
          <p:spPr>
            <a:xfrm>
              <a:off x="6365520" y="3489840"/>
              <a:ext cx="341280" cy="3441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s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7432200" y="4638240"/>
              <a:ext cx="775800" cy="776160"/>
            </a:xfrm>
            <a:custGeom>
              <a:avLst/>
              <a:gdLst/>
              <a:ahLst/>
              <a:rect l="0" t="0" r="r" b="b"/>
              <a:pathLst>
                <a:path w="2155" h="2156">
                  <a:moveTo>
                    <a:pt x="0" y="1078"/>
                  </a:moveTo>
                  <a:cubicBezTo>
                    <a:pt x="0" y="890"/>
                    <a:pt x="50" y="703"/>
                    <a:pt x="146" y="540"/>
                  </a:cubicBezTo>
                  <a:cubicBezTo>
                    <a:pt x="236" y="377"/>
                    <a:pt x="373" y="240"/>
                    <a:pt x="538" y="144"/>
                  </a:cubicBezTo>
                  <a:cubicBezTo>
                    <a:pt x="702" y="50"/>
                    <a:pt x="888" y="0"/>
                    <a:pt x="1078" y="0"/>
                  </a:cubicBezTo>
                  <a:cubicBezTo>
                    <a:pt x="1265" y="0"/>
                    <a:pt x="1451" y="50"/>
                    <a:pt x="1615" y="144"/>
                  </a:cubicBezTo>
                  <a:cubicBezTo>
                    <a:pt x="1780" y="240"/>
                    <a:pt x="1917" y="377"/>
                    <a:pt x="2009" y="540"/>
                  </a:cubicBezTo>
                  <a:cubicBezTo>
                    <a:pt x="2105" y="703"/>
                    <a:pt x="2155" y="890"/>
                    <a:pt x="2155" y="1078"/>
                  </a:cubicBezTo>
                  <a:cubicBezTo>
                    <a:pt x="2155" y="1268"/>
                    <a:pt x="2105" y="1455"/>
                    <a:pt x="2009" y="1618"/>
                  </a:cubicBezTo>
                  <a:cubicBezTo>
                    <a:pt x="1917" y="1781"/>
                    <a:pt x="1780" y="1916"/>
                    <a:pt x="1615" y="2010"/>
                  </a:cubicBezTo>
                  <a:cubicBezTo>
                    <a:pt x="1451" y="2106"/>
                    <a:pt x="1265" y="2156"/>
                    <a:pt x="1078" y="2156"/>
                  </a:cubicBezTo>
                  <a:cubicBezTo>
                    <a:pt x="888" y="2156"/>
                    <a:pt x="702" y="2106"/>
                    <a:pt x="538" y="2010"/>
                  </a:cubicBezTo>
                  <a:cubicBezTo>
                    <a:pt x="373" y="1916"/>
                    <a:pt x="236" y="1781"/>
                    <a:pt x="146" y="1618"/>
                  </a:cubicBezTo>
                  <a:cubicBezTo>
                    <a:pt x="50" y="1455"/>
                    <a:pt x="0" y="1268"/>
                    <a:pt x="0" y="1078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7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7432200" y="1872000"/>
              <a:ext cx="763200" cy="762840"/>
            </a:xfrm>
            <a:custGeom>
              <a:avLst/>
              <a:gdLst/>
              <a:ahLst/>
              <a:rect l="0" t="0" r="r" b="b"/>
              <a:pathLst>
                <a:path w="2120" h="2119">
                  <a:moveTo>
                    <a:pt x="0" y="1057"/>
                  </a:moveTo>
                  <a:cubicBezTo>
                    <a:pt x="0" y="870"/>
                    <a:pt x="48" y="688"/>
                    <a:pt x="142" y="528"/>
                  </a:cubicBezTo>
                  <a:cubicBezTo>
                    <a:pt x="234" y="365"/>
                    <a:pt x="369" y="233"/>
                    <a:pt x="529" y="138"/>
                  </a:cubicBezTo>
                  <a:cubicBezTo>
                    <a:pt x="692" y="46"/>
                    <a:pt x="875" y="0"/>
                    <a:pt x="1061" y="0"/>
                  </a:cubicBezTo>
                  <a:cubicBezTo>
                    <a:pt x="1244" y="0"/>
                    <a:pt x="1428" y="46"/>
                    <a:pt x="1590" y="138"/>
                  </a:cubicBezTo>
                  <a:cubicBezTo>
                    <a:pt x="1749" y="233"/>
                    <a:pt x="1888" y="365"/>
                    <a:pt x="1978" y="528"/>
                  </a:cubicBezTo>
                  <a:cubicBezTo>
                    <a:pt x="2074" y="688"/>
                    <a:pt x="2120" y="870"/>
                    <a:pt x="2120" y="1057"/>
                  </a:cubicBezTo>
                  <a:cubicBezTo>
                    <a:pt x="2120" y="1243"/>
                    <a:pt x="2074" y="1426"/>
                    <a:pt x="1978" y="1587"/>
                  </a:cubicBezTo>
                  <a:cubicBezTo>
                    <a:pt x="1888" y="1750"/>
                    <a:pt x="1749" y="1883"/>
                    <a:pt x="1590" y="1977"/>
                  </a:cubicBezTo>
                  <a:cubicBezTo>
                    <a:pt x="1428" y="2069"/>
                    <a:pt x="1244" y="2119"/>
                    <a:pt x="1061" y="2119"/>
                  </a:cubicBezTo>
                  <a:cubicBezTo>
                    <a:pt x="875" y="2119"/>
                    <a:pt x="692" y="2069"/>
                    <a:pt x="529" y="1977"/>
                  </a:cubicBezTo>
                  <a:cubicBezTo>
                    <a:pt x="369" y="1883"/>
                    <a:pt x="234" y="1750"/>
                    <a:pt x="142" y="1587"/>
                  </a:cubicBezTo>
                  <a:cubicBezTo>
                    <a:pt x="48" y="1426"/>
                    <a:pt x="0" y="1243"/>
                    <a:pt x="0" y="1057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319" name=""/>
            <p:cNvSpPr txBox="1"/>
            <p:nvPr/>
          </p:nvSpPr>
          <p:spPr>
            <a:xfrm>
              <a:off x="7740360" y="4876200"/>
              <a:ext cx="341280" cy="343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t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flipV="1">
              <a:off x="6671520" y="2563560"/>
              <a:ext cx="761400" cy="76104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7293600" y="2494440"/>
              <a:ext cx="240480" cy="239400"/>
            </a:xfrm>
            <a:custGeom>
              <a:avLst/>
              <a:gdLst/>
              <a:ahLst/>
              <a:rect l="0" t="0" r="r" b="b"/>
              <a:pathLst>
                <a:path w="668" h="665">
                  <a:moveTo>
                    <a:pt x="0" y="87"/>
                  </a:moveTo>
                  <a:lnTo>
                    <a:pt x="668" y="0"/>
                  </a:lnTo>
                  <a:lnTo>
                    <a:pt x="579" y="66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6661800" y="3955680"/>
              <a:ext cx="727560" cy="72828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7269480" y="4564800"/>
              <a:ext cx="240120" cy="239400"/>
            </a:xfrm>
            <a:custGeom>
              <a:avLst/>
              <a:gdLst/>
              <a:ahLst/>
              <a:rect l="0" t="0" r="r" b="b"/>
              <a:pathLst>
                <a:path w="667" h="665">
                  <a:moveTo>
                    <a:pt x="583" y="0"/>
                  </a:moveTo>
                  <a:lnTo>
                    <a:pt x="667" y="665"/>
                  </a:lnTo>
                  <a:lnTo>
                    <a:pt x="0" y="57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7812720" y="2633040"/>
              <a:ext cx="0" cy="183312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7666920" y="4446720"/>
              <a:ext cx="294840" cy="192240"/>
            </a:xfrm>
            <a:custGeom>
              <a:avLst/>
              <a:gdLst/>
              <a:ahLst/>
              <a:rect l="0" t="0" r="r" b="b"/>
              <a:pathLst>
                <a:path w="819" h="534">
                  <a:moveTo>
                    <a:pt x="819" y="0"/>
                  </a:moveTo>
                  <a:lnTo>
                    <a:pt x="407" y="534"/>
                  </a:lnTo>
                  <a:lnTo>
                    <a:pt x="0" y="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326" name=""/>
            <p:cNvSpPr txBox="1"/>
            <p:nvPr/>
          </p:nvSpPr>
          <p:spPr>
            <a:xfrm>
              <a:off x="7727400" y="2106360"/>
              <a:ext cx="341280" cy="3434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ffffff"/>
                  </a:solidFill>
                  <a:latin typeface="Calibri"/>
                </a:rPr>
                <a:t>u</a:t>
              </a:r>
              <a:endParaRPr b="0" lang="de-DE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"/>
            <p:cNvSpPr txBox="1"/>
            <p:nvPr/>
          </p:nvSpPr>
          <p:spPr>
            <a:xfrm>
              <a:off x="7901640" y="3480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8" name=""/>
            <p:cNvSpPr txBox="1"/>
            <p:nvPr/>
          </p:nvSpPr>
          <p:spPr>
            <a:xfrm>
              <a:off x="6735600" y="268524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329" name=""/>
            <p:cNvSpPr txBox="1"/>
            <p:nvPr/>
          </p:nvSpPr>
          <p:spPr>
            <a:xfrm>
              <a:off x="6735600" y="4344120"/>
              <a:ext cx="291960" cy="305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r>
                <a:rPr b="0" lang="de-DE" sz="24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330" name="PlaceHolder 20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ftr" idx="3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Bök, Noack, Müller, Behnke (2020) – Computernetze und Internet of Things</a:t>
            </a:r>
            <a:endParaRPr b="0" lang="de-DE" sz="1300" spc="-1" strike="noStrike">
              <a:latin typeface="Segoe UI"/>
              <a:ea typeface="Segoe U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3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B5A134-80DA-4B57-8DCD-EE7E9CC8986E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Inhaltsplatzhalter 1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539640" y="548640"/>
            <a:ext cx="6552360" cy="1872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platzhalter 6"/>
          <p:cNvSpPr/>
          <p:nvPr/>
        </p:nvSpPr>
        <p:spPr>
          <a:xfrm>
            <a:off x="539640" y="2285640"/>
            <a:ext cx="4968360" cy="1439640"/>
          </a:xfrm>
          <a:custGeom>
            <a:avLst/>
            <a:gdLst/>
            <a:ah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ftr" idx="33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Peter Mandl (2019): Internet Internals</a:t>
            </a:r>
            <a:endParaRPr b="0" lang="de-DE" sz="1300" spc="-1" strike="noStrike">
              <a:latin typeface="Segoe UI"/>
              <a:ea typeface="Segoe U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3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C977DD-2B27-449D-94B0-84B85D77A35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Inhaltsplatzhalter 4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Count-To-Infinity Problem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35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7ED4C-E6C7-4310-B491-D8F360E720A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Inhaltsplatzhalter 3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343" name="PlaceHolder 10"/>
          <p:cNvSpPr txBox="1"/>
          <p:nvPr/>
        </p:nvSpPr>
        <p:spPr>
          <a:xfrm>
            <a:off x="259200" y="645372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Rainer Lasch (2020): Strategisches und operatives Logistikmanagement: Distribution</a:t>
            </a:r>
            <a:endParaRPr b="0" lang="de-DE" sz="12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2960" cy="122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 Wege vom Startknoten zu allen anderen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im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ftr" idx="36"/>
          </p:nvPr>
        </p:nvSpPr>
        <p:spPr>
          <a:xfrm>
            <a:off x="259200" y="6454800"/>
            <a:ext cx="68353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Gerald Teschl (2013): Mathematik für Informatiker, Springer Vieweg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37431-2871-407B-96F4-0AED5EA1225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ftr" idx="38"/>
          </p:nvPr>
        </p:nvSpPr>
        <p:spPr>
          <a:xfrm>
            <a:off x="259200" y="6454800"/>
            <a:ext cx="6595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Dijkstra, E. W. (1959): A note on two problems in connexion with graphs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0EE483-EFF2-4BF0-A43F-DE81F3F074B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uppieren 6"/>
          <p:cNvGrpSpPr/>
          <p:nvPr/>
        </p:nvGrpSpPr>
        <p:grpSpPr>
          <a:xfrm>
            <a:off x="6190200" y="2243520"/>
            <a:ext cx="716400" cy="1090440"/>
            <a:chOff x="6190200" y="2243520"/>
            <a:chExt cx="716400" cy="1090440"/>
          </a:xfrm>
        </p:grpSpPr>
        <p:grpSp>
          <p:nvGrpSpPr>
            <p:cNvPr id="354" name="Gruppieren 7"/>
            <p:cNvGrpSpPr/>
            <p:nvPr/>
          </p:nvGrpSpPr>
          <p:grpSpPr>
            <a:xfrm>
              <a:off x="6190200" y="2617560"/>
              <a:ext cx="716400" cy="716400"/>
              <a:chOff x="6190200" y="2617560"/>
              <a:chExt cx="716400" cy="716400"/>
            </a:xfrm>
          </p:grpSpPr>
          <p:sp>
            <p:nvSpPr>
              <p:cNvPr id="355" name="Ellipse 9"/>
              <p:cNvSpPr/>
              <p:nvPr/>
            </p:nvSpPr>
            <p:spPr>
              <a:xfrm>
                <a:off x="6190200" y="2617560"/>
                <a:ext cx="716400" cy="71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Textfeld 13"/>
              <p:cNvSpPr/>
              <p:nvPr/>
            </p:nvSpPr>
            <p:spPr>
              <a:xfrm>
                <a:off x="6359760" y="272124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57" name="Textfeld 34"/>
            <p:cNvSpPr/>
            <p:nvPr/>
          </p:nvSpPr>
          <p:spPr>
            <a:xfrm>
              <a:off x="6307200" y="224352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</p:txBody>
        </p:sp>
      </p:grpSp>
      <p:grpSp>
        <p:nvGrpSpPr>
          <p:cNvPr id="358" name="Gruppieren 11"/>
          <p:cNvGrpSpPr/>
          <p:nvPr/>
        </p:nvGrpSpPr>
        <p:grpSpPr>
          <a:xfrm>
            <a:off x="6190200" y="3386160"/>
            <a:ext cx="716400" cy="1090440"/>
            <a:chOff x="6190200" y="3386160"/>
            <a:chExt cx="716400" cy="1090440"/>
          </a:xfrm>
        </p:grpSpPr>
        <p:grpSp>
          <p:nvGrpSpPr>
            <p:cNvPr id="359" name="Gruppieren 12"/>
            <p:cNvGrpSpPr/>
            <p:nvPr/>
          </p:nvGrpSpPr>
          <p:grpSpPr>
            <a:xfrm>
              <a:off x="6190200" y="3760200"/>
              <a:ext cx="716400" cy="716400"/>
              <a:chOff x="6190200" y="3760200"/>
              <a:chExt cx="716400" cy="716400"/>
            </a:xfrm>
          </p:grpSpPr>
          <p:sp>
            <p:nvSpPr>
              <p:cNvPr id="360" name="Ellipse 14"/>
              <p:cNvSpPr/>
              <p:nvPr/>
            </p:nvSpPr>
            <p:spPr>
              <a:xfrm>
                <a:off x="6190200" y="3760200"/>
                <a:ext cx="716400" cy="71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Textfeld 13"/>
              <p:cNvSpPr/>
              <p:nvPr/>
            </p:nvSpPr>
            <p:spPr>
              <a:xfrm>
                <a:off x="6359760" y="386388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62" name="Textfeld 34"/>
            <p:cNvSpPr/>
            <p:nvPr/>
          </p:nvSpPr>
          <p:spPr>
            <a:xfrm>
              <a:off x="6394680" y="338616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</p:txBody>
        </p:sp>
      </p:grpSp>
      <p:grpSp>
        <p:nvGrpSpPr>
          <p:cNvPr id="363" name="Gruppieren 16"/>
          <p:cNvGrpSpPr/>
          <p:nvPr/>
        </p:nvGrpSpPr>
        <p:grpSpPr>
          <a:xfrm>
            <a:off x="6189840" y="4582080"/>
            <a:ext cx="716400" cy="1090440"/>
            <a:chOff x="6189840" y="4582080"/>
            <a:chExt cx="716400" cy="1090440"/>
          </a:xfrm>
        </p:grpSpPr>
        <p:grpSp>
          <p:nvGrpSpPr>
            <p:cNvPr id="364" name="Gruppieren 17"/>
            <p:cNvGrpSpPr/>
            <p:nvPr/>
          </p:nvGrpSpPr>
          <p:grpSpPr>
            <a:xfrm>
              <a:off x="6189840" y="4956120"/>
              <a:ext cx="716400" cy="716400"/>
              <a:chOff x="6189840" y="4956120"/>
              <a:chExt cx="716400" cy="716400"/>
            </a:xfrm>
          </p:grpSpPr>
          <p:sp>
            <p:nvSpPr>
              <p:cNvPr id="365" name="Ellipse 19"/>
              <p:cNvSpPr/>
              <p:nvPr/>
            </p:nvSpPr>
            <p:spPr>
              <a:xfrm>
                <a:off x="6189840" y="4956120"/>
                <a:ext cx="716400" cy="7164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Textfeld 13"/>
              <p:cNvSpPr/>
              <p:nvPr/>
            </p:nvSpPr>
            <p:spPr>
              <a:xfrm>
                <a:off x="6359400" y="5059800"/>
                <a:ext cx="516600" cy="4928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</p:grpSp>
        <p:sp>
          <p:nvSpPr>
            <p:cNvPr id="367" name="Textfeld 34"/>
            <p:cNvSpPr/>
            <p:nvPr/>
          </p:nvSpPr>
          <p:spPr>
            <a:xfrm>
              <a:off x="6376680" y="4582080"/>
              <a:ext cx="481680" cy="42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7640" cy="348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 = 0, parent[s]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ftr" idx="40"/>
          </p:nvPr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1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73104-0A93-4EEF-9BFD-404CEC3124B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ruppieren 6"/>
          <p:cNvGrpSpPr/>
          <p:nvPr/>
        </p:nvGrpSpPr>
        <p:grpSpPr>
          <a:xfrm>
            <a:off x="5734440" y="1176840"/>
            <a:ext cx="2772000" cy="4464000"/>
            <a:chOff x="5734440" y="1176840"/>
            <a:chExt cx="2772000" cy="4464000"/>
          </a:xfrm>
        </p:grpSpPr>
        <p:grpSp>
          <p:nvGrpSpPr>
            <p:cNvPr id="37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74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38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38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38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38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387" name="Textfeld 34"/>
            <p:cNvSpPr/>
            <p:nvPr/>
          </p:nvSpPr>
          <p:spPr>
            <a:xfrm>
              <a:off x="7749360" y="117684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388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500" spc="-1" strike="noStrike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b="0" lang="de-DE" sz="25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7640" cy="40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d[a] = 2, parent[a]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6, parent[b] = 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4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DEB137-6F00-470F-A87D-060E37B4260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ruppieren 6"/>
          <p:cNvGrpSpPr/>
          <p:nvPr/>
        </p:nvGrpSpPr>
        <p:grpSpPr>
          <a:xfrm>
            <a:off x="5734440" y="1110960"/>
            <a:ext cx="2772000" cy="4529880"/>
            <a:chOff x="5734440" y="1110960"/>
            <a:chExt cx="2772000" cy="4529880"/>
          </a:xfrm>
        </p:grpSpPr>
        <p:grpSp>
          <p:nvGrpSpPr>
            <p:cNvPr id="393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394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7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0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1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2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03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04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05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06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07" name="Textfeld 34"/>
            <p:cNvSpPr/>
            <p:nvPr/>
          </p:nvSpPr>
          <p:spPr>
            <a:xfrm>
              <a:off x="7811280" y="11109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08" name="Textfeld 37"/>
            <p:cNvSpPr/>
            <p:nvPr/>
          </p:nvSpPr>
          <p:spPr>
            <a:xfrm>
              <a:off x="7997760" y="45421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  <p:sp>
        <p:nvSpPr>
          <p:cNvPr id="409" name="PlaceHolder 3"/>
          <p:cNvSpPr/>
          <p:nvPr/>
        </p:nvSpPr>
        <p:spPr>
          <a:xfrm>
            <a:off x="259200" y="6454800"/>
            <a:ext cx="724572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240" cy="429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d[a] + c(a,b)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Relaxierung bei Knoten b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d[b] = 5, parent[b] = a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ftr" idx="43"/>
          </p:nvPr>
        </p:nvSpPr>
        <p:spPr>
          <a:xfrm>
            <a:off x="259200" y="6282720"/>
            <a:ext cx="80395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Brigitte Werners (2013): Grundlagen des Operation Research, Springer Gabler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Martin Dietzfelbinger (2014): Algorithmen und Datenstrukturen, Springer Vieweg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9232A-810D-4DF2-95EE-376EB148E71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15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16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dash"/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19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3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4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25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26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27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28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29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30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7640" cy="25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ftr" idx="45"/>
          </p:nvPr>
        </p:nvSpPr>
        <p:spPr>
          <a:xfrm>
            <a:off x="259200" y="6454800"/>
            <a:ext cx="80946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Sven Oliver Krumke (2012): Graphentheoretische Konzepte &amp; Algorithmen, Springer Vieweg 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7DF77-53DA-40C6-B355-F7EA2A86B45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5" name="Gruppieren 6"/>
          <p:cNvGrpSpPr/>
          <p:nvPr/>
        </p:nvGrpSpPr>
        <p:grpSpPr>
          <a:xfrm>
            <a:off x="5734440" y="1139760"/>
            <a:ext cx="2772000" cy="4501080"/>
            <a:chOff x="5734440" y="1139760"/>
            <a:chExt cx="2772000" cy="4501080"/>
          </a:xfrm>
        </p:grpSpPr>
        <p:grpSp>
          <p:nvGrpSpPr>
            <p:cNvPr id="436" name="Gruppieren 7"/>
            <p:cNvGrpSpPr/>
            <p:nvPr/>
          </p:nvGrpSpPr>
          <p:grpSpPr>
            <a:xfrm>
              <a:off x="5734440" y="1528920"/>
              <a:ext cx="2772000" cy="4111920"/>
              <a:chOff x="5734440" y="1528920"/>
              <a:chExt cx="2772000" cy="4111920"/>
            </a:xfrm>
          </p:grpSpPr>
          <p:sp>
            <p:nvSpPr>
              <p:cNvPr id="437" name="Gerade Verbindung mit Pfeil 11"/>
              <p:cNvSpPr/>
              <p:nvPr/>
            </p:nvSpPr>
            <p:spPr>
              <a:xfrm flipV="1">
                <a:off x="7968240" y="2277720"/>
                <a:ext cx="19800" cy="261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8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9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40" name="Ellipse 14"/>
              <p:cNvSpPr/>
              <p:nvPr/>
            </p:nvSpPr>
            <p:spPr>
              <a:xfrm>
                <a:off x="5734440" y="3189600"/>
                <a:ext cx="750240" cy="75060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Ellipse 15"/>
              <p:cNvSpPr/>
              <p:nvPr/>
            </p:nvSpPr>
            <p:spPr>
              <a:xfrm>
                <a:off x="7614000" y="152892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Ellipse 16"/>
              <p:cNvSpPr/>
              <p:nvPr/>
            </p:nvSpPr>
            <p:spPr>
              <a:xfrm>
                <a:off x="7593120" y="4891680"/>
                <a:ext cx="749160" cy="7491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Textfeld 6"/>
              <p:cNvSpPr/>
              <p:nvPr/>
            </p:nvSpPr>
            <p:spPr>
              <a:xfrm>
                <a:off x="5933880" y="329256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4" name="Textfeld 13"/>
              <p:cNvSpPr/>
              <p:nvPr/>
            </p:nvSpPr>
            <p:spPr>
              <a:xfrm>
                <a:off x="7801920" y="164592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5" name="Textfeld 14"/>
              <p:cNvSpPr/>
              <p:nvPr/>
            </p:nvSpPr>
            <p:spPr>
              <a:xfrm>
                <a:off x="7774920" y="5013000"/>
                <a:ext cx="540360" cy="51516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25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b="0" lang="de-DE" sz="2500" spc="-1" strike="noStrike">
                  <a:latin typeface="Arial"/>
                </a:endParaRPr>
              </a:p>
            </p:txBody>
          </p:sp>
          <p:sp>
            <p:nvSpPr>
              <p:cNvPr id="446" name="Textfeld 25"/>
              <p:cNvSpPr/>
              <p:nvPr/>
            </p:nvSpPr>
            <p:spPr>
              <a:xfrm>
                <a:off x="6765840" y="2379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47" name="Textfeld 26"/>
              <p:cNvSpPr/>
              <p:nvPr/>
            </p:nvSpPr>
            <p:spPr>
              <a:xfrm>
                <a:off x="6618960" y="430560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b="0" lang="de-DE" sz="1800" spc="-1" strike="noStrike">
                  <a:latin typeface="Arial"/>
                </a:endParaRPr>
              </a:p>
            </p:txBody>
          </p:sp>
          <p:sp>
            <p:nvSpPr>
              <p:cNvPr id="448" name="Textfeld 30"/>
              <p:cNvSpPr/>
              <p:nvPr/>
            </p:nvSpPr>
            <p:spPr>
              <a:xfrm>
                <a:off x="8001360" y="3395520"/>
                <a:ext cx="505080" cy="44424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b="0" lang="de-DE" sz="1800" spc="-1" strike="noStrike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sp>
          <p:nvSpPr>
            <p:cNvPr id="449" name="Textfeld 33"/>
            <p:cNvSpPr/>
            <p:nvPr/>
          </p:nvSpPr>
          <p:spPr>
            <a:xfrm>
              <a:off x="5917680" y="281016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50" name="Textfeld 34"/>
            <p:cNvSpPr/>
            <p:nvPr/>
          </p:nvSpPr>
          <p:spPr>
            <a:xfrm>
              <a:off x="7811280" y="1139760"/>
              <a:ext cx="50400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  <p:sp>
          <p:nvSpPr>
            <p:cNvPr id="451" name="Textfeld 37"/>
            <p:cNvSpPr/>
            <p:nvPr/>
          </p:nvSpPr>
          <p:spPr>
            <a:xfrm>
              <a:off x="7967520" y="4518720"/>
              <a:ext cx="505080" cy="44424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b="0" lang="de-DE" sz="2000" spc="-1" strike="noStrike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b="0" lang="de-DE" sz="2000" spc="-1" strike="noStrike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b="0" lang="de-DE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8920" cy="36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Alle N Knoten erhalten genau einmal eine permanente Markierung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Jeder Knoten hat maximal N-1 Nachbarn, für die die Distanz berechnet werden muss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b="0" lang="de-DE" sz="1800" spc="-1" strike="noStrike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Priorityqueue abhängig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Verbesserung möglich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Num" idx="4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5C6541-EEEC-4A47-A24B-D5B8FAFF0283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/>
          <p:nvPr/>
        </p:nvSpPr>
        <p:spPr>
          <a:xfrm>
            <a:off x="259200" y="6454800"/>
            <a:ext cx="709668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Martin Dietzfelbinger (2014): Algorithmen und Datenstrukturen, Springer Vieweg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258840" y="2329200"/>
            <a:ext cx="8638920" cy="240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Aufgabe: kostengünstigsten bzw. kürzesten Weg finden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Abhängig von Faktoren wie Hindernissen oder variablen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Wegekosten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7"/>
          </p:nvPr>
        </p:nvSpPr>
        <p:spPr>
          <a:xfrm>
            <a:off x="253080" y="6453360"/>
            <a:ext cx="70182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9769C7-7137-4902-9D71-C7A6CE91D41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/>
          </p:nvPr>
        </p:nvSpPr>
        <p:spPr>
          <a:xfrm>
            <a:off x="1946520" y="2661480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8920" cy="453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4FBA15-D68D-4FFC-8776-22CAAA96B92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/>
          <p:nvPr/>
        </p:nvSpPr>
        <p:spPr>
          <a:xfrm>
            <a:off x="259200" y="6454800"/>
            <a:ext cx="675000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Dirk Mattfeld (2014): Logistiknetzwerke, Springer Gabler</a:t>
            </a:r>
            <a:endParaRPr b="0" lang="de-DE" sz="1300" spc="-1" strike="noStrike"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200" cy="44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ftr" idx="49"/>
          </p:nvPr>
        </p:nvSpPr>
        <p:spPr>
          <a:xfrm>
            <a:off x="259200" y="6286680"/>
            <a:ext cx="8590320" cy="4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[1] Sebastian Dörn (2017): Programmieren für Ingenieure und Naturwissenschaftler, Springer Vieweg </a:t>
            </a:r>
            <a:endParaRPr b="0" lang="de-DE" sz="12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Verdana"/>
                <a:ea typeface="DejaVu Sans"/>
              </a:rPr>
              <a:t>[2] Heinz Handels (2009): Medizinische Bildverarbeitung, Vieweg + Teubner </a:t>
            </a:r>
            <a:endParaRPr b="0" lang="de-DE" sz="12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b="0" lang="de-DE" sz="1200" spc="-1" strike="noStrike">
              <a:latin typeface="Verdana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5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750F06-2E65-4665-BA5D-6D597756493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Grafik 6" descr=""/>
          <p:cNvPicPr/>
          <p:nvPr/>
        </p:nvPicPr>
        <p:blipFill>
          <a:blip r:embed="rId1"/>
          <a:stretch/>
        </p:blipFill>
        <p:spPr>
          <a:xfrm>
            <a:off x="5923800" y="2161800"/>
            <a:ext cx="2966760" cy="2923920"/>
          </a:xfrm>
          <a:prstGeom prst="rect">
            <a:avLst/>
          </a:prstGeom>
          <a:ln w="0">
            <a:noFill/>
          </a:ln>
        </p:spPr>
      </p:pic>
      <p:sp>
        <p:nvSpPr>
          <p:cNvPr id="466" name="Textfeld 1"/>
          <p:cNvSpPr/>
          <p:nvPr/>
        </p:nvSpPr>
        <p:spPr>
          <a:xfrm>
            <a:off x="5667120" y="5086080"/>
            <a:ext cx="35683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Segmentierung des Darmbeins [2]</a:t>
            </a:r>
            <a:endParaRPr b="0" lang="de-DE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000" cy="375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Bildpunkt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53028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Bei der Kostenfunktion entspricht kostengünstigster Weg entspricht möglichst der Objektkontur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ftr" idx="51"/>
          </p:nvPr>
        </p:nvSpPr>
        <p:spPr>
          <a:xfrm>
            <a:off x="259200" y="6454800"/>
            <a:ext cx="678240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Heinz Handels (2009): Medizinische Bildverarbeitung, Vieweg + Teubner </a:t>
            </a:r>
            <a:endParaRPr b="0" lang="de-DE" sz="1300" spc="-1" strike="noStrike">
              <a:latin typeface="Verdana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5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6F80CF-72B4-4652-A848-7474CB41A16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b="0" lang="de-DE" sz="2000" spc="-1" strike="noStrike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 </a:t>
            </a:r>
            <a:r>
              <a:rPr b="0" lang="de-DE" sz="1500" spc="-1" strike="noStrike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ftr" idx="53"/>
          </p:nvPr>
        </p:nvSpPr>
        <p:spPr>
          <a:xfrm>
            <a:off x="259200" y="6238800"/>
            <a:ext cx="7232400" cy="49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Gerald Teschl (2013): Mathematik für Informatiker, Springer Vieweg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Baun (2019): Computer Networks, Springer Vieweg</a:t>
            </a:r>
            <a:endParaRPr b="0" lang="de-DE" sz="1300" spc="-1" strike="noStrike">
              <a:latin typeface="Verdana"/>
            </a:endParaRPr>
          </a:p>
          <a:p>
            <a:pPr>
              <a:lnSpc>
                <a:spcPct val="100000"/>
              </a:lnSpc>
              <a:buNone/>
            </a:pPr>
            <a:endParaRPr b="0" lang="de-DE" sz="1300" spc="-1" strike="noStrike">
              <a:latin typeface="Verdana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DDE5C8-F77B-4620-BF94-9688647C19F7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1946880" y="23241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A-STERN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/>
          </p:nvPr>
        </p:nvSpPr>
        <p:spPr>
          <a:xfrm>
            <a:off x="251640" y="2351160"/>
            <a:ext cx="8638560" cy="25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Berechnet kürzesten Pfad eines kantengewichteten Graphen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Basiert auf Dijkstra-Algorithmus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Nutzt eine heuristische Funktion um effizienter zu suchen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ftr" idx="55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56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4E271-D0AB-4B07-AE4D-0991FCD6B206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34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ftr" idx="57"/>
          </p:nvPr>
        </p:nvSpPr>
        <p:spPr>
          <a:xfrm>
            <a:off x="328320" y="6453360"/>
            <a:ext cx="694260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8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CF93-2E9C-4FA2-B277-E0545EDD6041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Grafik 596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ftr" idx="59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81CF4B-3ED8-4F16-BC5E-F4DEC18CDEAC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Grafik 601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ftr" idx="61"/>
          </p:nvPr>
        </p:nvSpPr>
        <p:spPr>
          <a:xfrm>
            <a:off x="253440" y="6453360"/>
            <a:ext cx="70174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62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236F6-7619-4E14-89EB-26059A0AA8A9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1" name="Grafik 606" descr=""/>
          <p:cNvPicPr/>
          <p:nvPr/>
        </p:nvPicPr>
        <p:blipFill>
          <a:blip r:embed="rId1"/>
          <a:stretch/>
        </p:blipFill>
        <p:spPr>
          <a:xfrm>
            <a:off x="2040840" y="1080000"/>
            <a:ext cx="5061960" cy="5061960"/>
          </a:xfrm>
          <a:prstGeom prst="rect">
            <a:avLst/>
          </a:prstGeom>
          <a:ln w="0">
            <a:noFill/>
          </a:ln>
        </p:spPr>
      </p:pic>
      <p:sp>
        <p:nvSpPr>
          <p:cNvPr id="492" name="Ellipse 1"/>
          <p:cNvSpPr/>
          <p:nvPr/>
        </p:nvSpPr>
        <p:spPr>
          <a:xfrm>
            <a:off x="4140000" y="3189600"/>
            <a:ext cx="409680" cy="410040"/>
          </a:xfrm>
          <a:prstGeom prst="ellipse">
            <a:avLst/>
          </a:prstGeom>
          <a:solidFill>
            <a:srgbClr val="115e67"/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Ellipse 2"/>
          <p:cNvSpPr/>
          <p:nvPr/>
        </p:nvSpPr>
        <p:spPr>
          <a:xfrm>
            <a:off x="6249960" y="5299560"/>
            <a:ext cx="409680" cy="410040"/>
          </a:xfrm>
          <a:prstGeom prst="ellipse">
            <a:avLst/>
          </a:prstGeom>
          <a:solidFill>
            <a:srgbClr val="e76f51"/>
          </a:solidFill>
          <a:ln>
            <a:solidFill>
              <a:srgbClr val="fdd6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1946520" y="2176920"/>
            <a:ext cx="5250600" cy="126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ftr" idx="63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Num" idx="64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41B9D-4BB5-4DBA-9117-D3D89DCE9BE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1"/>
          <p:cNvSpPr/>
          <p:nvPr/>
        </p:nvSpPr>
        <p:spPr>
          <a:xfrm>
            <a:off x="252000" y="1772640"/>
            <a:ext cx="863856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PLACEHOLDER - Dijkstra erkundete Nachbarn zum Ziel, Pfeil direkt zum Ziel mit kleinerer erkundeten Fläche auf der nächsten Folie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/>
          </p:nvPr>
        </p:nvSpPr>
        <p:spPr>
          <a:xfrm>
            <a:off x="1946880" y="252828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Heuristische Funktion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65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D1736-9E8E-4154-A7F9-B2E6E0B66C2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40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8"/>
          <p:cNvSpPr/>
          <p:nvPr/>
        </p:nvSpPr>
        <p:spPr>
          <a:xfrm>
            <a:off x="252720" y="2875320"/>
            <a:ext cx="863856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„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Mit begrenztem Wissen und wenig Zeit dennoch zu wahrscheinlichen Aussagen oder praktikablen Lösungen zu kommen.“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Verdana"/>
                <a:ea typeface="Verdana"/>
              </a:rPr>
              <a:t>- „Simple heuristics that make us smart“, G. Gigerenzer und P. M. Todd (1999)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02" name="PlaceHolder 2"/>
          <p:cNvSpPr/>
          <p:nvPr/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ftr" idx="66"/>
          </p:nvPr>
        </p:nvSpPr>
        <p:spPr>
          <a:xfrm>
            <a:off x="258840" y="6453360"/>
            <a:ext cx="70120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67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CD7EE-C6A7-4A57-A547-F9EDAD03ACC2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42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3"/>
          <p:cNvSpPr/>
          <p:nvPr/>
        </p:nvSpPr>
        <p:spPr>
          <a:xfrm>
            <a:off x="3174480" y="2775600"/>
            <a:ext cx="280764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f(n) = g(n) + h(n)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07" name="PlaceHolder 55"/>
          <p:cNvSpPr/>
          <p:nvPr/>
        </p:nvSpPr>
        <p:spPr>
          <a:xfrm>
            <a:off x="258840" y="1767600"/>
            <a:ext cx="8638560" cy="9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Veränderte Kostenfunktion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08" name="PlaceHolder 56"/>
          <p:cNvSpPr/>
          <p:nvPr/>
        </p:nvSpPr>
        <p:spPr>
          <a:xfrm>
            <a:off x="2238480" y="3927600"/>
            <a:ext cx="1907640" cy="5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Kosten vom Startknoten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09" name="PlaceHolder 57"/>
          <p:cNvSpPr/>
          <p:nvPr/>
        </p:nvSpPr>
        <p:spPr>
          <a:xfrm>
            <a:off x="5478480" y="3774960"/>
            <a:ext cx="1907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Geschätzte Kosten bis zum Zielknoten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10" name="Gerader Verbinder 627"/>
          <p:cNvSpPr/>
          <p:nvPr/>
        </p:nvSpPr>
        <p:spPr>
          <a:xfrm flipV="1">
            <a:off x="3246480" y="3342960"/>
            <a:ext cx="900000" cy="584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erader Verbinder 628"/>
          <p:cNvSpPr/>
          <p:nvPr/>
        </p:nvSpPr>
        <p:spPr>
          <a:xfrm flipH="1" flipV="1">
            <a:off x="5766480" y="3342960"/>
            <a:ext cx="540000" cy="43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/>
          </p:nvPr>
        </p:nvSpPr>
        <p:spPr>
          <a:xfrm>
            <a:off x="1946880" y="24660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Zusammenfassung &amp; Ausblick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251640" y="1858680"/>
            <a:ext cx="8638560" cy="374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Bellman-Ford Algorithmus: Umgang mit negativen Kantengewichten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Dijkstra-Algorithmus: universell einsetzbar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A*-Algorithmus: Anpassung an Problemdomäne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115e67"/>
                </a:solidFill>
                <a:latin typeface="Wingdings"/>
                <a:ea typeface="Verdana"/>
              </a:rPr>
              <a:t></a:t>
            </a:r>
            <a:r>
              <a:rPr b="0" lang="de-DE" sz="2000" spc="-1" strike="noStrike">
                <a:solidFill>
                  <a:srgbClr val="115e67"/>
                </a:solidFill>
                <a:latin typeface="Verdana"/>
                <a:ea typeface="Verdana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Hohe Relevanz auch in Zukunft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ftr" idx="68"/>
          </p:nvPr>
        </p:nvSpPr>
        <p:spPr>
          <a:xfrm>
            <a:off x="251640" y="6453360"/>
            <a:ext cx="701928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8560" cy="2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C3CBB-5A12-4B69-8F4D-BE6783C4A708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43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28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/>
          </p:nvPr>
        </p:nvSpPr>
        <p:spPr>
          <a:xfrm>
            <a:off x="1946880" y="245736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Gibt es noch Fragen?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/>
          </p:nvPr>
        </p:nvSpPr>
        <p:spPr>
          <a:xfrm>
            <a:off x="1946880" y="2341800"/>
            <a:ext cx="525024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Vielen Dank für eure Aufmerksamkeit!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ftr" idx="9"/>
          </p:nvPr>
        </p:nvSpPr>
        <p:spPr>
          <a:xfrm>
            <a:off x="258840" y="6309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[1] </a:t>
            </a: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Struckmann, Wätjen (2016): Mathematik für Informatiker</a:t>
            </a:r>
            <a:endParaRPr b="0" lang="de-DE" sz="13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[2] Ford Jr, Fulkerson (1964): Flows in Networks</a:t>
            </a:r>
            <a:endParaRPr b="0" lang="de-DE" sz="13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841E78-57B1-4B7E-8AF0-F7AC2429C914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Inhaltsplatzhalter 2"/>
          <p:cNvSpPr/>
          <p:nvPr/>
        </p:nvSpPr>
        <p:spPr>
          <a:xfrm>
            <a:off x="25200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 [1]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Startknoten s und Zielknoten t [2]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Richard Bellman (1958): On a routing problem</a:t>
            </a:r>
            <a:endParaRPr b="0" lang="de-DE" sz="1300" spc="-1" strike="noStrike">
              <a:latin typeface="Segoe UI"/>
              <a:ea typeface="Segoe U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11BAB-9E26-4188-9932-343B34F3109B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946520" y="2664360"/>
            <a:ext cx="525060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400" spc="-1" strike="noStrike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b="0" lang="de-DE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8920" cy="38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Pfad der als Schleife durchlaufen werden kann und negative Gesamtkosten besitzt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13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1300" spc="-1" strike="noStrike">
                <a:solidFill>
                  <a:srgbClr val="000000"/>
                </a:solidFill>
                <a:latin typeface="Verdana"/>
                <a:ea typeface="DejaVu Sans"/>
              </a:defRPr>
            </a:lvl1pPr>
          </a:lstStyle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A75E7D-A945-43F8-9106-96F674ECD96F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6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15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de-DE" sz="2400" spc="-1" strike="noStrike">
                <a:latin typeface="Times New Roman"/>
              </a:defRPr>
            </a:lvl1pPr>
          </a:lstStyle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CB9EF-57F7-4F66-8067-67939B4F5EAA}" type="slidenum">
              <a:rPr b="0" lang="de-DE" sz="1200" spc="-1" strike="noStrike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2400" spc="-1" strike="noStrike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6"/>
          <p:cNvSpPr/>
          <p:nvPr/>
        </p:nvSpPr>
        <p:spPr>
          <a:xfrm>
            <a:off x="251640" y="1521000"/>
            <a:ext cx="8638920" cy="38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de-DE" sz="2400" spc="-1" strike="noStrike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de-DE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d[s]=0 → parent[s]=s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d[t]=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∞</a:t>
            </a:r>
            <a:r>
              <a:rPr b="0" lang="de-DE" sz="2000" spc="-1" strike="noStrike">
                <a:solidFill>
                  <a:srgbClr val="000000"/>
                </a:solidFill>
                <a:latin typeface="Verdana"/>
                <a:ea typeface="Verdana"/>
              </a:rPr>
              <a:t> → parent[t]=-</a:t>
            </a:r>
            <a:endParaRPr b="0" lang="de-DE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graphicFrame>
        <p:nvGraphicFramePr>
          <p:cNvPr id="158" name="Tabelle 288"/>
          <p:cNvGraphicFramePr/>
          <p:nvPr/>
        </p:nvGraphicFramePr>
        <p:xfrm>
          <a:off x="708120" y="4306320"/>
          <a:ext cx="1902600" cy="13410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V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d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ffffff"/>
                          </a:solidFill>
                          <a:latin typeface="Verdana"/>
                          <a:ea typeface="DejaVu Sans"/>
                        </a:rPr>
                        <a:t>parent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Verdana"/>
                          <a:ea typeface="DejaVu Sans"/>
                        </a:rPr>
                        <a:t>-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9" name="Gruppieren 1"/>
          <p:cNvGrpSpPr/>
          <p:nvPr/>
        </p:nvGrpSpPr>
        <p:grpSpPr>
          <a:xfrm>
            <a:off x="5220360" y="2988000"/>
            <a:ext cx="2327040" cy="1267920"/>
            <a:chOff x="5220360" y="2988000"/>
            <a:chExt cx="2327040" cy="1267920"/>
          </a:xfrm>
        </p:grpSpPr>
        <p:grpSp>
          <p:nvGrpSpPr>
            <p:cNvPr id="160" name="Gruppieren 2"/>
            <p:cNvGrpSpPr/>
            <p:nvPr/>
          </p:nvGrpSpPr>
          <p:grpSpPr>
            <a:xfrm>
              <a:off x="5220360" y="3193920"/>
              <a:ext cx="692640" cy="681480"/>
              <a:chOff x="5220360" y="3193920"/>
              <a:chExt cx="692640" cy="681480"/>
            </a:xfrm>
          </p:grpSpPr>
          <p:sp>
            <p:nvSpPr>
              <p:cNvPr id="161" name="Freihandform 1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Freihandform 2"/>
              <p:cNvSpPr/>
              <p:nvPr/>
            </p:nvSpPr>
            <p:spPr>
              <a:xfrm>
                <a:off x="5220360" y="3193920"/>
                <a:ext cx="692640" cy="681480"/>
              </a:xfrm>
              <a:custGeom>
                <a:avLst/>
                <a:gdLst/>
                <a:ahLst/>
                <a:rect l="l" t="t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Textfeld 2"/>
              <p:cNvSpPr/>
              <p:nvPr/>
            </p:nvSpPr>
            <p:spPr>
              <a:xfrm>
                <a:off x="5504040" y="3399480"/>
                <a:ext cx="312120" cy="30492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</a:t>
                </a:r>
                <a:endParaRPr b="0" lang="de-DE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4" name="Gruppieren 3"/>
            <p:cNvGrpSpPr/>
            <p:nvPr/>
          </p:nvGrpSpPr>
          <p:grpSpPr>
            <a:xfrm>
              <a:off x="6855480" y="3193920"/>
              <a:ext cx="691920" cy="681480"/>
              <a:chOff x="6855480" y="3193920"/>
              <a:chExt cx="691920" cy="681480"/>
            </a:xfrm>
          </p:grpSpPr>
          <p:sp>
            <p:nvSpPr>
              <p:cNvPr id="165" name="Freihandform 3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ihandform 4"/>
              <p:cNvSpPr/>
              <p:nvPr/>
            </p:nvSpPr>
            <p:spPr>
              <a:xfrm>
                <a:off x="6855480" y="3193920"/>
                <a:ext cx="691920" cy="681480"/>
              </a:xfrm>
              <a:custGeom>
                <a:avLst/>
                <a:gdLst/>
                <a:ahLst/>
                <a:rect l="l" t="t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Textfeld 3"/>
              <p:cNvSpPr/>
              <p:nvPr/>
            </p:nvSpPr>
            <p:spPr>
              <a:xfrm>
                <a:off x="7122600" y="3400200"/>
                <a:ext cx="3121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b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de-DE" sz="24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t</a:t>
                </a:r>
                <a:endParaRPr b="0" lang="de-DE" sz="2400" spc="-1" strike="noStrike">
                  <a:latin typeface="Arial"/>
                </a:endParaRPr>
              </a:p>
            </p:txBody>
          </p:sp>
        </p:grpSp>
        <p:sp>
          <p:nvSpPr>
            <p:cNvPr id="168" name="Gerader Verbinder 1"/>
            <p:cNvSpPr/>
            <p:nvPr/>
          </p:nvSpPr>
          <p:spPr>
            <a:xfrm>
              <a:off x="5882040" y="3379320"/>
              <a:ext cx="1004760" cy="360"/>
            </a:xfrm>
            <a:prstGeom prst="line">
              <a:avLst/>
            </a:prstGeom>
            <a:ln cap="rnd"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erader Verbinder 2"/>
            <p:cNvSpPr/>
            <p:nvPr/>
          </p:nvSpPr>
          <p:spPr>
            <a:xfrm flipH="1">
              <a:off x="5882040" y="3657600"/>
              <a:ext cx="1004760" cy="36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feld 4"/>
            <p:cNvSpPr/>
            <p:nvPr/>
          </p:nvSpPr>
          <p:spPr>
            <a:xfrm>
              <a:off x="6220440" y="2988000"/>
              <a:ext cx="3146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de-DE" sz="2400" spc="-1" strike="noStrike">
                <a:latin typeface="Arial"/>
              </a:endParaRPr>
            </a:p>
          </p:txBody>
        </p:sp>
        <p:sp>
          <p:nvSpPr>
            <p:cNvPr id="171" name="Textfeld 5"/>
            <p:cNvSpPr/>
            <p:nvPr/>
          </p:nvSpPr>
          <p:spPr>
            <a:xfrm>
              <a:off x="6148440" y="3556080"/>
              <a:ext cx="442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-3</a:t>
              </a:r>
              <a:endParaRPr b="0" lang="de-DE" sz="2400" spc="-1" strike="noStrike">
                <a:latin typeface="Arial"/>
              </a:endParaRPr>
            </a:p>
          </p:txBody>
        </p:sp>
      </p:grpSp>
      <p:sp>
        <p:nvSpPr>
          <p:cNvPr id="172" name="PlaceHolder 14"/>
          <p:cNvSpPr txBox="1"/>
          <p:nvPr/>
        </p:nvSpPr>
        <p:spPr>
          <a:xfrm>
            <a:off x="252000" y="645372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300" spc="-1" strike="noStrike">
                <a:solidFill>
                  <a:srgbClr val="000000"/>
                </a:solidFill>
                <a:latin typeface="Verdana"/>
                <a:ea typeface="DejaVu Sans"/>
              </a:rPr>
              <a:t>Dietzfelbinger, Mehlhorn, Sanders (2014): Algorithmen und Datenstrukturen</a:t>
            </a:r>
            <a:endParaRPr b="0" lang="de-DE" sz="1300" spc="-1" strike="noStrike">
              <a:latin typeface="Segoe UI"/>
              <a:ea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87</TotalTime>
  <Application>LibreOffice/7.3.4.2$Windows_X86_64 LibreOffice_project/728fec16bd5f605073805c3c9e7c4212a0120dc5</Application>
  <AppVersion>15.0000</AppVersion>
  <Words>1550</Words>
  <Paragraphs>550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2022-06-30T13:03:22Z</dcterms:created>
  <dc:creator>Tana Bögel</dc:creator>
  <dc:description/>
  <dc:language>de-DE</dc:language>
  <cp:lastModifiedBy/>
  <cp:lastPrinted>2022-07-16T16:39:29Z</cp:lastPrinted>
  <dcterms:modified xsi:type="dcterms:W3CDTF">2022-07-17T11:14:13Z</dcterms:modified>
  <cp:revision>173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2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49</vt:i4>
  </property>
</Properties>
</file>