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9.xml.rels" ContentType="application/vnd.openxmlformats-package.relationships+xml"/>
  <Override PartName="/ppt/notesSlides/notesSlide29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4.xml.rels" ContentType="application/vnd.openxmlformats-package.relationships+xml"/>
  <Override PartName="/ppt/slides/_rels/slide47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ck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mo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ve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sli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de-DE" sz="2000" spc="-1" strike="noStrike">
                <a:latin typeface="Arial"/>
              </a:rPr>
              <a:t>Click to edit the notes format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de-DE" sz="1400" spc="-1" strike="noStrike">
                <a:latin typeface="Times New Roman"/>
              </a:rPr>
              <a:t>&lt;header&gt;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de-DE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de-DE" sz="1400" spc="-1" strike="noStrike">
                <a:latin typeface="Times New Roman"/>
              </a:rPr>
              <a:t>&lt;date/time&gt;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de-DE" sz="1400" spc="-1" strike="noStrike">
                <a:latin typeface="Times New Roman"/>
              </a:defRPr>
            </a:lvl1pPr>
          </a:lstStyle>
          <a:p>
            <a:r>
              <a:rPr b="0" lang="de-DE" sz="1400" spc="-1" strike="noStrike">
                <a:latin typeface="Times New Roman"/>
              </a:rPr>
              <a:t>&lt;footer&gt;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de-DE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338FD55-7F1F-4CB9-B935-85501B9B2360}" type="slidenum">
              <a:rPr b="0" lang="de-DE" sz="1400" spc="-1" strike="noStrike">
                <a:latin typeface="Times New Roman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6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 type="sldNum" idx="11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39D2C9-2B56-474A-BC9C-85F3B863B993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D2705F-10B8-49EA-BB78-2F14F4A4D01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D7FC1E-D807-4E74-BC14-466E293790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9C25C5-7618-4B0F-8928-91617B2AFE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083E6A-2588-42C9-A2C2-27B1014BC97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DB4187-B351-4BC6-8E8F-048158FB2A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81ECC7-4146-4435-9230-05EE4B4FE5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432DB2-D612-4A18-ABD6-65A8D3CBAB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B02D3D-343E-45F1-ADA8-96C9C160A7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D12768-8E88-47C9-B194-3E98E63285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B6ECFE-473F-49D8-B596-9F7CFF4E80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24FB38-2B50-40EE-AAD2-41613C7E4E2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79211E-CA5B-43A7-9D35-8881BD70946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ihandform 2"/>
          <p:cNvSpPr/>
          <p:nvPr/>
        </p:nvSpPr>
        <p:spPr>
          <a:xfrm>
            <a:off x="-192240" y="-115920"/>
            <a:ext cx="9527040" cy="6201360"/>
          </a:xfrm>
          <a:custGeom>
            <a:avLst/>
            <a:gdLst/>
            <a:ahLst/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Grafik 1" descr=""/>
          <p:cNvPicPr/>
          <p:nvPr/>
        </p:nvPicPr>
        <p:blipFill>
          <a:blip r:embed="rId2"/>
          <a:stretch/>
        </p:blipFill>
        <p:spPr>
          <a:xfrm>
            <a:off x="4572000" y="5760000"/>
            <a:ext cx="4184280" cy="8089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9" descr=""/>
          <p:cNvPicPr/>
          <p:nvPr/>
        </p:nvPicPr>
        <p:blipFill>
          <a:blip r:embed="rId2"/>
          <a:stretch/>
        </p:blipFill>
        <p:spPr>
          <a:xfrm>
            <a:off x="5828400" y="183600"/>
            <a:ext cx="3062520" cy="591840"/>
          </a:xfrm>
          <a:prstGeom prst="rect">
            <a:avLst/>
          </a:prstGeom>
          <a:ln w="0">
            <a:noFill/>
          </a:ln>
        </p:spPr>
      </p:pic>
      <p:sp>
        <p:nvSpPr>
          <p:cNvPr id="41" name="Rectangle 8"/>
          <p:cNvSpPr/>
          <p:nvPr/>
        </p:nvSpPr>
        <p:spPr>
          <a:xfrm>
            <a:off x="0" y="900000"/>
            <a:ext cx="9142920" cy="5724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1"/>
          <p:cNvSpPr>
            <a:spLocks noGrp="1"/>
          </p:cNvSpPr>
          <p:nvPr>
            <p:ph type="ftr" idx="1"/>
          </p:nvPr>
        </p:nvSpPr>
        <p:spPr>
          <a:xfrm>
            <a:off x="2324160" y="6453360"/>
            <a:ext cx="49471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2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2241B8-1092-4135-8843-E0649D801626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&lt;number&gt;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3"/>
          </p:nvPr>
        </p:nvSpPr>
        <p:spPr>
          <a:xfrm>
            <a:off x="263520" y="6453360"/>
            <a:ext cx="185940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1400" spc="-1" strike="noStrike">
                <a:latin typeface="Times New Roman"/>
              </a:defRPr>
            </a:lvl1pPr>
          </a:lstStyle>
          <a:p>
            <a:r>
              <a:rPr b="0" lang="de-DE" sz="1400" spc="-1" strike="noStrike">
                <a:latin typeface="Times New Roman"/>
              </a:rPr>
              <a:t>&lt;date/time&gt;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rafik 3" descr=""/>
          <p:cNvPicPr/>
          <p:nvPr/>
        </p:nvPicPr>
        <p:blipFill>
          <a:blip r:embed="rId1"/>
          <a:stretch/>
        </p:blipFill>
        <p:spPr>
          <a:xfrm>
            <a:off x="4864680" y="1804320"/>
            <a:ext cx="4173840" cy="3389040"/>
          </a:xfrm>
          <a:prstGeom prst="rect">
            <a:avLst/>
          </a:prstGeom>
          <a:ln w="0">
            <a:noFill/>
          </a:ln>
        </p:spPr>
      </p:pic>
      <p:sp>
        <p:nvSpPr>
          <p:cNvPr id="90" name="Textplatzhalter 6"/>
          <p:cNvSpPr/>
          <p:nvPr/>
        </p:nvSpPr>
        <p:spPr>
          <a:xfrm>
            <a:off x="539640" y="548640"/>
            <a:ext cx="6552360" cy="1872000"/>
          </a:xfrm>
          <a:custGeom>
            <a:avLst/>
            <a:gdLst/>
            <a:ahLst/>
            <a:rect l="l" t="t" r="r" b="b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3000" spc="-1" strike="noStrike">
                <a:solidFill>
                  <a:srgbClr val="ffffff"/>
                </a:solidFill>
                <a:latin typeface="Verdana"/>
                <a:ea typeface="Verdana"/>
              </a:rPr>
              <a:t>Funktionsprinzipien und Anwendungen von Algorithmen zur Pfadplanung</a:t>
            </a:r>
            <a:endParaRPr b="0" lang="de-DE" sz="3000" spc="-1" strike="noStrike">
              <a:latin typeface="Arial"/>
            </a:endParaRPr>
          </a:p>
        </p:txBody>
      </p:sp>
      <p:sp>
        <p:nvSpPr>
          <p:cNvPr id="91" name="Textplatzhalter 6"/>
          <p:cNvSpPr/>
          <p:nvPr/>
        </p:nvSpPr>
        <p:spPr>
          <a:xfrm>
            <a:off x="539640" y="2285640"/>
            <a:ext cx="4968360" cy="1439640"/>
          </a:xfrm>
          <a:custGeom>
            <a:avLst/>
            <a:gdLst/>
            <a:ahLst/>
            <a:rect l="l" t="t" r="r" b="b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ffffff"/>
                </a:solidFill>
                <a:latin typeface="Verdana"/>
                <a:ea typeface="Verdana"/>
              </a:rPr>
              <a:t>Tana Bögel, Moritz Hein, Jana Löwen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dt" idx="25"/>
          </p:nvPr>
        </p:nvSpPr>
        <p:spPr>
          <a:xfrm>
            <a:off x="263520" y="6453360"/>
            <a:ext cx="185940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2C1A59AC-81DE-4DA6-B1C7-37A98D696C9D}" type="datetime1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16.07.2022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ftr" idx="26"/>
          </p:nvPr>
        </p:nvSpPr>
        <p:spPr>
          <a:xfrm>
            <a:off x="2324160" y="6453360"/>
            <a:ext cx="49471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sldNum" idx="27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9B33F8-FF4B-4D44-9905-43A5E332B14C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9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Negativer Zyklus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54"/>
          <p:cNvSpPr/>
          <p:nvPr/>
        </p:nvSpPr>
        <p:spPr>
          <a:xfrm>
            <a:off x="251640" y="152100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Verdana"/>
                <a:ea typeface="Verdana"/>
              </a:rPr>
              <a:t>Runde 2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d[s]=1+(-3)=-2&lt;0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parent[s]=v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d[t]=1+2=3&lt;∞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parent[t]=v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</p:txBody>
      </p:sp>
      <p:graphicFrame>
        <p:nvGraphicFramePr>
          <p:cNvPr id="175" name="Tabelle 344"/>
          <p:cNvGraphicFramePr/>
          <p:nvPr/>
        </p:nvGraphicFramePr>
        <p:xfrm>
          <a:off x="708120" y="4306320"/>
          <a:ext cx="1902600" cy="1341000"/>
        </p:xfrm>
        <a:graphic>
          <a:graphicData uri="http://schemas.openxmlformats.org/drawingml/2006/table">
            <a:tbl>
              <a:tblPr/>
              <a:tblGrid>
                <a:gridCol w="428400"/>
                <a:gridCol w="522000"/>
                <a:gridCol w="952560"/>
              </a:tblGrid>
              <a:tr h="2588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d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parent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</a:tr>
              <a:tr h="3754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-2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1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0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3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76" name="Gruppieren 345"/>
          <p:cNvGrpSpPr/>
          <p:nvPr/>
        </p:nvGrpSpPr>
        <p:grpSpPr>
          <a:xfrm>
            <a:off x="4677480" y="3389760"/>
            <a:ext cx="3959640" cy="1267920"/>
            <a:chOff x="4677480" y="3389760"/>
            <a:chExt cx="3959640" cy="1267920"/>
          </a:xfrm>
        </p:grpSpPr>
        <p:grpSp>
          <p:nvGrpSpPr>
            <p:cNvPr id="177" name="Gruppieren 346"/>
            <p:cNvGrpSpPr/>
            <p:nvPr/>
          </p:nvGrpSpPr>
          <p:grpSpPr>
            <a:xfrm>
              <a:off x="7944840" y="3595680"/>
              <a:ext cx="692280" cy="681480"/>
              <a:chOff x="7944840" y="3595680"/>
              <a:chExt cx="692280" cy="681480"/>
            </a:xfrm>
          </p:grpSpPr>
          <p:sp>
            <p:nvSpPr>
              <p:cNvPr id="178" name="Freihandform 347"/>
              <p:cNvSpPr/>
              <p:nvPr/>
            </p:nvSpPr>
            <p:spPr>
              <a:xfrm>
                <a:off x="7944840" y="3595680"/>
                <a:ext cx="692280" cy="681480"/>
              </a:xfrm>
              <a:custGeom>
                <a:avLst/>
                <a:gdLst/>
                <a:ahLst/>
                <a:rect l="l" t="t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fbfb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" name="Freihandform 348"/>
              <p:cNvSpPr/>
              <p:nvPr/>
            </p:nvSpPr>
            <p:spPr>
              <a:xfrm>
                <a:off x="7944840" y="3595680"/>
                <a:ext cx="692280" cy="681480"/>
              </a:xfrm>
              <a:custGeom>
                <a:avLst/>
                <a:gdLst/>
                <a:ahLst/>
                <a:rect l="l" t="t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noFill/>
              <a:ln w="126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" name="Textfeld 349"/>
              <p:cNvSpPr/>
              <p:nvPr/>
            </p:nvSpPr>
            <p:spPr>
              <a:xfrm>
                <a:off x="8241840" y="3801240"/>
                <a:ext cx="312120" cy="302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de-DE" sz="14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t</a:t>
                </a:r>
                <a:endParaRPr b="0" lang="de-DE" sz="1400" spc="-1" strike="noStrike">
                  <a:latin typeface="Arial"/>
                </a:endParaRPr>
              </a:p>
            </p:txBody>
          </p:sp>
          <p:sp>
            <p:nvSpPr>
              <p:cNvPr id="181" name="Freihandform 350"/>
              <p:cNvSpPr/>
              <p:nvPr/>
            </p:nvSpPr>
            <p:spPr>
              <a:xfrm>
                <a:off x="7944840" y="3595680"/>
                <a:ext cx="692280" cy="681480"/>
              </a:xfrm>
              <a:custGeom>
                <a:avLst/>
                <a:gdLst/>
                <a:ahLst/>
                <a:rect l="l" t="t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fbfb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" name="Freihandform 351"/>
              <p:cNvSpPr/>
              <p:nvPr/>
            </p:nvSpPr>
            <p:spPr>
              <a:xfrm>
                <a:off x="7944840" y="3595680"/>
                <a:ext cx="692280" cy="681480"/>
              </a:xfrm>
              <a:custGeom>
                <a:avLst/>
                <a:gdLst/>
                <a:ahLst/>
                <a:rect l="l" t="t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noFill/>
              <a:ln w="126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" name="Textfeld 352"/>
              <p:cNvSpPr/>
              <p:nvPr/>
            </p:nvSpPr>
            <p:spPr>
              <a:xfrm>
                <a:off x="8241840" y="3801240"/>
                <a:ext cx="312120" cy="304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de-DE" sz="24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t</a:t>
                </a:r>
                <a:endParaRPr b="0" lang="de-DE" sz="2400" spc="-1" strike="noStrike">
                  <a:latin typeface="Arial"/>
                </a:endParaRPr>
              </a:p>
            </p:txBody>
          </p:sp>
        </p:grpSp>
        <p:grpSp>
          <p:nvGrpSpPr>
            <p:cNvPr id="184" name="Gruppieren 353"/>
            <p:cNvGrpSpPr/>
            <p:nvPr/>
          </p:nvGrpSpPr>
          <p:grpSpPr>
            <a:xfrm>
              <a:off x="4677480" y="3595680"/>
              <a:ext cx="692640" cy="681480"/>
              <a:chOff x="4677480" y="3595680"/>
              <a:chExt cx="692640" cy="681480"/>
            </a:xfrm>
          </p:grpSpPr>
          <p:sp>
            <p:nvSpPr>
              <p:cNvPr id="185" name="Freihandform 354"/>
              <p:cNvSpPr/>
              <p:nvPr/>
            </p:nvSpPr>
            <p:spPr>
              <a:xfrm>
                <a:off x="4677480" y="3595680"/>
                <a:ext cx="692640" cy="681480"/>
              </a:xfrm>
              <a:custGeom>
                <a:avLst/>
                <a:gdLst/>
                <a:ahLst/>
                <a:rect l="l" t="t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" name="Freihandform 355"/>
              <p:cNvSpPr/>
              <p:nvPr/>
            </p:nvSpPr>
            <p:spPr>
              <a:xfrm>
                <a:off x="4677480" y="3595680"/>
                <a:ext cx="692640" cy="681480"/>
              </a:xfrm>
              <a:custGeom>
                <a:avLst/>
                <a:gdLst/>
                <a:ahLst/>
                <a:rect l="l" t="t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126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" name="Textfeld 356"/>
              <p:cNvSpPr/>
              <p:nvPr/>
            </p:nvSpPr>
            <p:spPr>
              <a:xfrm>
                <a:off x="4961160" y="3801240"/>
                <a:ext cx="312120" cy="304920"/>
              </a:xfrm>
              <a:prstGeom prst="rect">
                <a:avLst/>
              </a:prstGeom>
              <a:solidFill>
                <a:srgbClr val="115e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de-DE" sz="2400" spc="-1" strike="noStrike">
                    <a:solidFill>
                      <a:srgbClr val="ffffff"/>
                    </a:solidFill>
                    <a:latin typeface="Calibri"/>
                    <a:ea typeface="DejaVu Sans"/>
                  </a:rPr>
                  <a:t>s</a:t>
                </a:r>
                <a:endParaRPr b="0" lang="de-DE" sz="2400" spc="-1" strike="noStrike">
                  <a:latin typeface="Arial"/>
                </a:endParaRPr>
              </a:p>
            </p:txBody>
          </p:sp>
        </p:grpSp>
        <p:grpSp>
          <p:nvGrpSpPr>
            <p:cNvPr id="188" name="Gruppieren 357"/>
            <p:cNvGrpSpPr/>
            <p:nvPr/>
          </p:nvGrpSpPr>
          <p:grpSpPr>
            <a:xfrm>
              <a:off x="6312600" y="3595680"/>
              <a:ext cx="691920" cy="681480"/>
              <a:chOff x="6312600" y="3595680"/>
              <a:chExt cx="691920" cy="681480"/>
            </a:xfrm>
          </p:grpSpPr>
          <p:sp>
            <p:nvSpPr>
              <p:cNvPr id="189" name="Freihandform 358"/>
              <p:cNvSpPr/>
              <p:nvPr/>
            </p:nvSpPr>
            <p:spPr>
              <a:xfrm>
                <a:off x="6312600" y="3595680"/>
                <a:ext cx="691920" cy="681480"/>
              </a:xfrm>
              <a:custGeom>
                <a:avLst/>
                <a:gdLst/>
                <a:ahLst/>
                <a:rect l="l" t="t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0" name="Freihandform 359"/>
              <p:cNvSpPr/>
              <p:nvPr/>
            </p:nvSpPr>
            <p:spPr>
              <a:xfrm>
                <a:off x="6312600" y="3595680"/>
                <a:ext cx="691920" cy="681480"/>
              </a:xfrm>
              <a:custGeom>
                <a:avLst/>
                <a:gdLst/>
                <a:ahLst/>
                <a:rect l="l" t="t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126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" name="Textfeld 360"/>
              <p:cNvSpPr/>
              <p:nvPr/>
            </p:nvSpPr>
            <p:spPr>
              <a:xfrm>
                <a:off x="6579720" y="3801960"/>
                <a:ext cx="312120" cy="304920"/>
              </a:xfrm>
              <a:prstGeom prst="rect">
                <a:avLst/>
              </a:prstGeom>
              <a:solidFill>
                <a:srgbClr val="115e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de-DE" sz="2400" spc="-1" strike="noStrike">
                    <a:solidFill>
                      <a:srgbClr val="ffffff"/>
                    </a:solidFill>
                    <a:latin typeface="Calibri"/>
                    <a:ea typeface="DejaVu Sans"/>
                  </a:rPr>
                  <a:t>v</a:t>
                </a:r>
                <a:endParaRPr b="0" lang="de-DE" sz="2400" spc="-1" strike="noStrike">
                  <a:latin typeface="Arial"/>
                </a:endParaRPr>
              </a:p>
            </p:txBody>
          </p:sp>
        </p:grpSp>
        <p:sp>
          <p:nvSpPr>
            <p:cNvPr id="192" name="Gerader Verbinder 361"/>
            <p:cNvSpPr/>
            <p:nvPr/>
          </p:nvSpPr>
          <p:spPr>
            <a:xfrm>
              <a:off x="5339160" y="3781080"/>
              <a:ext cx="1004760" cy="360"/>
            </a:xfrm>
            <a:prstGeom prst="line">
              <a:avLst/>
            </a:prstGeom>
            <a:ln cap="rnd" w="291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Gerader Verbinder 362"/>
            <p:cNvSpPr/>
            <p:nvPr/>
          </p:nvSpPr>
          <p:spPr>
            <a:xfrm flipH="1">
              <a:off x="5339160" y="4059360"/>
              <a:ext cx="1004760" cy="360"/>
            </a:xfrm>
            <a:prstGeom prst="line">
              <a:avLst/>
            </a:prstGeom>
            <a:ln cap="rnd" w="29160">
              <a:solidFill>
                <a:srgbClr val="000000"/>
              </a:solidFill>
              <a:prstDash val="sysDash"/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Gerader Verbinder 363"/>
            <p:cNvSpPr/>
            <p:nvPr/>
          </p:nvSpPr>
          <p:spPr>
            <a:xfrm>
              <a:off x="7003080" y="3904920"/>
              <a:ext cx="941760" cy="360"/>
            </a:xfrm>
            <a:prstGeom prst="line">
              <a:avLst/>
            </a:prstGeom>
            <a:ln cap="rnd" w="29160">
              <a:solidFill>
                <a:srgbClr val="000000"/>
              </a:solidFill>
              <a:prstDash val="sysDash"/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Textfeld 364"/>
            <p:cNvSpPr/>
            <p:nvPr/>
          </p:nvSpPr>
          <p:spPr>
            <a:xfrm>
              <a:off x="5677560" y="3389760"/>
              <a:ext cx="314640" cy="413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196" name="Textfeld 365"/>
            <p:cNvSpPr/>
            <p:nvPr/>
          </p:nvSpPr>
          <p:spPr>
            <a:xfrm>
              <a:off x="5605560" y="3957840"/>
              <a:ext cx="442080" cy="69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-3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197" name="Textfeld 366"/>
            <p:cNvSpPr/>
            <p:nvPr/>
          </p:nvSpPr>
          <p:spPr>
            <a:xfrm>
              <a:off x="7253280" y="3548880"/>
              <a:ext cx="314640" cy="413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b="0" lang="de-DE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dt" idx="28"/>
          </p:nvPr>
        </p:nvSpPr>
        <p:spPr>
          <a:xfrm>
            <a:off x="263520" y="6453360"/>
            <a:ext cx="185940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75504114-2A1C-4AFF-8A23-4E84B219A796}" type="datetime1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16.07.2022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ftr" idx="29"/>
          </p:nvPr>
        </p:nvSpPr>
        <p:spPr>
          <a:xfrm>
            <a:off x="2324160" y="6453360"/>
            <a:ext cx="49471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 idx="30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6D9795-E87B-4963-BDC6-0E10297DE1FA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10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Negativer Zyklus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59"/>
          <p:cNvSpPr/>
          <p:nvPr/>
        </p:nvSpPr>
        <p:spPr>
          <a:xfrm>
            <a:off x="251640" y="152100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Verdana"/>
                <a:ea typeface="Verdana"/>
              </a:rPr>
              <a:t>Suche nach negativen Zyklen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d[v]=-2+1=-1&lt;1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parent[v]=s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1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Negativer Zyklus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</p:txBody>
      </p:sp>
      <p:graphicFrame>
        <p:nvGraphicFramePr>
          <p:cNvPr id="203" name="Tabelle 372"/>
          <p:cNvGraphicFramePr/>
          <p:nvPr/>
        </p:nvGraphicFramePr>
        <p:xfrm>
          <a:off x="708120" y="4306320"/>
          <a:ext cx="1902600" cy="1341000"/>
        </p:xfrm>
        <a:graphic>
          <a:graphicData uri="http://schemas.openxmlformats.org/drawingml/2006/table">
            <a:tbl>
              <a:tblPr/>
              <a:tblGrid>
                <a:gridCol w="428400"/>
                <a:gridCol w="522000"/>
                <a:gridCol w="952560"/>
              </a:tblGrid>
              <a:tr h="2588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d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parent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</a:tr>
              <a:tr h="3754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-2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-1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0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3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04" name="Gruppieren 373"/>
          <p:cNvGrpSpPr/>
          <p:nvPr/>
        </p:nvGrpSpPr>
        <p:grpSpPr>
          <a:xfrm>
            <a:off x="4677480" y="3389760"/>
            <a:ext cx="3959640" cy="1267920"/>
            <a:chOff x="4677480" y="3389760"/>
            <a:chExt cx="3959640" cy="1267920"/>
          </a:xfrm>
        </p:grpSpPr>
        <p:grpSp>
          <p:nvGrpSpPr>
            <p:cNvPr id="205" name="Gruppieren 374"/>
            <p:cNvGrpSpPr/>
            <p:nvPr/>
          </p:nvGrpSpPr>
          <p:grpSpPr>
            <a:xfrm>
              <a:off x="7944840" y="3595680"/>
              <a:ext cx="692280" cy="681480"/>
              <a:chOff x="7944840" y="3595680"/>
              <a:chExt cx="692280" cy="681480"/>
            </a:xfrm>
          </p:grpSpPr>
          <p:sp>
            <p:nvSpPr>
              <p:cNvPr id="206" name="Freihandform 375"/>
              <p:cNvSpPr/>
              <p:nvPr/>
            </p:nvSpPr>
            <p:spPr>
              <a:xfrm>
                <a:off x="7944840" y="3595680"/>
                <a:ext cx="692280" cy="681480"/>
              </a:xfrm>
              <a:custGeom>
                <a:avLst/>
                <a:gdLst/>
                <a:ahLst/>
                <a:rect l="l" t="t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" name="Freihandform 376"/>
              <p:cNvSpPr/>
              <p:nvPr/>
            </p:nvSpPr>
            <p:spPr>
              <a:xfrm>
                <a:off x="7944840" y="3595680"/>
                <a:ext cx="692280" cy="681480"/>
              </a:xfrm>
              <a:custGeom>
                <a:avLst/>
                <a:gdLst/>
                <a:ahLst/>
                <a:rect l="l" t="t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126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" name="Textfeld 377"/>
              <p:cNvSpPr/>
              <p:nvPr/>
            </p:nvSpPr>
            <p:spPr>
              <a:xfrm>
                <a:off x="8241840" y="3801240"/>
                <a:ext cx="312120" cy="302400"/>
              </a:xfrm>
              <a:prstGeom prst="rect">
                <a:avLst/>
              </a:prstGeom>
              <a:solidFill>
                <a:srgbClr val="115e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de-DE" sz="14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t</a:t>
                </a:r>
                <a:endParaRPr b="0" lang="de-DE" sz="1400" spc="-1" strike="noStrike">
                  <a:latin typeface="Arial"/>
                </a:endParaRPr>
              </a:p>
            </p:txBody>
          </p:sp>
          <p:sp>
            <p:nvSpPr>
              <p:cNvPr id="209" name="Freihandform 378"/>
              <p:cNvSpPr/>
              <p:nvPr/>
            </p:nvSpPr>
            <p:spPr>
              <a:xfrm>
                <a:off x="7944840" y="3595680"/>
                <a:ext cx="692280" cy="681480"/>
              </a:xfrm>
              <a:custGeom>
                <a:avLst/>
                <a:gdLst/>
                <a:ahLst/>
                <a:rect l="l" t="t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" name="Freihandform 379"/>
              <p:cNvSpPr/>
              <p:nvPr/>
            </p:nvSpPr>
            <p:spPr>
              <a:xfrm>
                <a:off x="7944840" y="3595680"/>
                <a:ext cx="692280" cy="681480"/>
              </a:xfrm>
              <a:custGeom>
                <a:avLst/>
                <a:gdLst/>
                <a:ahLst/>
                <a:rect l="l" t="t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126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" name="Textfeld 380"/>
              <p:cNvSpPr/>
              <p:nvPr/>
            </p:nvSpPr>
            <p:spPr>
              <a:xfrm>
                <a:off x="8241840" y="3801240"/>
                <a:ext cx="312120" cy="304920"/>
              </a:xfrm>
              <a:prstGeom prst="rect">
                <a:avLst/>
              </a:prstGeom>
              <a:solidFill>
                <a:srgbClr val="115e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de-DE" sz="2400" spc="-1" strike="noStrike">
                    <a:solidFill>
                      <a:srgbClr val="ffffff"/>
                    </a:solidFill>
                    <a:latin typeface="Calibri"/>
                    <a:ea typeface="DejaVu Sans"/>
                  </a:rPr>
                  <a:t>t</a:t>
                </a:r>
                <a:endParaRPr b="0" lang="de-DE" sz="2400" spc="-1" strike="noStrike">
                  <a:latin typeface="Arial"/>
                </a:endParaRPr>
              </a:p>
            </p:txBody>
          </p:sp>
        </p:grpSp>
        <p:grpSp>
          <p:nvGrpSpPr>
            <p:cNvPr id="212" name="Gruppieren 381"/>
            <p:cNvGrpSpPr/>
            <p:nvPr/>
          </p:nvGrpSpPr>
          <p:grpSpPr>
            <a:xfrm>
              <a:off x="4677480" y="3595680"/>
              <a:ext cx="692640" cy="681480"/>
              <a:chOff x="4677480" y="3595680"/>
              <a:chExt cx="692640" cy="681480"/>
            </a:xfrm>
          </p:grpSpPr>
          <p:sp>
            <p:nvSpPr>
              <p:cNvPr id="213" name="Freihandform 382"/>
              <p:cNvSpPr/>
              <p:nvPr/>
            </p:nvSpPr>
            <p:spPr>
              <a:xfrm>
                <a:off x="4677480" y="3595680"/>
                <a:ext cx="692640" cy="681480"/>
              </a:xfrm>
              <a:custGeom>
                <a:avLst/>
                <a:gdLst/>
                <a:ahLst/>
                <a:rect l="l" t="t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" name="Freihandform 383"/>
              <p:cNvSpPr/>
              <p:nvPr/>
            </p:nvSpPr>
            <p:spPr>
              <a:xfrm>
                <a:off x="4677480" y="3595680"/>
                <a:ext cx="692640" cy="681480"/>
              </a:xfrm>
              <a:custGeom>
                <a:avLst/>
                <a:gdLst/>
                <a:ahLst/>
                <a:rect l="l" t="t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126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" name="Textfeld 384"/>
              <p:cNvSpPr/>
              <p:nvPr/>
            </p:nvSpPr>
            <p:spPr>
              <a:xfrm>
                <a:off x="4961160" y="3801240"/>
                <a:ext cx="312120" cy="304920"/>
              </a:xfrm>
              <a:prstGeom prst="rect">
                <a:avLst/>
              </a:prstGeom>
              <a:solidFill>
                <a:srgbClr val="115e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de-DE" sz="2400" spc="-1" strike="noStrike">
                    <a:solidFill>
                      <a:srgbClr val="ffffff"/>
                    </a:solidFill>
                    <a:latin typeface="Calibri"/>
                    <a:ea typeface="DejaVu Sans"/>
                  </a:rPr>
                  <a:t>s</a:t>
                </a:r>
                <a:endParaRPr b="0" lang="de-DE" sz="2400" spc="-1" strike="noStrike">
                  <a:latin typeface="Arial"/>
                </a:endParaRPr>
              </a:p>
            </p:txBody>
          </p:sp>
        </p:grpSp>
        <p:grpSp>
          <p:nvGrpSpPr>
            <p:cNvPr id="216" name="Gruppieren 385"/>
            <p:cNvGrpSpPr/>
            <p:nvPr/>
          </p:nvGrpSpPr>
          <p:grpSpPr>
            <a:xfrm>
              <a:off x="6312600" y="3595680"/>
              <a:ext cx="691920" cy="681480"/>
              <a:chOff x="6312600" y="3595680"/>
              <a:chExt cx="691920" cy="681480"/>
            </a:xfrm>
          </p:grpSpPr>
          <p:sp>
            <p:nvSpPr>
              <p:cNvPr id="217" name="Freihandform 386"/>
              <p:cNvSpPr/>
              <p:nvPr/>
            </p:nvSpPr>
            <p:spPr>
              <a:xfrm>
                <a:off x="6312600" y="3595680"/>
                <a:ext cx="691920" cy="681480"/>
              </a:xfrm>
              <a:custGeom>
                <a:avLst/>
                <a:gdLst/>
                <a:ahLst/>
                <a:rect l="l" t="t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" name="Freihandform 387"/>
              <p:cNvSpPr/>
              <p:nvPr/>
            </p:nvSpPr>
            <p:spPr>
              <a:xfrm>
                <a:off x="6312600" y="3595680"/>
                <a:ext cx="691920" cy="681480"/>
              </a:xfrm>
              <a:custGeom>
                <a:avLst/>
                <a:gdLst/>
                <a:ahLst/>
                <a:rect l="l" t="t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126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" name="Textfeld 388"/>
              <p:cNvSpPr/>
              <p:nvPr/>
            </p:nvSpPr>
            <p:spPr>
              <a:xfrm>
                <a:off x="6579720" y="3801960"/>
                <a:ext cx="312120" cy="304920"/>
              </a:xfrm>
              <a:prstGeom prst="rect">
                <a:avLst/>
              </a:prstGeom>
              <a:solidFill>
                <a:srgbClr val="115e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de-DE" sz="2400" spc="-1" strike="noStrike">
                    <a:solidFill>
                      <a:srgbClr val="ffffff"/>
                    </a:solidFill>
                    <a:latin typeface="Calibri"/>
                    <a:ea typeface="DejaVu Sans"/>
                  </a:rPr>
                  <a:t>v</a:t>
                </a:r>
                <a:endParaRPr b="0" lang="de-DE" sz="2400" spc="-1" strike="noStrike">
                  <a:latin typeface="Arial"/>
                </a:endParaRPr>
              </a:p>
            </p:txBody>
          </p:sp>
        </p:grpSp>
        <p:sp>
          <p:nvSpPr>
            <p:cNvPr id="220" name="Gerader Verbinder 389"/>
            <p:cNvSpPr/>
            <p:nvPr/>
          </p:nvSpPr>
          <p:spPr>
            <a:xfrm>
              <a:off x="5339160" y="3781080"/>
              <a:ext cx="1004760" cy="360"/>
            </a:xfrm>
            <a:prstGeom prst="line">
              <a:avLst/>
            </a:prstGeom>
            <a:ln cap="rnd" w="29160">
              <a:solidFill>
                <a:srgbClr val="000000"/>
              </a:solidFill>
              <a:prstDash val="sysDash"/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Gerader Verbinder 390"/>
            <p:cNvSpPr/>
            <p:nvPr/>
          </p:nvSpPr>
          <p:spPr>
            <a:xfrm flipH="1">
              <a:off x="5339160" y="4059360"/>
              <a:ext cx="1004760" cy="360"/>
            </a:xfrm>
            <a:prstGeom prst="line">
              <a:avLst/>
            </a:prstGeom>
            <a:ln cap="rnd" w="291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Gerader Verbinder 391"/>
            <p:cNvSpPr/>
            <p:nvPr/>
          </p:nvSpPr>
          <p:spPr>
            <a:xfrm>
              <a:off x="7003080" y="3904920"/>
              <a:ext cx="941760" cy="360"/>
            </a:xfrm>
            <a:prstGeom prst="line">
              <a:avLst/>
            </a:prstGeom>
            <a:ln cap="rnd" w="291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Textfeld 392"/>
            <p:cNvSpPr/>
            <p:nvPr/>
          </p:nvSpPr>
          <p:spPr>
            <a:xfrm>
              <a:off x="5677560" y="3389760"/>
              <a:ext cx="314640" cy="413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224" name="Textfeld 393"/>
            <p:cNvSpPr/>
            <p:nvPr/>
          </p:nvSpPr>
          <p:spPr>
            <a:xfrm>
              <a:off x="5605560" y="3957840"/>
              <a:ext cx="442080" cy="69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-3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225" name="Textfeld 394"/>
            <p:cNvSpPr/>
            <p:nvPr/>
          </p:nvSpPr>
          <p:spPr>
            <a:xfrm>
              <a:off x="7253280" y="3548880"/>
              <a:ext cx="314640" cy="413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b="0" lang="de-DE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/>
          </p:nvPr>
        </p:nvSpPr>
        <p:spPr>
          <a:xfrm>
            <a:off x="1946520" y="2685960"/>
            <a:ext cx="5250600" cy="74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3400" spc="-1" strike="noStrike">
                <a:solidFill>
                  <a:srgbClr val="ffffff"/>
                </a:solidFill>
                <a:latin typeface="Verdana"/>
                <a:ea typeface="Verdana"/>
              </a:rPr>
              <a:t>Beispiel</a:t>
            </a: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dt" idx="31"/>
          </p:nvPr>
        </p:nvSpPr>
        <p:spPr>
          <a:xfrm>
            <a:off x="263520" y="6453360"/>
            <a:ext cx="185940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E751A1A6-B8B5-4229-A687-1758A478039C}" type="datetime1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16.07.2022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ftr" idx="32"/>
          </p:nvPr>
        </p:nvSpPr>
        <p:spPr>
          <a:xfrm>
            <a:off x="2324160" y="6453360"/>
            <a:ext cx="49471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sldNum" idx="33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9E3264-49DD-4BEC-AB5D-89FF3110EBD7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Beispiel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3"/>
          <p:cNvSpPr/>
          <p:nvPr/>
        </p:nvSpPr>
        <p:spPr>
          <a:xfrm>
            <a:off x="251640" y="152100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Verdana"/>
                <a:ea typeface="Verdana"/>
              </a:rPr>
              <a:t>Initialisierungsphase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115e67"/>
                </a:solidFill>
                <a:latin typeface="Verdana"/>
                <a:ea typeface="Verdana"/>
              </a:rPr>
              <a:t>d[s]=0 → parent[s]=s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Alle anderen Distanzen auf ∞ setzen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Alle anderen Vorgänger auf - setzen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</p:txBody>
      </p:sp>
      <p:graphicFrame>
        <p:nvGraphicFramePr>
          <p:cNvPr id="232" name="Tabelle 401"/>
          <p:cNvGraphicFramePr/>
          <p:nvPr/>
        </p:nvGraphicFramePr>
        <p:xfrm>
          <a:off x="708120" y="4306320"/>
          <a:ext cx="1902600" cy="1716480"/>
        </p:xfrm>
        <a:graphic>
          <a:graphicData uri="http://schemas.openxmlformats.org/drawingml/2006/table">
            <a:tbl>
              <a:tblPr/>
              <a:tblGrid>
                <a:gridCol w="428400"/>
                <a:gridCol w="522000"/>
                <a:gridCol w="952560"/>
              </a:tblGrid>
              <a:tr h="2588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d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parent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</a:tr>
              <a:tr h="3754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0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54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u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∞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-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∞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-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0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∞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-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33" name="Gruppieren 402"/>
          <p:cNvGrpSpPr/>
          <p:nvPr/>
        </p:nvGrpSpPr>
        <p:grpSpPr>
          <a:xfrm>
            <a:off x="5436000" y="1872000"/>
            <a:ext cx="3419640" cy="3419640"/>
            <a:chOff x="5436000" y="1872000"/>
            <a:chExt cx="3419640" cy="3419640"/>
          </a:xfrm>
        </p:grpSpPr>
        <p:sp>
          <p:nvSpPr>
            <p:cNvPr id="234" name="Gerader Verbinder 403"/>
            <p:cNvSpPr/>
            <p:nvPr/>
          </p:nvSpPr>
          <p:spPr>
            <a:xfrm>
              <a:off x="6031080" y="3883320"/>
              <a:ext cx="726840" cy="72720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Freihandform 404"/>
            <p:cNvSpPr/>
            <p:nvPr/>
          </p:nvSpPr>
          <p:spPr>
            <a:xfrm>
              <a:off x="6701760" y="4554000"/>
              <a:ext cx="149760" cy="148320"/>
            </a:xfrm>
            <a:custGeom>
              <a:avLst/>
              <a:gdLst/>
              <a:ahLst/>
              <a:rect l="l" t="t" r="r" b="b"/>
              <a:pathLst>
                <a:path w="417" h="413">
                  <a:moveTo>
                    <a:pt x="417" y="413"/>
                  </a:moveTo>
                  <a:lnTo>
                    <a:pt x="0" y="276"/>
                  </a:lnTo>
                  <a:lnTo>
                    <a:pt x="277" y="0"/>
                  </a:lnTo>
                  <a:lnTo>
                    <a:pt x="417" y="4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Freihandform 405"/>
            <p:cNvSpPr/>
            <p:nvPr/>
          </p:nvSpPr>
          <p:spPr>
            <a:xfrm>
              <a:off x="6776640" y="1872000"/>
              <a:ext cx="738720" cy="736560"/>
            </a:xfrm>
            <a:custGeom>
              <a:avLst/>
              <a:gdLst/>
              <a:ahLst/>
              <a:rect l="l" t="t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38" y="510"/>
                  </a:cubicBezTo>
                  <a:cubicBezTo>
                    <a:pt x="226" y="354"/>
                    <a:pt x="358" y="226"/>
                    <a:pt x="512" y="134"/>
                  </a:cubicBezTo>
                  <a:cubicBezTo>
                    <a:pt x="669" y="46"/>
                    <a:pt x="847" y="0"/>
                    <a:pt x="1028" y="0"/>
                  </a:cubicBezTo>
                  <a:cubicBezTo>
                    <a:pt x="1205" y="0"/>
                    <a:pt x="1382" y="46"/>
                    <a:pt x="1540" y="134"/>
                  </a:cubicBezTo>
                  <a:cubicBezTo>
                    <a:pt x="1694" y="226"/>
                    <a:pt x="1826" y="354"/>
                    <a:pt x="1916" y="510"/>
                  </a:cubicBezTo>
                  <a:cubicBezTo>
                    <a:pt x="2007" y="664"/>
                    <a:pt x="2053" y="841"/>
                    <a:pt x="2053" y="1021"/>
                  </a:cubicBezTo>
                  <a:cubicBezTo>
                    <a:pt x="2053" y="1200"/>
                    <a:pt x="2007" y="1379"/>
                    <a:pt x="1916" y="1534"/>
                  </a:cubicBezTo>
                  <a:cubicBezTo>
                    <a:pt x="1826" y="1690"/>
                    <a:pt x="1694" y="1818"/>
                    <a:pt x="1540" y="1909"/>
                  </a:cubicBezTo>
                  <a:cubicBezTo>
                    <a:pt x="1382" y="1998"/>
                    <a:pt x="1205" y="2047"/>
                    <a:pt x="1028" y="2047"/>
                  </a:cubicBezTo>
                  <a:cubicBezTo>
                    <a:pt x="847" y="2047"/>
                    <a:pt x="669" y="1998"/>
                    <a:pt x="512" y="1909"/>
                  </a:cubicBezTo>
                  <a:cubicBezTo>
                    <a:pt x="358" y="1818"/>
                    <a:pt x="226" y="1690"/>
                    <a:pt x="138" y="1534"/>
                  </a:cubicBezTo>
                  <a:cubicBezTo>
                    <a:pt x="45" y="1379"/>
                    <a:pt x="0" y="1200"/>
                    <a:pt x="0" y="1021"/>
                  </a:cubicBez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Gerader Verbinder 406"/>
            <p:cNvSpPr/>
            <p:nvPr/>
          </p:nvSpPr>
          <p:spPr>
            <a:xfrm>
              <a:off x="7511760" y="2345760"/>
              <a:ext cx="797400" cy="79488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Textfeld 407"/>
            <p:cNvSpPr/>
            <p:nvPr/>
          </p:nvSpPr>
          <p:spPr>
            <a:xfrm>
              <a:off x="7069320" y="2085480"/>
              <a:ext cx="320400" cy="33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u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239" name="Textfeld 408"/>
            <p:cNvSpPr/>
            <p:nvPr/>
          </p:nvSpPr>
          <p:spPr>
            <a:xfrm>
              <a:off x="6043320" y="2590200"/>
              <a:ext cx="278640" cy="321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240" name="Textfeld 409"/>
            <p:cNvSpPr/>
            <p:nvPr/>
          </p:nvSpPr>
          <p:spPr>
            <a:xfrm>
              <a:off x="8002440" y="2427480"/>
              <a:ext cx="278640" cy="321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-1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241" name="Textfeld 410"/>
            <p:cNvSpPr/>
            <p:nvPr/>
          </p:nvSpPr>
          <p:spPr>
            <a:xfrm>
              <a:off x="7834680" y="4368960"/>
              <a:ext cx="293040" cy="321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-2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242" name="Textfeld 411"/>
            <p:cNvSpPr/>
            <p:nvPr/>
          </p:nvSpPr>
          <p:spPr>
            <a:xfrm>
              <a:off x="7241040" y="3418200"/>
              <a:ext cx="278280" cy="321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-3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243" name="Textfeld 412"/>
            <p:cNvSpPr/>
            <p:nvPr/>
          </p:nvSpPr>
          <p:spPr>
            <a:xfrm>
              <a:off x="6703920" y="2934360"/>
              <a:ext cx="278640" cy="321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244" name="Freihandform 413"/>
            <p:cNvSpPr/>
            <p:nvPr/>
          </p:nvSpPr>
          <p:spPr>
            <a:xfrm>
              <a:off x="8116920" y="3207240"/>
              <a:ext cx="738720" cy="736560"/>
            </a:xfrm>
            <a:custGeom>
              <a:avLst/>
              <a:gdLst/>
              <a:ahLst/>
              <a:rect l="l" t="t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Freihandform 414"/>
            <p:cNvSpPr/>
            <p:nvPr/>
          </p:nvSpPr>
          <p:spPr>
            <a:xfrm>
              <a:off x="8116920" y="3207240"/>
              <a:ext cx="738720" cy="736560"/>
            </a:xfrm>
            <a:custGeom>
              <a:avLst/>
              <a:gdLst/>
              <a:ahLst/>
              <a:rect l="l" t="t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Textfeld 415"/>
            <p:cNvSpPr/>
            <p:nvPr/>
          </p:nvSpPr>
          <p:spPr>
            <a:xfrm>
              <a:off x="6043320" y="4261320"/>
              <a:ext cx="278640" cy="321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247" name="Freihandform 416"/>
            <p:cNvSpPr/>
            <p:nvPr/>
          </p:nvSpPr>
          <p:spPr>
            <a:xfrm>
              <a:off x="6776640" y="4541760"/>
              <a:ext cx="750960" cy="749880"/>
            </a:xfrm>
            <a:custGeom>
              <a:avLst/>
              <a:gdLst/>
              <a:ahLst/>
              <a:rect l="l" t="t" r="r" b="b"/>
              <a:pathLst>
                <a:path w="2087" h="2084">
                  <a:moveTo>
                    <a:pt x="0" y="1043"/>
                  </a:moveTo>
                  <a:cubicBezTo>
                    <a:pt x="0" y="859"/>
                    <a:pt x="49" y="679"/>
                    <a:pt x="140" y="522"/>
                  </a:cubicBezTo>
                  <a:cubicBezTo>
                    <a:pt x="229" y="366"/>
                    <a:pt x="362" y="232"/>
                    <a:pt x="522" y="141"/>
                  </a:cubicBezTo>
                  <a:cubicBezTo>
                    <a:pt x="680" y="49"/>
                    <a:pt x="860" y="0"/>
                    <a:pt x="1043" y="0"/>
                  </a:cubicBezTo>
                  <a:cubicBezTo>
                    <a:pt x="1223" y="0"/>
                    <a:pt x="1404" y="49"/>
                    <a:pt x="1562" y="141"/>
                  </a:cubicBezTo>
                  <a:cubicBezTo>
                    <a:pt x="1724" y="232"/>
                    <a:pt x="1854" y="366"/>
                    <a:pt x="1945" y="522"/>
                  </a:cubicBezTo>
                  <a:cubicBezTo>
                    <a:pt x="2037" y="679"/>
                    <a:pt x="2087" y="859"/>
                    <a:pt x="2087" y="1043"/>
                  </a:cubicBezTo>
                  <a:cubicBezTo>
                    <a:pt x="2087" y="1227"/>
                    <a:pt x="2037" y="1407"/>
                    <a:pt x="1945" y="1563"/>
                  </a:cubicBezTo>
                  <a:cubicBezTo>
                    <a:pt x="1854" y="1720"/>
                    <a:pt x="1724" y="1852"/>
                    <a:pt x="1562" y="1943"/>
                  </a:cubicBezTo>
                  <a:cubicBezTo>
                    <a:pt x="1404" y="2034"/>
                    <a:pt x="1223" y="2084"/>
                    <a:pt x="1043" y="2084"/>
                  </a:cubicBezTo>
                  <a:cubicBezTo>
                    <a:pt x="860" y="2084"/>
                    <a:pt x="680" y="2034"/>
                    <a:pt x="522" y="1943"/>
                  </a:cubicBezTo>
                  <a:cubicBezTo>
                    <a:pt x="362" y="1852"/>
                    <a:pt x="229" y="1720"/>
                    <a:pt x="140" y="1563"/>
                  </a:cubicBezTo>
                  <a:cubicBezTo>
                    <a:pt x="49" y="1407"/>
                    <a:pt x="0" y="1227"/>
                    <a:pt x="0" y="1043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Freihandform 417"/>
            <p:cNvSpPr/>
            <p:nvPr/>
          </p:nvSpPr>
          <p:spPr>
            <a:xfrm>
              <a:off x="6776640" y="4541760"/>
              <a:ext cx="750960" cy="749880"/>
            </a:xfrm>
            <a:custGeom>
              <a:avLst/>
              <a:gdLst/>
              <a:ahLst/>
              <a:rect l="l" t="t" r="r" b="b"/>
              <a:pathLst>
                <a:path w="2087" h="2084">
                  <a:moveTo>
                    <a:pt x="0" y="1043"/>
                  </a:moveTo>
                  <a:cubicBezTo>
                    <a:pt x="0" y="859"/>
                    <a:pt x="49" y="679"/>
                    <a:pt x="140" y="522"/>
                  </a:cubicBezTo>
                  <a:cubicBezTo>
                    <a:pt x="229" y="366"/>
                    <a:pt x="362" y="232"/>
                    <a:pt x="522" y="141"/>
                  </a:cubicBezTo>
                  <a:cubicBezTo>
                    <a:pt x="680" y="49"/>
                    <a:pt x="860" y="0"/>
                    <a:pt x="1043" y="0"/>
                  </a:cubicBezTo>
                  <a:cubicBezTo>
                    <a:pt x="1223" y="0"/>
                    <a:pt x="1404" y="49"/>
                    <a:pt x="1562" y="141"/>
                  </a:cubicBezTo>
                  <a:cubicBezTo>
                    <a:pt x="1724" y="232"/>
                    <a:pt x="1854" y="366"/>
                    <a:pt x="1945" y="522"/>
                  </a:cubicBezTo>
                  <a:cubicBezTo>
                    <a:pt x="2037" y="679"/>
                    <a:pt x="2087" y="859"/>
                    <a:pt x="2087" y="1043"/>
                  </a:cubicBezTo>
                  <a:cubicBezTo>
                    <a:pt x="2087" y="1227"/>
                    <a:pt x="2037" y="1407"/>
                    <a:pt x="1945" y="1563"/>
                  </a:cubicBezTo>
                  <a:cubicBezTo>
                    <a:pt x="1854" y="1720"/>
                    <a:pt x="1724" y="1852"/>
                    <a:pt x="1562" y="1943"/>
                  </a:cubicBezTo>
                  <a:cubicBezTo>
                    <a:pt x="1404" y="2034"/>
                    <a:pt x="1223" y="2084"/>
                    <a:pt x="1043" y="2084"/>
                  </a:cubicBezTo>
                  <a:cubicBezTo>
                    <a:pt x="860" y="2084"/>
                    <a:pt x="680" y="2034"/>
                    <a:pt x="522" y="1943"/>
                  </a:cubicBezTo>
                  <a:cubicBezTo>
                    <a:pt x="362" y="1852"/>
                    <a:pt x="229" y="1720"/>
                    <a:pt x="140" y="1563"/>
                  </a:cubicBezTo>
                  <a:cubicBezTo>
                    <a:pt x="49" y="1407"/>
                    <a:pt x="0" y="1227"/>
                    <a:pt x="0" y="1043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Textfeld 418"/>
            <p:cNvSpPr/>
            <p:nvPr/>
          </p:nvSpPr>
          <p:spPr>
            <a:xfrm>
              <a:off x="8438760" y="3419280"/>
              <a:ext cx="320400" cy="33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</a:t>
              </a:r>
              <a:endParaRPr b="0" lang="de-DE" sz="1400" spc="-1" strike="noStrike">
                <a:latin typeface="Arial"/>
              </a:endParaRPr>
            </a:p>
          </p:txBody>
        </p:sp>
        <p:sp>
          <p:nvSpPr>
            <p:cNvPr id="250" name="Gerader Verbinder 419"/>
            <p:cNvSpPr/>
            <p:nvPr/>
          </p:nvSpPr>
          <p:spPr>
            <a:xfrm flipV="1">
              <a:off x="7420680" y="3943440"/>
              <a:ext cx="711000" cy="70992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Freihandform 420"/>
            <p:cNvSpPr/>
            <p:nvPr/>
          </p:nvSpPr>
          <p:spPr>
            <a:xfrm>
              <a:off x="8075520" y="3851280"/>
              <a:ext cx="149040" cy="149040"/>
            </a:xfrm>
            <a:custGeom>
              <a:avLst/>
              <a:gdLst/>
              <a:ahLst/>
              <a:rect l="l" t="t" r="r" b="b"/>
              <a:pathLst>
                <a:path w="415" h="415">
                  <a:moveTo>
                    <a:pt x="415" y="0"/>
                  </a:moveTo>
                  <a:lnTo>
                    <a:pt x="275" y="415"/>
                  </a:lnTo>
                  <a:lnTo>
                    <a:pt x="0" y="139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2" name="Gruppieren 421"/>
            <p:cNvGrpSpPr/>
            <p:nvPr/>
          </p:nvGrpSpPr>
          <p:grpSpPr>
            <a:xfrm>
              <a:off x="6776640" y="1872000"/>
              <a:ext cx="2079000" cy="2071800"/>
              <a:chOff x="6776640" y="1872000"/>
              <a:chExt cx="2079000" cy="2071800"/>
            </a:xfrm>
          </p:grpSpPr>
          <p:sp>
            <p:nvSpPr>
              <p:cNvPr id="253" name="Freihandform 422"/>
              <p:cNvSpPr/>
              <p:nvPr/>
            </p:nvSpPr>
            <p:spPr>
              <a:xfrm>
                <a:off x="6776640" y="1872000"/>
                <a:ext cx="738720" cy="736560"/>
              </a:xfrm>
              <a:custGeom>
                <a:avLst/>
                <a:gdLst/>
                <a:ahLst/>
                <a:rect l="l" t="t" r="r" b="b"/>
                <a:pathLst>
                  <a:path w="2053" h="2047">
                    <a:moveTo>
                      <a:pt x="0" y="1021"/>
                    </a:moveTo>
                    <a:cubicBezTo>
                      <a:pt x="0" y="841"/>
                      <a:pt x="45" y="664"/>
                      <a:pt x="138" y="510"/>
                    </a:cubicBezTo>
                    <a:cubicBezTo>
                      <a:pt x="226" y="354"/>
                      <a:pt x="358" y="226"/>
                      <a:pt x="512" y="134"/>
                    </a:cubicBezTo>
                    <a:cubicBezTo>
                      <a:pt x="669" y="46"/>
                      <a:pt x="847" y="0"/>
                      <a:pt x="1028" y="0"/>
                    </a:cubicBezTo>
                    <a:cubicBezTo>
                      <a:pt x="1205" y="0"/>
                      <a:pt x="1382" y="46"/>
                      <a:pt x="1540" y="134"/>
                    </a:cubicBezTo>
                    <a:cubicBezTo>
                      <a:pt x="1694" y="226"/>
                      <a:pt x="1826" y="354"/>
                      <a:pt x="1916" y="510"/>
                    </a:cubicBezTo>
                    <a:cubicBezTo>
                      <a:pt x="2007" y="664"/>
                      <a:pt x="2053" y="841"/>
                      <a:pt x="2053" y="1021"/>
                    </a:cubicBezTo>
                    <a:cubicBezTo>
                      <a:pt x="2053" y="1200"/>
                      <a:pt x="2007" y="1379"/>
                      <a:pt x="1916" y="1534"/>
                    </a:cubicBezTo>
                    <a:cubicBezTo>
                      <a:pt x="1826" y="1690"/>
                      <a:pt x="1694" y="1818"/>
                      <a:pt x="1540" y="1909"/>
                    </a:cubicBezTo>
                    <a:cubicBezTo>
                      <a:pt x="1382" y="1998"/>
                      <a:pt x="1205" y="2047"/>
                      <a:pt x="1028" y="2047"/>
                    </a:cubicBezTo>
                    <a:cubicBezTo>
                      <a:pt x="847" y="2047"/>
                      <a:pt x="669" y="1998"/>
                      <a:pt x="512" y="1909"/>
                    </a:cubicBezTo>
                    <a:cubicBezTo>
                      <a:pt x="358" y="1818"/>
                      <a:pt x="226" y="1690"/>
                      <a:pt x="138" y="1534"/>
                    </a:cubicBezTo>
                    <a:cubicBezTo>
                      <a:pt x="45" y="1379"/>
                      <a:pt x="0" y="1200"/>
                      <a:pt x="0" y="1021"/>
                    </a:cubicBezTo>
                    <a:close/>
                  </a:path>
                </a:pathLst>
              </a:custGeom>
              <a:noFill/>
              <a:ln w="126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4" name="Freihandform 423"/>
              <p:cNvSpPr/>
              <p:nvPr/>
            </p:nvSpPr>
            <p:spPr>
              <a:xfrm>
                <a:off x="8251560" y="3084480"/>
                <a:ext cx="150480" cy="148320"/>
              </a:xfrm>
              <a:custGeom>
                <a:avLst/>
                <a:gdLst/>
                <a:ahLst/>
                <a:rect l="l" t="t" r="r" b="b"/>
                <a:pathLst>
                  <a:path w="419" h="413">
                    <a:moveTo>
                      <a:pt x="419" y="413"/>
                    </a:moveTo>
                    <a:lnTo>
                      <a:pt x="0" y="276"/>
                    </a:lnTo>
                    <a:lnTo>
                      <a:pt x="279" y="0"/>
                    </a:lnTo>
                    <a:lnTo>
                      <a:pt x="419" y="4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" name="Freihandform 424"/>
              <p:cNvSpPr/>
              <p:nvPr/>
            </p:nvSpPr>
            <p:spPr>
              <a:xfrm>
                <a:off x="8116920" y="3207240"/>
                <a:ext cx="738720" cy="736560"/>
              </a:xfrm>
              <a:custGeom>
                <a:avLst/>
                <a:gdLst/>
                <a:ahLst/>
                <a:rect l="l" t="t" r="r" b="b"/>
                <a:pathLst>
                  <a:path w="2053" h="2047">
                    <a:moveTo>
                      <a:pt x="0" y="1021"/>
                    </a:moveTo>
                    <a:cubicBezTo>
                      <a:pt x="0" y="841"/>
                      <a:pt x="45" y="664"/>
                      <a:pt x="140" y="510"/>
                    </a:cubicBezTo>
                    <a:cubicBezTo>
                      <a:pt x="227" y="353"/>
                      <a:pt x="359" y="225"/>
                      <a:pt x="514" y="134"/>
                    </a:cubicBezTo>
                    <a:cubicBezTo>
                      <a:pt x="672" y="45"/>
                      <a:pt x="849" y="0"/>
                      <a:pt x="1029" y="0"/>
                    </a:cubicBezTo>
                    <a:cubicBezTo>
                      <a:pt x="1206" y="0"/>
                      <a:pt x="1383" y="45"/>
                      <a:pt x="1541" y="134"/>
                    </a:cubicBezTo>
                    <a:cubicBezTo>
                      <a:pt x="1696" y="225"/>
                      <a:pt x="1828" y="353"/>
                      <a:pt x="1915" y="510"/>
                    </a:cubicBezTo>
                    <a:cubicBezTo>
                      <a:pt x="2008" y="664"/>
                      <a:pt x="2053" y="841"/>
                      <a:pt x="2053" y="1021"/>
                    </a:cubicBezTo>
                    <a:cubicBezTo>
                      <a:pt x="2053" y="1201"/>
                      <a:pt x="2008" y="1377"/>
                      <a:pt x="1915" y="1531"/>
                    </a:cubicBezTo>
                    <a:cubicBezTo>
                      <a:pt x="1828" y="1689"/>
                      <a:pt x="1696" y="1818"/>
                      <a:pt x="1541" y="1909"/>
                    </a:cubicBezTo>
                    <a:cubicBezTo>
                      <a:pt x="1383" y="1998"/>
                      <a:pt x="1206" y="2047"/>
                      <a:pt x="1029" y="2047"/>
                    </a:cubicBezTo>
                    <a:cubicBezTo>
                      <a:pt x="849" y="2047"/>
                      <a:pt x="672" y="1998"/>
                      <a:pt x="514" y="1909"/>
                    </a:cubicBezTo>
                    <a:cubicBezTo>
                      <a:pt x="359" y="1818"/>
                      <a:pt x="227" y="1689"/>
                      <a:pt x="140" y="1531"/>
                    </a:cubicBezTo>
                    <a:cubicBezTo>
                      <a:pt x="45" y="1377"/>
                      <a:pt x="0" y="1201"/>
                      <a:pt x="0" y="1021"/>
                    </a:cubicBezTo>
                    <a:close/>
                  </a:path>
                </a:pathLst>
              </a:custGeom>
              <a:solidFill>
                <a:srgbClr val="bfbfb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56" name="Freihandform 425"/>
            <p:cNvSpPr/>
            <p:nvPr/>
          </p:nvSpPr>
          <p:spPr>
            <a:xfrm>
              <a:off x="8116920" y="3207240"/>
              <a:ext cx="738720" cy="736560"/>
            </a:xfrm>
            <a:custGeom>
              <a:avLst/>
              <a:gdLst/>
              <a:ahLst/>
              <a:rect l="l" t="t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Textfeld 426"/>
            <p:cNvSpPr/>
            <p:nvPr/>
          </p:nvSpPr>
          <p:spPr>
            <a:xfrm>
              <a:off x="7078680" y="4773960"/>
              <a:ext cx="334800" cy="321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v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258" name="Gerader Verbinder 427"/>
            <p:cNvSpPr/>
            <p:nvPr/>
          </p:nvSpPr>
          <p:spPr>
            <a:xfrm flipV="1">
              <a:off x="6197040" y="2538000"/>
              <a:ext cx="746640" cy="74268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Freihandform 428"/>
            <p:cNvSpPr/>
            <p:nvPr/>
          </p:nvSpPr>
          <p:spPr>
            <a:xfrm>
              <a:off x="6105240" y="3224520"/>
              <a:ext cx="149040" cy="148680"/>
            </a:xfrm>
            <a:custGeom>
              <a:avLst/>
              <a:gdLst/>
              <a:ahLst/>
              <a:rect l="l" t="t" r="r" b="b"/>
              <a:pathLst>
                <a:path w="415" h="414">
                  <a:moveTo>
                    <a:pt x="0" y="414"/>
                  </a:moveTo>
                  <a:lnTo>
                    <a:pt x="138" y="0"/>
                  </a:lnTo>
                  <a:lnTo>
                    <a:pt x="415" y="277"/>
                  </a:lnTo>
                  <a:lnTo>
                    <a:pt x="0" y="41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Gerader Verbinder 429"/>
            <p:cNvSpPr/>
            <p:nvPr/>
          </p:nvSpPr>
          <p:spPr>
            <a:xfrm flipV="1">
              <a:off x="5972760" y="2498400"/>
              <a:ext cx="746280" cy="74376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Freihandform 430"/>
            <p:cNvSpPr/>
            <p:nvPr/>
          </p:nvSpPr>
          <p:spPr>
            <a:xfrm>
              <a:off x="6661440" y="2405880"/>
              <a:ext cx="149760" cy="148320"/>
            </a:xfrm>
            <a:custGeom>
              <a:avLst/>
              <a:gdLst/>
              <a:ahLst/>
              <a:rect l="l" t="t" r="r" b="b"/>
              <a:pathLst>
                <a:path w="417" h="413">
                  <a:moveTo>
                    <a:pt x="417" y="0"/>
                  </a:moveTo>
                  <a:lnTo>
                    <a:pt x="279" y="413"/>
                  </a:lnTo>
                  <a:lnTo>
                    <a:pt x="0" y="137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Freihandform 431"/>
            <p:cNvSpPr/>
            <p:nvPr/>
          </p:nvSpPr>
          <p:spPr>
            <a:xfrm>
              <a:off x="5436000" y="3207240"/>
              <a:ext cx="739440" cy="736560"/>
            </a:xfrm>
            <a:custGeom>
              <a:avLst/>
              <a:gdLst/>
              <a:ahLst/>
              <a:rect l="l" t="t" r="r" b="b"/>
              <a:pathLst>
                <a:path w="2055" h="2047">
                  <a:moveTo>
                    <a:pt x="0" y="1021"/>
                  </a:moveTo>
                  <a:cubicBezTo>
                    <a:pt x="0" y="841"/>
                    <a:pt x="47" y="664"/>
                    <a:pt x="138" y="510"/>
                  </a:cubicBezTo>
                  <a:cubicBezTo>
                    <a:pt x="227" y="353"/>
                    <a:pt x="359" y="225"/>
                    <a:pt x="512" y="134"/>
                  </a:cubicBezTo>
                  <a:cubicBezTo>
                    <a:pt x="670" y="45"/>
                    <a:pt x="847" y="0"/>
                    <a:pt x="1027" y="0"/>
                  </a:cubicBezTo>
                  <a:cubicBezTo>
                    <a:pt x="1206" y="0"/>
                    <a:pt x="1383" y="45"/>
                    <a:pt x="1543" y="134"/>
                  </a:cubicBezTo>
                  <a:cubicBezTo>
                    <a:pt x="1696" y="225"/>
                    <a:pt x="1828" y="353"/>
                    <a:pt x="1917" y="510"/>
                  </a:cubicBezTo>
                  <a:cubicBezTo>
                    <a:pt x="2008" y="664"/>
                    <a:pt x="2055" y="841"/>
                    <a:pt x="2055" y="1021"/>
                  </a:cubicBezTo>
                  <a:cubicBezTo>
                    <a:pt x="2055" y="1201"/>
                    <a:pt x="2008" y="1377"/>
                    <a:pt x="1917" y="1531"/>
                  </a:cubicBezTo>
                  <a:cubicBezTo>
                    <a:pt x="1828" y="1689"/>
                    <a:pt x="1696" y="1818"/>
                    <a:pt x="1543" y="1909"/>
                  </a:cubicBezTo>
                  <a:cubicBezTo>
                    <a:pt x="1383" y="1998"/>
                    <a:pt x="1206" y="2047"/>
                    <a:pt x="1027" y="2047"/>
                  </a:cubicBezTo>
                  <a:cubicBezTo>
                    <a:pt x="847" y="2047"/>
                    <a:pt x="670" y="1998"/>
                    <a:pt x="512" y="1909"/>
                  </a:cubicBezTo>
                  <a:cubicBezTo>
                    <a:pt x="359" y="1818"/>
                    <a:pt x="227" y="1689"/>
                    <a:pt x="138" y="1531"/>
                  </a:cubicBezTo>
                  <a:cubicBezTo>
                    <a:pt x="47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Freihandform 432"/>
            <p:cNvSpPr/>
            <p:nvPr/>
          </p:nvSpPr>
          <p:spPr>
            <a:xfrm>
              <a:off x="5436000" y="3207240"/>
              <a:ext cx="739440" cy="736560"/>
            </a:xfrm>
            <a:custGeom>
              <a:avLst/>
              <a:gdLst/>
              <a:ahLst/>
              <a:rect l="l" t="t" r="r" b="b"/>
              <a:pathLst>
                <a:path w="2055" h="2047">
                  <a:moveTo>
                    <a:pt x="0" y="1021"/>
                  </a:moveTo>
                  <a:cubicBezTo>
                    <a:pt x="0" y="841"/>
                    <a:pt x="47" y="664"/>
                    <a:pt x="138" y="510"/>
                  </a:cubicBezTo>
                  <a:cubicBezTo>
                    <a:pt x="227" y="353"/>
                    <a:pt x="359" y="225"/>
                    <a:pt x="512" y="134"/>
                  </a:cubicBezTo>
                  <a:cubicBezTo>
                    <a:pt x="670" y="45"/>
                    <a:pt x="847" y="0"/>
                    <a:pt x="1027" y="0"/>
                  </a:cubicBezTo>
                  <a:cubicBezTo>
                    <a:pt x="1206" y="0"/>
                    <a:pt x="1383" y="45"/>
                    <a:pt x="1543" y="134"/>
                  </a:cubicBezTo>
                  <a:cubicBezTo>
                    <a:pt x="1696" y="225"/>
                    <a:pt x="1828" y="353"/>
                    <a:pt x="1917" y="510"/>
                  </a:cubicBezTo>
                  <a:cubicBezTo>
                    <a:pt x="2008" y="664"/>
                    <a:pt x="2055" y="841"/>
                    <a:pt x="2055" y="1021"/>
                  </a:cubicBezTo>
                  <a:cubicBezTo>
                    <a:pt x="2055" y="1201"/>
                    <a:pt x="2008" y="1377"/>
                    <a:pt x="1917" y="1531"/>
                  </a:cubicBezTo>
                  <a:cubicBezTo>
                    <a:pt x="1828" y="1689"/>
                    <a:pt x="1696" y="1818"/>
                    <a:pt x="1543" y="1909"/>
                  </a:cubicBezTo>
                  <a:cubicBezTo>
                    <a:pt x="1383" y="1998"/>
                    <a:pt x="1206" y="2047"/>
                    <a:pt x="1027" y="2047"/>
                  </a:cubicBezTo>
                  <a:cubicBezTo>
                    <a:pt x="847" y="2047"/>
                    <a:pt x="670" y="1998"/>
                    <a:pt x="512" y="1909"/>
                  </a:cubicBezTo>
                  <a:cubicBezTo>
                    <a:pt x="359" y="1818"/>
                    <a:pt x="227" y="1689"/>
                    <a:pt x="138" y="1531"/>
                  </a:cubicBezTo>
                  <a:cubicBezTo>
                    <a:pt x="47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Textfeld 433"/>
            <p:cNvSpPr/>
            <p:nvPr/>
          </p:nvSpPr>
          <p:spPr>
            <a:xfrm>
              <a:off x="8438760" y="3419280"/>
              <a:ext cx="320400" cy="33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265" name="Gerader Verbinder 434"/>
            <p:cNvSpPr/>
            <p:nvPr/>
          </p:nvSpPr>
          <p:spPr>
            <a:xfrm>
              <a:off x="7145280" y="2606040"/>
              <a:ext cx="2880" cy="180540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Freihandform 435"/>
            <p:cNvSpPr/>
            <p:nvPr/>
          </p:nvSpPr>
          <p:spPr>
            <a:xfrm>
              <a:off x="7075800" y="4401720"/>
              <a:ext cx="140760" cy="140400"/>
            </a:xfrm>
            <a:custGeom>
              <a:avLst/>
              <a:gdLst/>
              <a:ahLst/>
              <a:rect l="l" t="t" r="r" b="b"/>
              <a:pathLst>
                <a:path w="392" h="391">
                  <a:moveTo>
                    <a:pt x="199" y="391"/>
                  </a:moveTo>
                  <a:lnTo>
                    <a:pt x="0" y="0"/>
                  </a:lnTo>
                  <a:lnTo>
                    <a:pt x="392" y="0"/>
                  </a:lnTo>
                  <a:lnTo>
                    <a:pt x="199" y="39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Textfeld 436"/>
            <p:cNvSpPr/>
            <p:nvPr/>
          </p:nvSpPr>
          <p:spPr>
            <a:xfrm>
              <a:off x="5743800" y="3419280"/>
              <a:ext cx="334800" cy="33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</a:t>
              </a:r>
              <a:endParaRPr b="0" lang="de-DE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dt" idx="34"/>
          </p:nvPr>
        </p:nvSpPr>
        <p:spPr>
          <a:xfrm>
            <a:off x="263520" y="6453360"/>
            <a:ext cx="185940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7E57ECE6-612B-4B9E-9222-2A0CE2A88151}" type="datetime1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16.07.2022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ftr" idx="35"/>
          </p:nvPr>
        </p:nvSpPr>
        <p:spPr>
          <a:xfrm>
            <a:off x="2324160" y="6453360"/>
            <a:ext cx="49471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sldNum" idx="36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D6E59A-002F-4959-9ED8-28A9CDB222CF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13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Beispiel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11"/>
          <p:cNvSpPr/>
          <p:nvPr/>
        </p:nvSpPr>
        <p:spPr>
          <a:xfrm>
            <a:off x="251640" y="152100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Verdana"/>
                <a:ea typeface="Verdana"/>
              </a:rPr>
              <a:t>Runde 1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115e67"/>
                </a:solidFill>
                <a:latin typeface="Verdana"/>
                <a:ea typeface="Verdana"/>
              </a:rPr>
              <a:t>d[u]=0+3=3&lt;∞ → parent[u]=s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115e67"/>
                </a:solidFill>
                <a:latin typeface="Verdana"/>
                <a:ea typeface="Verdana"/>
              </a:rPr>
              <a:t>d[v]=0+1=1&lt;∞ → parent[v]=s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</p:txBody>
      </p:sp>
      <p:graphicFrame>
        <p:nvGraphicFramePr>
          <p:cNvPr id="273" name="Tabelle 442"/>
          <p:cNvGraphicFramePr/>
          <p:nvPr/>
        </p:nvGraphicFramePr>
        <p:xfrm>
          <a:off x="708120" y="4306320"/>
          <a:ext cx="1902600" cy="1716480"/>
        </p:xfrm>
        <a:graphic>
          <a:graphicData uri="http://schemas.openxmlformats.org/drawingml/2006/table">
            <a:tbl>
              <a:tblPr/>
              <a:tblGrid>
                <a:gridCol w="428400"/>
                <a:gridCol w="522000"/>
                <a:gridCol w="952560"/>
              </a:tblGrid>
              <a:tr h="2588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d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parent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</a:tr>
              <a:tr h="3754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0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54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u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3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1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0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∞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-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74" name="Gruppieren 443"/>
          <p:cNvGrpSpPr/>
          <p:nvPr/>
        </p:nvGrpSpPr>
        <p:grpSpPr>
          <a:xfrm>
            <a:off x="5436000" y="1872000"/>
            <a:ext cx="3419640" cy="3419640"/>
            <a:chOff x="5436000" y="1872000"/>
            <a:chExt cx="3419640" cy="3419640"/>
          </a:xfrm>
        </p:grpSpPr>
        <p:sp>
          <p:nvSpPr>
            <p:cNvPr id="275" name="Gerader Verbinder 444"/>
            <p:cNvSpPr/>
            <p:nvPr/>
          </p:nvSpPr>
          <p:spPr>
            <a:xfrm>
              <a:off x="6031080" y="3883320"/>
              <a:ext cx="726840" cy="727200"/>
            </a:xfrm>
            <a:prstGeom prst="line">
              <a:avLst/>
            </a:prstGeom>
            <a:ln cap="rnd" w="17640">
              <a:solidFill>
                <a:srgbClr val="000000"/>
              </a:solidFill>
              <a:prstDash val="sys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Freihandform 445"/>
            <p:cNvSpPr/>
            <p:nvPr/>
          </p:nvSpPr>
          <p:spPr>
            <a:xfrm>
              <a:off x="6701760" y="4554000"/>
              <a:ext cx="149760" cy="148320"/>
            </a:xfrm>
            <a:custGeom>
              <a:avLst/>
              <a:gdLst/>
              <a:ahLst/>
              <a:rect l="l" t="t" r="r" b="b"/>
              <a:pathLst>
                <a:path w="417" h="413">
                  <a:moveTo>
                    <a:pt x="417" y="413"/>
                  </a:moveTo>
                  <a:lnTo>
                    <a:pt x="0" y="276"/>
                  </a:lnTo>
                  <a:lnTo>
                    <a:pt x="277" y="0"/>
                  </a:lnTo>
                  <a:lnTo>
                    <a:pt x="417" y="4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77" name="Gruppieren 446"/>
            <p:cNvGrpSpPr/>
            <p:nvPr/>
          </p:nvGrpSpPr>
          <p:grpSpPr>
            <a:xfrm>
              <a:off x="6776640" y="1872000"/>
              <a:ext cx="1532520" cy="1268640"/>
              <a:chOff x="6776640" y="1872000"/>
              <a:chExt cx="1532520" cy="1268640"/>
            </a:xfrm>
          </p:grpSpPr>
          <p:sp>
            <p:nvSpPr>
              <p:cNvPr id="278" name="Freihandform 447"/>
              <p:cNvSpPr/>
              <p:nvPr/>
            </p:nvSpPr>
            <p:spPr>
              <a:xfrm>
                <a:off x="6776640" y="1872000"/>
                <a:ext cx="738720" cy="736560"/>
              </a:xfrm>
              <a:custGeom>
                <a:avLst/>
                <a:gdLst/>
                <a:ahLst/>
                <a:rect l="l" t="t" r="r" b="b"/>
                <a:pathLst>
                  <a:path w="2053" h="2047">
                    <a:moveTo>
                      <a:pt x="0" y="1021"/>
                    </a:moveTo>
                    <a:cubicBezTo>
                      <a:pt x="0" y="841"/>
                      <a:pt x="45" y="664"/>
                      <a:pt x="138" y="510"/>
                    </a:cubicBezTo>
                    <a:cubicBezTo>
                      <a:pt x="226" y="354"/>
                      <a:pt x="358" y="226"/>
                      <a:pt x="512" y="134"/>
                    </a:cubicBezTo>
                    <a:cubicBezTo>
                      <a:pt x="669" y="46"/>
                      <a:pt x="847" y="0"/>
                      <a:pt x="1028" y="0"/>
                    </a:cubicBezTo>
                    <a:cubicBezTo>
                      <a:pt x="1205" y="0"/>
                      <a:pt x="1382" y="46"/>
                      <a:pt x="1540" y="134"/>
                    </a:cubicBezTo>
                    <a:cubicBezTo>
                      <a:pt x="1694" y="226"/>
                      <a:pt x="1826" y="354"/>
                      <a:pt x="1916" y="510"/>
                    </a:cubicBezTo>
                    <a:cubicBezTo>
                      <a:pt x="2007" y="664"/>
                      <a:pt x="2053" y="841"/>
                      <a:pt x="2053" y="1021"/>
                    </a:cubicBezTo>
                    <a:cubicBezTo>
                      <a:pt x="2053" y="1200"/>
                      <a:pt x="2007" y="1379"/>
                      <a:pt x="1916" y="1534"/>
                    </a:cubicBezTo>
                    <a:cubicBezTo>
                      <a:pt x="1826" y="1690"/>
                      <a:pt x="1694" y="1818"/>
                      <a:pt x="1540" y="1909"/>
                    </a:cubicBezTo>
                    <a:cubicBezTo>
                      <a:pt x="1382" y="1998"/>
                      <a:pt x="1205" y="2047"/>
                      <a:pt x="1028" y="2047"/>
                    </a:cubicBezTo>
                    <a:cubicBezTo>
                      <a:pt x="847" y="2047"/>
                      <a:pt x="669" y="1998"/>
                      <a:pt x="512" y="1909"/>
                    </a:cubicBezTo>
                    <a:cubicBezTo>
                      <a:pt x="358" y="1818"/>
                      <a:pt x="226" y="1690"/>
                      <a:pt x="138" y="1534"/>
                    </a:cubicBezTo>
                    <a:cubicBezTo>
                      <a:pt x="45" y="1379"/>
                      <a:pt x="0" y="1200"/>
                      <a:pt x="0" y="1021"/>
                    </a:cubicBezTo>
                    <a:close/>
                  </a:path>
                </a:pathLst>
              </a:custGeom>
              <a:solidFill>
                <a:srgbClr val="bfbfb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79" name="Gruppieren 448"/>
              <p:cNvGrpSpPr/>
              <p:nvPr/>
            </p:nvGrpSpPr>
            <p:grpSpPr>
              <a:xfrm>
                <a:off x="7069320" y="2085480"/>
                <a:ext cx="1239840" cy="1055160"/>
                <a:chOff x="7069320" y="2085480"/>
                <a:chExt cx="1239840" cy="1055160"/>
              </a:xfrm>
            </p:grpSpPr>
            <p:sp>
              <p:nvSpPr>
                <p:cNvPr id="280" name="Gerader Verbinder 449"/>
                <p:cNvSpPr/>
                <p:nvPr/>
              </p:nvSpPr>
              <p:spPr>
                <a:xfrm>
                  <a:off x="7511760" y="2345760"/>
                  <a:ext cx="797400" cy="794880"/>
                </a:xfrm>
                <a:prstGeom prst="line">
                  <a:avLst/>
                </a:prstGeom>
                <a:ln w="1764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81" name="Textfeld 450"/>
                <p:cNvSpPr/>
                <p:nvPr/>
              </p:nvSpPr>
              <p:spPr>
                <a:xfrm>
                  <a:off x="7069320" y="2085480"/>
                  <a:ext cx="320400" cy="3358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de-DE" sz="2400" spc="-1" strike="noStrike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u</a:t>
                  </a:r>
                  <a:endParaRPr b="0" lang="de-DE" sz="240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282" name="Textfeld 451"/>
            <p:cNvSpPr/>
            <p:nvPr/>
          </p:nvSpPr>
          <p:spPr>
            <a:xfrm>
              <a:off x="6043320" y="2590200"/>
              <a:ext cx="278640" cy="321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283" name="Textfeld 452"/>
            <p:cNvSpPr/>
            <p:nvPr/>
          </p:nvSpPr>
          <p:spPr>
            <a:xfrm>
              <a:off x="8002440" y="2427480"/>
              <a:ext cx="278640" cy="321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-1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284" name="Textfeld 453"/>
            <p:cNvSpPr/>
            <p:nvPr/>
          </p:nvSpPr>
          <p:spPr>
            <a:xfrm>
              <a:off x="7834680" y="4368960"/>
              <a:ext cx="293040" cy="321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-2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285" name="Textfeld 454"/>
            <p:cNvSpPr/>
            <p:nvPr/>
          </p:nvSpPr>
          <p:spPr>
            <a:xfrm>
              <a:off x="7241040" y="3418200"/>
              <a:ext cx="278280" cy="321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-3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286" name="Textfeld 455"/>
            <p:cNvSpPr/>
            <p:nvPr/>
          </p:nvSpPr>
          <p:spPr>
            <a:xfrm>
              <a:off x="6703920" y="2934360"/>
              <a:ext cx="278640" cy="321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287" name="Freihandform 456"/>
            <p:cNvSpPr/>
            <p:nvPr/>
          </p:nvSpPr>
          <p:spPr>
            <a:xfrm>
              <a:off x="8116920" y="3207240"/>
              <a:ext cx="738720" cy="736560"/>
            </a:xfrm>
            <a:custGeom>
              <a:avLst/>
              <a:gdLst/>
              <a:ahLst/>
              <a:rect l="l" t="t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Freihandform 457"/>
            <p:cNvSpPr/>
            <p:nvPr/>
          </p:nvSpPr>
          <p:spPr>
            <a:xfrm>
              <a:off x="8116920" y="3207240"/>
              <a:ext cx="738720" cy="736560"/>
            </a:xfrm>
            <a:custGeom>
              <a:avLst/>
              <a:gdLst/>
              <a:ahLst/>
              <a:rect l="l" t="t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Textfeld 458"/>
            <p:cNvSpPr/>
            <p:nvPr/>
          </p:nvSpPr>
          <p:spPr>
            <a:xfrm>
              <a:off x="6043320" y="4261320"/>
              <a:ext cx="278640" cy="321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290" name="Freihandform 459"/>
            <p:cNvSpPr/>
            <p:nvPr/>
          </p:nvSpPr>
          <p:spPr>
            <a:xfrm>
              <a:off x="6776640" y="4541760"/>
              <a:ext cx="750960" cy="749880"/>
            </a:xfrm>
            <a:custGeom>
              <a:avLst/>
              <a:gdLst/>
              <a:ahLst/>
              <a:rect l="l" t="t" r="r" b="b"/>
              <a:pathLst>
                <a:path w="2087" h="2084">
                  <a:moveTo>
                    <a:pt x="0" y="1043"/>
                  </a:moveTo>
                  <a:cubicBezTo>
                    <a:pt x="0" y="859"/>
                    <a:pt x="49" y="679"/>
                    <a:pt x="140" y="522"/>
                  </a:cubicBezTo>
                  <a:cubicBezTo>
                    <a:pt x="229" y="366"/>
                    <a:pt x="362" y="232"/>
                    <a:pt x="522" y="141"/>
                  </a:cubicBezTo>
                  <a:cubicBezTo>
                    <a:pt x="680" y="49"/>
                    <a:pt x="860" y="0"/>
                    <a:pt x="1043" y="0"/>
                  </a:cubicBezTo>
                  <a:cubicBezTo>
                    <a:pt x="1223" y="0"/>
                    <a:pt x="1404" y="49"/>
                    <a:pt x="1562" y="141"/>
                  </a:cubicBezTo>
                  <a:cubicBezTo>
                    <a:pt x="1724" y="232"/>
                    <a:pt x="1854" y="366"/>
                    <a:pt x="1945" y="522"/>
                  </a:cubicBezTo>
                  <a:cubicBezTo>
                    <a:pt x="2037" y="679"/>
                    <a:pt x="2087" y="859"/>
                    <a:pt x="2087" y="1043"/>
                  </a:cubicBezTo>
                  <a:cubicBezTo>
                    <a:pt x="2087" y="1227"/>
                    <a:pt x="2037" y="1407"/>
                    <a:pt x="1945" y="1563"/>
                  </a:cubicBezTo>
                  <a:cubicBezTo>
                    <a:pt x="1854" y="1720"/>
                    <a:pt x="1724" y="1852"/>
                    <a:pt x="1562" y="1943"/>
                  </a:cubicBezTo>
                  <a:cubicBezTo>
                    <a:pt x="1404" y="2034"/>
                    <a:pt x="1223" y="2084"/>
                    <a:pt x="1043" y="2084"/>
                  </a:cubicBezTo>
                  <a:cubicBezTo>
                    <a:pt x="860" y="2084"/>
                    <a:pt x="680" y="2034"/>
                    <a:pt x="522" y="1943"/>
                  </a:cubicBezTo>
                  <a:cubicBezTo>
                    <a:pt x="362" y="1852"/>
                    <a:pt x="229" y="1720"/>
                    <a:pt x="140" y="1563"/>
                  </a:cubicBezTo>
                  <a:cubicBezTo>
                    <a:pt x="49" y="1407"/>
                    <a:pt x="0" y="1227"/>
                    <a:pt x="0" y="1043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Freihandform 460"/>
            <p:cNvSpPr/>
            <p:nvPr/>
          </p:nvSpPr>
          <p:spPr>
            <a:xfrm>
              <a:off x="6776640" y="4541760"/>
              <a:ext cx="750960" cy="749880"/>
            </a:xfrm>
            <a:custGeom>
              <a:avLst/>
              <a:gdLst/>
              <a:ahLst/>
              <a:rect l="l" t="t" r="r" b="b"/>
              <a:pathLst>
                <a:path w="2087" h="2084">
                  <a:moveTo>
                    <a:pt x="0" y="1043"/>
                  </a:moveTo>
                  <a:cubicBezTo>
                    <a:pt x="0" y="859"/>
                    <a:pt x="49" y="679"/>
                    <a:pt x="140" y="522"/>
                  </a:cubicBezTo>
                  <a:cubicBezTo>
                    <a:pt x="229" y="366"/>
                    <a:pt x="362" y="232"/>
                    <a:pt x="522" y="141"/>
                  </a:cubicBezTo>
                  <a:cubicBezTo>
                    <a:pt x="680" y="49"/>
                    <a:pt x="860" y="0"/>
                    <a:pt x="1043" y="0"/>
                  </a:cubicBezTo>
                  <a:cubicBezTo>
                    <a:pt x="1223" y="0"/>
                    <a:pt x="1404" y="49"/>
                    <a:pt x="1562" y="141"/>
                  </a:cubicBezTo>
                  <a:cubicBezTo>
                    <a:pt x="1724" y="232"/>
                    <a:pt x="1854" y="366"/>
                    <a:pt x="1945" y="522"/>
                  </a:cubicBezTo>
                  <a:cubicBezTo>
                    <a:pt x="2037" y="679"/>
                    <a:pt x="2087" y="859"/>
                    <a:pt x="2087" y="1043"/>
                  </a:cubicBezTo>
                  <a:cubicBezTo>
                    <a:pt x="2087" y="1227"/>
                    <a:pt x="2037" y="1407"/>
                    <a:pt x="1945" y="1563"/>
                  </a:cubicBezTo>
                  <a:cubicBezTo>
                    <a:pt x="1854" y="1720"/>
                    <a:pt x="1724" y="1852"/>
                    <a:pt x="1562" y="1943"/>
                  </a:cubicBezTo>
                  <a:cubicBezTo>
                    <a:pt x="1404" y="2034"/>
                    <a:pt x="1223" y="2084"/>
                    <a:pt x="1043" y="2084"/>
                  </a:cubicBezTo>
                  <a:cubicBezTo>
                    <a:pt x="860" y="2084"/>
                    <a:pt x="680" y="2034"/>
                    <a:pt x="522" y="1943"/>
                  </a:cubicBezTo>
                  <a:cubicBezTo>
                    <a:pt x="362" y="1852"/>
                    <a:pt x="229" y="1720"/>
                    <a:pt x="140" y="1563"/>
                  </a:cubicBezTo>
                  <a:cubicBezTo>
                    <a:pt x="49" y="1407"/>
                    <a:pt x="0" y="1227"/>
                    <a:pt x="0" y="1043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Textfeld 461"/>
            <p:cNvSpPr/>
            <p:nvPr/>
          </p:nvSpPr>
          <p:spPr>
            <a:xfrm>
              <a:off x="8438760" y="3419280"/>
              <a:ext cx="320400" cy="33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</a:t>
              </a:r>
              <a:endParaRPr b="0" lang="de-DE" sz="1400" spc="-1" strike="noStrike">
                <a:latin typeface="Arial"/>
              </a:endParaRPr>
            </a:p>
          </p:txBody>
        </p:sp>
        <p:sp>
          <p:nvSpPr>
            <p:cNvPr id="293" name="Gerader Verbinder 462"/>
            <p:cNvSpPr/>
            <p:nvPr/>
          </p:nvSpPr>
          <p:spPr>
            <a:xfrm flipV="1">
              <a:off x="7420680" y="3943440"/>
              <a:ext cx="711000" cy="70992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Freihandform 463"/>
            <p:cNvSpPr/>
            <p:nvPr/>
          </p:nvSpPr>
          <p:spPr>
            <a:xfrm>
              <a:off x="8075520" y="3851280"/>
              <a:ext cx="149040" cy="149040"/>
            </a:xfrm>
            <a:custGeom>
              <a:avLst/>
              <a:gdLst/>
              <a:ahLst/>
              <a:rect l="l" t="t" r="r" b="b"/>
              <a:pathLst>
                <a:path w="415" h="415">
                  <a:moveTo>
                    <a:pt x="415" y="0"/>
                  </a:moveTo>
                  <a:lnTo>
                    <a:pt x="275" y="415"/>
                  </a:lnTo>
                  <a:lnTo>
                    <a:pt x="0" y="139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95" name="Gruppieren 464"/>
            <p:cNvGrpSpPr/>
            <p:nvPr/>
          </p:nvGrpSpPr>
          <p:grpSpPr>
            <a:xfrm>
              <a:off x="6776640" y="1872000"/>
              <a:ext cx="2079000" cy="2071800"/>
              <a:chOff x="6776640" y="1872000"/>
              <a:chExt cx="2079000" cy="2071800"/>
            </a:xfrm>
          </p:grpSpPr>
          <p:sp>
            <p:nvSpPr>
              <p:cNvPr id="296" name="Freihandform 465"/>
              <p:cNvSpPr/>
              <p:nvPr/>
            </p:nvSpPr>
            <p:spPr>
              <a:xfrm>
                <a:off x="6776640" y="1872000"/>
                <a:ext cx="738720" cy="736560"/>
              </a:xfrm>
              <a:custGeom>
                <a:avLst/>
                <a:gdLst/>
                <a:ahLst/>
                <a:rect l="l" t="t" r="r" b="b"/>
                <a:pathLst>
                  <a:path w="2053" h="2047">
                    <a:moveTo>
                      <a:pt x="0" y="1021"/>
                    </a:moveTo>
                    <a:cubicBezTo>
                      <a:pt x="0" y="841"/>
                      <a:pt x="45" y="664"/>
                      <a:pt x="138" y="510"/>
                    </a:cubicBezTo>
                    <a:cubicBezTo>
                      <a:pt x="226" y="354"/>
                      <a:pt x="358" y="226"/>
                      <a:pt x="512" y="134"/>
                    </a:cubicBezTo>
                    <a:cubicBezTo>
                      <a:pt x="669" y="46"/>
                      <a:pt x="847" y="0"/>
                      <a:pt x="1028" y="0"/>
                    </a:cubicBezTo>
                    <a:cubicBezTo>
                      <a:pt x="1205" y="0"/>
                      <a:pt x="1382" y="46"/>
                      <a:pt x="1540" y="134"/>
                    </a:cubicBezTo>
                    <a:cubicBezTo>
                      <a:pt x="1694" y="226"/>
                      <a:pt x="1826" y="354"/>
                      <a:pt x="1916" y="510"/>
                    </a:cubicBezTo>
                    <a:cubicBezTo>
                      <a:pt x="2007" y="664"/>
                      <a:pt x="2053" y="841"/>
                      <a:pt x="2053" y="1021"/>
                    </a:cubicBezTo>
                    <a:cubicBezTo>
                      <a:pt x="2053" y="1200"/>
                      <a:pt x="2007" y="1379"/>
                      <a:pt x="1916" y="1534"/>
                    </a:cubicBezTo>
                    <a:cubicBezTo>
                      <a:pt x="1826" y="1690"/>
                      <a:pt x="1694" y="1818"/>
                      <a:pt x="1540" y="1909"/>
                    </a:cubicBezTo>
                    <a:cubicBezTo>
                      <a:pt x="1382" y="1998"/>
                      <a:pt x="1205" y="2047"/>
                      <a:pt x="1028" y="2047"/>
                    </a:cubicBezTo>
                    <a:cubicBezTo>
                      <a:pt x="847" y="2047"/>
                      <a:pt x="669" y="1998"/>
                      <a:pt x="512" y="1909"/>
                    </a:cubicBezTo>
                    <a:cubicBezTo>
                      <a:pt x="358" y="1818"/>
                      <a:pt x="226" y="1690"/>
                      <a:pt x="138" y="1534"/>
                    </a:cubicBezTo>
                    <a:cubicBezTo>
                      <a:pt x="45" y="1379"/>
                      <a:pt x="0" y="1200"/>
                      <a:pt x="0" y="1021"/>
                    </a:cubicBezTo>
                    <a:close/>
                  </a:path>
                </a:pathLst>
              </a:custGeom>
              <a:noFill/>
              <a:ln w="126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7" name="Freihandform 466"/>
              <p:cNvSpPr/>
              <p:nvPr/>
            </p:nvSpPr>
            <p:spPr>
              <a:xfrm>
                <a:off x="8251560" y="3084480"/>
                <a:ext cx="150480" cy="148320"/>
              </a:xfrm>
              <a:custGeom>
                <a:avLst/>
                <a:gdLst/>
                <a:ahLst/>
                <a:rect l="l" t="t" r="r" b="b"/>
                <a:pathLst>
                  <a:path w="419" h="413">
                    <a:moveTo>
                      <a:pt x="419" y="413"/>
                    </a:moveTo>
                    <a:lnTo>
                      <a:pt x="0" y="276"/>
                    </a:lnTo>
                    <a:lnTo>
                      <a:pt x="279" y="0"/>
                    </a:lnTo>
                    <a:lnTo>
                      <a:pt x="419" y="4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8" name="Freihandform 467"/>
              <p:cNvSpPr/>
              <p:nvPr/>
            </p:nvSpPr>
            <p:spPr>
              <a:xfrm>
                <a:off x="8116920" y="3207240"/>
                <a:ext cx="738720" cy="736560"/>
              </a:xfrm>
              <a:custGeom>
                <a:avLst/>
                <a:gdLst/>
                <a:ahLst/>
                <a:rect l="l" t="t" r="r" b="b"/>
                <a:pathLst>
                  <a:path w="2053" h="2047">
                    <a:moveTo>
                      <a:pt x="0" y="1021"/>
                    </a:moveTo>
                    <a:cubicBezTo>
                      <a:pt x="0" y="841"/>
                      <a:pt x="45" y="664"/>
                      <a:pt x="140" y="510"/>
                    </a:cubicBezTo>
                    <a:cubicBezTo>
                      <a:pt x="227" y="353"/>
                      <a:pt x="359" y="225"/>
                      <a:pt x="514" y="134"/>
                    </a:cubicBezTo>
                    <a:cubicBezTo>
                      <a:pt x="672" y="45"/>
                      <a:pt x="849" y="0"/>
                      <a:pt x="1029" y="0"/>
                    </a:cubicBezTo>
                    <a:cubicBezTo>
                      <a:pt x="1206" y="0"/>
                      <a:pt x="1383" y="45"/>
                      <a:pt x="1541" y="134"/>
                    </a:cubicBezTo>
                    <a:cubicBezTo>
                      <a:pt x="1696" y="225"/>
                      <a:pt x="1828" y="353"/>
                      <a:pt x="1915" y="510"/>
                    </a:cubicBezTo>
                    <a:cubicBezTo>
                      <a:pt x="2008" y="664"/>
                      <a:pt x="2053" y="841"/>
                      <a:pt x="2053" y="1021"/>
                    </a:cubicBezTo>
                    <a:cubicBezTo>
                      <a:pt x="2053" y="1201"/>
                      <a:pt x="2008" y="1377"/>
                      <a:pt x="1915" y="1531"/>
                    </a:cubicBezTo>
                    <a:cubicBezTo>
                      <a:pt x="1828" y="1689"/>
                      <a:pt x="1696" y="1818"/>
                      <a:pt x="1541" y="1909"/>
                    </a:cubicBezTo>
                    <a:cubicBezTo>
                      <a:pt x="1383" y="1998"/>
                      <a:pt x="1206" y="2047"/>
                      <a:pt x="1029" y="2047"/>
                    </a:cubicBezTo>
                    <a:cubicBezTo>
                      <a:pt x="849" y="2047"/>
                      <a:pt x="672" y="1998"/>
                      <a:pt x="514" y="1909"/>
                    </a:cubicBezTo>
                    <a:cubicBezTo>
                      <a:pt x="359" y="1818"/>
                      <a:pt x="227" y="1689"/>
                      <a:pt x="140" y="1531"/>
                    </a:cubicBezTo>
                    <a:cubicBezTo>
                      <a:pt x="45" y="1377"/>
                      <a:pt x="0" y="1201"/>
                      <a:pt x="0" y="1021"/>
                    </a:cubicBezTo>
                    <a:close/>
                  </a:path>
                </a:pathLst>
              </a:custGeom>
              <a:solidFill>
                <a:srgbClr val="bfbfb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99" name="Freihandform 468"/>
            <p:cNvSpPr/>
            <p:nvPr/>
          </p:nvSpPr>
          <p:spPr>
            <a:xfrm>
              <a:off x="8116920" y="3207240"/>
              <a:ext cx="738720" cy="736560"/>
            </a:xfrm>
            <a:custGeom>
              <a:avLst/>
              <a:gdLst/>
              <a:ahLst/>
              <a:rect l="l" t="t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Textfeld 469"/>
            <p:cNvSpPr/>
            <p:nvPr/>
          </p:nvSpPr>
          <p:spPr>
            <a:xfrm>
              <a:off x="7078680" y="4773960"/>
              <a:ext cx="334800" cy="321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v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301" name="Gerader Verbinder 470"/>
            <p:cNvSpPr/>
            <p:nvPr/>
          </p:nvSpPr>
          <p:spPr>
            <a:xfrm flipV="1">
              <a:off x="6197040" y="2538000"/>
              <a:ext cx="746640" cy="74268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Freihandform 471"/>
            <p:cNvSpPr/>
            <p:nvPr/>
          </p:nvSpPr>
          <p:spPr>
            <a:xfrm>
              <a:off x="6105240" y="3224520"/>
              <a:ext cx="149040" cy="148680"/>
            </a:xfrm>
            <a:custGeom>
              <a:avLst/>
              <a:gdLst/>
              <a:ahLst/>
              <a:rect l="l" t="t" r="r" b="b"/>
              <a:pathLst>
                <a:path w="415" h="414">
                  <a:moveTo>
                    <a:pt x="0" y="414"/>
                  </a:moveTo>
                  <a:lnTo>
                    <a:pt x="138" y="0"/>
                  </a:lnTo>
                  <a:lnTo>
                    <a:pt x="415" y="277"/>
                  </a:lnTo>
                  <a:lnTo>
                    <a:pt x="0" y="41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Gerader Verbinder 472"/>
            <p:cNvSpPr/>
            <p:nvPr/>
          </p:nvSpPr>
          <p:spPr>
            <a:xfrm flipV="1">
              <a:off x="5972760" y="2498400"/>
              <a:ext cx="746280" cy="743760"/>
            </a:xfrm>
            <a:prstGeom prst="line">
              <a:avLst/>
            </a:prstGeom>
            <a:ln cap="rnd" w="17640">
              <a:solidFill>
                <a:srgbClr val="000000"/>
              </a:solidFill>
              <a:prstDash val="sys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Freihandform 473"/>
            <p:cNvSpPr/>
            <p:nvPr/>
          </p:nvSpPr>
          <p:spPr>
            <a:xfrm>
              <a:off x="6661440" y="2405880"/>
              <a:ext cx="149760" cy="148320"/>
            </a:xfrm>
            <a:custGeom>
              <a:avLst/>
              <a:gdLst/>
              <a:ahLst/>
              <a:rect l="l" t="t" r="r" b="b"/>
              <a:pathLst>
                <a:path w="417" h="413">
                  <a:moveTo>
                    <a:pt x="417" y="0"/>
                  </a:moveTo>
                  <a:lnTo>
                    <a:pt x="279" y="413"/>
                  </a:lnTo>
                  <a:lnTo>
                    <a:pt x="0" y="137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Freihandform 474"/>
            <p:cNvSpPr/>
            <p:nvPr/>
          </p:nvSpPr>
          <p:spPr>
            <a:xfrm>
              <a:off x="5436000" y="3207240"/>
              <a:ext cx="739440" cy="736560"/>
            </a:xfrm>
            <a:custGeom>
              <a:avLst/>
              <a:gdLst/>
              <a:ahLst/>
              <a:rect l="l" t="t" r="r" b="b"/>
              <a:pathLst>
                <a:path w="2055" h="2047">
                  <a:moveTo>
                    <a:pt x="0" y="1021"/>
                  </a:moveTo>
                  <a:cubicBezTo>
                    <a:pt x="0" y="841"/>
                    <a:pt x="47" y="664"/>
                    <a:pt x="138" y="510"/>
                  </a:cubicBezTo>
                  <a:cubicBezTo>
                    <a:pt x="227" y="353"/>
                    <a:pt x="359" y="225"/>
                    <a:pt x="512" y="134"/>
                  </a:cubicBezTo>
                  <a:cubicBezTo>
                    <a:pt x="670" y="45"/>
                    <a:pt x="847" y="0"/>
                    <a:pt x="1027" y="0"/>
                  </a:cubicBezTo>
                  <a:cubicBezTo>
                    <a:pt x="1206" y="0"/>
                    <a:pt x="1383" y="45"/>
                    <a:pt x="1543" y="134"/>
                  </a:cubicBezTo>
                  <a:cubicBezTo>
                    <a:pt x="1696" y="225"/>
                    <a:pt x="1828" y="353"/>
                    <a:pt x="1917" y="510"/>
                  </a:cubicBezTo>
                  <a:cubicBezTo>
                    <a:pt x="2008" y="664"/>
                    <a:pt x="2055" y="841"/>
                    <a:pt x="2055" y="1021"/>
                  </a:cubicBezTo>
                  <a:cubicBezTo>
                    <a:pt x="2055" y="1201"/>
                    <a:pt x="2008" y="1377"/>
                    <a:pt x="1917" y="1531"/>
                  </a:cubicBezTo>
                  <a:cubicBezTo>
                    <a:pt x="1828" y="1689"/>
                    <a:pt x="1696" y="1818"/>
                    <a:pt x="1543" y="1909"/>
                  </a:cubicBezTo>
                  <a:cubicBezTo>
                    <a:pt x="1383" y="1998"/>
                    <a:pt x="1206" y="2047"/>
                    <a:pt x="1027" y="2047"/>
                  </a:cubicBezTo>
                  <a:cubicBezTo>
                    <a:pt x="847" y="2047"/>
                    <a:pt x="670" y="1998"/>
                    <a:pt x="512" y="1909"/>
                  </a:cubicBezTo>
                  <a:cubicBezTo>
                    <a:pt x="359" y="1818"/>
                    <a:pt x="227" y="1689"/>
                    <a:pt x="138" y="1531"/>
                  </a:cubicBezTo>
                  <a:cubicBezTo>
                    <a:pt x="47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Freihandform 475"/>
            <p:cNvSpPr/>
            <p:nvPr/>
          </p:nvSpPr>
          <p:spPr>
            <a:xfrm>
              <a:off x="5436000" y="3207240"/>
              <a:ext cx="739440" cy="736560"/>
            </a:xfrm>
            <a:custGeom>
              <a:avLst/>
              <a:gdLst/>
              <a:ahLst/>
              <a:rect l="l" t="t" r="r" b="b"/>
              <a:pathLst>
                <a:path w="2055" h="2047">
                  <a:moveTo>
                    <a:pt x="0" y="1021"/>
                  </a:moveTo>
                  <a:cubicBezTo>
                    <a:pt x="0" y="841"/>
                    <a:pt x="47" y="664"/>
                    <a:pt x="138" y="510"/>
                  </a:cubicBezTo>
                  <a:cubicBezTo>
                    <a:pt x="227" y="353"/>
                    <a:pt x="359" y="225"/>
                    <a:pt x="512" y="134"/>
                  </a:cubicBezTo>
                  <a:cubicBezTo>
                    <a:pt x="670" y="45"/>
                    <a:pt x="847" y="0"/>
                    <a:pt x="1027" y="0"/>
                  </a:cubicBezTo>
                  <a:cubicBezTo>
                    <a:pt x="1206" y="0"/>
                    <a:pt x="1383" y="45"/>
                    <a:pt x="1543" y="134"/>
                  </a:cubicBezTo>
                  <a:cubicBezTo>
                    <a:pt x="1696" y="225"/>
                    <a:pt x="1828" y="353"/>
                    <a:pt x="1917" y="510"/>
                  </a:cubicBezTo>
                  <a:cubicBezTo>
                    <a:pt x="2008" y="664"/>
                    <a:pt x="2055" y="841"/>
                    <a:pt x="2055" y="1021"/>
                  </a:cubicBezTo>
                  <a:cubicBezTo>
                    <a:pt x="2055" y="1201"/>
                    <a:pt x="2008" y="1377"/>
                    <a:pt x="1917" y="1531"/>
                  </a:cubicBezTo>
                  <a:cubicBezTo>
                    <a:pt x="1828" y="1689"/>
                    <a:pt x="1696" y="1818"/>
                    <a:pt x="1543" y="1909"/>
                  </a:cubicBezTo>
                  <a:cubicBezTo>
                    <a:pt x="1383" y="1998"/>
                    <a:pt x="1206" y="2047"/>
                    <a:pt x="1027" y="2047"/>
                  </a:cubicBezTo>
                  <a:cubicBezTo>
                    <a:pt x="847" y="2047"/>
                    <a:pt x="670" y="1998"/>
                    <a:pt x="512" y="1909"/>
                  </a:cubicBezTo>
                  <a:cubicBezTo>
                    <a:pt x="359" y="1818"/>
                    <a:pt x="227" y="1689"/>
                    <a:pt x="138" y="1531"/>
                  </a:cubicBezTo>
                  <a:cubicBezTo>
                    <a:pt x="47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Textfeld 476"/>
            <p:cNvSpPr/>
            <p:nvPr/>
          </p:nvSpPr>
          <p:spPr>
            <a:xfrm>
              <a:off x="8438760" y="3419280"/>
              <a:ext cx="320400" cy="33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308" name="Gerader Verbinder 477"/>
            <p:cNvSpPr/>
            <p:nvPr/>
          </p:nvSpPr>
          <p:spPr>
            <a:xfrm>
              <a:off x="7145280" y="2606040"/>
              <a:ext cx="2880" cy="180540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Freihandform 478"/>
            <p:cNvSpPr/>
            <p:nvPr/>
          </p:nvSpPr>
          <p:spPr>
            <a:xfrm>
              <a:off x="7075800" y="4401720"/>
              <a:ext cx="140760" cy="140400"/>
            </a:xfrm>
            <a:custGeom>
              <a:avLst/>
              <a:gdLst/>
              <a:ahLst/>
              <a:rect l="l" t="t" r="r" b="b"/>
              <a:pathLst>
                <a:path w="392" h="391">
                  <a:moveTo>
                    <a:pt x="199" y="391"/>
                  </a:moveTo>
                  <a:lnTo>
                    <a:pt x="0" y="0"/>
                  </a:lnTo>
                  <a:lnTo>
                    <a:pt x="392" y="0"/>
                  </a:lnTo>
                  <a:lnTo>
                    <a:pt x="199" y="39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Textfeld 479"/>
            <p:cNvSpPr/>
            <p:nvPr/>
          </p:nvSpPr>
          <p:spPr>
            <a:xfrm>
              <a:off x="5743800" y="3419280"/>
              <a:ext cx="334800" cy="33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s</a:t>
              </a:r>
              <a:endParaRPr b="0" lang="de-DE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dt" idx="37"/>
          </p:nvPr>
        </p:nvSpPr>
        <p:spPr>
          <a:xfrm>
            <a:off x="263520" y="6453360"/>
            <a:ext cx="185940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003AD5BA-F5B8-411C-B4FA-3B4D9A7966C9}" type="datetime1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16.07.2022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ftr" idx="38"/>
          </p:nvPr>
        </p:nvSpPr>
        <p:spPr>
          <a:xfrm>
            <a:off x="2324160" y="6453360"/>
            <a:ext cx="49471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sldNum" idx="39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381A3D-3AFC-4894-9C73-5AD2CBFF0035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14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Beispiel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12"/>
          <p:cNvSpPr/>
          <p:nvPr/>
        </p:nvSpPr>
        <p:spPr>
          <a:xfrm>
            <a:off x="251640" y="152100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Verdana"/>
                <a:ea typeface="Verdana"/>
              </a:rPr>
              <a:t>Runde 2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115e67"/>
                </a:solidFill>
                <a:latin typeface="Verdana"/>
                <a:ea typeface="Verdana"/>
              </a:rPr>
              <a:t>d[v]=3+(-3)=0&lt;1 → parent[v]=u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d[s]=3+2=5&gt;0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d[t]=3+(-1)=2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115e67"/>
                </a:solidFill>
                <a:latin typeface="Verdana"/>
                <a:ea typeface="Verdana"/>
              </a:rPr>
              <a:t>d[t]=1+(-2)=-1&lt;∞ → parent[t]=v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</p:txBody>
      </p:sp>
      <p:grpSp>
        <p:nvGrpSpPr>
          <p:cNvPr id="316" name="Gruppieren 485"/>
          <p:cNvGrpSpPr/>
          <p:nvPr/>
        </p:nvGrpSpPr>
        <p:grpSpPr>
          <a:xfrm>
            <a:off x="5436000" y="1872000"/>
            <a:ext cx="3419640" cy="3419640"/>
            <a:chOff x="5436000" y="1872000"/>
            <a:chExt cx="3419640" cy="3419640"/>
          </a:xfrm>
        </p:grpSpPr>
        <p:sp>
          <p:nvSpPr>
            <p:cNvPr id="317" name="Gerader Verbinder 486"/>
            <p:cNvSpPr/>
            <p:nvPr/>
          </p:nvSpPr>
          <p:spPr>
            <a:xfrm>
              <a:off x="6031080" y="3883320"/>
              <a:ext cx="726840" cy="727200"/>
            </a:xfrm>
            <a:prstGeom prst="line">
              <a:avLst/>
            </a:prstGeom>
            <a:ln cap="rnd" w="176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Freihandform 487"/>
            <p:cNvSpPr/>
            <p:nvPr/>
          </p:nvSpPr>
          <p:spPr>
            <a:xfrm>
              <a:off x="6701760" y="4554000"/>
              <a:ext cx="149760" cy="148320"/>
            </a:xfrm>
            <a:custGeom>
              <a:avLst/>
              <a:gdLst/>
              <a:ahLst/>
              <a:rect l="l" t="t" r="r" b="b"/>
              <a:pathLst>
                <a:path w="417" h="413">
                  <a:moveTo>
                    <a:pt x="417" y="413"/>
                  </a:moveTo>
                  <a:lnTo>
                    <a:pt x="0" y="276"/>
                  </a:lnTo>
                  <a:lnTo>
                    <a:pt x="277" y="0"/>
                  </a:lnTo>
                  <a:lnTo>
                    <a:pt x="417" y="4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Freihandform 488"/>
            <p:cNvSpPr/>
            <p:nvPr/>
          </p:nvSpPr>
          <p:spPr>
            <a:xfrm>
              <a:off x="6776640" y="1872000"/>
              <a:ext cx="738720" cy="736560"/>
            </a:xfrm>
            <a:custGeom>
              <a:avLst/>
              <a:gdLst/>
              <a:ahLst/>
              <a:rect l="l" t="t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38" y="510"/>
                  </a:cubicBezTo>
                  <a:cubicBezTo>
                    <a:pt x="226" y="354"/>
                    <a:pt x="358" y="226"/>
                    <a:pt x="512" y="134"/>
                  </a:cubicBezTo>
                  <a:cubicBezTo>
                    <a:pt x="669" y="46"/>
                    <a:pt x="847" y="0"/>
                    <a:pt x="1028" y="0"/>
                  </a:cubicBezTo>
                  <a:cubicBezTo>
                    <a:pt x="1205" y="0"/>
                    <a:pt x="1382" y="46"/>
                    <a:pt x="1540" y="134"/>
                  </a:cubicBezTo>
                  <a:cubicBezTo>
                    <a:pt x="1694" y="226"/>
                    <a:pt x="1826" y="354"/>
                    <a:pt x="1916" y="510"/>
                  </a:cubicBezTo>
                  <a:cubicBezTo>
                    <a:pt x="2007" y="664"/>
                    <a:pt x="2053" y="841"/>
                    <a:pt x="2053" y="1021"/>
                  </a:cubicBezTo>
                  <a:cubicBezTo>
                    <a:pt x="2053" y="1200"/>
                    <a:pt x="2007" y="1379"/>
                    <a:pt x="1916" y="1534"/>
                  </a:cubicBezTo>
                  <a:cubicBezTo>
                    <a:pt x="1826" y="1690"/>
                    <a:pt x="1694" y="1818"/>
                    <a:pt x="1540" y="1909"/>
                  </a:cubicBezTo>
                  <a:cubicBezTo>
                    <a:pt x="1382" y="1998"/>
                    <a:pt x="1205" y="2047"/>
                    <a:pt x="1028" y="2047"/>
                  </a:cubicBezTo>
                  <a:cubicBezTo>
                    <a:pt x="847" y="2047"/>
                    <a:pt x="669" y="1998"/>
                    <a:pt x="512" y="1909"/>
                  </a:cubicBezTo>
                  <a:cubicBezTo>
                    <a:pt x="358" y="1818"/>
                    <a:pt x="226" y="1690"/>
                    <a:pt x="138" y="1534"/>
                  </a:cubicBezTo>
                  <a:cubicBezTo>
                    <a:pt x="45" y="1379"/>
                    <a:pt x="0" y="1200"/>
                    <a:pt x="0" y="1021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Gerader Verbinder 489"/>
            <p:cNvSpPr/>
            <p:nvPr/>
          </p:nvSpPr>
          <p:spPr>
            <a:xfrm>
              <a:off x="7511760" y="2345760"/>
              <a:ext cx="797400" cy="794880"/>
            </a:xfrm>
            <a:prstGeom prst="line">
              <a:avLst/>
            </a:prstGeom>
            <a:ln cap="rnd" w="17640">
              <a:solidFill>
                <a:srgbClr val="000000"/>
              </a:solidFill>
              <a:prstDash val="sys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Textfeld 490"/>
            <p:cNvSpPr/>
            <p:nvPr/>
          </p:nvSpPr>
          <p:spPr>
            <a:xfrm>
              <a:off x="6041880" y="2590200"/>
              <a:ext cx="279720" cy="36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322" name="Textfeld 491"/>
            <p:cNvSpPr/>
            <p:nvPr/>
          </p:nvSpPr>
          <p:spPr>
            <a:xfrm>
              <a:off x="8002800" y="2428560"/>
              <a:ext cx="293760" cy="36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-1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323" name="Textfeld 492"/>
            <p:cNvSpPr/>
            <p:nvPr/>
          </p:nvSpPr>
          <p:spPr>
            <a:xfrm>
              <a:off x="7835040" y="4368960"/>
              <a:ext cx="293760" cy="36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-2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324" name="Textfeld 493"/>
            <p:cNvSpPr/>
            <p:nvPr/>
          </p:nvSpPr>
          <p:spPr>
            <a:xfrm>
              <a:off x="7239600" y="3419280"/>
              <a:ext cx="293760" cy="36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-3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325" name="Textfeld 494"/>
            <p:cNvSpPr/>
            <p:nvPr/>
          </p:nvSpPr>
          <p:spPr>
            <a:xfrm>
              <a:off x="6704280" y="2934720"/>
              <a:ext cx="279720" cy="36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326" name="Freihandform 495"/>
            <p:cNvSpPr/>
            <p:nvPr/>
          </p:nvSpPr>
          <p:spPr>
            <a:xfrm>
              <a:off x="8116920" y="3207240"/>
              <a:ext cx="738720" cy="736560"/>
            </a:xfrm>
            <a:custGeom>
              <a:avLst/>
              <a:gdLst/>
              <a:ahLst/>
              <a:rect l="l" t="t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Freihandform 496"/>
            <p:cNvSpPr/>
            <p:nvPr/>
          </p:nvSpPr>
          <p:spPr>
            <a:xfrm>
              <a:off x="8116920" y="3207240"/>
              <a:ext cx="738720" cy="736560"/>
            </a:xfrm>
            <a:custGeom>
              <a:avLst/>
              <a:gdLst/>
              <a:ahLst/>
              <a:rect l="l" t="t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Textfeld 497"/>
            <p:cNvSpPr/>
            <p:nvPr/>
          </p:nvSpPr>
          <p:spPr>
            <a:xfrm>
              <a:off x="6041880" y="4260960"/>
              <a:ext cx="279720" cy="36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329" name="Freihandform 498"/>
            <p:cNvSpPr/>
            <p:nvPr/>
          </p:nvSpPr>
          <p:spPr>
            <a:xfrm>
              <a:off x="6776640" y="4541760"/>
              <a:ext cx="750960" cy="749880"/>
            </a:xfrm>
            <a:custGeom>
              <a:avLst/>
              <a:gdLst/>
              <a:ahLst/>
              <a:rect l="l" t="t" r="r" b="b"/>
              <a:pathLst>
                <a:path w="2087" h="2084">
                  <a:moveTo>
                    <a:pt x="0" y="1043"/>
                  </a:moveTo>
                  <a:cubicBezTo>
                    <a:pt x="0" y="859"/>
                    <a:pt x="49" y="679"/>
                    <a:pt x="140" y="522"/>
                  </a:cubicBezTo>
                  <a:cubicBezTo>
                    <a:pt x="229" y="366"/>
                    <a:pt x="362" y="232"/>
                    <a:pt x="522" y="141"/>
                  </a:cubicBezTo>
                  <a:cubicBezTo>
                    <a:pt x="680" y="49"/>
                    <a:pt x="860" y="0"/>
                    <a:pt x="1043" y="0"/>
                  </a:cubicBezTo>
                  <a:cubicBezTo>
                    <a:pt x="1223" y="0"/>
                    <a:pt x="1404" y="49"/>
                    <a:pt x="1562" y="141"/>
                  </a:cubicBezTo>
                  <a:cubicBezTo>
                    <a:pt x="1724" y="232"/>
                    <a:pt x="1854" y="366"/>
                    <a:pt x="1945" y="522"/>
                  </a:cubicBezTo>
                  <a:cubicBezTo>
                    <a:pt x="2037" y="679"/>
                    <a:pt x="2087" y="859"/>
                    <a:pt x="2087" y="1043"/>
                  </a:cubicBezTo>
                  <a:cubicBezTo>
                    <a:pt x="2087" y="1227"/>
                    <a:pt x="2037" y="1407"/>
                    <a:pt x="1945" y="1563"/>
                  </a:cubicBezTo>
                  <a:cubicBezTo>
                    <a:pt x="1854" y="1720"/>
                    <a:pt x="1724" y="1852"/>
                    <a:pt x="1562" y="1943"/>
                  </a:cubicBezTo>
                  <a:cubicBezTo>
                    <a:pt x="1404" y="2034"/>
                    <a:pt x="1223" y="2084"/>
                    <a:pt x="1043" y="2084"/>
                  </a:cubicBezTo>
                  <a:cubicBezTo>
                    <a:pt x="860" y="2084"/>
                    <a:pt x="680" y="2034"/>
                    <a:pt x="522" y="1943"/>
                  </a:cubicBezTo>
                  <a:cubicBezTo>
                    <a:pt x="362" y="1852"/>
                    <a:pt x="229" y="1720"/>
                    <a:pt x="140" y="1563"/>
                  </a:cubicBezTo>
                  <a:cubicBezTo>
                    <a:pt x="49" y="1407"/>
                    <a:pt x="0" y="1227"/>
                    <a:pt x="0" y="1043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Freihandform 499"/>
            <p:cNvSpPr/>
            <p:nvPr/>
          </p:nvSpPr>
          <p:spPr>
            <a:xfrm>
              <a:off x="6776640" y="4541760"/>
              <a:ext cx="750960" cy="749880"/>
            </a:xfrm>
            <a:custGeom>
              <a:avLst/>
              <a:gdLst/>
              <a:ahLst/>
              <a:rect l="l" t="t" r="r" b="b"/>
              <a:pathLst>
                <a:path w="2087" h="2084">
                  <a:moveTo>
                    <a:pt x="0" y="1043"/>
                  </a:moveTo>
                  <a:cubicBezTo>
                    <a:pt x="0" y="859"/>
                    <a:pt x="49" y="679"/>
                    <a:pt x="140" y="522"/>
                  </a:cubicBezTo>
                  <a:cubicBezTo>
                    <a:pt x="229" y="366"/>
                    <a:pt x="362" y="232"/>
                    <a:pt x="522" y="141"/>
                  </a:cubicBezTo>
                  <a:cubicBezTo>
                    <a:pt x="680" y="49"/>
                    <a:pt x="860" y="0"/>
                    <a:pt x="1043" y="0"/>
                  </a:cubicBezTo>
                  <a:cubicBezTo>
                    <a:pt x="1223" y="0"/>
                    <a:pt x="1404" y="49"/>
                    <a:pt x="1562" y="141"/>
                  </a:cubicBezTo>
                  <a:cubicBezTo>
                    <a:pt x="1724" y="232"/>
                    <a:pt x="1854" y="366"/>
                    <a:pt x="1945" y="522"/>
                  </a:cubicBezTo>
                  <a:cubicBezTo>
                    <a:pt x="2037" y="679"/>
                    <a:pt x="2087" y="859"/>
                    <a:pt x="2087" y="1043"/>
                  </a:cubicBezTo>
                  <a:cubicBezTo>
                    <a:pt x="2087" y="1227"/>
                    <a:pt x="2037" y="1407"/>
                    <a:pt x="1945" y="1563"/>
                  </a:cubicBezTo>
                  <a:cubicBezTo>
                    <a:pt x="1854" y="1720"/>
                    <a:pt x="1724" y="1852"/>
                    <a:pt x="1562" y="1943"/>
                  </a:cubicBezTo>
                  <a:cubicBezTo>
                    <a:pt x="1404" y="2034"/>
                    <a:pt x="1223" y="2084"/>
                    <a:pt x="1043" y="2084"/>
                  </a:cubicBezTo>
                  <a:cubicBezTo>
                    <a:pt x="860" y="2084"/>
                    <a:pt x="680" y="2034"/>
                    <a:pt x="522" y="1943"/>
                  </a:cubicBezTo>
                  <a:cubicBezTo>
                    <a:pt x="362" y="1852"/>
                    <a:pt x="229" y="1720"/>
                    <a:pt x="140" y="1563"/>
                  </a:cubicBezTo>
                  <a:cubicBezTo>
                    <a:pt x="49" y="1407"/>
                    <a:pt x="0" y="1227"/>
                    <a:pt x="0" y="1043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Textfeld 500"/>
            <p:cNvSpPr/>
            <p:nvPr/>
          </p:nvSpPr>
          <p:spPr>
            <a:xfrm>
              <a:off x="8437320" y="3420360"/>
              <a:ext cx="322920" cy="335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</a:t>
              </a:r>
              <a:endParaRPr b="0" lang="de-DE" sz="1400" spc="-1" strike="noStrike">
                <a:latin typeface="Arial"/>
              </a:endParaRPr>
            </a:p>
          </p:txBody>
        </p:sp>
        <p:sp>
          <p:nvSpPr>
            <p:cNvPr id="332" name="Gerader Verbinder 501"/>
            <p:cNvSpPr/>
            <p:nvPr/>
          </p:nvSpPr>
          <p:spPr>
            <a:xfrm flipV="1">
              <a:off x="7420680" y="3943440"/>
              <a:ext cx="711000" cy="709920"/>
            </a:xfrm>
            <a:prstGeom prst="line">
              <a:avLst/>
            </a:prstGeom>
            <a:ln cap="rnd" w="17640">
              <a:solidFill>
                <a:srgbClr val="000000"/>
              </a:solidFill>
              <a:prstDash val="sys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Freihandform 502"/>
            <p:cNvSpPr/>
            <p:nvPr/>
          </p:nvSpPr>
          <p:spPr>
            <a:xfrm>
              <a:off x="8075520" y="3851280"/>
              <a:ext cx="149040" cy="149040"/>
            </a:xfrm>
            <a:custGeom>
              <a:avLst/>
              <a:gdLst/>
              <a:ahLst/>
              <a:rect l="l" t="t" r="r" b="b"/>
              <a:pathLst>
                <a:path w="415" h="415">
                  <a:moveTo>
                    <a:pt x="415" y="0"/>
                  </a:moveTo>
                  <a:lnTo>
                    <a:pt x="275" y="415"/>
                  </a:lnTo>
                  <a:lnTo>
                    <a:pt x="0" y="139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Freihandform 503"/>
            <p:cNvSpPr/>
            <p:nvPr/>
          </p:nvSpPr>
          <p:spPr>
            <a:xfrm>
              <a:off x="6776640" y="1872000"/>
              <a:ext cx="738720" cy="736560"/>
            </a:xfrm>
            <a:custGeom>
              <a:avLst/>
              <a:gdLst/>
              <a:ahLst/>
              <a:rect l="l" t="t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38" y="510"/>
                  </a:cubicBezTo>
                  <a:cubicBezTo>
                    <a:pt x="226" y="354"/>
                    <a:pt x="358" y="226"/>
                    <a:pt x="512" y="134"/>
                  </a:cubicBezTo>
                  <a:cubicBezTo>
                    <a:pt x="669" y="46"/>
                    <a:pt x="847" y="0"/>
                    <a:pt x="1028" y="0"/>
                  </a:cubicBezTo>
                  <a:cubicBezTo>
                    <a:pt x="1205" y="0"/>
                    <a:pt x="1382" y="46"/>
                    <a:pt x="1540" y="134"/>
                  </a:cubicBezTo>
                  <a:cubicBezTo>
                    <a:pt x="1694" y="226"/>
                    <a:pt x="1826" y="354"/>
                    <a:pt x="1916" y="510"/>
                  </a:cubicBezTo>
                  <a:cubicBezTo>
                    <a:pt x="2007" y="664"/>
                    <a:pt x="2053" y="841"/>
                    <a:pt x="2053" y="1021"/>
                  </a:cubicBezTo>
                  <a:cubicBezTo>
                    <a:pt x="2053" y="1200"/>
                    <a:pt x="2007" y="1379"/>
                    <a:pt x="1916" y="1534"/>
                  </a:cubicBezTo>
                  <a:cubicBezTo>
                    <a:pt x="1826" y="1690"/>
                    <a:pt x="1694" y="1818"/>
                    <a:pt x="1540" y="1909"/>
                  </a:cubicBezTo>
                  <a:cubicBezTo>
                    <a:pt x="1382" y="1998"/>
                    <a:pt x="1205" y="2047"/>
                    <a:pt x="1028" y="2047"/>
                  </a:cubicBezTo>
                  <a:cubicBezTo>
                    <a:pt x="847" y="2047"/>
                    <a:pt x="669" y="1998"/>
                    <a:pt x="512" y="1909"/>
                  </a:cubicBezTo>
                  <a:cubicBezTo>
                    <a:pt x="358" y="1818"/>
                    <a:pt x="226" y="1690"/>
                    <a:pt x="138" y="1534"/>
                  </a:cubicBezTo>
                  <a:cubicBezTo>
                    <a:pt x="45" y="1379"/>
                    <a:pt x="0" y="1200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Freihandform 504"/>
            <p:cNvSpPr/>
            <p:nvPr/>
          </p:nvSpPr>
          <p:spPr>
            <a:xfrm>
              <a:off x="8251560" y="3084480"/>
              <a:ext cx="150480" cy="148320"/>
            </a:xfrm>
            <a:custGeom>
              <a:avLst/>
              <a:gdLst/>
              <a:ahLst/>
              <a:rect l="l" t="t" r="r" b="b"/>
              <a:pathLst>
                <a:path w="419" h="413">
                  <a:moveTo>
                    <a:pt x="419" y="413"/>
                  </a:moveTo>
                  <a:lnTo>
                    <a:pt x="0" y="276"/>
                  </a:lnTo>
                  <a:lnTo>
                    <a:pt x="279" y="0"/>
                  </a:lnTo>
                  <a:lnTo>
                    <a:pt x="419" y="4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Freihandform 505"/>
            <p:cNvSpPr/>
            <p:nvPr/>
          </p:nvSpPr>
          <p:spPr>
            <a:xfrm>
              <a:off x="8116920" y="3207240"/>
              <a:ext cx="738720" cy="736560"/>
            </a:xfrm>
            <a:custGeom>
              <a:avLst/>
              <a:gdLst/>
              <a:ahLst/>
              <a:rect l="l" t="t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Freihandform 506"/>
            <p:cNvSpPr/>
            <p:nvPr/>
          </p:nvSpPr>
          <p:spPr>
            <a:xfrm>
              <a:off x="8116920" y="3207240"/>
              <a:ext cx="738720" cy="736560"/>
            </a:xfrm>
            <a:custGeom>
              <a:avLst/>
              <a:gdLst/>
              <a:ahLst/>
              <a:rect l="l" t="t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Textfeld 507"/>
            <p:cNvSpPr/>
            <p:nvPr/>
          </p:nvSpPr>
          <p:spPr>
            <a:xfrm>
              <a:off x="7079040" y="4773600"/>
              <a:ext cx="333360" cy="36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v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339" name="Gerader Verbinder 508"/>
            <p:cNvSpPr/>
            <p:nvPr/>
          </p:nvSpPr>
          <p:spPr>
            <a:xfrm flipV="1">
              <a:off x="6197040" y="2538000"/>
              <a:ext cx="746640" cy="742680"/>
            </a:xfrm>
            <a:prstGeom prst="line">
              <a:avLst/>
            </a:prstGeom>
            <a:ln cap="rnd" w="17640">
              <a:solidFill>
                <a:srgbClr val="000000"/>
              </a:solidFill>
              <a:prstDash val="sys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Freihandform 509"/>
            <p:cNvSpPr/>
            <p:nvPr/>
          </p:nvSpPr>
          <p:spPr>
            <a:xfrm>
              <a:off x="6105240" y="3224520"/>
              <a:ext cx="149040" cy="148680"/>
            </a:xfrm>
            <a:custGeom>
              <a:avLst/>
              <a:gdLst/>
              <a:ahLst/>
              <a:rect l="l" t="t" r="r" b="b"/>
              <a:pathLst>
                <a:path w="415" h="414">
                  <a:moveTo>
                    <a:pt x="0" y="414"/>
                  </a:moveTo>
                  <a:lnTo>
                    <a:pt x="138" y="0"/>
                  </a:lnTo>
                  <a:lnTo>
                    <a:pt x="415" y="277"/>
                  </a:lnTo>
                  <a:lnTo>
                    <a:pt x="0" y="41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Gerader Verbinder 510"/>
            <p:cNvSpPr/>
            <p:nvPr/>
          </p:nvSpPr>
          <p:spPr>
            <a:xfrm flipV="1">
              <a:off x="5972760" y="2498400"/>
              <a:ext cx="746280" cy="743760"/>
            </a:xfrm>
            <a:prstGeom prst="line">
              <a:avLst/>
            </a:prstGeom>
            <a:ln cap="rnd" w="176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Freihandform 511"/>
            <p:cNvSpPr/>
            <p:nvPr/>
          </p:nvSpPr>
          <p:spPr>
            <a:xfrm>
              <a:off x="6661440" y="2405880"/>
              <a:ext cx="149760" cy="148320"/>
            </a:xfrm>
            <a:custGeom>
              <a:avLst/>
              <a:gdLst/>
              <a:ahLst/>
              <a:rect l="l" t="t" r="r" b="b"/>
              <a:pathLst>
                <a:path w="417" h="413">
                  <a:moveTo>
                    <a:pt x="417" y="0"/>
                  </a:moveTo>
                  <a:lnTo>
                    <a:pt x="279" y="413"/>
                  </a:lnTo>
                  <a:lnTo>
                    <a:pt x="0" y="137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Freihandform 512"/>
            <p:cNvSpPr/>
            <p:nvPr/>
          </p:nvSpPr>
          <p:spPr>
            <a:xfrm>
              <a:off x="5436000" y="3207240"/>
              <a:ext cx="739440" cy="736560"/>
            </a:xfrm>
            <a:custGeom>
              <a:avLst/>
              <a:gdLst/>
              <a:ahLst/>
              <a:rect l="l" t="t" r="r" b="b"/>
              <a:pathLst>
                <a:path w="2055" h="2047">
                  <a:moveTo>
                    <a:pt x="0" y="1021"/>
                  </a:moveTo>
                  <a:cubicBezTo>
                    <a:pt x="0" y="841"/>
                    <a:pt x="47" y="664"/>
                    <a:pt x="138" y="510"/>
                  </a:cubicBezTo>
                  <a:cubicBezTo>
                    <a:pt x="227" y="353"/>
                    <a:pt x="359" y="225"/>
                    <a:pt x="512" y="134"/>
                  </a:cubicBezTo>
                  <a:cubicBezTo>
                    <a:pt x="670" y="45"/>
                    <a:pt x="847" y="0"/>
                    <a:pt x="1027" y="0"/>
                  </a:cubicBezTo>
                  <a:cubicBezTo>
                    <a:pt x="1206" y="0"/>
                    <a:pt x="1383" y="45"/>
                    <a:pt x="1543" y="134"/>
                  </a:cubicBezTo>
                  <a:cubicBezTo>
                    <a:pt x="1696" y="225"/>
                    <a:pt x="1828" y="353"/>
                    <a:pt x="1917" y="510"/>
                  </a:cubicBezTo>
                  <a:cubicBezTo>
                    <a:pt x="2008" y="664"/>
                    <a:pt x="2055" y="841"/>
                    <a:pt x="2055" y="1021"/>
                  </a:cubicBezTo>
                  <a:cubicBezTo>
                    <a:pt x="2055" y="1201"/>
                    <a:pt x="2008" y="1377"/>
                    <a:pt x="1917" y="1531"/>
                  </a:cubicBezTo>
                  <a:cubicBezTo>
                    <a:pt x="1828" y="1689"/>
                    <a:pt x="1696" y="1818"/>
                    <a:pt x="1543" y="1909"/>
                  </a:cubicBezTo>
                  <a:cubicBezTo>
                    <a:pt x="1383" y="1998"/>
                    <a:pt x="1206" y="2047"/>
                    <a:pt x="1027" y="2047"/>
                  </a:cubicBezTo>
                  <a:cubicBezTo>
                    <a:pt x="847" y="2047"/>
                    <a:pt x="670" y="1998"/>
                    <a:pt x="512" y="1909"/>
                  </a:cubicBezTo>
                  <a:cubicBezTo>
                    <a:pt x="359" y="1818"/>
                    <a:pt x="227" y="1689"/>
                    <a:pt x="138" y="1531"/>
                  </a:cubicBezTo>
                  <a:cubicBezTo>
                    <a:pt x="47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Freihandform 513"/>
            <p:cNvSpPr/>
            <p:nvPr/>
          </p:nvSpPr>
          <p:spPr>
            <a:xfrm>
              <a:off x="5436000" y="3207240"/>
              <a:ext cx="739440" cy="736560"/>
            </a:xfrm>
            <a:custGeom>
              <a:avLst/>
              <a:gdLst/>
              <a:ahLst/>
              <a:rect l="l" t="t" r="r" b="b"/>
              <a:pathLst>
                <a:path w="2055" h="2047">
                  <a:moveTo>
                    <a:pt x="0" y="1021"/>
                  </a:moveTo>
                  <a:cubicBezTo>
                    <a:pt x="0" y="841"/>
                    <a:pt x="47" y="664"/>
                    <a:pt x="138" y="510"/>
                  </a:cubicBezTo>
                  <a:cubicBezTo>
                    <a:pt x="227" y="353"/>
                    <a:pt x="359" y="225"/>
                    <a:pt x="512" y="134"/>
                  </a:cubicBezTo>
                  <a:cubicBezTo>
                    <a:pt x="670" y="45"/>
                    <a:pt x="847" y="0"/>
                    <a:pt x="1027" y="0"/>
                  </a:cubicBezTo>
                  <a:cubicBezTo>
                    <a:pt x="1206" y="0"/>
                    <a:pt x="1383" y="45"/>
                    <a:pt x="1543" y="134"/>
                  </a:cubicBezTo>
                  <a:cubicBezTo>
                    <a:pt x="1696" y="225"/>
                    <a:pt x="1828" y="353"/>
                    <a:pt x="1917" y="510"/>
                  </a:cubicBezTo>
                  <a:cubicBezTo>
                    <a:pt x="2008" y="664"/>
                    <a:pt x="2055" y="841"/>
                    <a:pt x="2055" y="1021"/>
                  </a:cubicBezTo>
                  <a:cubicBezTo>
                    <a:pt x="2055" y="1201"/>
                    <a:pt x="2008" y="1377"/>
                    <a:pt x="1917" y="1531"/>
                  </a:cubicBezTo>
                  <a:cubicBezTo>
                    <a:pt x="1828" y="1689"/>
                    <a:pt x="1696" y="1818"/>
                    <a:pt x="1543" y="1909"/>
                  </a:cubicBezTo>
                  <a:cubicBezTo>
                    <a:pt x="1383" y="1998"/>
                    <a:pt x="1206" y="2047"/>
                    <a:pt x="1027" y="2047"/>
                  </a:cubicBezTo>
                  <a:cubicBezTo>
                    <a:pt x="847" y="2047"/>
                    <a:pt x="670" y="1998"/>
                    <a:pt x="512" y="1909"/>
                  </a:cubicBezTo>
                  <a:cubicBezTo>
                    <a:pt x="359" y="1818"/>
                    <a:pt x="227" y="1689"/>
                    <a:pt x="138" y="1531"/>
                  </a:cubicBezTo>
                  <a:cubicBezTo>
                    <a:pt x="47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Textfeld 514"/>
            <p:cNvSpPr/>
            <p:nvPr/>
          </p:nvSpPr>
          <p:spPr>
            <a:xfrm>
              <a:off x="8437320" y="3420360"/>
              <a:ext cx="322920" cy="36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346" name="Gerader Verbinder 515"/>
            <p:cNvSpPr/>
            <p:nvPr/>
          </p:nvSpPr>
          <p:spPr>
            <a:xfrm>
              <a:off x="7145280" y="2606040"/>
              <a:ext cx="2880" cy="1805400"/>
            </a:xfrm>
            <a:prstGeom prst="line">
              <a:avLst/>
            </a:prstGeom>
            <a:ln cap="rnd" w="17640">
              <a:solidFill>
                <a:srgbClr val="000000"/>
              </a:solidFill>
              <a:prstDash val="sys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Freihandform 516"/>
            <p:cNvSpPr/>
            <p:nvPr/>
          </p:nvSpPr>
          <p:spPr>
            <a:xfrm>
              <a:off x="7075800" y="4401720"/>
              <a:ext cx="140760" cy="140400"/>
            </a:xfrm>
            <a:custGeom>
              <a:avLst/>
              <a:gdLst/>
              <a:ahLst/>
              <a:rect l="l" t="t" r="r" b="b"/>
              <a:pathLst>
                <a:path w="392" h="391">
                  <a:moveTo>
                    <a:pt x="199" y="391"/>
                  </a:moveTo>
                  <a:lnTo>
                    <a:pt x="0" y="0"/>
                  </a:lnTo>
                  <a:lnTo>
                    <a:pt x="392" y="0"/>
                  </a:lnTo>
                  <a:lnTo>
                    <a:pt x="199" y="39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Textfeld 517"/>
            <p:cNvSpPr/>
            <p:nvPr/>
          </p:nvSpPr>
          <p:spPr>
            <a:xfrm>
              <a:off x="5743800" y="3420360"/>
              <a:ext cx="333360" cy="36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s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349" name="Textfeld 518"/>
            <p:cNvSpPr/>
            <p:nvPr/>
          </p:nvSpPr>
          <p:spPr>
            <a:xfrm>
              <a:off x="7067880" y="2086560"/>
              <a:ext cx="334440" cy="36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u</a:t>
              </a:r>
              <a:endParaRPr b="0" lang="de-DE" sz="2400" spc="-1" strike="noStrike">
                <a:latin typeface="Arial"/>
              </a:endParaRPr>
            </a:p>
          </p:txBody>
        </p:sp>
      </p:grpSp>
      <p:graphicFrame>
        <p:nvGraphicFramePr>
          <p:cNvPr id="350" name="Tabelle 519"/>
          <p:cNvGraphicFramePr/>
          <p:nvPr/>
        </p:nvGraphicFramePr>
        <p:xfrm>
          <a:off x="708120" y="4306320"/>
          <a:ext cx="1902600" cy="1716480"/>
        </p:xfrm>
        <a:graphic>
          <a:graphicData uri="http://schemas.openxmlformats.org/drawingml/2006/table">
            <a:tbl>
              <a:tblPr/>
              <a:tblGrid>
                <a:gridCol w="428400"/>
                <a:gridCol w="522000"/>
                <a:gridCol w="952560"/>
              </a:tblGrid>
              <a:tr h="2588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d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parent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</a:tr>
              <a:tr h="3754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0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54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u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3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0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u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0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-1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dt" idx="40"/>
          </p:nvPr>
        </p:nvSpPr>
        <p:spPr>
          <a:xfrm>
            <a:off x="263520" y="6453360"/>
            <a:ext cx="185940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B69015C1-E832-4052-B59D-7B06747EDE1C}" type="datetime1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16.07.2022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ftr" idx="41"/>
          </p:nvPr>
        </p:nvSpPr>
        <p:spPr>
          <a:xfrm>
            <a:off x="2324160" y="6453360"/>
            <a:ext cx="49471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sldNum" idx="42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2B15EA-64F1-4541-B02D-0BA1D303A729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15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Beispiel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1"/>
          <p:cNvSpPr/>
          <p:nvPr/>
        </p:nvSpPr>
        <p:spPr>
          <a:xfrm>
            <a:off x="251640" y="152100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Verdana"/>
                <a:ea typeface="Verdana"/>
              </a:rPr>
              <a:t>Runde 3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d[v]=5+1=6&gt;1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115e67"/>
                </a:solidFill>
                <a:latin typeface="Verdana"/>
                <a:ea typeface="Verdana"/>
              </a:rPr>
              <a:t>d[t]=0+(-2)=-2&lt;-1 → parent[t]=v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</p:txBody>
      </p:sp>
      <p:grpSp>
        <p:nvGrpSpPr>
          <p:cNvPr id="356" name="Gruppieren 525"/>
          <p:cNvGrpSpPr/>
          <p:nvPr/>
        </p:nvGrpSpPr>
        <p:grpSpPr>
          <a:xfrm>
            <a:off x="5436000" y="1872000"/>
            <a:ext cx="3419640" cy="3419640"/>
            <a:chOff x="5436000" y="1872000"/>
            <a:chExt cx="3419640" cy="3419640"/>
          </a:xfrm>
        </p:grpSpPr>
        <p:sp>
          <p:nvSpPr>
            <p:cNvPr id="357" name="Gerader Verbinder 526"/>
            <p:cNvSpPr/>
            <p:nvPr/>
          </p:nvSpPr>
          <p:spPr>
            <a:xfrm>
              <a:off x="6031080" y="3883320"/>
              <a:ext cx="726840" cy="727200"/>
            </a:xfrm>
            <a:prstGeom prst="line">
              <a:avLst/>
            </a:prstGeom>
            <a:ln cap="rnd" w="17640">
              <a:solidFill>
                <a:srgbClr val="000000"/>
              </a:solidFill>
              <a:prstDash val="sys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Freihandform 527"/>
            <p:cNvSpPr/>
            <p:nvPr/>
          </p:nvSpPr>
          <p:spPr>
            <a:xfrm>
              <a:off x="6701760" y="4554000"/>
              <a:ext cx="149760" cy="148320"/>
            </a:xfrm>
            <a:custGeom>
              <a:avLst/>
              <a:gdLst/>
              <a:ahLst/>
              <a:rect l="l" t="t" r="r" b="b"/>
              <a:pathLst>
                <a:path w="417" h="413">
                  <a:moveTo>
                    <a:pt x="417" y="413"/>
                  </a:moveTo>
                  <a:lnTo>
                    <a:pt x="0" y="276"/>
                  </a:lnTo>
                  <a:lnTo>
                    <a:pt x="277" y="0"/>
                  </a:lnTo>
                  <a:lnTo>
                    <a:pt x="417" y="4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Freihandform 528"/>
            <p:cNvSpPr/>
            <p:nvPr/>
          </p:nvSpPr>
          <p:spPr>
            <a:xfrm>
              <a:off x="6776640" y="1872000"/>
              <a:ext cx="738720" cy="736560"/>
            </a:xfrm>
            <a:custGeom>
              <a:avLst/>
              <a:gdLst/>
              <a:ahLst/>
              <a:rect l="l" t="t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38" y="510"/>
                  </a:cubicBezTo>
                  <a:cubicBezTo>
                    <a:pt x="226" y="354"/>
                    <a:pt x="358" y="226"/>
                    <a:pt x="512" y="134"/>
                  </a:cubicBezTo>
                  <a:cubicBezTo>
                    <a:pt x="669" y="46"/>
                    <a:pt x="847" y="0"/>
                    <a:pt x="1028" y="0"/>
                  </a:cubicBezTo>
                  <a:cubicBezTo>
                    <a:pt x="1205" y="0"/>
                    <a:pt x="1382" y="46"/>
                    <a:pt x="1540" y="134"/>
                  </a:cubicBezTo>
                  <a:cubicBezTo>
                    <a:pt x="1694" y="226"/>
                    <a:pt x="1826" y="354"/>
                    <a:pt x="1916" y="510"/>
                  </a:cubicBezTo>
                  <a:cubicBezTo>
                    <a:pt x="2007" y="664"/>
                    <a:pt x="2053" y="841"/>
                    <a:pt x="2053" y="1021"/>
                  </a:cubicBezTo>
                  <a:cubicBezTo>
                    <a:pt x="2053" y="1200"/>
                    <a:pt x="2007" y="1379"/>
                    <a:pt x="1916" y="1534"/>
                  </a:cubicBezTo>
                  <a:cubicBezTo>
                    <a:pt x="1826" y="1690"/>
                    <a:pt x="1694" y="1818"/>
                    <a:pt x="1540" y="1909"/>
                  </a:cubicBezTo>
                  <a:cubicBezTo>
                    <a:pt x="1382" y="1998"/>
                    <a:pt x="1205" y="2047"/>
                    <a:pt x="1028" y="2047"/>
                  </a:cubicBezTo>
                  <a:cubicBezTo>
                    <a:pt x="847" y="2047"/>
                    <a:pt x="669" y="1998"/>
                    <a:pt x="512" y="1909"/>
                  </a:cubicBezTo>
                  <a:cubicBezTo>
                    <a:pt x="358" y="1818"/>
                    <a:pt x="226" y="1690"/>
                    <a:pt x="138" y="1534"/>
                  </a:cubicBezTo>
                  <a:cubicBezTo>
                    <a:pt x="45" y="1379"/>
                    <a:pt x="0" y="1200"/>
                    <a:pt x="0" y="1021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Gerader Verbinder 529"/>
            <p:cNvSpPr/>
            <p:nvPr/>
          </p:nvSpPr>
          <p:spPr>
            <a:xfrm>
              <a:off x="7511760" y="2345760"/>
              <a:ext cx="797400" cy="794880"/>
            </a:xfrm>
            <a:prstGeom prst="line">
              <a:avLst/>
            </a:prstGeom>
            <a:ln cap="rnd" w="176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Textfeld 530"/>
            <p:cNvSpPr/>
            <p:nvPr/>
          </p:nvSpPr>
          <p:spPr>
            <a:xfrm>
              <a:off x="6041880" y="2590200"/>
              <a:ext cx="279720" cy="36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362" name="Textfeld 531"/>
            <p:cNvSpPr/>
            <p:nvPr/>
          </p:nvSpPr>
          <p:spPr>
            <a:xfrm>
              <a:off x="8002800" y="2428560"/>
              <a:ext cx="293760" cy="36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-1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363" name="Textfeld 532"/>
            <p:cNvSpPr/>
            <p:nvPr/>
          </p:nvSpPr>
          <p:spPr>
            <a:xfrm>
              <a:off x="7835040" y="4368960"/>
              <a:ext cx="293760" cy="36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-2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364" name="Textfeld 533"/>
            <p:cNvSpPr/>
            <p:nvPr/>
          </p:nvSpPr>
          <p:spPr>
            <a:xfrm>
              <a:off x="7239600" y="3419280"/>
              <a:ext cx="293760" cy="36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-3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365" name="Textfeld 534"/>
            <p:cNvSpPr/>
            <p:nvPr/>
          </p:nvSpPr>
          <p:spPr>
            <a:xfrm>
              <a:off x="6704280" y="2934720"/>
              <a:ext cx="279720" cy="36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366" name="Freihandform 535"/>
            <p:cNvSpPr/>
            <p:nvPr/>
          </p:nvSpPr>
          <p:spPr>
            <a:xfrm>
              <a:off x="8116920" y="3207240"/>
              <a:ext cx="738720" cy="736560"/>
            </a:xfrm>
            <a:custGeom>
              <a:avLst/>
              <a:gdLst/>
              <a:ahLst/>
              <a:rect l="l" t="t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Freihandform 536"/>
            <p:cNvSpPr/>
            <p:nvPr/>
          </p:nvSpPr>
          <p:spPr>
            <a:xfrm>
              <a:off x="8116920" y="3207240"/>
              <a:ext cx="738720" cy="736560"/>
            </a:xfrm>
            <a:custGeom>
              <a:avLst/>
              <a:gdLst/>
              <a:ahLst/>
              <a:rect l="l" t="t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Textfeld 537"/>
            <p:cNvSpPr/>
            <p:nvPr/>
          </p:nvSpPr>
          <p:spPr>
            <a:xfrm>
              <a:off x="6041880" y="4260960"/>
              <a:ext cx="279720" cy="36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369" name="Freihandform 538"/>
            <p:cNvSpPr/>
            <p:nvPr/>
          </p:nvSpPr>
          <p:spPr>
            <a:xfrm>
              <a:off x="6776640" y="4541760"/>
              <a:ext cx="750960" cy="749880"/>
            </a:xfrm>
            <a:custGeom>
              <a:avLst/>
              <a:gdLst/>
              <a:ahLst/>
              <a:rect l="l" t="t" r="r" b="b"/>
              <a:pathLst>
                <a:path w="2087" h="2084">
                  <a:moveTo>
                    <a:pt x="0" y="1043"/>
                  </a:moveTo>
                  <a:cubicBezTo>
                    <a:pt x="0" y="859"/>
                    <a:pt x="49" y="679"/>
                    <a:pt x="140" y="522"/>
                  </a:cubicBezTo>
                  <a:cubicBezTo>
                    <a:pt x="229" y="366"/>
                    <a:pt x="362" y="232"/>
                    <a:pt x="522" y="141"/>
                  </a:cubicBezTo>
                  <a:cubicBezTo>
                    <a:pt x="680" y="49"/>
                    <a:pt x="860" y="0"/>
                    <a:pt x="1043" y="0"/>
                  </a:cubicBezTo>
                  <a:cubicBezTo>
                    <a:pt x="1223" y="0"/>
                    <a:pt x="1404" y="49"/>
                    <a:pt x="1562" y="141"/>
                  </a:cubicBezTo>
                  <a:cubicBezTo>
                    <a:pt x="1724" y="232"/>
                    <a:pt x="1854" y="366"/>
                    <a:pt x="1945" y="522"/>
                  </a:cubicBezTo>
                  <a:cubicBezTo>
                    <a:pt x="2037" y="679"/>
                    <a:pt x="2087" y="859"/>
                    <a:pt x="2087" y="1043"/>
                  </a:cubicBezTo>
                  <a:cubicBezTo>
                    <a:pt x="2087" y="1227"/>
                    <a:pt x="2037" y="1407"/>
                    <a:pt x="1945" y="1563"/>
                  </a:cubicBezTo>
                  <a:cubicBezTo>
                    <a:pt x="1854" y="1720"/>
                    <a:pt x="1724" y="1852"/>
                    <a:pt x="1562" y="1943"/>
                  </a:cubicBezTo>
                  <a:cubicBezTo>
                    <a:pt x="1404" y="2034"/>
                    <a:pt x="1223" y="2084"/>
                    <a:pt x="1043" y="2084"/>
                  </a:cubicBezTo>
                  <a:cubicBezTo>
                    <a:pt x="860" y="2084"/>
                    <a:pt x="680" y="2034"/>
                    <a:pt x="522" y="1943"/>
                  </a:cubicBezTo>
                  <a:cubicBezTo>
                    <a:pt x="362" y="1852"/>
                    <a:pt x="229" y="1720"/>
                    <a:pt x="140" y="1563"/>
                  </a:cubicBezTo>
                  <a:cubicBezTo>
                    <a:pt x="49" y="1407"/>
                    <a:pt x="0" y="1227"/>
                    <a:pt x="0" y="1043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Freihandform 539"/>
            <p:cNvSpPr/>
            <p:nvPr/>
          </p:nvSpPr>
          <p:spPr>
            <a:xfrm>
              <a:off x="6776640" y="4541760"/>
              <a:ext cx="750960" cy="749880"/>
            </a:xfrm>
            <a:custGeom>
              <a:avLst/>
              <a:gdLst/>
              <a:ahLst/>
              <a:rect l="l" t="t" r="r" b="b"/>
              <a:pathLst>
                <a:path w="2087" h="2084">
                  <a:moveTo>
                    <a:pt x="0" y="1043"/>
                  </a:moveTo>
                  <a:cubicBezTo>
                    <a:pt x="0" y="859"/>
                    <a:pt x="49" y="679"/>
                    <a:pt x="140" y="522"/>
                  </a:cubicBezTo>
                  <a:cubicBezTo>
                    <a:pt x="229" y="366"/>
                    <a:pt x="362" y="232"/>
                    <a:pt x="522" y="141"/>
                  </a:cubicBezTo>
                  <a:cubicBezTo>
                    <a:pt x="680" y="49"/>
                    <a:pt x="860" y="0"/>
                    <a:pt x="1043" y="0"/>
                  </a:cubicBezTo>
                  <a:cubicBezTo>
                    <a:pt x="1223" y="0"/>
                    <a:pt x="1404" y="49"/>
                    <a:pt x="1562" y="141"/>
                  </a:cubicBezTo>
                  <a:cubicBezTo>
                    <a:pt x="1724" y="232"/>
                    <a:pt x="1854" y="366"/>
                    <a:pt x="1945" y="522"/>
                  </a:cubicBezTo>
                  <a:cubicBezTo>
                    <a:pt x="2037" y="679"/>
                    <a:pt x="2087" y="859"/>
                    <a:pt x="2087" y="1043"/>
                  </a:cubicBezTo>
                  <a:cubicBezTo>
                    <a:pt x="2087" y="1227"/>
                    <a:pt x="2037" y="1407"/>
                    <a:pt x="1945" y="1563"/>
                  </a:cubicBezTo>
                  <a:cubicBezTo>
                    <a:pt x="1854" y="1720"/>
                    <a:pt x="1724" y="1852"/>
                    <a:pt x="1562" y="1943"/>
                  </a:cubicBezTo>
                  <a:cubicBezTo>
                    <a:pt x="1404" y="2034"/>
                    <a:pt x="1223" y="2084"/>
                    <a:pt x="1043" y="2084"/>
                  </a:cubicBezTo>
                  <a:cubicBezTo>
                    <a:pt x="860" y="2084"/>
                    <a:pt x="680" y="2034"/>
                    <a:pt x="522" y="1943"/>
                  </a:cubicBezTo>
                  <a:cubicBezTo>
                    <a:pt x="362" y="1852"/>
                    <a:pt x="229" y="1720"/>
                    <a:pt x="140" y="1563"/>
                  </a:cubicBezTo>
                  <a:cubicBezTo>
                    <a:pt x="49" y="1407"/>
                    <a:pt x="0" y="1227"/>
                    <a:pt x="0" y="1043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Textfeld 540"/>
            <p:cNvSpPr/>
            <p:nvPr/>
          </p:nvSpPr>
          <p:spPr>
            <a:xfrm>
              <a:off x="8437320" y="3420360"/>
              <a:ext cx="322920" cy="335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</a:t>
              </a:r>
              <a:endParaRPr b="0" lang="de-DE" sz="1400" spc="-1" strike="noStrike">
                <a:latin typeface="Arial"/>
              </a:endParaRPr>
            </a:p>
          </p:txBody>
        </p:sp>
        <p:sp>
          <p:nvSpPr>
            <p:cNvPr id="372" name="Gerader Verbinder 541"/>
            <p:cNvSpPr/>
            <p:nvPr/>
          </p:nvSpPr>
          <p:spPr>
            <a:xfrm flipV="1">
              <a:off x="7420680" y="3943440"/>
              <a:ext cx="711000" cy="709920"/>
            </a:xfrm>
            <a:prstGeom prst="line">
              <a:avLst/>
            </a:prstGeom>
            <a:ln cap="rnd" w="17640">
              <a:solidFill>
                <a:srgbClr val="000000"/>
              </a:solidFill>
              <a:prstDash val="sys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Freihandform 542"/>
            <p:cNvSpPr/>
            <p:nvPr/>
          </p:nvSpPr>
          <p:spPr>
            <a:xfrm>
              <a:off x="8075520" y="3851280"/>
              <a:ext cx="149040" cy="149040"/>
            </a:xfrm>
            <a:custGeom>
              <a:avLst/>
              <a:gdLst/>
              <a:ahLst/>
              <a:rect l="l" t="t" r="r" b="b"/>
              <a:pathLst>
                <a:path w="415" h="415">
                  <a:moveTo>
                    <a:pt x="415" y="0"/>
                  </a:moveTo>
                  <a:lnTo>
                    <a:pt x="275" y="415"/>
                  </a:lnTo>
                  <a:lnTo>
                    <a:pt x="0" y="139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Freihandform 543"/>
            <p:cNvSpPr/>
            <p:nvPr/>
          </p:nvSpPr>
          <p:spPr>
            <a:xfrm>
              <a:off x="6776640" y="1872000"/>
              <a:ext cx="738720" cy="736560"/>
            </a:xfrm>
            <a:custGeom>
              <a:avLst/>
              <a:gdLst/>
              <a:ahLst/>
              <a:rect l="l" t="t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38" y="510"/>
                  </a:cubicBezTo>
                  <a:cubicBezTo>
                    <a:pt x="226" y="354"/>
                    <a:pt x="358" y="226"/>
                    <a:pt x="512" y="134"/>
                  </a:cubicBezTo>
                  <a:cubicBezTo>
                    <a:pt x="669" y="46"/>
                    <a:pt x="847" y="0"/>
                    <a:pt x="1028" y="0"/>
                  </a:cubicBezTo>
                  <a:cubicBezTo>
                    <a:pt x="1205" y="0"/>
                    <a:pt x="1382" y="46"/>
                    <a:pt x="1540" y="134"/>
                  </a:cubicBezTo>
                  <a:cubicBezTo>
                    <a:pt x="1694" y="226"/>
                    <a:pt x="1826" y="354"/>
                    <a:pt x="1916" y="510"/>
                  </a:cubicBezTo>
                  <a:cubicBezTo>
                    <a:pt x="2007" y="664"/>
                    <a:pt x="2053" y="841"/>
                    <a:pt x="2053" y="1021"/>
                  </a:cubicBezTo>
                  <a:cubicBezTo>
                    <a:pt x="2053" y="1200"/>
                    <a:pt x="2007" y="1379"/>
                    <a:pt x="1916" y="1534"/>
                  </a:cubicBezTo>
                  <a:cubicBezTo>
                    <a:pt x="1826" y="1690"/>
                    <a:pt x="1694" y="1818"/>
                    <a:pt x="1540" y="1909"/>
                  </a:cubicBezTo>
                  <a:cubicBezTo>
                    <a:pt x="1382" y="1998"/>
                    <a:pt x="1205" y="2047"/>
                    <a:pt x="1028" y="2047"/>
                  </a:cubicBezTo>
                  <a:cubicBezTo>
                    <a:pt x="847" y="2047"/>
                    <a:pt x="669" y="1998"/>
                    <a:pt x="512" y="1909"/>
                  </a:cubicBezTo>
                  <a:cubicBezTo>
                    <a:pt x="358" y="1818"/>
                    <a:pt x="226" y="1690"/>
                    <a:pt x="138" y="1534"/>
                  </a:cubicBezTo>
                  <a:cubicBezTo>
                    <a:pt x="45" y="1379"/>
                    <a:pt x="0" y="1200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Freihandform 544"/>
            <p:cNvSpPr/>
            <p:nvPr/>
          </p:nvSpPr>
          <p:spPr>
            <a:xfrm>
              <a:off x="8251560" y="3084480"/>
              <a:ext cx="150480" cy="148320"/>
            </a:xfrm>
            <a:custGeom>
              <a:avLst/>
              <a:gdLst/>
              <a:ahLst/>
              <a:rect l="l" t="t" r="r" b="b"/>
              <a:pathLst>
                <a:path w="419" h="413">
                  <a:moveTo>
                    <a:pt x="419" y="413"/>
                  </a:moveTo>
                  <a:lnTo>
                    <a:pt x="0" y="276"/>
                  </a:lnTo>
                  <a:lnTo>
                    <a:pt x="279" y="0"/>
                  </a:lnTo>
                  <a:lnTo>
                    <a:pt x="419" y="4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Freihandform 545"/>
            <p:cNvSpPr/>
            <p:nvPr/>
          </p:nvSpPr>
          <p:spPr>
            <a:xfrm>
              <a:off x="8116920" y="3207240"/>
              <a:ext cx="738720" cy="736560"/>
            </a:xfrm>
            <a:custGeom>
              <a:avLst/>
              <a:gdLst/>
              <a:ahLst/>
              <a:rect l="l" t="t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Freihandform 546"/>
            <p:cNvSpPr/>
            <p:nvPr/>
          </p:nvSpPr>
          <p:spPr>
            <a:xfrm>
              <a:off x="8116920" y="3207240"/>
              <a:ext cx="738720" cy="736560"/>
            </a:xfrm>
            <a:custGeom>
              <a:avLst/>
              <a:gdLst/>
              <a:ahLst/>
              <a:rect l="l" t="t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115e67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Textfeld 547"/>
            <p:cNvSpPr/>
            <p:nvPr/>
          </p:nvSpPr>
          <p:spPr>
            <a:xfrm>
              <a:off x="7079040" y="4773600"/>
              <a:ext cx="333360" cy="36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v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379" name="Gerader Verbinder 548"/>
            <p:cNvSpPr/>
            <p:nvPr/>
          </p:nvSpPr>
          <p:spPr>
            <a:xfrm flipV="1">
              <a:off x="6197040" y="2538000"/>
              <a:ext cx="746640" cy="742680"/>
            </a:xfrm>
            <a:prstGeom prst="line">
              <a:avLst/>
            </a:prstGeom>
            <a:ln cap="rnd" w="176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Freihandform 549"/>
            <p:cNvSpPr/>
            <p:nvPr/>
          </p:nvSpPr>
          <p:spPr>
            <a:xfrm>
              <a:off x="6105240" y="3224520"/>
              <a:ext cx="149040" cy="148680"/>
            </a:xfrm>
            <a:custGeom>
              <a:avLst/>
              <a:gdLst/>
              <a:ahLst/>
              <a:rect l="l" t="t" r="r" b="b"/>
              <a:pathLst>
                <a:path w="415" h="414">
                  <a:moveTo>
                    <a:pt x="0" y="414"/>
                  </a:moveTo>
                  <a:lnTo>
                    <a:pt x="138" y="0"/>
                  </a:lnTo>
                  <a:lnTo>
                    <a:pt x="415" y="277"/>
                  </a:lnTo>
                  <a:lnTo>
                    <a:pt x="0" y="41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Gerader Verbinder 550"/>
            <p:cNvSpPr/>
            <p:nvPr/>
          </p:nvSpPr>
          <p:spPr>
            <a:xfrm flipV="1">
              <a:off x="5972760" y="2498400"/>
              <a:ext cx="746280" cy="743760"/>
            </a:xfrm>
            <a:prstGeom prst="line">
              <a:avLst/>
            </a:prstGeom>
            <a:ln cap="rnd" w="176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Freihandform 551"/>
            <p:cNvSpPr/>
            <p:nvPr/>
          </p:nvSpPr>
          <p:spPr>
            <a:xfrm>
              <a:off x="6661440" y="2405880"/>
              <a:ext cx="149760" cy="148320"/>
            </a:xfrm>
            <a:custGeom>
              <a:avLst/>
              <a:gdLst/>
              <a:ahLst/>
              <a:rect l="l" t="t" r="r" b="b"/>
              <a:pathLst>
                <a:path w="417" h="413">
                  <a:moveTo>
                    <a:pt x="417" y="0"/>
                  </a:moveTo>
                  <a:lnTo>
                    <a:pt x="279" y="413"/>
                  </a:lnTo>
                  <a:lnTo>
                    <a:pt x="0" y="137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Freihandform 552"/>
            <p:cNvSpPr/>
            <p:nvPr/>
          </p:nvSpPr>
          <p:spPr>
            <a:xfrm>
              <a:off x="5436000" y="3207240"/>
              <a:ext cx="739440" cy="736560"/>
            </a:xfrm>
            <a:custGeom>
              <a:avLst/>
              <a:gdLst/>
              <a:ahLst/>
              <a:rect l="l" t="t" r="r" b="b"/>
              <a:pathLst>
                <a:path w="2055" h="2047">
                  <a:moveTo>
                    <a:pt x="0" y="1021"/>
                  </a:moveTo>
                  <a:cubicBezTo>
                    <a:pt x="0" y="841"/>
                    <a:pt x="47" y="664"/>
                    <a:pt x="138" y="510"/>
                  </a:cubicBezTo>
                  <a:cubicBezTo>
                    <a:pt x="227" y="353"/>
                    <a:pt x="359" y="225"/>
                    <a:pt x="512" y="134"/>
                  </a:cubicBezTo>
                  <a:cubicBezTo>
                    <a:pt x="670" y="45"/>
                    <a:pt x="847" y="0"/>
                    <a:pt x="1027" y="0"/>
                  </a:cubicBezTo>
                  <a:cubicBezTo>
                    <a:pt x="1206" y="0"/>
                    <a:pt x="1383" y="45"/>
                    <a:pt x="1543" y="134"/>
                  </a:cubicBezTo>
                  <a:cubicBezTo>
                    <a:pt x="1696" y="225"/>
                    <a:pt x="1828" y="353"/>
                    <a:pt x="1917" y="510"/>
                  </a:cubicBezTo>
                  <a:cubicBezTo>
                    <a:pt x="2008" y="664"/>
                    <a:pt x="2055" y="841"/>
                    <a:pt x="2055" y="1021"/>
                  </a:cubicBezTo>
                  <a:cubicBezTo>
                    <a:pt x="2055" y="1201"/>
                    <a:pt x="2008" y="1377"/>
                    <a:pt x="1917" y="1531"/>
                  </a:cubicBezTo>
                  <a:cubicBezTo>
                    <a:pt x="1828" y="1689"/>
                    <a:pt x="1696" y="1818"/>
                    <a:pt x="1543" y="1909"/>
                  </a:cubicBezTo>
                  <a:cubicBezTo>
                    <a:pt x="1383" y="1998"/>
                    <a:pt x="1206" y="2047"/>
                    <a:pt x="1027" y="2047"/>
                  </a:cubicBezTo>
                  <a:cubicBezTo>
                    <a:pt x="847" y="2047"/>
                    <a:pt x="670" y="1998"/>
                    <a:pt x="512" y="1909"/>
                  </a:cubicBezTo>
                  <a:cubicBezTo>
                    <a:pt x="359" y="1818"/>
                    <a:pt x="227" y="1689"/>
                    <a:pt x="138" y="1531"/>
                  </a:cubicBezTo>
                  <a:cubicBezTo>
                    <a:pt x="47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Freihandform 553"/>
            <p:cNvSpPr/>
            <p:nvPr/>
          </p:nvSpPr>
          <p:spPr>
            <a:xfrm>
              <a:off x="5436000" y="3207240"/>
              <a:ext cx="739440" cy="736560"/>
            </a:xfrm>
            <a:custGeom>
              <a:avLst/>
              <a:gdLst/>
              <a:ahLst/>
              <a:rect l="l" t="t" r="r" b="b"/>
              <a:pathLst>
                <a:path w="2055" h="2047">
                  <a:moveTo>
                    <a:pt x="0" y="1021"/>
                  </a:moveTo>
                  <a:cubicBezTo>
                    <a:pt x="0" y="841"/>
                    <a:pt x="47" y="664"/>
                    <a:pt x="138" y="510"/>
                  </a:cubicBezTo>
                  <a:cubicBezTo>
                    <a:pt x="227" y="353"/>
                    <a:pt x="359" y="225"/>
                    <a:pt x="512" y="134"/>
                  </a:cubicBezTo>
                  <a:cubicBezTo>
                    <a:pt x="670" y="45"/>
                    <a:pt x="847" y="0"/>
                    <a:pt x="1027" y="0"/>
                  </a:cubicBezTo>
                  <a:cubicBezTo>
                    <a:pt x="1206" y="0"/>
                    <a:pt x="1383" y="45"/>
                    <a:pt x="1543" y="134"/>
                  </a:cubicBezTo>
                  <a:cubicBezTo>
                    <a:pt x="1696" y="225"/>
                    <a:pt x="1828" y="353"/>
                    <a:pt x="1917" y="510"/>
                  </a:cubicBezTo>
                  <a:cubicBezTo>
                    <a:pt x="2008" y="664"/>
                    <a:pt x="2055" y="841"/>
                    <a:pt x="2055" y="1021"/>
                  </a:cubicBezTo>
                  <a:cubicBezTo>
                    <a:pt x="2055" y="1201"/>
                    <a:pt x="2008" y="1377"/>
                    <a:pt x="1917" y="1531"/>
                  </a:cubicBezTo>
                  <a:cubicBezTo>
                    <a:pt x="1828" y="1689"/>
                    <a:pt x="1696" y="1818"/>
                    <a:pt x="1543" y="1909"/>
                  </a:cubicBezTo>
                  <a:cubicBezTo>
                    <a:pt x="1383" y="1998"/>
                    <a:pt x="1206" y="2047"/>
                    <a:pt x="1027" y="2047"/>
                  </a:cubicBezTo>
                  <a:cubicBezTo>
                    <a:pt x="847" y="2047"/>
                    <a:pt x="670" y="1998"/>
                    <a:pt x="512" y="1909"/>
                  </a:cubicBezTo>
                  <a:cubicBezTo>
                    <a:pt x="359" y="1818"/>
                    <a:pt x="227" y="1689"/>
                    <a:pt x="138" y="1531"/>
                  </a:cubicBezTo>
                  <a:cubicBezTo>
                    <a:pt x="47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Textfeld 554"/>
            <p:cNvSpPr/>
            <p:nvPr/>
          </p:nvSpPr>
          <p:spPr>
            <a:xfrm>
              <a:off x="8437320" y="3420360"/>
              <a:ext cx="322920" cy="36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t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386" name="Gerader Verbinder 555"/>
            <p:cNvSpPr/>
            <p:nvPr/>
          </p:nvSpPr>
          <p:spPr>
            <a:xfrm>
              <a:off x="7145280" y="2606040"/>
              <a:ext cx="2880" cy="1805400"/>
            </a:xfrm>
            <a:prstGeom prst="line">
              <a:avLst/>
            </a:prstGeom>
            <a:ln cap="rnd" w="176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Freihandform 556"/>
            <p:cNvSpPr/>
            <p:nvPr/>
          </p:nvSpPr>
          <p:spPr>
            <a:xfrm>
              <a:off x="7075800" y="4401720"/>
              <a:ext cx="140760" cy="140400"/>
            </a:xfrm>
            <a:custGeom>
              <a:avLst/>
              <a:gdLst/>
              <a:ahLst/>
              <a:rect l="l" t="t" r="r" b="b"/>
              <a:pathLst>
                <a:path w="392" h="391">
                  <a:moveTo>
                    <a:pt x="199" y="391"/>
                  </a:moveTo>
                  <a:lnTo>
                    <a:pt x="0" y="0"/>
                  </a:lnTo>
                  <a:lnTo>
                    <a:pt x="392" y="0"/>
                  </a:lnTo>
                  <a:lnTo>
                    <a:pt x="199" y="39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Textfeld 557"/>
            <p:cNvSpPr/>
            <p:nvPr/>
          </p:nvSpPr>
          <p:spPr>
            <a:xfrm>
              <a:off x="5743800" y="3420360"/>
              <a:ext cx="333360" cy="36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s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389" name="Textfeld 558"/>
            <p:cNvSpPr/>
            <p:nvPr/>
          </p:nvSpPr>
          <p:spPr>
            <a:xfrm>
              <a:off x="7067880" y="2086560"/>
              <a:ext cx="334440" cy="36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u</a:t>
              </a:r>
              <a:endParaRPr b="0" lang="de-DE" sz="2400" spc="-1" strike="noStrike">
                <a:latin typeface="Arial"/>
              </a:endParaRPr>
            </a:p>
          </p:txBody>
        </p:sp>
      </p:grpSp>
      <p:graphicFrame>
        <p:nvGraphicFramePr>
          <p:cNvPr id="390" name="Tabelle 559"/>
          <p:cNvGraphicFramePr/>
          <p:nvPr/>
        </p:nvGraphicFramePr>
        <p:xfrm>
          <a:off x="708120" y="4306320"/>
          <a:ext cx="1902600" cy="1716480"/>
        </p:xfrm>
        <a:graphic>
          <a:graphicData uri="http://schemas.openxmlformats.org/drawingml/2006/table">
            <a:tbl>
              <a:tblPr/>
              <a:tblGrid>
                <a:gridCol w="428400"/>
                <a:gridCol w="522000"/>
                <a:gridCol w="952560"/>
              </a:tblGrid>
              <a:tr h="2588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d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parent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</a:tr>
              <a:tr h="3754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0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54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u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3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0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u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0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-2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30"/>
          <p:cNvSpPr/>
          <p:nvPr/>
        </p:nvSpPr>
        <p:spPr>
          <a:xfrm>
            <a:off x="251640" y="152100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Verdana"/>
                <a:ea typeface="Verdana"/>
              </a:rPr>
              <a:t>Suche nach negativen Zyklen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d[t]=6+(-2)=4&gt;-2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115e67"/>
                </a:solidFill>
                <a:latin typeface="Verdana"/>
                <a:ea typeface="Verdana"/>
              </a:rPr>
              <a:t>→ </a:t>
            </a:r>
            <a:r>
              <a:rPr b="0" lang="de-DE" sz="2000" spc="-1" strike="noStrike">
                <a:solidFill>
                  <a:srgbClr val="115e67"/>
                </a:solidFill>
                <a:latin typeface="Verdana"/>
                <a:ea typeface="Verdana"/>
              </a:rPr>
              <a:t>Keine negativen Zyklen gefunden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</p:txBody>
      </p:sp>
      <p:sp>
        <p:nvSpPr>
          <p:cNvPr id="392" name="PlaceHolder 1"/>
          <p:cNvSpPr>
            <a:spLocks noGrp="1"/>
          </p:cNvSpPr>
          <p:nvPr>
            <p:ph type="dt" idx="43"/>
          </p:nvPr>
        </p:nvSpPr>
        <p:spPr>
          <a:xfrm>
            <a:off x="263520" y="6453360"/>
            <a:ext cx="185940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B01284E7-AA4A-4EFF-9F66-28E648806375}" type="datetime1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16.07.2022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ftr" idx="44"/>
          </p:nvPr>
        </p:nvSpPr>
        <p:spPr>
          <a:xfrm>
            <a:off x="2324160" y="6453360"/>
            <a:ext cx="49471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sldNum" idx="45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13DE88-8E59-47C3-9C1E-A05EC9DC7E40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16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Beispiel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6" name="Gruppieren 565"/>
          <p:cNvGrpSpPr/>
          <p:nvPr/>
        </p:nvGrpSpPr>
        <p:grpSpPr>
          <a:xfrm>
            <a:off x="5436000" y="1872000"/>
            <a:ext cx="3419640" cy="3419640"/>
            <a:chOff x="5436000" y="1872000"/>
            <a:chExt cx="3419640" cy="3419640"/>
          </a:xfrm>
        </p:grpSpPr>
        <p:sp>
          <p:nvSpPr>
            <p:cNvPr id="397" name="Gerader Verbinder 566"/>
            <p:cNvSpPr/>
            <p:nvPr/>
          </p:nvSpPr>
          <p:spPr>
            <a:xfrm>
              <a:off x="6031080" y="3883320"/>
              <a:ext cx="726840" cy="727200"/>
            </a:xfrm>
            <a:prstGeom prst="line">
              <a:avLst/>
            </a:prstGeom>
            <a:ln cap="rnd" w="176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Freihandform 567"/>
            <p:cNvSpPr/>
            <p:nvPr/>
          </p:nvSpPr>
          <p:spPr>
            <a:xfrm>
              <a:off x="6701760" y="4554000"/>
              <a:ext cx="149760" cy="148320"/>
            </a:xfrm>
            <a:custGeom>
              <a:avLst/>
              <a:gdLst/>
              <a:ahLst/>
              <a:rect l="l" t="t" r="r" b="b"/>
              <a:pathLst>
                <a:path w="417" h="413">
                  <a:moveTo>
                    <a:pt x="417" y="413"/>
                  </a:moveTo>
                  <a:lnTo>
                    <a:pt x="0" y="276"/>
                  </a:lnTo>
                  <a:lnTo>
                    <a:pt x="277" y="0"/>
                  </a:lnTo>
                  <a:lnTo>
                    <a:pt x="417" y="4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Freihandform 568"/>
            <p:cNvSpPr/>
            <p:nvPr/>
          </p:nvSpPr>
          <p:spPr>
            <a:xfrm>
              <a:off x="6776640" y="1872000"/>
              <a:ext cx="738720" cy="736560"/>
            </a:xfrm>
            <a:custGeom>
              <a:avLst/>
              <a:gdLst/>
              <a:ahLst/>
              <a:rect l="l" t="t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38" y="510"/>
                  </a:cubicBezTo>
                  <a:cubicBezTo>
                    <a:pt x="226" y="354"/>
                    <a:pt x="358" y="226"/>
                    <a:pt x="512" y="134"/>
                  </a:cubicBezTo>
                  <a:cubicBezTo>
                    <a:pt x="669" y="46"/>
                    <a:pt x="847" y="0"/>
                    <a:pt x="1028" y="0"/>
                  </a:cubicBezTo>
                  <a:cubicBezTo>
                    <a:pt x="1205" y="0"/>
                    <a:pt x="1382" y="46"/>
                    <a:pt x="1540" y="134"/>
                  </a:cubicBezTo>
                  <a:cubicBezTo>
                    <a:pt x="1694" y="226"/>
                    <a:pt x="1826" y="354"/>
                    <a:pt x="1916" y="510"/>
                  </a:cubicBezTo>
                  <a:cubicBezTo>
                    <a:pt x="2007" y="664"/>
                    <a:pt x="2053" y="841"/>
                    <a:pt x="2053" y="1021"/>
                  </a:cubicBezTo>
                  <a:cubicBezTo>
                    <a:pt x="2053" y="1200"/>
                    <a:pt x="2007" y="1379"/>
                    <a:pt x="1916" y="1534"/>
                  </a:cubicBezTo>
                  <a:cubicBezTo>
                    <a:pt x="1826" y="1690"/>
                    <a:pt x="1694" y="1818"/>
                    <a:pt x="1540" y="1909"/>
                  </a:cubicBezTo>
                  <a:cubicBezTo>
                    <a:pt x="1382" y="1998"/>
                    <a:pt x="1205" y="2047"/>
                    <a:pt x="1028" y="2047"/>
                  </a:cubicBezTo>
                  <a:cubicBezTo>
                    <a:pt x="847" y="2047"/>
                    <a:pt x="669" y="1998"/>
                    <a:pt x="512" y="1909"/>
                  </a:cubicBezTo>
                  <a:cubicBezTo>
                    <a:pt x="358" y="1818"/>
                    <a:pt x="226" y="1690"/>
                    <a:pt x="138" y="1534"/>
                  </a:cubicBezTo>
                  <a:cubicBezTo>
                    <a:pt x="45" y="1379"/>
                    <a:pt x="0" y="1200"/>
                    <a:pt x="0" y="1021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Gerader Verbinder 569"/>
            <p:cNvSpPr/>
            <p:nvPr/>
          </p:nvSpPr>
          <p:spPr>
            <a:xfrm>
              <a:off x="7511760" y="2345760"/>
              <a:ext cx="797400" cy="794880"/>
            </a:xfrm>
            <a:prstGeom prst="line">
              <a:avLst/>
            </a:prstGeom>
            <a:ln cap="rnd" w="176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Textfeld 570"/>
            <p:cNvSpPr/>
            <p:nvPr/>
          </p:nvSpPr>
          <p:spPr>
            <a:xfrm>
              <a:off x="6041880" y="2590200"/>
              <a:ext cx="279720" cy="36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402" name="Textfeld 571"/>
            <p:cNvSpPr/>
            <p:nvPr/>
          </p:nvSpPr>
          <p:spPr>
            <a:xfrm>
              <a:off x="8002800" y="2428560"/>
              <a:ext cx="293760" cy="36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-1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403" name="Textfeld 572"/>
            <p:cNvSpPr/>
            <p:nvPr/>
          </p:nvSpPr>
          <p:spPr>
            <a:xfrm>
              <a:off x="7835040" y="4368960"/>
              <a:ext cx="293760" cy="36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-2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404" name="Textfeld 573"/>
            <p:cNvSpPr/>
            <p:nvPr/>
          </p:nvSpPr>
          <p:spPr>
            <a:xfrm>
              <a:off x="7239600" y="3419280"/>
              <a:ext cx="293760" cy="36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-3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405" name="Textfeld 574"/>
            <p:cNvSpPr/>
            <p:nvPr/>
          </p:nvSpPr>
          <p:spPr>
            <a:xfrm>
              <a:off x="6704280" y="2934720"/>
              <a:ext cx="279720" cy="36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406" name="Freihandform 575"/>
            <p:cNvSpPr/>
            <p:nvPr/>
          </p:nvSpPr>
          <p:spPr>
            <a:xfrm>
              <a:off x="8116920" y="3207240"/>
              <a:ext cx="738720" cy="736560"/>
            </a:xfrm>
            <a:custGeom>
              <a:avLst/>
              <a:gdLst/>
              <a:ahLst/>
              <a:rect l="l" t="t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Freihandform 576"/>
            <p:cNvSpPr/>
            <p:nvPr/>
          </p:nvSpPr>
          <p:spPr>
            <a:xfrm>
              <a:off x="8116920" y="3207240"/>
              <a:ext cx="738720" cy="736560"/>
            </a:xfrm>
            <a:custGeom>
              <a:avLst/>
              <a:gdLst/>
              <a:ahLst/>
              <a:rect l="l" t="t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Textfeld 577"/>
            <p:cNvSpPr/>
            <p:nvPr/>
          </p:nvSpPr>
          <p:spPr>
            <a:xfrm>
              <a:off x="6041880" y="4260960"/>
              <a:ext cx="279720" cy="36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409" name="Freihandform 578"/>
            <p:cNvSpPr/>
            <p:nvPr/>
          </p:nvSpPr>
          <p:spPr>
            <a:xfrm>
              <a:off x="6776640" y="4541760"/>
              <a:ext cx="750960" cy="749880"/>
            </a:xfrm>
            <a:custGeom>
              <a:avLst/>
              <a:gdLst/>
              <a:ahLst/>
              <a:rect l="l" t="t" r="r" b="b"/>
              <a:pathLst>
                <a:path w="2087" h="2084">
                  <a:moveTo>
                    <a:pt x="0" y="1043"/>
                  </a:moveTo>
                  <a:cubicBezTo>
                    <a:pt x="0" y="859"/>
                    <a:pt x="49" y="679"/>
                    <a:pt x="140" y="522"/>
                  </a:cubicBezTo>
                  <a:cubicBezTo>
                    <a:pt x="229" y="366"/>
                    <a:pt x="362" y="232"/>
                    <a:pt x="522" y="141"/>
                  </a:cubicBezTo>
                  <a:cubicBezTo>
                    <a:pt x="680" y="49"/>
                    <a:pt x="860" y="0"/>
                    <a:pt x="1043" y="0"/>
                  </a:cubicBezTo>
                  <a:cubicBezTo>
                    <a:pt x="1223" y="0"/>
                    <a:pt x="1404" y="49"/>
                    <a:pt x="1562" y="141"/>
                  </a:cubicBezTo>
                  <a:cubicBezTo>
                    <a:pt x="1724" y="232"/>
                    <a:pt x="1854" y="366"/>
                    <a:pt x="1945" y="522"/>
                  </a:cubicBezTo>
                  <a:cubicBezTo>
                    <a:pt x="2037" y="679"/>
                    <a:pt x="2087" y="859"/>
                    <a:pt x="2087" y="1043"/>
                  </a:cubicBezTo>
                  <a:cubicBezTo>
                    <a:pt x="2087" y="1227"/>
                    <a:pt x="2037" y="1407"/>
                    <a:pt x="1945" y="1563"/>
                  </a:cubicBezTo>
                  <a:cubicBezTo>
                    <a:pt x="1854" y="1720"/>
                    <a:pt x="1724" y="1852"/>
                    <a:pt x="1562" y="1943"/>
                  </a:cubicBezTo>
                  <a:cubicBezTo>
                    <a:pt x="1404" y="2034"/>
                    <a:pt x="1223" y="2084"/>
                    <a:pt x="1043" y="2084"/>
                  </a:cubicBezTo>
                  <a:cubicBezTo>
                    <a:pt x="860" y="2084"/>
                    <a:pt x="680" y="2034"/>
                    <a:pt x="522" y="1943"/>
                  </a:cubicBezTo>
                  <a:cubicBezTo>
                    <a:pt x="362" y="1852"/>
                    <a:pt x="229" y="1720"/>
                    <a:pt x="140" y="1563"/>
                  </a:cubicBezTo>
                  <a:cubicBezTo>
                    <a:pt x="49" y="1407"/>
                    <a:pt x="0" y="1227"/>
                    <a:pt x="0" y="1043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Freihandform 579"/>
            <p:cNvSpPr/>
            <p:nvPr/>
          </p:nvSpPr>
          <p:spPr>
            <a:xfrm>
              <a:off x="6776640" y="4541760"/>
              <a:ext cx="750960" cy="749880"/>
            </a:xfrm>
            <a:custGeom>
              <a:avLst/>
              <a:gdLst/>
              <a:ahLst/>
              <a:rect l="l" t="t" r="r" b="b"/>
              <a:pathLst>
                <a:path w="2087" h="2084">
                  <a:moveTo>
                    <a:pt x="0" y="1043"/>
                  </a:moveTo>
                  <a:cubicBezTo>
                    <a:pt x="0" y="859"/>
                    <a:pt x="49" y="679"/>
                    <a:pt x="140" y="522"/>
                  </a:cubicBezTo>
                  <a:cubicBezTo>
                    <a:pt x="229" y="366"/>
                    <a:pt x="362" y="232"/>
                    <a:pt x="522" y="141"/>
                  </a:cubicBezTo>
                  <a:cubicBezTo>
                    <a:pt x="680" y="49"/>
                    <a:pt x="860" y="0"/>
                    <a:pt x="1043" y="0"/>
                  </a:cubicBezTo>
                  <a:cubicBezTo>
                    <a:pt x="1223" y="0"/>
                    <a:pt x="1404" y="49"/>
                    <a:pt x="1562" y="141"/>
                  </a:cubicBezTo>
                  <a:cubicBezTo>
                    <a:pt x="1724" y="232"/>
                    <a:pt x="1854" y="366"/>
                    <a:pt x="1945" y="522"/>
                  </a:cubicBezTo>
                  <a:cubicBezTo>
                    <a:pt x="2037" y="679"/>
                    <a:pt x="2087" y="859"/>
                    <a:pt x="2087" y="1043"/>
                  </a:cubicBezTo>
                  <a:cubicBezTo>
                    <a:pt x="2087" y="1227"/>
                    <a:pt x="2037" y="1407"/>
                    <a:pt x="1945" y="1563"/>
                  </a:cubicBezTo>
                  <a:cubicBezTo>
                    <a:pt x="1854" y="1720"/>
                    <a:pt x="1724" y="1852"/>
                    <a:pt x="1562" y="1943"/>
                  </a:cubicBezTo>
                  <a:cubicBezTo>
                    <a:pt x="1404" y="2034"/>
                    <a:pt x="1223" y="2084"/>
                    <a:pt x="1043" y="2084"/>
                  </a:cubicBezTo>
                  <a:cubicBezTo>
                    <a:pt x="860" y="2084"/>
                    <a:pt x="680" y="2034"/>
                    <a:pt x="522" y="1943"/>
                  </a:cubicBezTo>
                  <a:cubicBezTo>
                    <a:pt x="362" y="1852"/>
                    <a:pt x="229" y="1720"/>
                    <a:pt x="140" y="1563"/>
                  </a:cubicBezTo>
                  <a:cubicBezTo>
                    <a:pt x="49" y="1407"/>
                    <a:pt x="0" y="1227"/>
                    <a:pt x="0" y="1043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Textfeld 580"/>
            <p:cNvSpPr/>
            <p:nvPr/>
          </p:nvSpPr>
          <p:spPr>
            <a:xfrm>
              <a:off x="8437320" y="3420360"/>
              <a:ext cx="322920" cy="335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</a:t>
              </a:r>
              <a:endParaRPr b="0" lang="de-DE" sz="1400" spc="-1" strike="noStrike">
                <a:latin typeface="Arial"/>
              </a:endParaRPr>
            </a:p>
          </p:txBody>
        </p:sp>
        <p:sp>
          <p:nvSpPr>
            <p:cNvPr id="412" name="Gerader Verbinder 581"/>
            <p:cNvSpPr/>
            <p:nvPr/>
          </p:nvSpPr>
          <p:spPr>
            <a:xfrm flipV="1">
              <a:off x="7420680" y="3943440"/>
              <a:ext cx="711000" cy="709920"/>
            </a:xfrm>
            <a:prstGeom prst="line">
              <a:avLst/>
            </a:prstGeom>
            <a:ln cap="rnd" w="17640">
              <a:solidFill>
                <a:srgbClr val="000000"/>
              </a:solidFill>
              <a:prstDash val="sys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Freihandform 582"/>
            <p:cNvSpPr/>
            <p:nvPr/>
          </p:nvSpPr>
          <p:spPr>
            <a:xfrm>
              <a:off x="8075520" y="3851280"/>
              <a:ext cx="149040" cy="149040"/>
            </a:xfrm>
            <a:custGeom>
              <a:avLst/>
              <a:gdLst/>
              <a:ahLst/>
              <a:rect l="l" t="t" r="r" b="b"/>
              <a:pathLst>
                <a:path w="415" h="415">
                  <a:moveTo>
                    <a:pt x="415" y="0"/>
                  </a:moveTo>
                  <a:lnTo>
                    <a:pt x="275" y="415"/>
                  </a:lnTo>
                  <a:lnTo>
                    <a:pt x="0" y="139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Freihandform 583"/>
            <p:cNvSpPr/>
            <p:nvPr/>
          </p:nvSpPr>
          <p:spPr>
            <a:xfrm>
              <a:off x="6776640" y="1872000"/>
              <a:ext cx="738720" cy="736560"/>
            </a:xfrm>
            <a:custGeom>
              <a:avLst/>
              <a:gdLst/>
              <a:ahLst/>
              <a:rect l="l" t="t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38" y="510"/>
                  </a:cubicBezTo>
                  <a:cubicBezTo>
                    <a:pt x="226" y="354"/>
                    <a:pt x="358" y="226"/>
                    <a:pt x="512" y="134"/>
                  </a:cubicBezTo>
                  <a:cubicBezTo>
                    <a:pt x="669" y="46"/>
                    <a:pt x="847" y="0"/>
                    <a:pt x="1028" y="0"/>
                  </a:cubicBezTo>
                  <a:cubicBezTo>
                    <a:pt x="1205" y="0"/>
                    <a:pt x="1382" y="46"/>
                    <a:pt x="1540" y="134"/>
                  </a:cubicBezTo>
                  <a:cubicBezTo>
                    <a:pt x="1694" y="226"/>
                    <a:pt x="1826" y="354"/>
                    <a:pt x="1916" y="510"/>
                  </a:cubicBezTo>
                  <a:cubicBezTo>
                    <a:pt x="2007" y="664"/>
                    <a:pt x="2053" y="841"/>
                    <a:pt x="2053" y="1021"/>
                  </a:cubicBezTo>
                  <a:cubicBezTo>
                    <a:pt x="2053" y="1200"/>
                    <a:pt x="2007" y="1379"/>
                    <a:pt x="1916" y="1534"/>
                  </a:cubicBezTo>
                  <a:cubicBezTo>
                    <a:pt x="1826" y="1690"/>
                    <a:pt x="1694" y="1818"/>
                    <a:pt x="1540" y="1909"/>
                  </a:cubicBezTo>
                  <a:cubicBezTo>
                    <a:pt x="1382" y="1998"/>
                    <a:pt x="1205" y="2047"/>
                    <a:pt x="1028" y="2047"/>
                  </a:cubicBezTo>
                  <a:cubicBezTo>
                    <a:pt x="847" y="2047"/>
                    <a:pt x="669" y="1998"/>
                    <a:pt x="512" y="1909"/>
                  </a:cubicBezTo>
                  <a:cubicBezTo>
                    <a:pt x="358" y="1818"/>
                    <a:pt x="226" y="1690"/>
                    <a:pt x="138" y="1534"/>
                  </a:cubicBezTo>
                  <a:cubicBezTo>
                    <a:pt x="45" y="1379"/>
                    <a:pt x="0" y="1200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Freihandform 584"/>
            <p:cNvSpPr/>
            <p:nvPr/>
          </p:nvSpPr>
          <p:spPr>
            <a:xfrm>
              <a:off x="8251560" y="3084480"/>
              <a:ext cx="150480" cy="148320"/>
            </a:xfrm>
            <a:custGeom>
              <a:avLst/>
              <a:gdLst/>
              <a:ahLst/>
              <a:rect l="l" t="t" r="r" b="b"/>
              <a:pathLst>
                <a:path w="419" h="413">
                  <a:moveTo>
                    <a:pt x="419" y="413"/>
                  </a:moveTo>
                  <a:lnTo>
                    <a:pt x="0" y="276"/>
                  </a:lnTo>
                  <a:lnTo>
                    <a:pt x="279" y="0"/>
                  </a:lnTo>
                  <a:lnTo>
                    <a:pt x="419" y="4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Freihandform 585"/>
            <p:cNvSpPr/>
            <p:nvPr/>
          </p:nvSpPr>
          <p:spPr>
            <a:xfrm>
              <a:off x="8116920" y="3207240"/>
              <a:ext cx="738720" cy="736560"/>
            </a:xfrm>
            <a:custGeom>
              <a:avLst/>
              <a:gdLst/>
              <a:ahLst/>
              <a:rect l="l" t="t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Freihandform 586"/>
            <p:cNvSpPr/>
            <p:nvPr/>
          </p:nvSpPr>
          <p:spPr>
            <a:xfrm>
              <a:off x="8116920" y="3207240"/>
              <a:ext cx="738720" cy="736560"/>
            </a:xfrm>
            <a:custGeom>
              <a:avLst/>
              <a:gdLst/>
              <a:ahLst/>
              <a:rect l="l" t="t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115e67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Textfeld 587"/>
            <p:cNvSpPr/>
            <p:nvPr/>
          </p:nvSpPr>
          <p:spPr>
            <a:xfrm>
              <a:off x="7079040" y="4773600"/>
              <a:ext cx="333360" cy="36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v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419" name="Gerader Verbinder 588"/>
            <p:cNvSpPr/>
            <p:nvPr/>
          </p:nvSpPr>
          <p:spPr>
            <a:xfrm flipV="1">
              <a:off x="6197040" y="2538000"/>
              <a:ext cx="746640" cy="742680"/>
            </a:xfrm>
            <a:prstGeom prst="line">
              <a:avLst/>
            </a:prstGeom>
            <a:ln cap="rnd" w="176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Freihandform 589"/>
            <p:cNvSpPr/>
            <p:nvPr/>
          </p:nvSpPr>
          <p:spPr>
            <a:xfrm>
              <a:off x="6105240" y="3224520"/>
              <a:ext cx="149040" cy="148680"/>
            </a:xfrm>
            <a:custGeom>
              <a:avLst/>
              <a:gdLst/>
              <a:ahLst/>
              <a:rect l="l" t="t" r="r" b="b"/>
              <a:pathLst>
                <a:path w="415" h="414">
                  <a:moveTo>
                    <a:pt x="0" y="414"/>
                  </a:moveTo>
                  <a:lnTo>
                    <a:pt x="138" y="0"/>
                  </a:lnTo>
                  <a:lnTo>
                    <a:pt x="415" y="277"/>
                  </a:lnTo>
                  <a:lnTo>
                    <a:pt x="0" y="41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Gerader Verbinder 590"/>
            <p:cNvSpPr/>
            <p:nvPr/>
          </p:nvSpPr>
          <p:spPr>
            <a:xfrm flipV="1">
              <a:off x="5972760" y="2498400"/>
              <a:ext cx="746280" cy="743760"/>
            </a:xfrm>
            <a:prstGeom prst="line">
              <a:avLst/>
            </a:prstGeom>
            <a:ln cap="rnd" w="176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Freihandform 591"/>
            <p:cNvSpPr/>
            <p:nvPr/>
          </p:nvSpPr>
          <p:spPr>
            <a:xfrm>
              <a:off x="6661440" y="2405880"/>
              <a:ext cx="149760" cy="148320"/>
            </a:xfrm>
            <a:custGeom>
              <a:avLst/>
              <a:gdLst/>
              <a:ahLst/>
              <a:rect l="l" t="t" r="r" b="b"/>
              <a:pathLst>
                <a:path w="417" h="413">
                  <a:moveTo>
                    <a:pt x="417" y="0"/>
                  </a:moveTo>
                  <a:lnTo>
                    <a:pt x="279" y="413"/>
                  </a:lnTo>
                  <a:lnTo>
                    <a:pt x="0" y="137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Freihandform 592"/>
            <p:cNvSpPr/>
            <p:nvPr/>
          </p:nvSpPr>
          <p:spPr>
            <a:xfrm>
              <a:off x="5436000" y="3207240"/>
              <a:ext cx="739440" cy="736560"/>
            </a:xfrm>
            <a:custGeom>
              <a:avLst/>
              <a:gdLst/>
              <a:ahLst/>
              <a:rect l="l" t="t" r="r" b="b"/>
              <a:pathLst>
                <a:path w="2055" h="2047">
                  <a:moveTo>
                    <a:pt x="0" y="1021"/>
                  </a:moveTo>
                  <a:cubicBezTo>
                    <a:pt x="0" y="841"/>
                    <a:pt x="47" y="664"/>
                    <a:pt x="138" y="510"/>
                  </a:cubicBezTo>
                  <a:cubicBezTo>
                    <a:pt x="227" y="353"/>
                    <a:pt x="359" y="225"/>
                    <a:pt x="512" y="134"/>
                  </a:cubicBezTo>
                  <a:cubicBezTo>
                    <a:pt x="670" y="45"/>
                    <a:pt x="847" y="0"/>
                    <a:pt x="1027" y="0"/>
                  </a:cubicBezTo>
                  <a:cubicBezTo>
                    <a:pt x="1206" y="0"/>
                    <a:pt x="1383" y="45"/>
                    <a:pt x="1543" y="134"/>
                  </a:cubicBezTo>
                  <a:cubicBezTo>
                    <a:pt x="1696" y="225"/>
                    <a:pt x="1828" y="353"/>
                    <a:pt x="1917" y="510"/>
                  </a:cubicBezTo>
                  <a:cubicBezTo>
                    <a:pt x="2008" y="664"/>
                    <a:pt x="2055" y="841"/>
                    <a:pt x="2055" y="1021"/>
                  </a:cubicBezTo>
                  <a:cubicBezTo>
                    <a:pt x="2055" y="1201"/>
                    <a:pt x="2008" y="1377"/>
                    <a:pt x="1917" y="1531"/>
                  </a:cubicBezTo>
                  <a:cubicBezTo>
                    <a:pt x="1828" y="1689"/>
                    <a:pt x="1696" y="1818"/>
                    <a:pt x="1543" y="1909"/>
                  </a:cubicBezTo>
                  <a:cubicBezTo>
                    <a:pt x="1383" y="1998"/>
                    <a:pt x="1206" y="2047"/>
                    <a:pt x="1027" y="2047"/>
                  </a:cubicBezTo>
                  <a:cubicBezTo>
                    <a:pt x="847" y="2047"/>
                    <a:pt x="670" y="1998"/>
                    <a:pt x="512" y="1909"/>
                  </a:cubicBezTo>
                  <a:cubicBezTo>
                    <a:pt x="359" y="1818"/>
                    <a:pt x="227" y="1689"/>
                    <a:pt x="138" y="1531"/>
                  </a:cubicBezTo>
                  <a:cubicBezTo>
                    <a:pt x="47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Freihandform 593"/>
            <p:cNvSpPr/>
            <p:nvPr/>
          </p:nvSpPr>
          <p:spPr>
            <a:xfrm>
              <a:off x="5436000" y="3207240"/>
              <a:ext cx="739440" cy="736560"/>
            </a:xfrm>
            <a:custGeom>
              <a:avLst/>
              <a:gdLst/>
              <a:ahLst/>
              <a:rect l="l" t="t" r="r" b="b"/>
              <a:pathLst>
                <a:path w="2055" h="2047">
                  <a:moveTo>
                    <a:pt x="0" y="1021"/>
                  </a:moveTo>
                  <a:cubicBezTo>
                    <a:pt x="0" y="841"/>
                    <a:pt x="47" y="664"/>
                    <a:pt x="138" y="510"/>
                  </a:cubicBezTo>
                  <a:cubicBezTo>
                    <a:pt x="227" y="353"/>
                    <a:pt x="359" y="225"/>
                    <a:pt x="512" y="134"/>
                  </a:cubicBezTo>
                  <a:cubicBezTo>
                    <a:pt x="670" y="45"/>
                    <a:pt x="847" y="0"/>
                    <a:pt x="1027" y="0"/>
                  </a:cubicBezTo>
                  <a:cubicBezTo>
                    <a:pt x="1206" y="0"/>
                    <a:pt x="1383" y="45"/>
                    <a:pt x="1543" y="134"/>
                  </a:cubicBezTo>
                  <a:cubicBezTo>
                    <a:pt x="1696" y="225"/>
                    <a:pt x="1828" y="353"/>
                    <a:pt x="1917" y="510"/>
                  </a:cubicBezTo>
                  <a:cubicBezTo>
                    <a:pt x="2008" y="664"/>
                    <a:pt x="2055" y="841"/>
                    <a:pt x="2055" y="1021"/>
                  </a:cubicBezTo>
                  <a:cubicBezTo>
                    <a:pt x="2055" y="1201"/>
                    <a:pt x="2008" y="1377"/>
                    <a:pt x="1917" y="1531"/>
                  </a:cubicBezTo>
                  <a:cubicBezTo>
                    <a:pt x="1828" y="1689"/>
                    <a:pt x="1696" y="1818"/>
                    <a:pt x="1543" y="1909"/>
                  </a:cubicBezTo>
                  <a:cubicBezTo>
                    <a:pt x="1383" y="1998"/>
                    <a:pt x="1206" y="2047"/>
                    <a:pt x="1027" y="2047"/>
                  </a:cubicBezTo>
                  <a:cubicBezTo>
                    <a:pt x="847" y="2047"/>
                    <a:pt x="670" y="1998"/>
                    <a:pt x="512" y="1909"/>
                  </a:cubicBezTo>
                  <a:cubicBezTo>
                    <a:pt x="359" y="1818"/>
                    <a:pt x="227" y="1689"/>
                    <a:pt x="138" y="1531"/>
                  </a:cubicBezTo>
                  <a:cubicBezTo>
                    <a:pt x="47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Textfeld 594"/>
            <p:cNvSpPr/>
            <p:nvPr/>
          </p:nvSpPr>
          <p:spPr>
            <a:xfrm>
              <a:off x="8437320" y="3420360"/>
              <a:ext cx="322920" cy="36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t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426" name="Gerader Verbinder 595"/>
            <p:cNvSpPr/>
            <p:nvPr/>
          </p:nvSpPr>
          <p:spPr>
            <a:xfrm>
              <a:off x="7145280" y="2606040"/>
              <a:ext cx="2880" cy="1805400"/>
            </a:xfrm>
            <a:prstGeom prst="line">
              <a:avLst/>
            </a:prstGeom>
            <a:ln cap="rnd" w="176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" name="Freihandform 596"/>
            <p:cNvSpPr/>
            <p:nvPr/>
          </p:nvSpPr>
          <p:spPr>
            <a:xfrm>
              <a:off x="7075800" y="4401720"/>
              <a:ext cx="140760" cy="140400"/>
            </a:xfrm>
            <a:custGeom>
              <a:avLst/>
              <a:gdLst/>
              <a:ahLst/>
              <a:rect l="l" t="t" r="r" b="b"/>
              <a:pathLst>
                <a:path w="392" h="391">
                  <a:moveTo>
                    <a:pt x="199" y="391"/>
                  </a:moveTo>
                  <a:lnTo>
                    <a:pt x="0" y="0"/>
                  </a:lnTo>
                  <a:lnTo>
                    <a:pt x="392" y="0"/>
                  </a:lnTo>
                  <a:lnTo>
                    <a:pt x="199" y="39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Textfeld 597"/>
            <p:cNvSpPr/>
            <p:nvPr/>
          </p:nvSpPr>
          <p:spPr>
            <a:xfrm>
              <a:off x="5743800" y="3420360"/>
              <a:ext cx="333360" cy="36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s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429" name="Textfeld 598"/>
            <p:cNvSpPr/>
            <p:nvPr/>
          </p:nvSpPr>
          <p:spPr>
            <a:xfrm>
              <a:off x="7067880" y="2086560"/>
              <a:ext cx="334440" cy="36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u</a:t>
              </a:r>
              <a:endParaRPr b="0" lang="de-DE" sz="2400" spc="-1" strike="noStrike">
                <a:latin typeface="Arial"/>
              </a:endParaRPr>
            </a:p>
          </p:txBody>
        </p:sp>
      </p:grpSp>
      <p:graphicFrame>
        <p:nvGraphicFramePr>
          <p:cNvPr id="430" name="Tabelle 599"/>
          <p:cNvGraphicFramePr/>
          <p:nvPr/>
        </p:nvGraphicFramePr>
        <p:xfrm>
          <a:off x="708120" y="4306320"/>
          <a:ext cx="1902600" cy="1716480"/>
        </p:xfrm>
        <a:graphic>
          <a:graphicData uri="http://schemas.openxmlformats.org/drawingml/2006/table">
            <a:tbl>
              <a:tblPr/>
              <a:tblGrid>
                <a:gridCol w="428400"/>
                <a:gridCol w="522000"/>
                <a:gridCol w="952560"/>
              </a:tblGrid>
              <a:tr h="2588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d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parent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</a:tr>
              <a:tr h="3754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0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54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u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3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0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u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0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-2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/>
          </p:nvPr>
        </p:nvSpPr>
        <p:spPr>
          <a:xfrm>
            <a:off x="1946520" y="2661480"/>
            <a:ext cx="5250600" cy="76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3400" spc="-1" strike="noStrike">
                <a:solidFill>
                  <a:srgbClr val="ffffff"/>
                </a:solidFill>
                <a:latin typeface="Verdana"/>
                <a:ea typeface="Verdana"/>
              </a:rPr>
              <a:t>Anwendungen</a:t>
            </a: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dt" idx="46"/>
          </p:nvPr>
        </p:nvSpPr>
        <p:spPr>
          <a:xfrm>
            <a:off x="263520" y="6453360"/>
            <a:ext cx="185940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37884A50-7E2F-48AB-993E-08C5C329FE9F}" type="datetime1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16.07.2022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ftr" idx="47"/>
          </p:nvPr>
        </p:nvSpPr>
        <p:spPr>
          <a:xfrm>
            <a:off x="2324160" y="6453360"/>
            <a:ext cx="49471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sldNum" idx="48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9E5D34-D45E-4B03-8C9C-5F5690365F94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17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35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Anwendungen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Inhaltsplatzhalter 1"/>
          <p:cNvSpPr/>
          <p:nvPr/>
        </p:nvSpPr>
        <p:spPr>
          <a:xfrm>
            <a:off x="252000" y="170064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Verdana"/>
                <a:ea typeface="Verdana"/>
              </a:rPr>
              <a:t>Distance-Vector Routing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Runden sind „hops“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Startknoten ist „root“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Nachfolger statt Vorgänger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Router sind die Knoten und Verbindungen zwischen diesen sind die Kanten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/>
          </p:nvPr>
        </p:nvSpPr>
        <p:spPr>
          <a:xfrm>
            <a:off x="258840" y="2329200"/>
            <a:ext cx="8638920" cy="240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Aufgabe: kostengünstigsten zw. kürzesten Weg finden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latin typeface="Wingdings"/>
                <a:ea typeface="Verdana"/>
              </a:rPr>
              <a:t>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Abhängig von Faktoren wie Hindernissen oder variablen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     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Wegekosten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Vielfältige Anwendungen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dt" idx="7"/>
          </p:nvPr>
        </p:nvSpPr>
        <p:spPr>
          <a:xfrm>
            <a:off x="263520" y="6453360"/>
            <a:ext cx="185940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402C6E59-3E1C-4FC5-8C59-D7B2C3FD7318}" type="datetime1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16.07.2022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ftr" idx="8"/>
          </p:nvPr>
        </p:nvSpPr>
        <p:spPr>
          <a:xfrm>
            <a:off x="2324160" y="6453360"/>
            <a:ext cx="49471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sldNum" idx="9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248062-E720-49B2-AB8B-006384BAF7B3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&lt;number&gt;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Einleitung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dt" idx="49"/>
          </p:nvPr>
        </p:nvSpPr>
        <p:spPr>
          <a:xfrm>
            <a:off x="263520" y="6453360"/>
            <a:ext cx="185940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9D347EB7-0F5A-4C41-9C6A-4780EEAA7F63}" type="datetime1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16.07.2022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ftr" idx="50"/>
          </p:nvPr>
        </p:nvSpPr>
        <p:spPr>
          <a:xfrm>
            <a:off x="2324160" y="6453360"/>
            <a:ext cx="49471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sldNum" idx="51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D05C1A-F9BD-438F-AAAC-C8DD22CC7933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19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Anwendungen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Inhaltsplatzhalter 4"/>
          <p:cNvSpPr/>
          <p:nvPr/>
        </p:nvSpPr>
        <p:spPr>
          <a:xfrm>
            <a:off x="252000" y="170064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Verdana"/>
                <a:ea typeface="Verdana"/>
              </a:rPr>
              <a:t>Vorteile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Gute Nachrichten verbreiten sich schnell 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de-DE" sz="2400" spc="-1" strike="noStrike">
                <a:solidFill>
                  <a:srgbClr val="000000"/>
                </a:solidFill>
                <a:latin typeface="Verdana"/>
                <a:ea typeface="Verdana"/>
              </a:rPr>
              <a:t>Nachteile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Schlechte Nachrichten verbreiten sich langsam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Count-To-Infinity Problem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Router kennen nur Teile der Routing-Tabelle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dt" idx="52"/>
          </p:nvPr>
        </p:nvSpPr>
        <p:spPr>
          <a:xfrm>
            <a:off x="263520" y="6453360"/>
            <a:ext cx="185940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FCEB7548-DDFD-40D1-86B9-06CFC37F43FE}" type="datetime1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16.07.2022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 type="ftr" idx="53"/>
          </p:nvPr>
        </p:nvSpPr>
        <p:spPr>
          <a:xfrm>
            <a:off x="2324160" y="6453360"/>
            <a:ext cx="49471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 type="sldNum" idx="54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DC92E2-82D9-4E3C-8A0C-11E98B00C39E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20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45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A</a:t>
            </a: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n</a:t>
            </a: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w</a:t>
            </a: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e</a:t>
            </a: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n</a:t>
            </a: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d</a:t>
            </a: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u</a:t>
            </a: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n</a:t>
            </a: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g</a:t>
            </a: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e</a:t>
            </a: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Inhaltsplatzhalter 3"/>
          <p:cNvSpPr/>
          <p:nvPr/>
        </p:nvSpPr>
        <p:spPr>
          <a:xfrm>
            <a:off x="252000" y="170064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Verdana"/>
                <a:ea typeface="Verdana"/>
              </a:rPr>
              <a:t>Logistik- und Distributionsprobleme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400" spc="-1" strike="noStrike">
                <a:solidFill>
                  <a:srgbClr val="000000"/>
                </a:solidFill>
                <a:latin typeface="Verdana"/>
                <a:ea typeface="Verdana"/>
              </a:rPr>
              <a:t>Für neue Knoten muss nicht gesamtes Netz neu berechnet werden</a:t>
            </a:r>
            <a:endParaRPr b="0" lang="de-DE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400" spc="-1" strike="noStrike">
                <a:solidFill>
                  <a:srgbClr val="000000"/>
                </a:solidFill>
                <a:latin typeface="Verdana"/>
                <a:ea typeface="Verdana"/>
              </a:rPr>
              <a:t>Negative Kantengewichte sind erlaubt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/>
          </p:nvPr>
        </p:nvSpPr>
        <p:spPr>
          <a:xfrm>
            <a:off x="1691640" y="2421000"/>
            <a:ext cx="6042960" cy="122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3400" spc="-1" strike="noStrike">
                <a:solidFill>
                  <a:srgbClr val="ffffff"/>
                </a:solidFill>
                <a:latin typeface="Verdana"/>
                <a:ea typeface="Verdana"/>
              </a:rPr>
              <a:t>DIJKSTRA-ALGORITHMUS</a:t>
            </a: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/>
          </p:nvPr>
        </p:nvSpPr>
        <p:spPr>
          <a:xfrm>
            <a:off x="251640" y="1700640"/>
            <a:ext cx="8638920" cy="388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Lösung des Single-Source Shortest Path Problems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      </a:t>
            </a:r>
            <a:r>
              <a:rPr b="0" lang="de-DE" sz="2000" spc="-1" strike="noStrike">
                <a:solidFill>
                  <a:srgbClr val="000000"/>
                </a:solidFill>
                <a:latin typeface="Wingdings"/>
                <a:ea typeface="Verdana"/>
              </a:rPr>
              <a:t>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  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findet kürzeste Wege vom Startknoten zu allen anderen 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Knoten im Graphen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Voraussetzungen: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-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Graph mit einer Menge von Knoten V und Kanten 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-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Nichtnegative Kostenfunktion c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-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Startknoten s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Liefert einen Baum mit den kürzesten Wegen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dt" idx="55"/>
          </p:nvPr>
        </p:nvSpPr>
        <p:spPr>
          <a:xfrm>
            <a:off x="263520" y="6453360"/>
            <a:ext cx="185940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F9234F2A-C25A-4336-85CC-52ABDC95248C}" type="datetime1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16.07.2022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ftr" idx="56"/>
          </p:nvPr>
        </p:nvSpPr>
        <p:spPr>
          <a:xfrm>
            <a:off x="2324160" y="6453360"/>
            <a:ext cx="49471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 type="sldNum" idx="57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C59BF9-959A-4489-8B74-A57579BD6566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21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/>
          </p:nvPr>
        </p:nvSpPr>
        <p:spPr>
          <a:xfrm>
            <a:off x="258840" y="1725120"/>
            <a:ext cx="8638920" cy="388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Knoten erhalten nach jedem Schritt 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Markierungen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Noch unbekannte Knoten: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Temporär markierte Knoten: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Permanent markierte Knoten: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dt" idx="58"/>
          </p:nvPr>
        </p:nvSpPr>
        <p:spPr>
          <a:xfrm>
            <a:off x="263520" y="6453360"/>
            <a:ext cx="185940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C69C0263-437E-49DD-9A12-C8261C4C2738}" type="datetime1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16.07.2022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ftr" idx="59"/>
          </p:nvPr>
        </p:nvSpPr>
        <p:spPr>
          <a:xfrm>
            <a:off x="2324160" y="6453360"/>
            <a:ext cx="49471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 type="sldNum" idx="60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57F70D-A999-4CB0-B010-8BE271C29B8A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23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Funktio</a:t>
            </a: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nsprinzi</a:t>
            </a: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p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58" name="Gruppieren 6"/>
          <p:cNvGrpSpPr/>
          <p:nvPr/>
        </p:nvGrpSpPr>
        <p:grpSpPr>
          <a:xfrm>
            <a:off x="6190200" y="2243520"/>
            <a:ext cx="716400" cy="1090440"/>
            <a:chOff x="6190200" y="2243520"/>
            <a:chExt cx="716400" cy="1090440"/>
          </a:xfrm>
        </p:grpSpPr>
        <p:grpSp>
          <p:nvGrpSpPr>
            <p:cNvPr id="459" name="Gruppieren 7"/>
            <p:cNvGrpSpPr/>
            <p:nvPr/>
          </p:nvGrpSpPr>
          <p:grpSpPr>
            <a:xfrm>
              <a:off x="6190200" y="2617560"/>
              <a:ext cx="716400" cy="716400"/>
              <a:chOff x="6190200" y="2617560"/>
              <a:chExt cx="716400" cy="716400"/>
            </a:xfrm>
          </p:grpSpPr>
          <p:sp>
            <p:nvSpPr>
              <p:cNvPr id="460" name="Ellipse 9"/>
              <p:cNvSpPr/>
              <p:nvPr/>
            </p:nvSpPr>
            <p:spPr>
              <a:xfrm>
                <a:off x="6190200" y="2617560"/>
                <a:ext cx="716400" cy="7164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8080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1" name="Textfeld 13"/>
              <p:cNvSpPr/>
              <p:nvPr/>
            </p:nvSpPr>
            <p:spPr>
              <a:xfrm>
                <a:off x="6359760" y="2721240"/>
                <a:ext cx="516600" cy="49284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25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b</a:t>
                </a:r>
                <a:endParaRPr b="0" lang="de-DE" sz="2500" spc="-1" strike="noStrike">
                  <a:latin typeface="Arial"/>
                </a:endParaRPr>
              </a:p>
            </p:txBody>
          </p:sp>
        </p:grpSp>
        <p:sp>
          <p:nvSpPr>
            <p:cNvPr id="462" name="Textfeld 34"/>
            <p:cNvSpPr/>
            <p:nvPr/>
          </p:nvSpPr>
          <p:spPr>
            <a:xfrm>
              <a:off x="6307200" y="2243520"/>
              <a:ext cx="481680" cy="424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b="0" lang="de-DE" sz="2500" spc="-1" strike="noStrike">
                  <a:solidFill>
                    <a:srgbClr val="595959"/>
                  </a:solidFill>
                  <a:latin typeface="Arial"/>
                  <a:ea typeface="Calibri"/>
                </a:rPr>
                <a:t>∞</a:t>
              </a:r>
              <a:endParaRPr b="0" lang="de-DE" sz="2500" spc="-1" strike="noStrike">
                <a:latin typeface="Arial"/>
              </a:endParaRPr>
            </a:p>
          </p:txBody>
        </p:sp>
      </p:grpSp>
      <p:grpSp>
        <p:nvGrpSpPr>
          <p:cNvPr id="463" name="Gruppieren 11"/>
          <p:cNvGrpSpPr/>
          <p:nvPr/>
        </p:nvGrpSpPr>
        <p:grpSpPr>
          <a:xfrm>
            <a:off x="6190200" y="3386160"/>
            <a:ext cx="716400" cy="1090440"/>
            <a:chOff x="6190200" y="3386160"/>
            <a:chExt cx="716400" cy="1090440"/>
          </a:xfrm>
        </p:grpSpPr>
        <p:grpSp>
          <p:nvGrpSpPr>
            <p:cNvPr id="464" name="Gruppieren 12"/>
            <p:cNvGrpSpPr/>
            <p:nvPr/>
          </p:nvGrpSpPr>
          <p:grpSpPr>
            <a:xfrm>
              <a:off x="6190200" y="3760200"/>
              <a:ext cx="716400" cy="716400"/>
              <a:chOff x="6190200" y="3760200"/>
              <a:chExt cx="716400" cy="716400"/>
            </a:xfrm>
          </p:grpSpPr>
          <p:sp>
            <p:nvSpPr>
              <p:cNvPr id="465" name="Ellipse 14"/>
              <p:cNvSpPr/>
              <p:nvPr/>
            </p:nvSpPr>
            <p:spPr>
              <a:xfrm>
                <a:off x="6190200" y="3760200"/>
                <a:ext cx="716400" cy="7164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8080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6" name="Textfeld 13"/>
              <p:cNvSpPr/>
              <p:nvPr/>
            </p:nvSpPr>
            <p:spPr>
              <a:xfrm>
                <a:off x="6359760" y="3863880"/>
                <a:ext cx="516600" cy="49284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25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b</a:t>
                </a:r>
                <a:endParaRPr b="0" lang="de-DE" sz="2500" spc="-1" strike="noStrike">
                  <a:latin typeface="Arial"/>
                </a:endParaRPr>
              </a:p>
            </p:txBody>
          </p:sp>
        </p:grpSp>
        <p:sp>
          <p:nvSpPr>
            <p:cNvPr id="467" name="Textfeld 34"/>
            <p:cNvSpPr/>
            <p:nvPr/>
          </p:nvSpPr>
          <p:spPr>
            <a:xfrm>
              <a:off x="6394680" y="3386160"/>
              <a:ext cx="481680" cy="424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b="0" lang="de-DE" sz="2000" spc="-1" strike="noStrike">
                  <a:solidFill>
                    <a:srgbClr val="595959"/>
                  </a:solidFill>
                  <a:latin typeface="Calibri"/>
                  <a:ea typeface="Calibri"/>
                </a:rPr>
                <a:t>5</a:t>
              </a:r>
              <a:endParaRPr b="0" lang="de-DE" sz="2000" spc="-1" strike="noStrike">
                <a:latin typeface="Arial"/>
              </a:endParaRPr>
            </a:p>
          </p:txBody>
        </p:sp>
      </p:grpSp>
      <p:grpSp>
        <p:nvGrpSpPr>
          <p:cNvPr id="468" name="Gruppieren 16"/>
          <p:cNvGrpSpPr/>
          <p:nvPr/>
        </p:nvGrpSpPr>
        <p:grpSpPr>
          <a:xfrm>
            <a:off x="6189840" y="4582080"/>
            <a:ext cx="716400" cy="1090440"/>
            <a:chOff x="6189840" y="4582080"/>
            <a:chExt cx="716400" cy="1090440"/>
          </a:xfrm>
        </p:grpSpPr>
        <p:grpSp>
          <p:nvGrpSpPr>
            <p:cNvPr id="469" name="Gruppieren 17"/>
            <p:cNvGrpSpPr/>
            <p:nvPr/>
          </p:nvGrpSpPr>
          <p:grpSpPr>
            <a:xfrm>
              <a:off x="6189840" y="4956120"/>
              <a:ext cx="716400" cy="716400"/>
              <a:chOff x="6189840" y="4956120"/>
              <a:chExt cx="716400" cy="716400"/>
            </a:xfrm>
          </p:grpSpPr>
          <p:sp>
            <p:nvSpPr>
              <p:cNvPr id="470" name="Ellipse 19"/>
              <p:cNvSpPr/>
              <p:nvPr/>
            </p:nvSpPr>
            <p:spPr>
              <a:xfrm>
                <a:off x="6189840" y="4956120"/>
                <a:ext cx="716400" cy="716400"/>
              </a:xfrm>
              <a:prstGeom prst="ellipse">
                <a:avLst/>
              </a:prstGeom>
              <a:solidFill>
                <a:srgbClr val="115e67"/>
              </a:solidFill>
              <a:ln>
                <a:solidFill>
                  <a:srgbClr val="40404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1" name="Textfeld 13"/>
              <p:cNvSpPr/>
              <p:nvPr/>
            </p:nvSpPr>
            <p:spPr>
              <a:xfrm>
                <a:off x="6359400" y="5059800"/>
                <a:ext cx="516600" cy="49284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25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b</a:t>
                </a:r>
                <a:endParaRPr b="0" lang="de-DE" sz="2500" spc="-1" strike="noStrike">
                  <a:latin typeface="Arial"/>
                </a:endParaRPr>
              </a:p>
            </p:txBody>
          </p:sp>
        </p:grpSp>
        <p:sp>
          <p:nvSpPr>
            <p:cNvPr id="472" name="Textfeld 34"/>
            <p:cNvSpPr/>
            <p:nvPr/>
          </p:nvSpPr>
          <p:spPr>
            <a:xfrm>
              <a:off x="6376680" y="4582080"/>
              <a:ext cx="481680" cy="424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b="0" lang="de-DE" sz="2000" spc="-1" strike="noStrike">
                  <a:solidFill>
                    <a:srgbClr val="595959"/>
                  </a:solidFill>
                  <a:latin typeface="Calibri"/>
                  <a:ea typeface="Calibri"/>
                </a:rPr>
                <a:t>4</a:t>
              </a:r>
              <a:endParaRPr b="0" lang="de-DE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/>
          </p:nvPr>
        </p:nvSpPr>
        <p:spPr>
          <a:xfrm>
            <a:off x="268560" y="1824120"/>
            <a:ext cx="5327640" cy="348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Initialisierung: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Der Startknoten s temporär markieren mit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53028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d[s] = 0, parent[s] = s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53028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Alle anderen Distanzen sind unendlich</a:t>
            </a: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und die Vorgänger 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noch unbekannt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dt" idx="61"/>
          </p:nvPr>
        </p:nvSpPr>
        <p:spPr>
          <a:xfrm>
            <a:off x="263520" y="6453360"/>
            <a:ext cx="185940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16393EE1-2BBC-4A96-B5BF-FF30FA7D5658}" type="datetime1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16.07.2022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ftr" idx="62"/>
          </p:nvPr>
        </p:nvSpPr>
        <p:spPr>
          <a:xfrm>
            <a:off x="2324160" y="6453360"/>
            <a:ext cx="49471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 type="sldNum" idx="63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A15DF8-93BC-4A12-8D3F-8B2F37ABBBBB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24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77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78" name="Gruppieren 7"/>
          <p:cNvGrpSpPr/>
          <p:nvPr/>
        </p:nvGrpSpPr>
        <p:grpSpPr>
          <a:xfrm>
            <a:off x="5734440" y="1528920"/>
            <a:ext cx="2772000" cy="4111920"/>
            <a:chOff x="5734440" y="1528920"/>
            <a:chExt cx="2772000" cy="4111920"/>
          </a:xfrm>
        </p:grpSpPr>
        <p:sp>
          <p:nvSpPr>
            <p:cNvPr id="479" name="Gerade Verbindung mit Pfeil 11"/>
            <p:cNvSpPr/>
            <p:nvPr/>
          </p:nvSpPr>
          <p:spPr>
            <a:xfrm flipV="1">
              <a:off x="7968240" y="2277720"/>
              <a:ext cx="19800" cy="2611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tailEnd len="med" type="triangle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80" name="Gerader Verbinder 12"/>
            <p:cNvSpPr/>
            <p:nvPr/>
          </p:nvSpPr>
          <p:spPr>
            <a:xfrm>
              <a:off x="6375600" y="3830760"/>
              <a:ext cx="1327320" cy="117072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81" name="Gerader Verbinder 13"/>
            <p:cNvSpPr/>
            <p:nvPr/>
          </p:nvSpPr>
          <p:spPr>
            <a:xfrm flipV="1">
              <a:off x="6375600" y="2169000"/>
              <a:ext cx="1348200" cy="113040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82" name="Ellipse 14"/>
            <p:cNvSpPr/>
            <p:nvPr/>
          </p:nvSpPr>
          <p:spPr>
            <a:xfrm>
              <a:off x="5734440" y="3189600"/>
              <a:ext cx="750240" cy="750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80808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3" name="Ellipse 15"/>
            <p:cNvSpPr/>
            <p:nvPr/>
          </p:nvSpPr>
          <p:spPr>
            <a:xfrm>
              <a:off x="7614000" y="1528920"/>
              <a:ext cx="749160" cy="749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80808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4" name="Ellipse 16"/>
            <p:cNvSpPr/>
            <p:nvPr/>
          </p:nvSpPr>
          <p:spPr>
            <a:xfrm>
              <a:off x="7593120" y="4891680"/>
              <a:ext cx="749160" cy="7491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80808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5" name="Textfeld 6"/>
            <p:cNvSpPr/>
            <p:nvPr/>
          </p:nvSpPr>
          <p:spPr>
            <a:xfrm>
              <a:off x="5933880" y="3292560"/>
              <a:ext cx="540360" cy="51516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b="0" lang="de-DE" sz="25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s</a:t>
              </a:r>
              <a:endParaRPr b="0" lang="de-DE" sz="2500" spc="-1" strike="noStrike">
                <a:latin typeface="Arial"/>
              </a:endParaRPr>
            </a:p>
          </p:txBody>
        </p:sp>
        <p:sp>
          <p:nvSpPr>
            <p:cNvPr id="486" name="Textfeld 13"/>
            <p:cNvSpPr/>
            <p:nvPr/>
          </p:nvSpPr>
          <p:spPr>
            <a:xfrm>
              <a:off x="7801920" y="1645920"/>
              <a:ext cx="540360" cy="51516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b="0" lang="de-DE" sz="25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b</a:t>
              </a:r>
              <a:endParaRPr b="0" lang="de-DE" sz="2500" spc="-1" strike="noStrike">
                <a:latin typeface="Arial"/>
              </a:endParaRPr>
            </a:p>
          </p:txBody>
        </p:sp>
        <p:sp>
          <p:nvSpPr>
            <p:cNvPr id="487" name="Textfeld 14"/>
            <p:cNvSpPr/>
            <p:nvPr/>
          </p:nvSpPr>
          <p:spPr>
            <a:xfrm>
              <a:off x="7774920" y="5013000"/>
              <a:ext cx="540360" cy="51516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b="0" lang="de-DE" sz="25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a</a:t>
              </a:r>
              <a:endParaRPr b="0" lang="de-DE" sz="2500" spc="-1" strike="noStrike">
                <a:latin typeface="Arial"/>
              </a:endParaRPr>
            </a:p>
          </p:txBody>
        </p:sp>
        <p:sp>
          <p:nvSpPr>
            <p:cNvPr id="488" name="Textfeld 25"/>
            <p:cNvSpPr/>
            <p:nvPr/>
          </p:nvSpPr>
          <p:spPr>
            <a:xfrm>
              <a:off x="6765840" y="2379600"/>
              <a:ext cx="505080" cy="44424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6</a:t>
              </a:r>
              <a:endParaRPr b="0" lang="de-DE" sz="1800" spc="-1" strike="noStrike">
                <a:latin typeface="Arial"/>
              </a:endParaRPr>
            </a:p>
          </p:txBody>
        </p:sp>
        <p:sp>
          <p:nvSpPr>
            <p:cNvPr id="489" name="Textfeld 26"/>
            <p:cNvSpPr/>
            <p:nvPr/>
          </p:nvSpPr>
          <p:spPr>
            <a:xfrm>
              <a:off x="6618960" y="4305600"/>
              <a:ext cx="505080" cy="44424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2</a:t>
              </a:r>
              <a:endParaRPr b="0" lang="de-DE" sz="1800" spc="-1" strike="noStrike">
                <a:latin typeface="Arial"/>
              </a:endParaRPr>
            </a:p>
          </p:txBody>
        </p:sp>
        <p:sp>
          <p:nvSpPr>
            <p:cNvPr id="490" name="Textfeld 30"/>
            <p:cNvSpPr/>
            <p:nvPr/>
          </p:nvSpPr>
          <p:spPr>
            <a:xfrm>
              <a:off x="8001360" y="3395520"/>
              <a:ext cx="505080" cy="44424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3</a:t>
              </a:r>
              <a:endParaRPr b="0" lang="de-DE" sz="1800" spc="-1" strike="noStrike">
                <a:latin typeface="Arial"/>
              </a:endParaRPr>
            </a:p>
          </p:txBody>
        </p:sp>
      </p:grpSp>
      <p:sp>
        <p:nvSpPr>
          <p:cNvPr id="491" name="Textfeld 33"/>
          <p:cNvSpPr/>
          <p:nvPr/>
        </p:nvSpPr>
        <p:spPr>
          <a:xfrm>
            <a:off x="5917680" y="2810160"/>
            <a:ext cx="505080" cy="444240"/>
          </a:xfrm>
          <a:prstGeom prst="rect">
            <a:avLst/>
          </a:prstGeom>
          <a:noFill/>
          <a:ln w="635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7000"/>
              </a:lnSpc>
              <a:spcAft>
                <a:spcPts val="799"/>
              </a:spcAft>
              <a:buNone/>
            </a:pPr>
            <a:r>
              <a:rPr b="0" lang="de-DE" sz="2000" spc="-1" strike="noStrike">
                <a:solidFill>
                  <a:srgbClr val="595959"/>
                </a:solidFill>
                <a:latin typeface="Calibri"/>
                <a:ea typeface="Calibri"/>
              </a:rPr>
              <a:t>0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492" name="Textfeld 34"/>
          <p:cNvSpPr/>
          <p:nvPr/>
        </p:nvSpPr>
        <p:spPr>
          <a:xfrm>
            <a:off x="7749360" y="1176840"/>
            <a:ext cx="504000" cy="444240"/>
          </a:xfrm>
          <a:prstGeom prst="rect">
            <a:avLst/>
          </a:prstGeom>
          <a:noFill/>
          <a:ln w="635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7000"/>
              </a:lnSpc>
              <a:spcAft>
                <a:spcPts val="799"/>
              </a:spcAft>
              <a:buNone/>
            </a:pPr>
            <a:r>
              <a:rPr b="0" lang="de-DE" sz="2500" spc="-1" strike="noStrike">
                <a:solidFill>
                  <a:srgbClr val="595959"/>
                </a:solidFill>
                <a:latin typeface="Arial"/>
                <a:ea typeface="Calibri"/>
              </a:rPr>
              <a:t>∞</a:t>
            </a:r>
            <a:endParaRPr b="0" lang="de-DE" sz="25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  <a:buNone/>
            </a:pPr>
            <a:endParaRPr b="0" lang="de-DE" sz="2000" spc="-1" strike="noStrike">
              <a:latin typeface="Arial"/>
            </a:endParaRPr>
          </a:p>
        </p:txBody>
      </p:sp>
      <p:sp>
        <p:nvSpPr>
          <p:cNvPr id="493" name="Textfeld 37"/>
          <p:cNvSpPr/>
          <p:nvPr/>
        </p:nvSpPr>
        <p:spPr>
          <a:xfrm>
            <a:off x="7967520" y="4518720"/>
            <a:ext cx="505080" cy="444240"/>
          </a:xfrm>
          <a:prstGeom prst="rect">
            <a:avLst/>
          </a:prstGeom>
          <a:noFill/>
          <a:ln w="635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7000"/>
              </a:lnSpc>
              <a:spcAft>
                <a:spcPts val="799"/>
              </a:spcAft>
              <a:buNone/>
            </a:pPr>
            <a:r>
              <a:rPr b="0" lang="de-DE" sz="2500" spc="-1" strike="noStrike">
                <a:solidFill>
                  <a:srgbClr val="595959"/>
                </a:solidFill>
                <a:latin typeface="Arial"/>
                <a:ea typeface="Calibri"/>
              </a:rPr>
              <a:t>∞</a:t>
            </a:r>
            <a:endParaRPr b="0" lang="de-DE" sz="25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  <a:buNone/>
            </a:pP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/>
          </p:nvPr>
        </p:nvSpPr>
        <p:spPr>
          <a:xfrm>
            <a:off x="283680" y="1524240"/>
            <a:ext cx="5327640" cy="405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Knoten s besuchen und permanent markieren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Entfernungen vom Startknoten zu dessen Nachbarknoten gemäß der Kostenfunktion anpassen: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d[a] = 2, parent[a] = s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d[b] = 6, parent[b] = s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Knoten a und b temporär markieren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dt" idx="64"/>
          </p:nvPr>
        </p:nvSpPr>
        <p:spPr>
          <a:xfrm>
            <a:off x="263520" y="6453360"/>
            <a:ext cx="185940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D3B7C235-6545-4ADB-A68B-0EA6D3028CE2}" type="datetime1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16.07.2022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ftr" idx="65"/>
          </p:nvPr>
        </p:nvSpPr>
        <p:spPr>
          <a:xfrm>
            <a:off x="2324160" y="6453360"/>
            <a:ext cx="49471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497" name="PlaceHolder 4"/>
          <p:cNvSpPr>
            <a:spLocks noGrp="1"/>
          </p:cNvSpPr>
          <p:nvPr>
            <p:ph type="sldNum" idx="66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132A84-3E8F-469D-A637-ECD44C17140D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25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98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99" name="Gruppieren 6"/>
          <p:cNvGrpSpPr/>
          <p:nvPr/>
        </p:nvGrpSpPr>
        <p:grpSpPr>
          <a:xfrm>
            <a:off x="5734440" y="1110960"/>
            <a:ext cx="2772000" cy="4529880"/>
            <a:chOff x="5734440" y="1110960"/>
            <a:chExt cx="2772000" cy="4529880"/>
          </a:xfrm>
        </p:grpSpPr>
        <p:grpSp>
          <p:nvGrpSpPr>
            <p:cNvPr id="500" name="Gruppieren 7"/>
            <p:cNvGrpSpPr/>
            <p:nvPr/>
          </p:nvGrpSpPr>
          <p:grpSpPr>
            <a:xfrm>
              <a:off x="5734440" y="1528920"/>
              <a:ext cx="2772000" cy="4111920"/>
              <a:chOff x="5734440" y="1528920"/>
              <a:chExt cx="2772000" cy="4111920"/>
            </a:xfrm>
          </p:grpSpPr>
          <p:sp>
            <p:nvSpPr>
              <p:cNvPr id="501" name="Gerade Verbindung mit Pfeil 11"/>
              <p:cNvSpPr/>
              <p:nvPr/>
            </p:nvSpPr>
            <p:spPr>
              <a:xfrm flipV="1">
                <a:off x="7968240" y="2277720"/>
                <a:ext cx="19800" cy="26118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02" name="Gerader Verbinder 12"/>
              <p:cNvSpPr/>
              <p:nvPr/>
            </p:nvSpPr>
            <p:spPr>
              <a:xfrm>
                <a:off x="6375600" y="3830760"/>
                <a:ext cx="1327320" cy="117072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03" name="Gerader Verbinder 13"/>
              <p:cNvSpPr/>
              <p:nvPr/>
            </p:nvSpPr>
            <p:spPr>
              <a:xfrm flipV="1">
                <a:off x="6375600" y="2169000"/>
                <a:ext cx="1348200" cy="113040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04" name="Ellipse 14"/>
              <p:cNvSpPr/>
              <p:nvPr/>
            </p:nvSpPr>
            <p:spPr>
              <a:xfrm>
                <a:off x="5734440" y="3189600"/>
                <a:ext cx="750240" cy="750600"/>
              </a:xfrm>
              <a:prstGeom prst="ellipse">
                <a:avLst/>
              </a:prstGeom>
              <a:solidFill>
                <a:srgbClr val="115e67"/>
              </a:solidFill>
              <a:ln>
                <a:solidFill>
                  <a:srgbClr val="40404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5" name="Ellipse 15"/>
              <p:cNvSpPr/>
              <p:nvPr/>
            </p:nvSpPr>
            <p:spPr>
              <a:xfrm>
                <a:off x="7614000" y="1528920"/>
                <a:ext cx="749160" cy="7491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8080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6" name="Ellipse 16"/>
              <p:cNvSpPr/>
              <p:nvPr/>
            </p:nvSpPr>
            <p:spPr>
              <a:xfrm>
                <a:off x="7593120" y="4891680"/>
                <a:ext cx="749160" cy="7491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8080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7" name="Textfeld 6"/>
              <p:cNvSpPr/>
              <p:nvPr/>
            </p:nvSpPr>
            <p:spPr>
              <a:xfrm>
                <a:off x="5933880" y="3292560"/>
                <a:ext cx="540360" cy="51516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25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s</a:t>
                </a:r>
                <a:endParaRPr b="0" lang="de-DE" sz="2500" spc="-1" strike="noStrike">
                  <a:latin typeface="Arial"/>
                </a:endParaRPr>
              </a:p>
            </p:txBody>
          </p:sp>
          <p:sp>
            <p:nvSpPr>
              <p:cNvPr id="508" name="Textfeld 13"/>
              <p:cNvSpPr/>
              <p:nvPr/>
            </p:nvSpPr>
            <p:spPr>
              <a:xfrm>
                <a:off x="7801920" y="1645920"/>
                <a:ext cx="540360" cy="51516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25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b</a:t>
                </a:r>
                <a:endParaRPr b="0" lang="de-DE" sz="2500" spc="-1" strike="noStrike">
                  <a:latin typeface="Arial"/>
                </a:endParaRPr>
              </a:p>
            </p:txBody>
          </p:sp>
          <p:sp>
            <p:nvSpPr>
              <p:cNvPr id="509" name="Textfeld 14"/>
              <p:cNvSpPr/>
              <p:nvPr/>
            </p:nvSpPr>
            <p:spPr>
              <a:xfrm>
                <a:off x="7774920" y="5013000"/>
                <a:ext cx="540360" cy="51516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25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a</a:t>
                </a:r>
                <a:endParaRPr b="0" lang="de-DE" sz="2500" spc="-1" strike="noStrike">
                  <a:latin typeface="Arial"/>
                </a:endParaRPr>
              </a:p>
            </p:txBody>
          </p:sp>
          <p:sp>
            <p:nvSpPr>
              <p:cNvPr id="510" name="Textfeld 25"/>
              <p:cNvSpPr/>
              <p:nvPr/>
            </p:nvSpPr>
            <p:spPr>
              <a:xfrm>
                <a:off x="6765840" y="2379600"/>
                <a:ext cx="505080" cy="44424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18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6</a:t>
                </a:r>
                <a:endParaRPr b="0" lang="de-DE" sz="1800" spc="-1" strike="noStrike">
                  <a:latin typeface="Arial"/>
                </a:endParaRPr>
              </a:p>
            </p:txBody>
          </p:sp>
          <p:sp>
            <p:nvSpPr>
              <p:cNvPr id="511" name="Textfeld 26"/>
              <p:cNvSpPr/>
              <p:nvPr/>
            </p:nvSpPr>
            <p:spPr>
              <a:xfrm>
                <a:off x="6618960" y="4305600"/>
                <a:ext cx="505080" cy="44424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18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2</a:t>
                </a:r>
                <a:endParaRPr b="0" lang="de-DE" sz="1800" spc="-1" strike="noStrike">
                  <a:latin typeface="Arial"/>
                </a:endParaRPr>
              </a:p>
            </p:txBody>
          </p:sp>
          <p:sp>
            <p:nvSpPr>
              <p:cNvPr id="512" name="Textfeld 30"/>
              <p:cNvSpPr/>
              <p:nvPr/>
            </p:nvSpPr>
            <p:spPr>
              <a:xfrm>
                <a:off x="8001360" y="3395520"/>
                <a:ext cx="505080" cy="44424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18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3</a:t>
                </a:r>
                <a:endParaRPr b="0" lang="de-DE" sz="1800" spc="-1" strike="noStrike">
                  <a:latin typeface="Arial"/>
                </a:endParaRPr>
              </a:p>
            </p:txBody>
          </p:sp>
        </p:grpSp>
        <p:sp>
          <p:nvSpPr>
            <p:cNvPr id="513" name="Textfeld 33"/>
            <p:cNvSpPr/>
            <p:nvPr/>
          </p:nvSpPr>
          <p:spPr>
            <a:xfrm>
              <a:off x="5917680" y="2810160"/>
              <a:ext cx="505080" cy="44424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b="0" lang="de-DE" sz="2000" spc="-1" strike="noStrike">
                  <a:solidFill>
                    <a:srgbClr val="595959"/>
                  </a:solidFill>
                  <a:latin typeface="Calibri"/>
                  <a:ea typeface="Calibri"/>
                </a:rPr>
                <a:t>0</a:t>
              </a:r>
              <a:endParaRPr b="0" lang="de-DE" sz="2000" spc="-1" strike="noStrike">
                <a:latin typeface="Arial"/>
              </a:endParaRPr>
            </a:p>
          </p:txBody>
        </p:sp>
        <p:sp>
          <p:nvSpPr>
            <p:cNvPr id="514" name="Textfeld 34"/>
            <p:cNvSpPr/>
            <p:nvPr/>
          </p:nvSpPr>
          <p:spPr>
            <a:xfrm>
              <a:off x="7811280" y="1110960"/>
              <a:ext cx="504000" cy="44424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b="0" lang="de-DE" sz="2000" spc="-1" strike="noStrike">
                  <a:solidFill>
                    <a:srgbClr val="c00000"/>
                  </a:solidFill>
                  <a:latin typeface="Calibri"/>
                  <a:ea typeface="Calibri"/>
                </a:rPr>
                <a:t>6</a:t>
              </a:r>
              <a:endParaRPr b="0" lang="de-DE" sz="2000" spc="-1" strike="noStrike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b="0" lang="de-DE" sz="2000" spc="-1" strike="noStrike">
                <a:latin typeface="Arial"/>
              </a:endParaRPr>
            </a:p>
          </p:txBody>
        </p:sp>
        <p:sp>
          <p:nvSpPr>
            <p:cNvPr id="515" name="Textfeld 37"/>
            <p:cNvSpPr/>
            <p:nvPr/>
          </p:nvSpPr>
          <p:spPr>
            <a:xfrm>
              <a:off x="7997760" y="4542120"/>
              <a:ext cx="505080" cy="44424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b="0" lang="de-DE" sz="2000" spc="-1" strike="noStrike">
                  <a:solidFill>
                    <a:srgbClr val="c00000"/>
                  </a:solidFill>
                  <a:latin typeface="Calibri"/>
                  <a:ea typeface="Calibri"/>
                </a:rPr>
                <a:t>2</a:t>
              </a:r>
              <a:endParaRPr b="0" lang="de-DE" sz="2000" spc="-1" strike="noStrike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b="0" lang="de-DE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/>
          </p:nvPr>
        </p:nvSpPr>
        <p:spPr>
          <a:xfrm>
            <a:off x="275760" y="1581840"/>
            <a:ext cx="5205240" cy="4296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Temporär markierten Knoten mit geringster Entfernung zu s besuchen und permanent markieren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Entfernungen vom Startknoten über den besuchten Knoten zu dessen Nachbarknoten berechnen: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d[b] = d[a] + c(a,b)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Relaxierung bei Knoten b: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d[b] = 5, parent[b] = a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53028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 type="dt" idx="67"/>
          </p:nvPr>
        </p:nvSpPr>
        <p:spPr>
          <a:xfrm>
            <a:off x="263520" y="6453360"/>
            <a:ext cx="185940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DB184E45-B204-4403-BDB6-F605F42D0829}" type="datetime1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16.07.2022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 type="ftr" idx="68"/>
          </p:nvPr>
        </p:nvSpPr>
        <p:spPr>
          <a:xfrm>
            <a:off x="2324160" y="6453360"/>
            <a:ext cx="49471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519" name="PlaceHolder 4"/>
          <p:cNvSpPr>
            <a:spLocks noGrp="1"/>
          </p:cNvSpPr>
          <p:nvPr>
            <p:ph type="sldNum" idx="69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ED674F-C34C-4CA3-9597-DBB84CAAEA85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26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520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21" name="Gruppieren 6"/>
          <p:cNvGrpSpPr/>
          <p:nvPr/>
        </p:nvGrpSpPr>
        <p:grpSpPr>
          <a:xfrm>
            <a:off x="5734440" y="1139760"/>
            <a:ext cx="2772000" cy="4501080"/>
            <a:chOff x="5734440" y="1139760"/>
            <a:chExt cx="2772000" cy="4501080"/>
          </a:xfrm>
        </p:grpSpPr>
        <p:grpSp>
          <p:nvGrpSpPr>
            <p:cNvPr id="522" name="Gruppieren 7"/>
            <p:cNvGrpSpPr/>
            <p:nvPr/>
          </p:nvGrpSpPr>
          <p:grpSpPr>
            <a:xfrm>
              <a:off x="5734440" y="1528920"/>
              <a:ext cx="2772000" cy="4111920"/>
              <a:chOff x="5734440" y="1528920"/>
              <a:chExt cx="2772000" cy="4111920"/>
            </a:xfrm>
          </p:grpSpPr>
          <p:sp>
            <p:nvSpPr>
              <p:cNvPr id="523" name="Gerade Verbindung mit Pfeil 11"/>
              <p:cNvSpPr/>
              <p:nvPr/>
            </p:nvSpPr>
            <p:spPr>
              <a:xfrm flipV="1">
                <a:off x="7968240" y="2277720"/>
                <a:ext cx="19800" cy="26118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c00000"/>
                </a:solidFill>
                <a:prstDash val="dash"/>
                <a:round/>
                <a:tailEnd len="med" type="triangle" w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24" name="Gerader Verbinder 12"/>
              <p:cNvSpPr/>
              <p:nvPr/>
            </p:nvSpPr>
            <p:spPr>
              <a:xfrm>
                <a:off x="6375600" y="3830760"/>
                <a:ext cx="1327320" cy="11707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25" name="Gerader Verbinder 13"/>
              <p:cNvSpPr/>
              <p:nvPr/>
            </p:nvSpPr>
            <p:spPr>
              <a:xfrm flipV="1">
                <a:off x="6375600" y="2169000"/>
                <a:ext cx="1348200" cy="11304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26" name="Ellipse 14"/>
              <p:cNvSpPr/>
              <p:nvPr/>
            </p:nvSpPr>
            <p:spPr>
              <a:xfrm>
                <a:off x="5734440" y="3189600"/>
                <a:ext cx="750240" cy="750600"/>
              </a:xfrm>
              <a:prstGeom prst="ellipse">
                <a:avLst/>
              </a:prstGeom>
              <a:solidFill>
                <a:srgbClr val="115e67"/>
              </a:solidFill>
              <a:ln>
                <a:solidFill>
                  <a:srgbClr val="40404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7" name="Ellipse 15"/>
              <p:cNvSpPr/>
              <p:nvPr/>
            </p:nvSpPr>
            <p:spPr>
              <a:xfrm>
                <a:off x="7614000" y="1528920"/>
                <a:ext cx="749160" cy="7491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8080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8" name="Ellipse 16"/>
              <p:cNvSpPr/>
              <p:nvPr/>
            </p:nvSpPr>
            <p:spPr>
              <a:xfrm>
                <a:off x="7593120" y="4891680"/>
                <a:ext cx="749160" cy="749160"/>
              </a:xfrm>
              <a:prstGeom prst="ellipse">
                <a:avLst/>
              </a:prstGeom>
              <a:solidFill>
                <a:srgbClr val="115e67"/>
              </a:solidFill>
              <a:ln>
                <a:solidFill>
                  <a:srgbClr val="40404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9" name="Textfeld 6"/>
              <p:cNvSpPr/>
              <p:nvPr/>
            </p:nvSpPr>
            <p:spPr>
              <a:xfrm>
                <a:off x="5933880" y="3292560"/>
                <a:ext cx="540360" cy="51516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25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s</a:t>
                </a:r>
                <a:endParaRPr b="0" lang="de-DE" sz="2500" spc="-1" strike="noStrike">
                  <a:latin typeface="Arial"/>
                </a:endParaRPr>
              </a:p>
            </p:txBody>
          </p:sp>
          <p:sp>
            <p:nvSpPr>
              <p:cNvPr id="530" name="Textfeld 13"/>
              <p:cNvSpPr/>
              <p:nvPr/>
            </p:nvSpPr>
            <p:spPr>
              <a:xfrm>
                <a:off x="7801920" y="1645920"/>
                <a:ext cx="540360" cy="51516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25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b</a:t>
                </a:r>
                <a:endParaRPr b="0" lang="de-DE" sz="2500" spc="-1" strike="noStrike">
                  <a:latin typeface="Arial"/>
                </a:endParaRPr>
              </a:p>
            </p:txBody>
          </p:sp>
          <p:sp>
            <p:nvSpPr>
              <p:cNvPr id="531" name="Textfeld 14"/>
              <p:cNvSpPr/>
              <p:nvPr/>
            </p:nvSpPr>
            <p:spPr>
              <a:xfrm>
                <a:off x="7774920" y="5013000"/>
                <a:ext cx="540360" cy="51516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25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a</a:t>
                </a:r>
                <a:endParaRPr b="0" lang="de-DE" sz="2500" spc="-1" strike="noStrike">
                  <a:latin typeface="Arial"/>
                </a:endParaRPr>
              </a:p>
            </p:txBody>
          </p:sp>
          <p:sp>
            <p:nvSpPr>
              <p:cNvPr id="532" name="Textfeld 25"/>
              <p:cNvSpPr/>
              <p:nvPr/>
            </p:nvSpPr>
            <p:spPr>
              <a:xfrm>
                <a:off x="6765840" y="2379600"/>
                <a:ext cx="505080" cy="44424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18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6</a:t>
                </a:r>
                <a:endParaRPr b="0" lang="de-DE" sz="1800" spc="-1" strike="noStrike">
                  <a:latin typeface="Arial"/>
                </a:endParaRPr>
              </a:p>
            </p:txBody>
          </p:sp>
          <p:sp>
            <p:nvSpPr>
              <p:cNvPr id="533" name="Textfeld 26"/>
              <p:cNvSpPr/>
              <p:nvPr/>
            </p:nvSpPr>
            <p:spPr>
              <a:xfrm>
                <a:off x="6618960" y="4305600"/>
                <a:ext cx="505080" cy="44424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18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2</a:t>
                </a:r>
                <a:endParaRPr b="0" lang="de-DE" sz="1800" spc="-1" strike="noStrike">
                  <a:latin typeface="Arial"/>
                </a:endParaRPr>
              </a:p>
            </p:txBody>
          </p:sp>
          <p:sp>
            <p:nvSpPr>
              <p:cNvPr id="534" name="Textfeld 30"/>
              <p:cNvSpPr/>
              <p:nvPr/>
            </p:nvSpPr>
            <p:spPr>
              <a:xfrm>
                <a:off x="8001360" y="3395520"/>
                <a:ext cx="505080" cy="44424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18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3</a:t>
                </a:r>
                <a:endParaRPr b="0" lang="de-DE" sz="1800" spc="-1" strike="noStrike">
                  <a:latin typeface="Arial"/>
                </a:endParaRPr>
              </a:p>
            </p:txBody>
          </p:sp>
        </p:grpSp>
        <p:sp>
          <p:nvSpPr>
            <p:cNvPr id="535" name="Textfeld 33"/>
            <p:cNvSpPr/>
            <p:nvPr/>
          </p:nvSpPr>
          <p:spPr>
            <a:xfrm>
              <a:off x="5917680" y="2810160"/>
              <a:ext cx="505080" cy="44424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b="0" lang="de-DE" sz="2000" spc="-1" strike="noStrike">
                  <a:solidFill>
                    <a:srgbClr val="595959"/>
                  </a:solidFill>
                  <a:latin typeface="Calibri"/>
                  <a:ea typeface="Calibri"/>
                </a:rPr>
                <a:t>0</a:t>
              </a:r>
              <a:endParaRPr b="0" lang="de-DE" sz="2000" spc="-1" strike="noStrike">
                <a:latin typeface="Arial"/>
              </a:endParaRPr>
            </a:p>
          </p:txBody>
        </p:sp>
        <p:sp>
          <p:nvSpPr>
            <p:cNvPr id="536" name="Textfeld 34"/>
            <p:cNvSpPr/>
            <p:nvPr/>
          </p:nvSpPr>
          <p:spPr>
            <a:xfrm>
              <a:off x="7811280" y="1139760"/>
              <a:ext cx="504000" cy="44424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b="0" lang="de-DE" sz="2000" spc="-1" strike="noStrike">
                  <a:solidFill>
                    <a:srgbClr val="c00000"/>
                  </a:solidFill>
                  <a:latin typeface="Calibri"/>
                  <a:ea typeface="Calibri"/>
                </a:rPr>
                <a:t>5</a:t>
              </a:r>
              <a:endParaRPr b="0" lang="de-DE" sz="2000" spc="-1" strike="noStrike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b="0" lang="de-DE" sz="2000" spc="-1" strike="noStrike">
                <a:latin typeface="Arial"/>
              </a:endParaRPr>
            </a:p>
          </p:txBody>
        </p:sp>
        <p:sp>
          <p:nvSpPr>
            <p:cNvPr id="537" name="Textfeld 37"/>
            <p:cNvSpPr/>
            <p:nvPr/>
          </p:nvSpPr>
          <p:spPr>
            <a:xfrm>
              <a:off x="7967520" y="4518720"/>
              <a:ext cx="505080" cy="44424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b="0" lang="de-DE" sz="2000" spc="-1" strike="noStrike">
                  <a:solidFill>
                    <a:srgbClr val="595959"/>
                  </a:solidFill>
                  <a:latin typeface="Calibri"/>
                  <a:ea typeface="Calibri"/>
                </a:rPr>
                <a:t>2</a:t>
              </a:r>
              <a:endParaRPr b="0" lang="de-DE" sz="2000" spc="-1" strike="noStrike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b="0" lang="de-DE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/>
          </p:nvPr>
        </p:nvSpPr>
        <p:spPr>
          <a:xfrm>
            <a:off x="268560" y="2262240"/>
            <a:ext cx="5327640" cy="257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Temporär markierten Knoten mit geringster Entfernung zu s besuchen permanent markieren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Da alle Knoten nun permanent markiert sind, ist der Algorithmus beendet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 type="dt" idx="70"/>
          </p:nvPr>
        </p:nvSpPr>
        <p:spPr>
          <a:xfrm>
            <a:off x="263520" y="6453360"/>
            <a:ext cx="185940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8F2422F2-CB57-4AAB-8E72-7DAE08D976E1}" type="datetime1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16.07.2022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 type="ftr" idx="71"/>
          </p:nvPr>
        </p:nvSpPr>
        <p:spPr>
          <a:xfrm>
            <a:off x="2324160" y="6453360"/>
            <a:ext cx="49471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541" name="PlaceHolder 4"/>
          <p:cNvSpPr>
            <a:spLocks noGrp="1"/>
          </p:cNvSpPr>
          <p:nvPr>
            <p:ph type="sldNum" idx="72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5BD9F4-3620-4049-93FE-11C863FA6B67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27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542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Funktio</a:t>
            </a: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nsprinzi</a:t>
            </a: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p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43" name="Gruppieren 6"/>
          <p:cNvGrpSpPr/>
          <p:nvPr/>
        </p:nvGrpSpPr>
        <p:grpSpPr>
          <a:xfrm>
            <a:off x="5734440" y="1139760"/>
            <a:ext cx="2772000" cy="4501080"/>
            <a:chOff x="5734440" y="1139760"/>
            <a:chExt cx="2772000" cy="4501080"/>
          </a:xfrm>
        </p:grpSpPr>
        <p:grpSp>
          <p:nvGrpSpPr>
            <p:cNvPr id="544" name="Gruppieren 7"/>
            <p:cNvGrpSpPr/>
            <p:nvPr/>
          </p:nvGrpSpPr>
          <p:grpSpPr>
            <a:xfrm>
              <a:off x="5734440" y="1528920"/>
              <a:ext cx="2772000" cy="4111920"/>
              <a:chOff x="5734440" y="1528920"/>
              <a:chExt cx="2772000" cy="4111920"/>
            </a:xfrm>
          </p:grpSpPr>
          <p:sp>
            <p:nvSpPr>
              <p:cNvPr id="545" name="Gerade Verbindung mit Pfeil 11"/>
              <p:cNvSpPr/>
              <p:nvPr/>
            </p:nvSpPr>
            <p:spPr>
              <a:xfrm flipV="1">
                <a:off x="7968240" y="2277720"/>
                <a:ext cx="19800" cy="26118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46" name="Gerader Verbinder 12"/>
              <p:cNvSpPr/>
              <p:nvPr/>
            </p:nvSpPr>
            <p:spPr>
              <a:xfrm>
                <a:off x="6375600" y="3830760"/>
                <a:ext cx="1327320" cy="11707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47" name="Gerader Verbinder 13"/>
              <p:cNvSpPr/>
              <p:nvPr/>
            </p:nvSpPr>
            <p:spPr>
              <a:xfrm flipV="1">
                <a:off x="6375600" y="2169000"/>
                <a:ext cx="1348200" cy="11304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48" name="Ellipse 14"/>
              <p:cNvSpPr/>
              <p:nvPr/>
            </p:nvSpPr>
            <p:spPr>
              <a:xfrm>
                <a:off x="5734440" y="3189600"/>
                <a:ext cx="750240" cy="750600"/>
              </a:xfrm>
              <a:prstGeom prst="ellipse">
                <a:avLst/>
              </a:prstGeom>
              <a:solidFill>
                <a:srgbClr val="115e67"/>
              </a:solidFill>
              <a:ln>
                <a:solidFill>
                  <a:srgbClr val="40404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9" name="Ellipse 15"/>
              <p:cNvSpPr/>
              <p:nvPr/>
            </p:nvSpPr>
            <p:spPr>
              <a:xfrm>
                <a:off x="7614000" y="1528920"/>
                <a:ext cx="749160" cy="749160"/>
              </a:xfrm>
              <a:prstGeom prst="ellipse">
                <a:avLst/>
              </a:prstGeom>
              <a:solidFill>
                <a:srgbClr val="115e67"/>
              </a:solidFill>
              <a:ln>
                <a:solidFill>
                  <a:srgbClr val="40404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0" name="Ellipse 16"/>
              <p:cNvSpPr/>
              <p:nvPr/>
            </p:nvSpPr>
            <p:spPr>
              <a:xfrm>
                <a:off x="7593120" y="4891680"/>
                <a:ext cx="749160" cy="749160"/>
              </a:xfrm>
              <a:prstGeom prst="ellipse">
                <a:avLst/>
              </a:prstGeom>
              <a:solidFill>
                <a:srgbClr val="115e67"/>
              </a:solidFill>
              <a:ln>
                <a:solidFill>
                  <a:srgbClr val="40404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1" name="Textfeld 6"/>
              <p:cNvSpPr/>
              <p:nvPr/>
            </p:nvSpPr>
            <p:spPr>
              <a:xfrm>
                <a:off x="5933880" y="3292560"/>
                <a:ext cx="540360" cy="51516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25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s</a:t>
                </a:r>
                <a:endParaRPr b="0" lang="de-DE" sz="2500" spc="-1" strike="noStrike">
                  <a:latin typeface="Arial"/>
                </a:endParaRPr>
              </a:p>
            </p:txBody>
          </p:sp>
          <p:sp>
            <p:nvSpPr>
              <p:cNvPr id="552" name="Textfeld 13"/>
              <p:cNvSpPr/>
              <p:nvPr/>
            </p:nvSpPr>
            <p:spPr>
              <a:xfrm>
                <a:off x="7801920" y="1645920"/>
                <a:ext cx="540360" cy="51516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25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b</a:t>
                </a:r>
                <a:endParaRPr b="0" lang="de-DE" sz="2500" spc="-1" strike="noStrike">
                  <a:latin typeface="Arial"/>
                </a:endParaRPr>
              </a:p>
            </p:txBody>
          </p:sp>
          <p:sp>
            <p:nvSpPr>
              <p:cNvPr id="553" name="Textfeld 14"/>
              <p:cNvSpPr/>
              <p:nvPr/>
            </p:nvSpPr>
            <p:spPr>
              <a:xfrm>
                <a:off x="7774920" y="5013000"/>
                <a:ext cx="540360" cy="51516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25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a</a:t>
                </a:r>
                <a:endParaRPr b="0" lang="de-DE" sz="2500" spc="-1" strike="noStrike">
                  <a:latin typeface="Arial"/>
                </a:endParaRPr>
              </a:p>
            </p:txBody>
          </p:sp>
          <p:sp>
            <p:nvSpPr>
              <p:cNvPr id="554" name="Textfeld 25"/>
              <p:cNvSpPr/>
              <p:nvPr/>
            </p:nvSpPr>
            <p:spPr>
              <a:xfrm>
                <a:off x="6765840" y="2379600"/>
                <a:ext cx="505080" cy="44424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18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6</a:t>
                </a:r>
                <a:endParaRPr b="0" lang="de-DE" sz="1800" spc="-1" strike="noStrike">
                  <a:latin typeface="Arial"/>
                </a:endParaRPr>
              </a:p>
            </p:txBody>
          </p:sp>
          <p:sp>
            <p:nvSpPr>
              <p:cNvPr id="555" name="Textfeld 26"/>
              <p:cNvSpPr/>
              <p:nvPr/>
            </p:nvSpPr>
            <p:spPr>
              <a:xfrm>
                <a:off x="6618960" y="4305600"/>
                <a:ext cx="505080" cy="44424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18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2</a:t>
                </a:r>
                <a:endParaRPr b="0" lang="de-DE" sz="1800" spc="-1" strike="noStrike">
                  <a:latin typeface="Arial"/>
                </a:endParaRPr>
              </a:p>
            </p:txBody>
          </p:sp>
          <p:sp>
            <p:nvSpPr>
              <p:cNvPr id="556" name="Textfeld 30"/>
              <p:cNvSpPr/>
              <p:nvPr/>
            </p:nvSpPr>
            <p:spPr>
              <a:xfrm>
                <a:off x="8001360" y="3395520"/>
                <a:ext cx="505080" cy="44424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18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3</a:t>
                </a:r>
                <a:endParaRPr b="0" lang="de-DE" sz="1800" spc="-1" strike="noStrike">
                  <a:latin typeface="Arial"/>
                </a:endParaRPr>
              </a:p>
            </p:txBody>
          </p:sp>
        </p:grpSp>
        <p:sp>
          <p:nvSpPr>
            <p:cNvPr id="557" name="Textfeld 33"/>
            <p:cNvSpPr/>
            <p:nvPr/>
          </p:nvSpPr>
          <p:spPr>
            <a:xfrm>
              <a:off x="5917680" y="2810160"/>
              <a:ext cx="505080" cy="44424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b="0" lang="de-DE" sz="2000" spc="-1" strike="noStrike">
                  <a:solidFill>
                    <a:srgbClr val="595959"/>
                  </a:solidFill>
                  <a:latin typeface="Calibri"/>
                  <a:ea typeface="Calibri"/>
                </a:rPr>
                <a:t>0</a:t>
              </a:r>
              <a:endParaRPr b="0" lang="de-DE" sz="2000" spc="-1" strike="noStrike">
                <a:latin typeface="Arial"/>
              </a:endParaRPr>
            </a:p>
          </p:txBody>
        </p:sp>
        <p:sp>
          <p:nvSpPr>
            <p:cNvPr id="558" name="Textfeld 34"/>
            <p:cNvSpPr/>
            <p:nvPr/>
          </p:nvSpPr>
          <p:spPr>
            <a:xfrm>
              <a:off x="7811280" y="1139760"/>
              <a:ext cx="504000" cy="44424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b="0" lang="de-DE" sz="2000" spc="-1" strike="noStrike">
                  <a:solidFill>
                    <a:srgbClr val="595959"/>
                  </a:solidFill>
                  <a:latin typeface="Calibri"/>
                  <a:ea typeface="Calibri"/>
                </a:rPr>
                <a:t>5</a:t>
              </a:r>
              <a:endParaRPr b="0" lang="de-DE" sz="2000" spc="-1" strike="noStrike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b="0" lang="de-DE" sz="2000" spc="-1" strike="noStrike">
                <a:latin typeface="Arial"/>
              </a:endParaRPr>
            </a:p>
          </p:txBody>
        </p:sp>
        <p:sp>
          <p:nvSpPr>
            <p:cNvPr id="559" name="Textfeld 37"/>
            <p:cNvSpPr/>
            <p:nvPr/>
          </p:nvSpPr>
          <p:spPr>
            <a:xfrm>
              <a:off x="7967520" y="4518720"/>
              <a:ext cx="505080" cy="44424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b="0" lang="de-DE" sz="2000" spc="-1" strike="noStrike">
                  <a:solidFill>
                    <a:srgbClr val="595959"/>
                  </a:solidFill>
                  <a:latin typeface="Calibri"/>
                  <a:ea typeface="Calibri"/>
                </a:rPr>
                <a:t>2</a:t>
              </a:r>
              <a:endParaRPr b="0" lang="de-DE" sz="2000" spc="-1" strike="noStrike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b="0" lang="de-DE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/>
          </p:nvPr>
        </p:nvSpPr>
        <p:spPr>
          <a:xfrm>
            <a:off x="258840" y="1772640"/>
            <a:ext cx="8638920" cy="369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Alle N Knoten erhalten genau einmal eine permanente Markierung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Jeder Knoten hat maximal N-1 Nachbarn, für die die Distanz berechnet werden muss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Damit ergibt sich: O(N </a:t>
            </a:r>
            <a:r>
              <a:rPr b="0" lang="de-DE" sz="1800" spc="-1" strike="noStrike">
                <a:solidFill>
                  <a:srgbClr val="000000"/>
                </a:solidFill>
                <a:latin typeface="Verdana"/>
                <a:ea typeface="Verdana"/>
              </a:rPr>
              <a:t>·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 N-1) = O(N²)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Die exakte Laufzeit ist von der Wahl der Priorityqueue abhängig </a:t>
            </a:r>
            <a:r>
              <a:rPr b="0" lang="de-DE" sz="2000" spc="-1" strike="noStrike">
                <a:solidFill>
                  <a:srgbClr val="000000"/>
                </a:solidFill>
                <a:latin typeface="Wingdings"/>
                <a:ea typeface="Verdana"/>
              </a:rPr>
              <a:t>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 Verbesserung möglich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dt" idx="73"/>
          </p:nvPr>
        </p:nvSpPr>
        <p:spPr>
          <a:xfrm>
            <a:off x="263520" y="6453360"/>
            <a:ext cx="185940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A71567FF-D659-4E08-B56F-01F403E38D39}" type="datetime1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16.07.2022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ftr" idx="74"/>
          </p:nvPr>
        </p:nvSpPr>
        <p:spPr>
          <a:xfrm>
            <a:off x="2324160" y="6453360"/>
            <a:ext cx="49471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563" name="PlaceHolder 4"/>
          <p:cNvSpPr>
            <a:spLocks noGrp="1"/>
          </p:cNvSpPr>
          <p:nvPr>
            <p:ph type="sldNum" idx="75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561F7E-6DD4-49B0-8B10-38149A6E1C2C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28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564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Laufzeit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/>
          </p:nvPr>
        </p:nvSpPr>
        <p:spPr>
          <a:xfrm>
            <a:off x="1946520" y="2176920"/>
            <a:ext cx="5250600" cy="126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3400" spc="-1" strike="noStrike">
                <a:solidFill>
                  <a:srgbClr val="ffffff"/>
                </a:solidFill>
                <a:latin typeface="Verdana"/>
                <a:ea typeface="Verdana"/>
              </a:rPr>
              <a:t>BELLMAN-FORD ALGORITHMUS</a:t>
            </a: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/>
          </p:nvPr>
        </p:nvSpPr>
        <p:spPr>
          <a:xfrm>
            <a:off x="1946520" y="2661480"/>
            <a:ext cx="5250600" cy="76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3400" spc="-1" strike="noStrike">
                <a:solidFill>
                  <a:srgbClr val="ffffff"/>
                </a:solidFill>
                <a:latin typeface="Verdana"/>
                <a:ea typeface="Verdana"/>
              </a:rPr>
              <a:t>Anwendungen</a:t>
            </a: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/>
          </p:nvPr>
        </p:nvSpPr>
        <p:spPr>
          <a:xfrm>
            <a:off x="251640" y="1412640"/>
            <a:ext cx="8638920" cy="453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Straßennetz wird durch den Graphen repräsentiert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Lösung des Single-Pair Shortest Path Problems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Wingdings" charset="2"/>
              <a:buChar char="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findet kürzesten Weg von s zu t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Angabe der Fahrtzeit anhand von Durchschnitts-geschwindigkeiten </a:t>
            </a:r>
            <a:r>
              <a:rPr b="0" lang="de-DE" sz="2000" spc="-1" strike="noStrike">
                <a:solidFill>
                  <a:srgbClr val="000000"/>
                </a:solidFill>
                <a:latin typeface="Wingdings"/>
                <a:ea typeface="Verdana"/>
              </a:rPr>
              <a:t>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 Berechnung von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Entfernung auf schnellstem Weg sowie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Fahrtzeit auf kürzestem Weg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Effizientere Varianten: frühzeitiges Stoppen, bidirektionale Suche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 type="dt" idx="76"/>
          </p:nvPr>
        </p:nvSpPr>
        <p:spPr>
          <a:xfrm>
            <a:off x="263520" y="6453360"/>
            <a:ext cx="185940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4C55841F-84BF-4D26-86F5-D31FFAACE4CC}" type="datetime1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16.07.2022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 type="ftr" idx="77"/>
          </p:nvPr>
        </p:nvSpPr>
        <p:spPr>
          <a:xfrm>
            <a:off x="2324160" y="6453360"/>
            <a:ext cx="49471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569" name="PlaceHolder 4"/>
          <p:cNvSpPr>
            <a:spLocks noGrp="1"/>
          </p:cNvSpPr>
          <p:nvPr>
            <p:ph type="sldNum" idx="78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B23CB5-F802-4FF1-95D9-5326F54A2562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29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570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Routenplanung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/>
          </p:nvPr>
        </p:nvSpPr>
        <p:spPr>
          <a:xfrm>
            <a:off x="251640" y="1556640"/>
            <a:ext cx="5479200" cy="441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Zur Auswertung medizinischer Bilder für Diagnosen und Therapien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Abgrenzung von relevanten Strukturen, beispielsweise Tumoren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Verwendung des Live-Wire-Verfahrens: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Hervorhebung der Objektkontur ausgehend vom Startpunkt über gewählte Saatpunkte bis zum Mauszeiger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PlaceHolder 2"/>
          <p:cNvSpPr>
            <a:spLocks noGrp="1"/>
          </p:cNvSpPr>
          <p:nvPr>
            <p:ph type="dt" idx="79"/>
          </p:nvPr>
        </p:nvSpPr>
        <p:spPr>
          <a:xfrm>
            <a:off x="263520" y="6453360"/>
            <a:ext cx="185940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5033B1E8-88A7-4F6B-8E66-A1C4CFF82198}" type="datetime1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16.07.2022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 type="ftr" idx="80"/>
          </p:nvPr>
        </p:nvSpPr>
        <p:spPr>
          <a:xfrm>
            <a:off x="2324160" y="6453360"/>
            <a:ext cx="49471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574" name="PlaceHolder 4"/>
          <p:cNvSpPr>
            <a:spLocks noGrp="1"/>
          </p:cNvSpPr>
          <p:nvPr>
            <p:ph type="sldNum" idx="81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7709C3-70AF-4A0B-9F71-B95B8971DB52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31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575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Segmentierung medizinischer Bilder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6" name="Grafik 6" descr=""/>
          <p:cNvPicPr/>
          <p:nvPr/>
        </p:nvPicPr>
        <p:blipFill>
          <a:blip r:embed="rId1"/>
          <a:stretch/>
        </p:blipFill>
        <p:spPr>
          <a:xfrm>
            <a:off x="5923800" y="2161800"/>
            <a:ext cx="2966760" cy="292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/>
          </p:nvPr>
        </p:nvSpPr>
        <p:spPr>
          <a:xfrm>
            <a:off x="258840" y="1700640"/>
            <a:ext cx="8352000" cy="375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Live-Wire-Verfahren: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Transformation des Bildes in einen Graphen: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53028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Bildpunkt </a:t>
            </a:r>
            <a:r>
              <a:rPr b="0" lang="de-DE" sz="2000" spc="-1" strike="noStrike">
                <a:solidFill>
                  <a:srgbClr val="202124"/>
                </a:solidFill>
                <a:latin typeface="Verdana"/>
                <a:ea typeface="Verdana"/>
              </a:rPr>
              <a:t>≙ Knoten, Kontur ≙ Pfad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53028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202124"/>
                </a:solidFill>
                <a:latin typeface="Verdana"/>
                <a:ea typeface="Verdana"/>
              </a:rPr>
              <a:t>Bei der Kostenfunktion entspricht kostengünstigster Weg entspricht möglichst der Objektkontur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202124"/>
                </a:solidFill>
                <a:latin typeface="Verdana"/>
                <a:ea typeface="Verdana"/>
              </a:rPr>
              <a:t>Kostengünstigsten Weg mit Hilfe des Dijkstra-Algorithmus berechnen und optisch hervorheben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 type="dt" idx="82"/>
          </p:nvPr>
        </p:nvSpPr>
        <p:spPr>
          <a:xfrm>
            <a:off x="263520" y="6453360"/>
            <a:ext cx="185940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F17DFE45-AA81-4FA7-9B01-2A1341850D9C}" type="datetime1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16.07.2022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 type="ftr" idx="83"/>
          </p:nvPr>
        </p:nvSpPr>
        <p:spPr>
          <a:xfrm>
            <a:off x="2324160" y="6453360"/>
            <a:ext cx="49471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580" name="PlaceHolder 4"/>
          <p:cNvSpPr>
            <a:spLocks noGrp="1"/>
          </p:cNvSpPr>
          <p:nvPr>
            <p:ph type="sldNum" idx="84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A8E381-FAAD-41D4-812F-F4A4986D51ED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31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581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Segmentierung medizinischer Bilder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/>
          </p:nvPr>
        </p:nvSpPr>
        <p:spPr>
          <a:xfrm>
            <a:off x="251640" y="1772640"/>
            <a:ext cx="8638920" cy="3743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Ermöglicht die Kommunikation und Datenübertragung zweier Rechner aus verschiedenen lokalen Netzwerken (LANs)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Router </a:t>
            </a:r>
            <a:r>
              <a:rPr b="0" lang="de-DE" sz="2000" spc="-1" strike="noStrike">
                <a:solidFill>
                  <a:srgbClr val="202124"/>
                </a:solidFill>
                <a:latin typeface="Verdana"/>
                <a:ea typeface="Verdana"/>
              </a:rPr>
              <a:t>speichern Nachbarn und Distanzen in Link-State-Paketen </a:t>
            </a:r>
            <a:r>
              <a:rPr b="0" lang="de-DE" sz="2000" spc="-1" strike="noStrike">
                <a:solidFill>
                  <a:srgbClr val="202124"/>
                </a:solidFill>
                <a:latin typeface="Wingdings"/>
                <a:ea typeface="Verdana"/>
              </a:rPr>
              <a:t></a:t>
            </a:r>
            <a:r>
              <a:rPr b="0" lang="de-DE" sz="2000" spc="-1" strike="noStrike">
                <a:solidFill>
                  <a:srgbClr val="202124"/>
                </a:solidFill>
                <a:latin typeface="Verdana"/>
                <a:ea typeface="Verdana"/>
              </a:rPr>
              <a:t> Verteilung an Router im Netzwerk per Flooding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Berechnung des kürzesten Weges zu allen andere Routern mit Hilfe des Dijkstra-Algorithmus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Verkürzung der Laufzeit durch Aufteilung in Teilnetzwerke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 type="dt" idx="85"/>
          </p:nvPr>
        </p:nvSpPr>
        <p:spPr>
          <a:xfrm>
            <a:off x="263520" y="6453360"/>
            <a:ext cx="185940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DCFD7905-C4AE-4FBA-8918-9BAAE8DC2326}" type="datetime1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16.07.2022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 type="ftr" idx="86"/>
          </p:nvPr>
        </p:nvSpPr>
        <p:spPr>
          <a:xfrm>
            <a:off x="2324160" y="6453360"/>
            <a:ext cx="49471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585" name="PlaceHolder 4"/>
          <p:cNvSpPr>
            <a:spLocks noGrp="1"/>
          </p:cNvSpPr>
          <p:nvPr>
            <p:ph type="sldNum" idx="87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515819-B93B-44BE-9DE3-CB96B7A5AC7A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31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586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Routing im Internet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/>
          </p:nvPr>
        </p:nvSpPr>
        <p:spPr>
          <a:xfrm>
            <a:off x="1946520" y="2661480"/>
            <a:ext cx="5250600" cy="76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3400" spc="-1" strike="noStrike">
                <a:solidFill>
                  <a:srgbClr val="ffffff"/>
                </a:solidFill>
                <a:latin typeface="Verdana"/>
                <a:ea typeface="Verdana"/>
              </a:rPr>
              <a:t>A-STERN</a:t>
            </a: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3400" spc="-1" strike="noStrike">
                <a:solidFill>
                  <a:srgbClr val="ffffff"/>
                </a:solidFill>
                <a:latin typeface="Verdana"/>
                <a:ea typeface="Verdana"/>
              </a:rPr>
              <a:t>ALGORITHMUS</a:t>
            </a: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/>
          </p:nvPr>
        </p:nvSpPr>
        <p:spPr>
          <a:xfrm>
            <a:off x="251640" y="1772640"/>
            <a:ext cx="8638920" cy="3743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Berechnet kürzesten Pfad eines kanten-gewichteten Graphen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Basiert auf Dijkstra-Algorithmus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Unterstützt keine negativ gewichteten Kanten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Nutzt eine heuristische Funktion um effizienter zu suchen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 type="dt" idx="88"/>
          </p:nvPr>
        </p:nvSpPr>
        <p:spPr>
          <a:xfrm>
            <a:off x="263520" y="6453360"/>
            <a:ext cx="185940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86F40D54-785C-4A67-B096-B5D27C5A7C56}" type="datetime1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16.07.2022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 type="ftr" idx="89"/>
          </p:nvPr>
        </p:nvSpPr>
        <p:spPr>
          <a:xfrm>
            <a:off x="2324160" y="6453360"/>
            <a:ext cx="49471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591" name="PlaceHolder 4"/>
          <p:cNvSpPr>
            <a:spLocks noGrp="1"/>
          </p:cNvSpPr>
          <p:nvPr>
            <p:ph type="sldNum" idx="90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FE5FF1-C84D-4FA9-9624-88F147FF812D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34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592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F</a:t>
            </a: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u</a:t>
            </a: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n</a:t>
            </a: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k</a:t>
            </a: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ti</a:t>
            </a: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o</a:t>
            </a: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n</a:t>
            </a: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s</a:t>
            </a: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p</a:t>
            </a: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ri</a:t>
            </a: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n</a:t>
            </a: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zi</a:t>
            </a: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p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dt" idx="91"/>
          </p:nvPr>
        </p:nvSpPr>
        <p:spPr>
          <a:xfrm>
            <a:off x="263520" y="6453360"/>
            <a:ext cx="185940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E63E5F04-85F9-49E0-93FE-90F1A97600BE}" type="datetime1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16.07.2022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 type="ftr" idx="92"/>
          </p:nvPr>
        </p:nvSpPr>
        <p:spPr>
          <a:xfrm>
            <a:off x="2324160" y="6453360"/>
            <a:ext cx="49471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 type="sldNum" idx="93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E593E9-27C4-48E2-AE54-F502B62267E3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36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596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7" name="" descr=""/>
          <p:cNvPicPr/>
          <p:nvPr/>
        </p:nvPicPr>
        <p:blipFill>
          <a:blip r:embed="rId1"/>
          <a:stretch/>
        </p:blipFill>
        <p:spPr>
          <a:xfrm>
            <a:off x="2040840" y="1080000"/>
            <a:ext cx="5062320" cy="506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dt" idx="94"/>
          </p:nvPr>
        </p:nvSpPr>
        <p:spPr>
          <a:xfrm>
            <a:off x="263520" y="6453360"/>
            <a:ext cx="185940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0B63CBA1-C513-4714-8354-FA73C514DB1B}" type="datetime1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16.07.2022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599" name="PlaceHolder 2"/>
          <p:cNvSpPr>
            <a:spLocks noGrp="1"/>
          </p:cNvSpPr>
          <p:nvPr>
            <p:ph type="ftr" idx="95"/>
          </p:nvPr>
        </p:nvSpPr>
        <p:spPr>
          <a:xfrm>
            <a:off x="2324160" y="6453360"/>
            <a:ext cx="49471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600" name="PlaceHolder 3"/>
          <p:cNvSpPr>
            <a:spLocks noGrp="1"/>
          </p:cNvSpPr>
          <p:nvPr>
            <p:ph type="sldNum" idx="96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1A3F26-F5AF-4D74-93A1-B2E96D3A788E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37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601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2" name="" descr=""/>
          <p:cNvPicPr/>
          <p:nvPr/>
        </p:nvPicPr>
        <p:blipFill>
          <a:blip r:embed="rId1"/>
          <a:stretch/>
        </p:blipFill>
        <p:spPr>
          <a:xfrm>
            <a:off x="2040840" y="1080000"/>
            <a:ext cx="5062320" cy="506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dt" idx="97"/>
          </p:nvPr>
        </p:nvSpPr>
        <p:spPr>
          <a:xfrm>
            <a:off x="263520" y="6453360"/>
            <a:ext cx="185940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D22E8A55-9320-4AC3-8986-C66C5D38E9F9}" type="datetime1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16.07.2022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604" name="PlaceHolder 2"/>
          <p:cNvSpPr>
            <a:spLocks noGrp="1"/>
          </p:cNvSpPr>
          <p:nvPr>
            <p:ph type="ftr" idx="98"/>
          </p:nvPr>
        </p:nvSpPr>
        <p:spPr>
          <a:xfrm>
            <a:off x="2324160" y="6453360"/>
            <a:ext cx="49471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605" name="PlaceHolder 3"/>
          <p:cNvSpPr>
            <a:spLocks noGrp="1"/>
          </p:cNvSpPr>
          <p:nvPr>
            <p:ph type="sldNum" idx="99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65CBC6-FA55-471E-AF7F-DA1AD0480743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38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606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Fu</a:t>
            </a: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n</a:t>
            </a: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kt</a:t>
            </a: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io</a:t>
            </a: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ns</a:t>
            </a: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pr</a:t>
            </a: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in</a:t>
            </a: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zi</a:t>
            </a: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p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7" name="" descr=""/>
          <p:cNvPicPr/>
          <p:nvPr/>
        </p:nvPicPr>
        <p:blipFill>
          <a:blip r:embed="rId1"/>
          <a:stretch/>
        </p:blipFill>
        <p:spPr>
          <a:xfrm>
            <a:off x="2040840" y="1080000"/>
            <a:ext cx="5062320" cy="5062320"/>
          </a:xfrm>
          <a:prstGeom prst="rect">
            <a:avLst/>
          </a:prstGeom>
          <a:ln w="0">
            <a:noFill/>
          </a:ln>
        </p:spPr>
      </p:pic>
      <p:sp>
        <p:nvSpPr>
          <p:cNvPr id="608" name="Ellipse 1"/>
          <p:cNvSpPr/>
          <p:nvPr/>
        </p:nvSpPr>
        <p:spPr>
          <a:xfrm>
            <a:off x="4140000" y="3189600"/>
            <a:ext cx="410040" cy="410400"/>
          </a:xfrm>
          <a:prstGeom prst="ellipse">
            <a:avLst/>
          </a:prstGeom>
          <a:solidFill>
            <a:srgbClr val="115e67"/>
          </a:solidFill>
          <a:ln>
            <a:solidFill>
              <a:srgbClr val="40404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9" name="Ellipse 2"/>
          <p:cNvSpPr/>
          <p:nvPr/>
        </p:nvSpPr>
        <p:spPr>
          <a:xfrm>
            <a:off x="6249960" y="5299560"/>
            <a:ext cx="410040" cy="410400"/>
          </a:xfrm>
          <a:prstGeom prst="ellipse">
            <a:avLst/>
          </a:prstGeom>
          <a:solidFill>
            <a:srgbClr val="e76f51"/>
          </a:solidFill>
          <a:ln>
            <a:solidFill>
              <a:srgbClr val="fdd69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dt" idx="10"/>
          </p:nvPr>
        </p:nvSpPr>
        <p:spPr>
          <a:xfrm>
            <a:off x="263520" y="6453360"/>
            <a:ext cx="185940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71C70F57-B798-4080-BAD5-2C5C99EF97F6}" type="datetime1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16.07.2022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ftr" idx="11"/>
          </p:nvPr>
        </p:nvSpPr>
        <p:spPr>
          <a:xfrm>
            <a:off x="2324160" y="6453360"/>
            <a:ext cx="49471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12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674EF8-C444-4191-BFDC-5B7C8980BB6E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2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Inhaltsplatzhalter 2"/>
          <p:cNvSpPr/>
          <p:nvPr/>
        </p:nvSpPr>
        <p:spPr>
          <a:xfrm>
            <a:off x="252000" y="170064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Verdana"/>
                <a:ea typeface="Verdana"/>
              </a:rPr>
              <a:t>Voraussetzungen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Graph mit einer Menge von Knoten V und Kanten E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Keine negativen Zyklen 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Startknoten s und Zielknoten t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dt" idx="100"/>
          </p:nvPr>
        </p:nvSpPr>
        <p:spPr>
          <a:xfrm>
            <a:off x="263520" y="6453360"/>
            <a:ext cx="185940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AF963972-5B27-4AD0-8FA7-6D22D04B1AB5}" type="datetime1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16.07.2022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611" name="PlaceHolder 2"/>
          <p:cNvSpPr>
            <a:spLocks noGrp="1"/>
          </p:cNvSpPr>
          <p:nvPr>
            <p:ph type="ftr" idx="101"/>
          </p:nvPr>
        </p:nvSpPr>
        <p:spPr>
          <a:xfrm>
            <a:off x="2324160" y="6453360"/>
            <a:ext cx="49471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 type="sldNum" idx="102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CEB759-564A-4FC4-B84C-E8B2C19E6054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39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613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Fu</a:t>
            </a: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n</a:t>
            </a: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kt</a:t>
            </a: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io</a:t>
            </a: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ns</a:t>
            </a: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pr</a:t>
            </a: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in</a:t>
            </a: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zi</a:t>
            </a: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p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PlaceHolder 41"/>
          <p:cNvSpPr txBox="1"/>
          <p:nvPr/>
        </p:nvSpPr>
        <p:spPr>
          <a:xfrm>
            <a:off x="252000" y="1772640"/>
            <a:ext cx="8638920" cy="1467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PLACEHOLDER - Dijkstra erkundete Nachbarn zum Ziel, Pfeil direkt zum Ziel mit kleinerer erkundeten Fläche auf der nächsten Folie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/>
          </p:nvPr>
        </p:nvSpPr>
        <p:spPr>
          <a:xfrm>
            <a:off x="1946520" y="2661480"/>
            <a:ext cx="5250600" cy="76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3400" spc="-1" strike="noStrike">
                <a:solidFill>
                  <a:srgbClr val="ffffff"/>
                </a:solidFill>
                <a:latin typeface="Verdana"/>
                <a:ea typeface="Verdana"/>
              </a:rPr>
              <a:t>Heuristische Funktion</a:t>
            </a: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dt" idx="103"/>
          </p:nvPr>
        </p:nvSpPr>
        <p:spPr>
          <a:xfrm>
            <a:off x="263520" y="6453360"/>
            <a:ext cx="185940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8B6B8140-B76A-43A9-B10A-A30C0D247964}" type="datetime1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16.07.2022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 type="sldNum" idx="104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AD002A-104F-4AE0-A9B8-9321344AB752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40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Heuristische Funktion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PlaceHolder 48"/>
          <p:cNvSpPr txBox="1"/>
          <p:nvPr/>
        </p:nvSpPr>
        <p:spPr>
          <a:xfrm>
            <a:off x="252720" y="2700000"/>
            <a:ext cx="8638920" cy="1107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„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Mit begrenztem Wissen und wenig Zeit dennoch zu wahrscheinlichen Aussagen oder praktikablen Lösungen zu kommen.“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Verdana"/>
                <a:ea typeface="Verdana"/>
              </a:rPr>
              <a:t>- „Simple heuristics that make us smart“, G. Gigerenzer und P. M. Todd (1999)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dt" idx="105"/>
          </p:nvPr>
        </p:nvSpPr>
        <p:spPr>
          <a:xfrm>
            <a:off x="263520" y="6453360"/>
            <a:ext cx="185940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CB45D478-03C4-45B1-8073-682F9E507EFB}" type="datetime1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16.07.2022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621" name="PlaceHolder 2"/>
          <p:cNvSpPr>
            <a:spLocks noGrp="1"/>
          </p:cNvSpPr>
          <p:nvPr>
            <p:ph type="ftr" idx="106"/>
          </p:nvPr>
        </p:nvSpPr>
        <p:spPr>
          <a:xfrm>
            <a:off x="2324160" y="6453360"/>
            <a:ext cx="49471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622" name="PlaceHolder 3"/>
          <p:cNvSpPr>
            <a:spLocks noGrp="1"/>
          </p:cNvSpPr>
          <p:nvPr>
            <p:ph type="sldNum" idx="107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A235DD-B954-449A-9329-05FD166F514B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&lt;number&gt;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623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Heuristische Funktion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PlaceHolder 53"/>
          <p:cNvSpPr txBox="1"/>
          <p:nvPr/>
        </p:nvSpPr>
        <p:spPr>
          <a:xfrm>
            <a:off x="3168000" y="2420640"/>
            <a:ext cx="2808000" cy="567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f(n) = g(n) + h(n)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55"/>
          <p:cNvSpPr txBox="1"/>
          <p:nvPr/>
        </p:nvSpPr>
        <p:spPr>
          <a:xfrm>
            <a:off x="252360" y="1412640"/>
            <a:ext cx="8638920" cy="927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Veränderte Kostenfunktion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PlaceHolder 56"/>
          <p:cNvSpPr txBox="1"/>
          <p:nvPr/>
        </p:nvSpPr>
        <p:spPr>
          <a:xfrm>
            <a:off x="2232000" y="3572640"/>
            <a:ext cx="1908000" cy="567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Kosten vom Startknoten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57"/>
          <p:cNvSpPr txBox="1"/>
          <p:nvPr/>
        </p:nvSpPr>
        <p:spPr>
          <a:xfrm>
            <a:off x="5472000" y="3420000"/>
            <a:ext cx="1908000" cy="12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Geschätzte Kosten bis zum Zielknoten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"/>
          <p:cNvSpPr/>
          <p:nvPr/>
        </p:nvSpPr>
        <p:spPr>
          <a:xfrm flipV="1">
            <a:off x="3240000" y="2988000"/>
            <a:ext cx="900000" cy="584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"/>
          <p:cNvSpPr/>
          <p:nvPr/>
        </p:nvSpPr>
        <p:spPr>
          <a:xfrm flipH="1" flipV="1">
            <a:off x="5760000" y="2988000"/>
            <a:ext cx="540000" cy="432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/>
          </p:nvPr>
        </p:nvSpPr>
        <p:spPr>
          <a:xfrm>
            <a:off x="1946520" y="2661480"/>
            <a:ext cx="5250600" cy="76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3400" spc="-1" strike="noStrike">
                <a:solidFill>
                  <a:srgbClr val="ffffff"/>
                </a:solidFill>
                <a:latin typeface="Verdana"/>
                <a:ea typeface="Verdana"/>
              </a:rPr>
              <a:t>Zusammenfassung &amp; Ausblick</a:t>
            </a: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/>
          </p:nvPr>
        </p:nvSpPr>
        <p:spPr>
          <a:xfrm>
            <a:off x="251640" y="1772640"/>
            <a:ext cx="8638920" cy="3743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Berechnet kürzesten Pfad eines kanten-gewichteten Graphen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Unterstützt keine negativ gewichteten Kanten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2" name="PlaceHolder 2"/>
          <p:cNvSpPr>
            <a:spLocks noGrp="1"/>
          </p:cNvSpPr>
          <p:nvPr>
            <p:ph type="dt" idx="108"/>
          </p:nvPr>
        </p:nvSpPr>
        <p:spPr>
          <a:xfrm>
            <a:off x="263520" y="6453360"/>
            <a:ext cx="185940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A11BCF55-BB43-4832-8659-35F8CB824003}" type="datetime1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16.07.2022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 type="ftr" idx="109"/>
          </p:nvPr>
        </p:nvSpPr>
        <p:spPr>
          <a:xfrm>
            <a:off x="2324160" y="6453360"/>
            <a:ext cx="49471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634" name="PlaceHolder 4"/>
          <p:cNvSpPr>
            <a:spLocks noGrp="1"/>
          </p:cNvSpPr>
          <p:nvPr>
            <p:ph type="sldNum" idx="110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204547-5866-4949-A215-D2C72ACFCB93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&lt;number&gt;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635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Zusammenfassung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/>
          </p:nvPr>
        </p:nvSpPr>
        <p:spPr>
          <a:xfrm>
            <a:off x="1946520" y="2661480"/>
            <a:ext cx="5250600" cy="76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3400" spc="-1" strike="noStrike">
                <a:solidFill>
                  <a:srgbClr val="ffffff"/>
                </a:solidFill>
                <a:latin typeface="Verdana"/>
                <a:ea typeface="Verdana"/>
              </a:rPr>
              <a:t>Gibt es noch Fragen?</a:t>
            </a: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/>
          </p:nvPr>
        </p:nvSpPr>
        <p:spPr>
          <a:xfrm>
            <a:off x="1946520" y="2661480"/>
            <a:ext cx="5250600" cy="76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3400" spc="-1" strike="noStrike">
                <a:solidFill>
                  <a:srgbClr val="ffffff"/>
                </a:solidFill>
                <a:latin typeface="Verdana"/>
                <a:ea typeface="Verdana"/>
              </a:rPr>
              <a:t>Vielen Dank für eure Aufmerksamkeit!</a:t>
            </a: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/>
          </p:nvPr>
        </p:nvSpPr>
        <p:spPr>
          <a:xfrm>
            <a:off x="251640" y="1700640"/>
            <a:ext cx="8638920" cy="388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de-DE" sz="2400" spc="-1" strike="noStrike">
                <a:solidFill>
                  <a:srgbClr val="000000"/>
                </a:solidFill>
                <a:latin typeface="Verdana"/>
                <a:ea typeface="Verdana"/>
              </a:rPr>
              <a:t>Ablauf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Initialisierungsphase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N-1 Runden (N = |V|)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Suche nach negativen Zyklen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dt" idx="13"/>
          </p:nvPr>
        </p:nvSpPr>
        <p:spPr>
          <a:xfrm>
            <a:off x="263520" y="6453360"/>
            <a:ext cx="185940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8B98689B-3AC4-4318-913B-A7232AF97907}" type="datetime1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16.07.2022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ftr" idx="14"/>
          </p:nvPr>
        </p:nvSpPr>
        <p:spPr>
          <a:xfrm>
            <a:off x="2324160" y="6453360"/>
            <a:ext cx="49471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sldNum" idx="15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03DD0F-3CFC-4B2E-A130-8F46CE3C1F34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4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/>
          </p:nvPr>
        </p:nvSpPr>
        <p:spPr>
          <a:xfrm>
            <a:off x="1946520" y="2664360"/>
            <a:ext cx="5250600" cy="764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3400" spc="-1" strike="noStrike">
                <a:solidFill>
                  <a:srgbClr val="ffffff"/>
                </a:solidFill>
                <a:latin typeface="Verdana"/>
                <a:ea typeface="Verdana"/>
              </a:rPr>
              <a:t>Negativer Zyklus</a:t>
            </a: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/>
          </p:nvPr>
        </p:nvSpPr>
        <p:spPr>
          <a:xfrm>
            <a:off x="251640" y="1700640"/>
            <a:ext cx="8638920" cy="388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de-DE" sz="2400" spc="-1" strike="noStrike">
                <a:solidFill>
                  <a:srgbClr val="000000"/>
                </a:solidFill>
                <a:latin typeface="Verdana"/>
                <a:ea typeface="Verdana"/>
              </a:rPr>
              <a:t>Negativer Zyklus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Pfad der aus mehreren Knoten besteht und negative Gesamtkosten besitzt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dt" idx="16"/>
          </p:nvPr>
        </p:nvSpPr>
        <p:spPr>
          <a:xfrm>
            <a:off x="263520" y="6453360"/>
            <a:ext cx="185940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5E9B3291-45CF-4D41-B2A4-A56079028B5A}" type="datetime1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16.07.2022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ftr" idx="17"/>
          </p:nvPr>
        </p:nvSpPr>
        <p:spPr>
          <a:xfrm>
            <a:off x="2324160" y="6453360"/>
            <a:ext cx="49471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sldNum" idx="18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718DCB-972E-49A0-B420-23B1E47BE29D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5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Negativer Zyklus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dt" idx="19"/>
          </p:nvPr>
        </p:nvSpPr>
        <p:spPr>
          <a:xfrm>
            <a:off x="263520" y="6453360"/>
            <a:ext cx="185940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ACE7F1C2-C248-47A4-9554-00982E8278F2}" type="datetime1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16.07.2022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ftr" idx="20"/>
          </p:nvPr>
        </p:nvSpPr>
        <p:spPr>
          <a:xfrm>
            <a:off x="2324160" y="6453360"/>
            <a:ext cx="49471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21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61AE4D-05EB-41F1-811B-F619E48E0CDB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7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Negativer Zyklus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6"/>
          <p:cNvSpPr/>
          <p:nvPr/>
        </p:nvSpPr>
        <p:spPr>
          <a:xfrm>
            <a:off x="251640" y="152100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Verdana"/>
                <a:ea typeface="Verdana"/>
              </a:rPr>
              <a:t>Initialisierungsphase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d[s]=0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parent[s]=s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</p:txBody>
      </p:sp>
      <p:graphicFrame>
        <p:nvGraphicFramePr>
          <p:cNvPr id="119" name="Tabelle 288"/>
          <p:cNvGraphicFramePr/>
          <p:nvPr/>
        </p:nvGraphicFramePr>
        <p:xfrm>
          <a:off x="708120" y="4306320"/>
          <a:ext cx="1902600" cy="1341000"/>
        </p:xfrm>
        <a:graphic>
          <a:graphicData uri="http://schemas.openxmlformats.org/drawingml/2006/table">
            <a:tbl>
              <a:tblPr/>
              <a:tblGrid>
                <a:gridCol w="428400"/>
                <a:gridCol w="522000"/>
                <a:gridCol w="952560"/>
              </a:tblGrid>
              <a:tr h="2588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d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parent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</a:tr>
              <a:tr h="3754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0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∞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-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0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∞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-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20" name="Gruppieren 289"/>
          <p:cNvGrpSpPr/>
          <p:nvPr/>
        </p:nvGrpSpPr>
        <p:grpSpPr>
          <a:xfrm>
            <a:off x="4677480" y="3389760"/>
            <a:ext cx="3959640" cy="1267920"/>
            <a:chOff x="4677480" y="3389760"/>
            <a:chExt cx="3959640" cy="1267920"/>
          </a:xfrm>
        </p:grpSpPr>
        <p:grpSp>
          <p:nvGrpSpPr>
            <p:cNvPr id="121" name="Gruppieren 290"/>
            <p:cNvGrpSpPr/>
            <p:nvPr/>
          </p:nvGrpSpPr>
          <p:grpSpPr>
            <a:xfrm>
              <a:off x="7944840" y="3595680"/>
              <a:ext cx="692280" cy="681480"/>
              <a:chOff x="7944840" y="3595680"/>
              <a:chExt cx="692280" cy="681480"/>
            </a:xfrm>
          </p:grpSpPr>
          <p:sp>
            <p:nvSpPr>
              <p:cNvPr id="122" name="Freihandform 291"/>
              <p:cNvSpPr/>
              <p:nvPr/>
            </p:nvSpPr>
            <p:spPr>
              <a:xfrm>
                <a:off x="7944840" y="3595680"/>
                <a:ext cx="692280" cy="681480"/>
              </a:xfrm>
              <a:custGeom>
                <a:avLst/>
                <a:gdLst/>
                <a:ahLst/>
                <a:rect l="l" t="t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fbfb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" name="Freihandform 292"/>
              <p:cNvSpPr/>
              <p:nvPr/>
            </p:nvSpPr>
            <p:spPr>
              <a:xfrm>
                <a:off x="7944840" y="3595680"/>
                <a:ext cx="692280" cy="681480"/>
              </a:xfrm>
              <a:custGeom>
                <a:avLst/>
                <a:gdLst/>
                <a:ahLst/>
                <a:rect l="l" t="t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noFill/>
              <a:ln w="126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" name="Textfeld 293"/>
              <p:cNvSpPr/>
              <p:nvPr/>
            </p:nvSpPr>
            <p:spPr>
              <a:xfrm>
                <a:off x="8241840" y="3801240"/>
                <a:ext cx="312120" cy="302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de-DE" sz="14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t</a:t>
                </a:r>
                <a:endParaRPr b="0" lang="de-DE" sz="1400" spc="-1" strike="noStrike">
                  <a:latin typeface="Arial"/>
                </a:endParaRPr>
              </a:p>
            </p:txBody>
          </p:sp>
          <p:sp>
            <p:nvSpPr>
              <p:cNvPr id="125" name="Freihandform 294"/>
              <p:cNvSpPr/>
              <p:nvPr/>
            </p:nvSpPr>
            <p:spPr>
              <a:xfrm>
                <a:off x="7944840" y="3595680"/>
                <a:ext cx="692280" cy="681480"/>
              </a:xfrm>
              <a:custGeom>
                <a:avLst/>
                <a:gdLst/>
                <a:ahLst/>
                <a:rect l="l" t="t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fbfb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" name="Freihandform 295"/>
              <p:cNvSpPr/>
              <p:nvPr/>
            </p:nvSpPr>
            <p:spPr>
              <a:xfrm>
                <a:off x="7944840" y="3595680"/>
                <a:ext cx="692280" cy="681480"/>
              </a:xfrm>
              <a:custGeom>
                <a:avLst/>
                <a:gdLst/>
                <a:ahLst/>
                <a:rect l="l" t="t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noFill/>
              <a:ln w="126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" name="Textfeld 296"/>
              <p:cNvSpPr/>
              <p:nvPr/>
            </p:nvSpPr>
            <p:spPr>
              <a:xfrm>
                <a:off x="8241840" y="3801240"/>
                <a:ext cx="312120" cy="304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de-DE" sz="24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t</a:t>
                </a:r>
                <a:endParaRPr b="0" lang="de-DE" sz="2400" spc="-1" strike="noStrike">
                  <a:latin typeface="Arial"/>
                </a:endParaRPr>
              </a:p>
            </p:txBody>
          </p:sp>
        </p:grpSp>
        <p:grpSp>
          <p:nvGrpSpPr>
            <p:cNvPr id="128" name="Gruppieren 297"/>
            <p:cNvGrpSpPr/>
            <p:nvPr/>
          </p:nvGrpSpPr>
          <p:grpSpPr>
            <a:xfrm>
              <a:off x="4677480" y="3595680"/>
              <a:ext cx="692640" cy="681480"/>
              <a:chOff x="4677480" y="3595680"/>
              <a:chExt cx="692640" cy="681480"/>
            </a:xfrm>
          </p:grpSpPr>
          <p:sp>
            <p:nvSpPr>
              <p:cNvPr id="129" name="Freihandform 298"/>
              <p:cNvSpPr/>
              <p:nvPr/>
            </p:nvSpPr>
            <p:spPr>
              <a:xfrm>
                <a:off x="4677480" y="3595680"/>
                <a:ext cx="692640" cy="681480"/>
              </a:xfrm>
              <a:custGeom>
                <a:avLst/>
                <a:gdLst/>
                <a:ahLst/>
                <a:rect l="l" t="t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2b2b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" name="Freihandform 299"/>
              <p:cNvSpPr/>
              <p:nvPr/>
            </p:nvSpPr>
            <p:spPr>
              <a:xfrm>
                <a:off x="4677480" y="3595680"/>
                <a:ext cx="692640" cy="681480"/>
              </a:xfrm>
              <a:custGeom>
                <a:avLst/>
                <a:gdLst/>
                <a:ahLst/>
                <a:rect l="l" t="t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2b2b2"/>
              </a:solidFill>
              <a:ln w="126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" name="Textfeld 300"/>
              <p:cNvSpPr/>
              <p:nvPr/>
            </p:nvSpPr>
            <p:spPr>
              <a:xfrm>
                <a:off x="4961160" y="3801240"/>
                <a:ext cx="312120" cy="304920"/>
              </a:xfrm>
              <a:prstGeom prst="rect">
                <a:avLst/>
              </a:prstGeom>
              <a:solidFill>
                <a:srgbClr val="b2b2b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de-DE" sz="24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s</a:t>
                </a:r>
                <a:endParaRPr b="0" lang="de-DE" sz="2400" spc="-1" strike="noStrike">
                  <a:latin typeface="Arial"/>
                </a:endParaRPr>
              </a:p>
            </p:txBody>
          </p:sp>
        </p:grpSp>
        <p:grpSp>
          <p:nvGrpSpPr>
            <p:cNvPr id="132" name="Gruppieren 301"/>
            <p:cNvGrpSpPr/>
            <p:nvPr/>
          </p:nvGrpSpPr>
          <p:grpSpPr>
            <a:xfrm>
              <a:off x="6312600" y="3595680"/>
              <a:ext cx="691920" cy="681480"/>
              <a:chOff x="6312600" y="3595680"/>
              <a:chExt cx="691920" cy="681480"/>
            </a:xfrm>
          </p:grpSpPr>
          <p:sp>
            <p:nvSpPr>
              <p:cNvPr id="133" name="Freihandform 302"/>
              <p:cNvSpPr/>
              <p:nvPr/>
            </p:nvSpPr>
            <p:spPr>
              <a:xfrm>
                <a:off x="6312600" y="3595680"/>
                <a:ext cx="691920" cy="681480"/>
              </a:xfrm>
              <a:custGeom>
                <a:avLst/>
                <a:gdLst/>
                <a:ahLst/>
                <a:rect l="l" t="t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2b2b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" name="Freihandform 303"/>
              <p:cNvSpPr/>
              <p:nvPr/>
            </p:nvSpPr>
            <p:spPr>
              <a:xfrm>
                <a:off x="6312600" y="3595680"/>
                <a:ext cx="691920" cy="681480"/>
              </a:xfrm>
              <a:custGeom>
                <a:avLst/>
                <a:gdLst/>
                <a:ahLst/>
                <a:rect l="l" t="t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2b2b2"/>
              </a:solidFill>
              <a:ln w="126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" name="Textfeld 304"/>
              <p:cNvSpPr/>
              <p:nvPr/>
            </p:nvSpPr>
            <p:spPr>
              <a:xfrm>
                <a:off x="6579720" y="3801960"/>
                <a:ext cx="312120" cy="304920"/>
              </a:xfrm>
              <a:prstGeom prst="rect">
                <a:avLst/>
              </a:prstGeom>
              <a:solidFill>
                <a:srgbClr val="b2b2b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de-DE" sz="24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v</a:t>
                </a:r>
                <a:endParaRPr b="0" lang="de-DE" sz="2400" spc="-1" strike="noStrike">
                  <a:latin typeface="Arial"/>
                </a:endParaRPr>
              </a:p>
            </p:txBody>
          </p:sp>
        </p:grpSp>
        <p:sp>
          <p:nvSpPr>
            <p:cNvPr id="136" name="Gerader Verbinder 305"/>
            <p:cNvSpPr/>
            <p:nvPr/>
          </p:nvSpPr>
          <p:spPr>
            <a:xfrm>
              <a:off x="5339160" y="3781080"/>
              <a:ext cx="1004760" cy="36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Gerader Verbinder 306"/>
            <p:cNvSpPr/>
            <p:nvPr/>
          </p:nvSpPr>
          <p:spPr>
            <a:xfrm flipH="1">
              <a:off x="5339160" y="4059360"/>
              <a:ext cx="1004760" cy="36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Gerader Verbinder 307"/>
            <p:cNvSpPr/>
            <p:nvPr/>
          </p:nvSpPr>
          <p:spPr>
            <a:xfrm>
              <a:off x="7003080" y="3904920"/>
              <a:ext cx="941760" cy="36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Textfeld 308"/>
            <p:cNvSpPr/>
            <p:nvPr/>
          </p:nvSpPr>
          <p:spPr>
            <a:xfrm>
              <a:off x="5677560" y="3389760"/>
              <a:ext cx="314640" cy="413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140" name="Textfeld 309"/>
            <p:cNvSpPr/>
            <p:nvPr/>
          </p:nvSpPr>
          <p:spPr>
            <a:xfrm>
              <a:off x="5605560" y="3957840"/>
              <a:ext cx="442080" cy="69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-3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141" name="Textfeld 310"/>
            <p:cNvSpPr/>
            <p:nvPr/>
          </p:nvSpPr>
          <p:spPr>
            <a:xfrm>
              <a:off x="7253280" y="3548880"/>
              <a:ext cx="314640" cy="413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b="0" lang="de-DE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dt" idx="22"/>
          </p:nvPr>
        </p:nvSpPr>
        <p:spPr>
          <a:xfrm>
            <a:off x="263520" y="6453360"/>
            <a:ext cx="185940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DF68AC5E-4130-4487-946D-BAD104A3CB64}" type="datetime1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16.07.2022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ftr" idx="23"/>
          </p:nvPr>
        </p:nvSpPr>
        <p:spPr>
          <a:xfrm>
            <a:off x="2324160" y="6453360"/>
            <a:ext cx="49471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24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4FC136-31A5-41AA-827F-A74961AC8581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8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Negativer Zyklus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9"/>
          <p:cNvSpPr/>
          <p:nvPr/>
        </p:nvSpPr>
        <p:spPr>
          <a:xfrm>
            <a:off x="251640" y="152100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Verdana"/>
                <a:ea typeface="Verdana"/>
              </a:rPr>
              <a:t>Runde 1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d[v]=1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parent[v]=s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</p:txBody>
      </p:sp>
      <p:graphicFrame>
        <p:nvGraphicFramePr>
          <p:cNvPr id="147" name="Tabelle 316"/>
          <p:cNvGraphicFramePr/>
          <p:nvPr/>
        </p:nvGraphicFramePr>
        <p:xfrm>
          <a:off x="708120" y="4306320"/>
          <a:ext cx="1902600" cy="1341000"/>
        </p:xfrm>
        <a:graphic>
          <a:graphicData uri="http://schemas.openxmlformats.org/drawingml/2006/table">
            <a:tbl>
              <a:tblPr/>
              <a:tblGrid>
                <a:gridCol w="428400"/>
                <a:gridCol w="522000"/>
                <a:gridCol w="952560"/>
              </a:tblGrid>
              <a:tr h="2588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d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parent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</a:tr>
              <a:tr h="3754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0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1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0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∞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-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48" name="Gruppieren 317"/>
          <p:cNvGrpSpPr/>
          <p:nvPr/>
        </p:nvGrpSpPr>
        <p:grpSpPr>
          <a:xfrm>
            <a:off x="4677480" y="3389760"/>
            <a:ext cx="3959640" cy="1267920"/>
            <a:chOff x="4677480" y="3389760"/>
            <a:chExt cx="3959640" cy="1267920"/>
          </a:xfrm>
        </p:grpSpPr>
        <p:grpSp>
          <p:nvGrpSpPr>
            <p:cNvPr id="149" name="Gruppieren 318"/>
            <p:cNvGrpSpPr/>
            <p:nvPr/>
          </p:nvGrpSpPr>
          <p:grpSpPr>
            <a:xfrm>
              <a:off x="7944840" y="3595680"/>
              <a:ext cx="692280" cy="681480"/>
              <a:chOff x="7944840" y="3595680"/>
              <a:chExt cx="692280" cy="681480"/>
            </a:xfrm>
          </p:grpSpPr>
          <p:sp>
            <p:nvSpPr>
              <p:cNvPr id="150" name="Freihandform 319"/>
              <p:cNvSpPr/>
              <p:nvPr/>
            </p:nvSpPr>
            <p:spPr>
              <a:xfrm>
                <a:off x="7944840" y="3595680"/>
                <a:ext cx="692280" cy="681480"/>
              </a:xfrm>
              <a:custGeom>
                <a:avLst/>
                <a:gdLst/>
                <a:ahLst/>
                <a:rect l="l" t="t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fbfb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" name="Freihandform 320"/>
              <p:cNvSpPr/>
              <p:nvPr/>
            </p:nvSpPr>
            <p:spPr>
              <a:xfrm>
                <a:off x="7944840" y="3595680"/>
                <a:ext cx="692280" cy="681480"/>
              </a:xfrm>
              <a:custGeom>
                <a:avLst/>
                <a:gdLst/>
                <a:ahLst/>
                <a:rect l="l" t="t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noFill/>
              <a:ln w="126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" name="Textfeld 321"/>
              <p:cNvSpPr/>
              <p:nvPr/>
            </p:nvSpPr>
            <p:spPr>
              <a:xfrm>
                <a:off x="8241840" y="3801240"/>
                <a:ext cx="312120" cy="302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de-DE" sz="14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t</a:t>
                </a:r>
                <a:endParaRPr b="0" lang="de-DE" sz="1400" spc="-1" strike="noStrike">
                  <a:latin typeface="Arial"/>
                </a:endParaRPr>
              </a:p>
            </p:txBody>
          </p:sp>
          <p:sp>
            <p:nvSpPr>
              <p:cNvPr id="153" name="Freihandform 322"/>
              <p:cNvSpPr/>
              <p:nvPr/>
            </p:nvSpPr>
            <p:spPr>
              <a:xfrm>
                <a:off x="7944840" y="3595680"/>
                <a:ext cx="692280" cy="681480"/>
              </a:xfrm>
              <a:custGeom>
                <a:avLst/>
                <a:gdLst/>
                <a:ahLst/>
                <a:rect l="l" t="t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fbfb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" name="Freihandform 323"/>
              <p:cNvSpPr/>
              <p:nvPr/>
            </p:nvSpPr>
            <p:spPr>
              <a:xfrm>
                <a:off x="7944840" y="3595680"/>
                <a:ext cx="692280" cy="681480"/>
              </a:xfrm>
              <a:custGeom>
                <a:avLst/>
                <a:gdLst/>
                <a:ahLst/>
                <a:rect l="l" t="t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noFill/>
              <a:ln w="126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" name="Textfeld 324"/>
              <p:cNvSpPr/>
              <p:nvPr/>
            </p:nvSpPr>
            <p:spPr>
              <a:xfrm>
                <a:off x="8241840" y="3801240"/>
                <a:ext cx="312120" cy="304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de-DE" sz="24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t</a:t>
                </a:r>
                <a:endParaRPr b="0" lang="de-DE" sz="2400" spc="-1" strike="noStrike">
                  <a:latin typeface="Arial"/>
                </a:endParaRPr>
              </a:p>
            </p:txBody>
          </p:sp>
        </p:grpSp>
        <p:grpSp>
          <p:nvGrpSpPr>
            <p:cNvPr id="156" name="Gruppieren 325"/>
            <p:cNvGrpSpPr/>
            <p:nvPr/>
          </p:nvGrpSpPr>
          <p:grpSpPr>
            <a:xfrm>
              <a:off x="4677480" y="3595680"/>
              <a:ext cx="692640" cy="681480"/>
              <a:chOff x="4677480" y="3595680"/>
              <a:chExt cx="692640" cy="681480"/>
            </a:xfrm>
          </p:grpSpPr>
          <p:sp>
            <p:nvSpPr>
              <p:cNvPr id="157" name="Freihandform 326"/>
              <p:cNvSpPr/>
              <p:nvPr/>
            </p:nvSpPr>
            <p:spPr>
              <a:xfrm>
                <a:off x="4677480" y="3595680"/>
                <a:ext cx="692640" cy="681480"/>
              </a:xfrm>
              <a:custGeom>
                <a:avLst/>
                <a:gdLst/>
                <a:ahLst/>
                <a:rect l="l" t="t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Freihandform 327"/>
              <p:cNvSpPr/>
              <p:nvPr/>
            </p:nvSpPr>
            <p:spPr>
              <a:xfrm>
                <a:off x="4677480" y="3595680"/>
                <a:ext cx="692640" cy="681480"/>
              </a:xfrm>
              <a:custGeom>
                <a:avLst/>
                <a:gdLst/>
                <a:ahLst/>
                <a:rect l="l" t="t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126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Textfeld 328"/>
              <p:cNvSpPr/>
              <p:nvPr/>
            </p:nvSpPr>
            <p:spPr>
              <a:xfrm>
                <a:off x="4961160" y="3801240"/>
                <a:ext cx="312120" cy="304920"/>
              </a:xfrm>
              <a:prstGeom prst="rect">
                <a:avLst/>
              </a:prstGeom>
              <a:solidFill>
                <a:srgbClr val="115e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de-DE" sz="2400" spc="-1" strike="noStrike">
                    <a:solidFill>
                      <a:srgbClr val="ffffff"/>
                    </a:solidFill>
                    <a:latin typeface="Calibri"/>
                    <a:ea typeface="DejaVu Sans"/>
                  </a:rPr>
                  <a:t>s</a:t>
                </a:r>
                <a:endParaRPr b="0" lang="de-DE" sz="2400" spc="-1" strike="noStrike">
                  <a:latin typeface="Arial"/>
                </a:endParaRPr>
              </a:p>
            </p:txBody>
          </p:sp>
        </p:grpSp>
        <p:grpSp>
          <p:nvGrpSpPr>
            <p:cNvPr id="160" name="Gruppieren 329"/>
            <p:cNvGrpSpPr/>
            <p:nvPr/>
          </p:nvGrpSpPr>
          <p:grpSpPr>
            <a:xfrm>
              <a:off x="6312600" y="3595680"/>
              <a:ext cx="691920" cy="681480"/>
              <a:chOff x="6312600" y="3595680"/>
              <a:chExt cx="691920" cy="681480"/>
            </a:xfrm>
          </p:grpSpPr>
          <p:sp>
            <p:nvSpPr>
              <p:cNvPr id="161" name="Freihandform 330"/>
              <p:cNvSpPr/>
              <p:nvPr/>
            </p:nvSpPr>
            <p:spPr>
              <a:xfrm>
                <a:off x="6312600" y="3595680"/>
                <a:ext cx="691920" cy="681480"/>
              </a:xfrm>
              <a:custGeom>
                <a:avLst/>
                <a:gdLst/>
                <a:ahLst/>
                <a:rect l="l" t="t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Freihandform 331"/>
              <p:cNvSpPr/>
              <p:nvPr/>
            </p:nvSpPr>
            <p:spPr>
              <a:xfrm>
                <a:off x="6312600" y="3595680"/>
                <a:ext cx="691920" cy="681480"/>
              </a:xfrm>
              <a:custGeom>
                <a:avLst/>
                <a:gdLst/>
                <a:ahLst/>
                <a:rect l="l" t="t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2b2b2"/>
              </a:solidFill>
              <a:ln w="126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Textfeld 332"/>
              <p:cNvSpPr/>
              <p:nvPr/>
            </p:nvSpPr>
            <p:spPr>
              <a:xfrm>
                <a:off x="6579720" y="3801960"/>
                <a:ext cx="312120" cy="304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de-DE" sz="24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v</a:t>
                </a:r>
                <a:endParaRPr b="0" lang="de-DE" sz="2400" spc="-1" strike="noStrike">
                  <a:latin typeface="Arial"/>
                </a:endParaRPr>
              </a:p>
            </p:txBody>
          </p:sp>
        </p:grpSp>
        <p:sp>
          <p:nvSpPr>
            <p:cNvPr id="164" name="Gerader Verbinder 333"/>
            <p:cNvSpPr/>
            <p:nvPr/>
          </p:nvSpPr>
          <p:spPr>
            <a:xfrm>
              <a:off x="5339160" y="3781080"/>
              <a:ext cx="1004760" cy="360"/>
            </a:xfrm>
            <a:prstGeom prst="line">
              <a:avLst/>
            </a:prstGeom>
            <a:ln cap="rnd" w="29160">
              <a:solidFill>
                <a:srgbClr val="000000"/>
              </a:solidFill>
              <a:prstDash val="sysDash"/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Gerader Verbinder 334"/>
            <p:cNvSpPr/>
            <p:nvPr/>
          </p:nvSpPr>
          <p:spPr>
            <a:xfrm flipH="1">
              <a:off x="5339160" y="4059360"/>
              <a:ext cx="1004760" cy="36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Gerader Verbinder 335"/>
            <p:cNvSpPr/>
            <p:nvPr/>
          </p:nvSpPr>
          <p:spPr>
            <a:xfrm>
              <a:off x="7003080" y="3904920"/>
              <a:ext cx="941760" cy="36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Textfeld 336"/>
            <p:cNvSpPr/>
            <p:nvPr/>
          </p:nvSpPr>
          <p:spPr>
            <a:xfrm>
              <a:off x="5677560" y="3389760"/>
              <a:ext cx="314640" cy="413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168" name="Textfeld 337"/>
            <p:cNvSpPr/>
            <p:nvPr/>
          </p:nvSpPr>
          <p:spPr>
            <a:xfrm>
              <a:off x="5605560" y="3957840"/>
              <a:ext cx="442080" cy="69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-3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169" name="Textfeld 338"/>
            <p:cNvSpPr/>
            <p:nvPr/>
          </p:nvSpPr>
          <p:spPr>
            <a:xfrm>
              <a:off x="7253280" y="3548880"/>
              <a:ext cx="314640" cy="413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b="0" lang="de-DE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Praesentationsvorlage_FB_Informatik_PowerPoint_2017_04_27</Template>
  <TotalTime>106</TotalTime>
  <Application>LibreOffice/7.3.4.2$Linux_X86_64 LibreOffice_project/30$Build-2</Application>
  <AppVersion>15.0000</AppVersion>
  <Words>1180</Words>
  <Paragraphs>507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2022-06-30T13:03:22Z</dcterms:created>
  <dc:creator>Tana Bögel</dc:creator>
  <dc:description/>
  <dc:language>de-DE</dc:language>
  <cp:lastModifiedBy>Moritz Hein</cp:lastModifiedBy>
  <dcterms:modified xsi:type="dcterms:W3CDTF">2022-07-16T16:24:07Z</dcterms:modified>
  <cp:revision>87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1</vt:i4>
  </property>
  <property fmtid="{D5CDD505-2E9C-101B-9397-08002B2CF9AE}" pid="4" name="PresentationFormat">
    <vt:lpwstr>Bildschirmpräsentation (4:3)</vt:lpwstr>
  </property>
  <property fmtid="{D5CDD505-2E9C-101B-9397-08002B2CF9AE}" pid="5" name="Slides">
    <vt:i4>34</vt:i4>
  </property>
</Properties>
</file>