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9" r:id="rId15"/>
    <p:sldId id="268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E081C-2B6A-42A9-B429-E82221B74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624C0-359C-4699-BF86-05F9381E0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5C207-F8A3-4761-AF7E-42F2C2EF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A33-0502-4E73-ABAE-65CEE177325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1D0CA-8887-4937-B8EC-37A8CA2F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5D95A-CFEE-40BF-8EB5-69977EF2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1BA5-4A51-426E-973A-61E5439C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8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DC8E5-F38B-4636-9151-EF85D9E5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E6B4E-CB07-4B2C-8F4D-C48633E82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8F449-075E-4CCD-A23C-41724C68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A33-0502-4E73-ABAE-65CEE177325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8AB85-FA56-4C27-81CE-603E5ED1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6DAC0-4EA6-4D08-8367-F98CA2B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1BA5-4A51-426E-973A-61E5439C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5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1E3278-04B8-492E-B090-8A20D7B4F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FE3349-8DBA-490A-92D6-7C711467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F68D6-801A-42BD-B868-F45CCE41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A33-0502-4E73-ABAE-65CEE177325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0CD6F-31EF-4E75-B52C-1DD3097D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68BD9-6C82-4BF3-A849-6AE829E3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1BA5-4A51-426E-973A-61E5439C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0BF53-14B1-4816-946D-24D7FE8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FA30E-2BF6-490D-9FC6-9B636A6F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6CE38-1D67-460D-A3AB-46C95D3D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A33-0502-4E73-ABAE-65CEE177325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13C39-45D2-4AA6-93AA-F42CA3AF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0EF69-C8A7-47E3-9CDB-10AE6809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1BA5-4A51-426E-973A-61E5439C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3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5C424-EDEA-4BE6-BC3B-7FAFF889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88DB0-6D33-4579-A1B3-ED995739A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125D1-59CD-4CFC-9C28-62E2B55E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A33-0502-4E73-ABAE-65CEE177325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B7320-EEA1-448C-A002-849C2A2F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EE56E-9D85-42F2-BB2D-B35D3779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1BA5-4A51-426E-973A-61E5439C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5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A0754-3B90-4A2E-B7C2-BBA8CCD1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E9989-08D2-4512-9800-CE8C909F4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F7F341-9F92-4BD3-A459-3869D10F3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457DD-0374-49C7-9F69-9BE8BDCA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A33-0502-4E73-ABAE-65CEE177325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14352-D5C3-4C03-9227-7E4A99B4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9450A-9990-4FAB-A8FF-7E958C09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1BA5-4A51-426E-973A-61E5439C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3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FA484-46B6-4F47-A912-17913285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697F9-0FE3-402C-A74F-AEA29C903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AF9D77-275F-4B16-A114-7D4CF9DC2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C4A94-11C6-491B-9BC3-5A0678BA0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280E8D-5B25-4535-B459-7BB5AF95F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15661A-63D4-483E-90ED-4A48DC9C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A33-0502-4E73-ABAE-65CEE177325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84AD3-7B10-4F57-8FBD-018CB596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E10B9D-52C8-4043-8410-B4857B15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1BA5-4A51-426E-973A-61E5439C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9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3FDE8-B71B-476C-BE00-5C11414B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772AC3-E85B-49BC-B532-38AA3C84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A33-0502-4E73-ABAE-65CEE177325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91476-2DAD-43EE-9A4E-63415278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229312-5740-4DAC-B2F2-20E64771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1BA5-4A51-426E-973A-61E5439C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0B9D19-12A4-43E8-864C-ED4926E8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A33-0502-4E73-ABAE-65CEE177325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CC0414-DB0B-4AA2-9872-0F17C9E9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187355-86EE-4807-BDFA-F3C2D6D4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1BA5-4A51-426E-973A-61E5439C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7B47A-4A09-4947-A4C9-521551F7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2D301-6E0F-4EE7-A38D-8FFC9C226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F8BF9-8BD7-4188-9FB5-67DB96C4F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F55FB-75EA-4E90-8972-933209D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A33-0502-4E73-ABAE-65CEE177325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7C898E-97E7-4EFB-A143-85092017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AB423-0BC1-4A2B-9564-6257D9B2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1BA5-4A51-426E-973A-61E5439C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0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C68FC-965E-4E7A-ABAA-2116D521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03FF45-A55D-46AC-8230-E70E3AB5A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8FE71-1690-4679-8FDD-D9160BE17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D4382-2DAC-4B6F-9A40-606212B6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A33-0502-4E73-ABAE-65CEE177325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C98BB-54C6-4084-A1EF-A755453A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9B99D-84E2-44C3-9847-D3174A87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1BA5-4A51-426E-973A-61E5439C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8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613BA5-92C6-4E90-B077-F5AF21B4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76B41A-57CD-4CA1-8A93-2098AB14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DBEE2-C85C-48B4-A9BD-5A421D5C4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AA33-0502-4E73-ABAE-65CEE1773250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6884E-D4B3-4A60-8601-63882EDCA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522A-B5CB-41AF-9480-5A39DDD26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1BA5-4A51-426E-973A-61E5439C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lphasquare.co.kr/221210836545" TargetMode="External"/><Relationship Id="rId2" Type="http://schemas.openxmlformats.org/officeDocument/2006/relationships/hyperlink" Target="https://www.slideshare.net/freepsw/boosting-bagging-vs-boos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C1635-59E1-4516-9ADA-7CA2D3F6C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Kaggle Study in </a:t>
            </a:r>
            <a:r>
              <a:rPr lang="en-US" altLang="ko-KR" dirty="0" err="1"/>
              <a:t>Sanbon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1B9F86-AB66-4D9F-80EB-6843417B7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XGB(</a:t>
            </a:r>
            <a:r>
              <a:rPr lang="en-US" altLang="ko-KR" dirty="0" err="1"/>
              <a:t>eXtreme</a:t>
            </a:r>
            <a:r>
              <a:rPr lang="en-US" altLang="ko-KR" dirty="0"/>
              <a:t> Gradient Boosting)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54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ACE58-517C-4CAE-947A-55CA4C75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부스팅</a:t>
            </a:r>
            <a:r>
              <a:rPr lang="en-US" altLang="ko-KR" dirty="0"/>
              <a:t>(Boosting)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DF73C-FC4E-4885-BE0C-C9DFF69EB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예를 들면 이런 식으로 </a:t>
            </a:r>
            <a:r>
              <a:rPr lang="en-US" altLang="ko-KR" sz="2000" dirty="0"/>
              <a:t>model1</a:t>
            </a:r>
            <a:r>
              <a:rPr lang="ko-KR" altLang="en-US" sz="2000" dirty="0"/>
              <a:t>로</a:t>
            </a:r>
            <a:r>
              <a:rPr lang="en-US" altLang="ko-KR" sz="2000" dirty="0"/>
              <a:t> X</a:t>
            </a:r>
            <a:r>
              <a:rPr lang="ko-KR" altLang="en-US" sz="2000" dirty="0"/>
              <a:t>를 학습하고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Y</a:t>
            </a:r>
            <a:r>
              <a:rPr lang="ko-KR" altLang="en-US" sz="2000" dirty="0"/>
              <a:t>를 예측하여 예측치인</a:t>
            </a:r>
            <a:r>
              <a:rPr lang="en-US" altLang="ko-KR" sz="2000" dirty="0"/>
              <a:t> Y1</a:t>
            </a:r>
            <a:r>
              <a:rPr lang="ko-KR" altLang="en-US" sz="2000" dirty="0"/>
              <a:t>이 나왔다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이 때 오차</a:t>
            </a:r>
            <a:r>
              <a:rPr lang="en-US" altLang="ko-KR" sz="2000" dirty="0"/>
              <a:t>(Y-Y1)</a:t>
            </a:r>
            <a:r>
              <a:rPr lang="ko-KR" altLang="en-US" sz="2000" dirty="0"/>
              <a:t>는 </a:t>
            </a:r>
            <a:r>
              <a:rPr lang="en-US" altLang="ko-KR" sz="2000" dirty="0"/>
              <a:t>[0.1, 0.2, -0.1, 0.1]</a:t>
            </a:r>
            <a:r>
              <a:rPr lang="ko-KR" altLang="en-US" sz="2000" dirty="0"/>
              <a:t>이 나온다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이 오차를 다시 </a:t>
            </a:r>
            <a:r>
              <a:rPr lang="en-US" altLang="ko-KR" sz="2000" dirty="0"/>
              <a:t>Y</a:t>
            </a:r>
            <a:r>
              <a:rPr lang="ko-KR" altLang="en-US" sz="2000" dirty="0"/>
              <a:t>로 두고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model2</a:t>
            </a:r>
            <a:r>
              <a:rPr lang="ko-KR" altLang="en-US" sz="2000" dirty="0"/>
              <a:t>로 </a:t>
            </a:r>
            <a:r>
              <a:rPr lang="en-US" altLang="ko-KR" sz="2000" dirty="0"/>
              <a:t>X</a:t>
            </a:r>
            <a:r>
              <a:rPr lang="ko-KR" altLang="en-US" sz="2000" dirty="0"/>
              <a:t>를 학습하고 </a:t>
            </a:r>
            <a:r>
              <a:rPr lang="en-US" altLang="ko-KR" sz="2000" dirty="0"/>
              <a:t>Y</a:t>
            </a:r>
            <a:r>
              <a:rPr lang="ko-KR" altLang="en-US" sz="2000" dirty="0"/>
              <a:t>를 예측하여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예측치인 </a:t>
            </a:r>
            <a:r>
              <a:rPr lang="en-US" altLang="ko-KR" sz="2000" dirty="0"/>
              <a:t>Y2</a:t>
            </a:r>
            <a:r>
              <a:rPr lang="ko-KR" altLang="en-US" sz="2000" dirty="0"/>
              <a:t>를 구한다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이런 식으로 반복하는 것을 </a:t>
            </a:r>
            <a:r>
              <a:rPr lang="ko-KR" altLang="en-US" sz="2000" dirty="0" err="1"/>
              <a:t>부스팅이라고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모델을 </a:t>
            </a:r>
            <a:r>
              <a:rPr lang="en-US" altLang="ko-KR" sz="2000" dirty="0"/>
              <a:t>1,2 </a:t>
            </a:r>
            <a:r>
              <a:rPr lang="ko-KR" altLang="en-US" sz="2000" dirty="0"/>
              <a:t>이런 식으로 나누는 이유는 이렇게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Semi-supervised learning</a:t>
            </a:r>
            <a:r>
              <a:rPr lang="ko-KR" altLang="en-US" sz="2000" dirty="0"/>
              <a:t>방식을 이용하기 때문에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다른 모델이라고 하는 것 같다</a:t>
            </a:r>
            <a:r>
              <a:rPr lang="en-US" altLang="ko-KR" sz="2000" dirty="0"/>
              <a:t>. (</a:t>
            </a:r>
            <a:r>
              <a:rPr lang="ko-KR" altLang="en-US" sz="2000" dirty="0" err="1"/>
              <a:t>배깅은</a:t>
            </a:r>
            <a:r>
              <a:rPr lang="ko-KR" altLang="en-US" sz="2000" dirty="0"/>
              <a:t> 동일모델이라고 한다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59D68-5D0F-4B3B-8148-5E5EB7453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695" y="1825625"/>
            <a:ext cx="3402106" cy="42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1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CC88F-E9A1-4507-8EDA-93681C8E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아다부스트</a:t>
            </a:r>
            <a:r>
              <a:rPr lang="en-US" altLang="ko-KR" dirty="0"/>
              <a:t>(Ada Boost)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666AD-95DC-4B67-971D-115F15C4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아다부스트</a:t>
            </a:r>
            <a:r>
              <a:rPr lang="en-US" altLang="ko-KR" dirty="0"/>
              <a:t>(Ada Boost)</a:t>
            </a:r>
            <a:r>
              <a:rPr lang="ko-KR" altLang="en-US" dirty="0"/>
              <a:t>를 예로 들면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 err="1"/>
              <a:t>아다부스트는</a:t>
            </a:r>
            <a:r>
              <a:rPr lang="ko-KR" altLang="en-US" dirty="0"/>
              <a:t> 예측 시 오차가 생긴 데이터에 가중치를 부여한다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671BA-FF4C-4C0E-9995-AD8271DC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6" y="2867398"/>
            <a:ext cx="8988778" cy="39191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4A1B01-0E23-45A2-9AC7-54433587D11A}"/>
              </a:ext>
            </a:extLst>
          </p:cNvPr>
          <p:cNvSpPr/>
          <p:nvPr/>
        </p:nvSpPr>
        <p:spPr>
          <a:xfrm>
            <a:off x="1461246" y="6535271"/>
            <a:ext cx="2312895" cy="251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4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879CD-6565-4647-AC16-6D78C189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GBM(Gradient Boosting Machine)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85C49-930A-4CEF-87CC-9E24CAA6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GBM(Gradient Boosting)</a:t>
            </a:r>
            <a:r>
              <a:rPr lang="ko-KR" altLang="en-US" dirty="0"/>
              <a:t>이란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Ada Boost</a:t>
            </a:r>
            <a:r>
              <a:rPr lang="ko-KR" altLang="en-US" dirty="0"/>
              <a:t>랑 기본 개념은 동일하고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가중치 계산 방식에서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Gradient Descent</a:t>
            </a:r>
            <a:r>
              <a:rPr lang="ko-KR" altLang="en-US" dirty="0"/>
              <a:t>를 이용하여 최적의 파라미터를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E8FF7-4645-4401-8227-D6AEB4D0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GBM(Gradient Boosting Machine)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3B993-0EB6-4FEA-933F-340CEA42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Gradient Descent Algorithm(</a:t>
            </a:r>
            <a:r>
              <a:rPr lang="ko-KR" altLang="en-US" dirty="0" err="1"/>
              <a:t>경사하강법</a:t>
            </a:r>
            <a:r>
              <a:rPr lang="en-US" altLang="ko-KR" dirty="0"/>
              <a:t>)</a:t>
            </a:r>
            <a:r>
              <a:rPr lang="ko-KR" altLang="en-US" dirty="0"/>
              <a:t>이란</a:t>
            </a:r>
            <a:endParaRPr lang="en-US" altLang="ko-KR" dirty="0"/>
          </a:p>
          <a:p>
            <a:pPr marL="0" indent="0" algn="ctr" fontAlgn="base">
              <a:buNone/>
            </a:pPr>
            <a:r>
              <a:rPr lang="ko-KR" altLang="en-US" dirty="0"/>
              <a:t>쉽게 말해 </a:t>
            </a:r>
            <a:r>
              <a:rPr lang="en-US" altLang="ko-KR" dirty="0"/>
              <a:t>Cost function</a:t>
            </a:r>
            <a:r>
              <a:rPr lang="ko-KR" altLang="en-US" dirty="0"/>
              <a:t>의 기울기가</a:t>
            </a:r>
            <a:endParaRPr lang="en-US" altLang="ko-KR" dirty="0"/>
          </a:p>
          <a:p>
            <a:pPr marL="0" indent="0" algn="ctr" fontAlgn="base">
              <a:buNone/>
            </a:pPr>
            <a:r>
              <a:rPr lang="ko-KR" altLang="en-US" dirty="0"/>
              <a:t>최소가 되는 값을 찾는 알고리즘</a:t>
            </a:r>
            <a:endParaRPr lang="en-US" altLang="ko-KR" dirty="0"/>
          </a:p>
          <a:p>
            <a:pPr marL="0" indent="0" algn="ctr" fontAlgn="base">
              <a:buNone/>
            </a:pPr>
            <a:endParaRPr lang="en-US" altLang="ko-KR" dirty="0"/>
          </a:p>
          <a:p>
            <a:pPr marL="0" indent="0" algn="ctr" fontAlgn="base">
              <a:buNone/>
            </a:pPr>
            <a:r>
              <a:rPr lang="en-US" altLang="ko-KR" dirty="0"/>
              <a:t>Cost function(</a:t>
            </a:r>
            <a:r>
              <a:rPr lang="ko-KR" altLang="en-US" dirty="0"/>
              <a:t>비용 함수</a:t>
            </a:r>
            <a:r>
              <a:rPr lang="en-US" altLang="ko-KR" dirty="0"/>
              <a:t>)</a:t>
            </a:r>
            <a:r>
              <a:rPr lang="ko-KR" altLang="en-US" dirty="0"/>
              <a:t>이란</a:t>
            </a:r>
            <a:endParaRPr lang="en-US" altLang="ko-KR" dirty="0"/>
          </a:p>
          <a:p>
            <a:pPr marL="0" indent="0" algn="ctr" fontAlgn="base">
              <a:buNone/>
            </a:pP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function(</a:t>
            </a:r>
            <a:r>
              <a:rPr lang="ko-KR" altLang="en-US" dirty="0"/>
              <a:t>손실 함수</a:t>
            </a:r>
            <a:r>
              <a:rPr lang="en-US" altLang="ko-KR" dirty="0"/>
              <a:t>)</a:t>
            </a:r>
            <a:r>
              <a:rPr lang="ko-KR" altLang="en-US" dirty="0"/>
              <a:t>의 제곱합을 얘기한다</a:t>
            </a:r>
            <a:r>
              <a:rPr lang="en-US" altLang="ko-KR" dirty="0"/>
              <a:t>.</a:t>
            </a:r>
          </a:p>
          <a:p>
            <a:pPr marL="0" indent="0" algn="ctr" fontAlgn="base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부스팅에서는</a:t>
            </a:r>
            <a:r>
              <a:rPr lang="ko-KR" altLang="en-US" dirty="0"/>
              <a:t> 오차의 </a:t>
            </a:r>
            <a:r>
              <a:rPr lang="ko-KR" altLang="en-US" dirty="0" err="1"/>
              <a:t>제곱합</a:t>
            </a:r>
            <a:r>
              <a:rPr lang="en-US" altLang="ko-KR" dirty="0"/>
              <a:t>(SSE)</a:t>
            </a:r>
            <a:r>
              <a:rPr lang="ko-KR" altLang="en-US" dirty="0"/>
              <a:t>이라 생각하면 된다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16086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32E1-7D0B-4A57-8F47-07ACE52E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GBM(Gradient Boosting Machine)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8D424-6001-4DF1-B3B1-588A6998D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여기서 기울기가 어떻게 나오느냐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err="1"/>
              <a:t>배깅은</a:t>
            </a:r>
            <a:r>
              <a:rPr lang="ko-KR" altLang="en-US" dirty="0"/>
              <a:t> 이런 식으로 병렬 배치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ko-KR" altLang="en-US" dirty="0" err="1"/>
              <a:t>부스팅은</a:t>
            </a:r>
            <a:r>
              <a:rPr lang="ko-KR" altLang="en-US" dirty="0"/>
              <a:t> 이런 식으로 연속 배치</a:t>
            </a:r>
            <a:endParaRPr lang="en-US" altLang="ko-KR" dirty="0"/>
          </a:p>
          <a:p>
            <a:pPr marL="0" indent="0" algn="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그래서 이전 계산과 다음의 계산을 연관 지을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E40CA0-4B0E-4D3B-B8B6-599BC76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33" y="3506881"/>
            <a:ext cx="1514475" cy="2228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3C27F0-E9CB-4F7E-A20B-B5304B4BB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381" y="2725271"/>
            <a:ext cx="26193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3CF84-BEA7-4274-B05F-722A7210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GBM(Gradient Boosting Machine)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481FF-29B6-44B0-8B87-FE2E95B6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dirty="0"/>
              <a:t>요약하자면 학습데이터로 학습하여 나온</a:t>
            </a:r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오차의 제곱합에 </a:t>
            </a:r>
            <a:r>
              <a:rPr lang="en-US" altLang="ko-KR" dirty="0"/>
              <a:t>Gradient Descent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적용하여</a:t>
            </a:r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기울기가 가장 작은 지점을 찾는다</a:t>
            </a:r>
            <a:r>
              <a:rPr lang="en-US" altLang="ko-KR" dirty="0"/>
              <a:t>.</a:t>
            </a:r>
          </a:p>
          <a:p>
            <a:pPr marL="0" indent="0" algn="r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결국</a:t>
            </a:r>
            <a:r>
              <a:rPr lang="en-US" altLang="ko-KR" dirty="0"/>
              <a:t>, </a:t>
            </a:r>
            <a:r>
              <a:rPr lang="ko-KR" altLang="en-US" dirty="0"/>
              <a:t>가중치를 부여 할 때</a:t>
            </a:r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이 방식을 이용한다는 것이다</a:t>
            </a:r>
            <a:r>
              <a:rPr lang="en-US" altLang="ko-KR" dirty="0"/>
              <a:t>.</a:t>
            </a:r>
          </a:p>
          <a:p>
            <a:pPr marL="0" indent="0" algn="r">
              <a:buNone/>
            </a:pPr>
            <a:r>
              <a:rPr lang="en-US" altLang="ko-KR" dirty="0"/>
              <a:t>(</a:t>
            </a:r>
            <a:r>
              <a:rPr lang="ko-KR" altLang="en-US" dirty="0"/>
              <a:t>이게 </a:t>
            </a:r>
            <a:r>
              <a:rPr lang="en-US" altLang="ko-KR" dirty="0"/>
              <a:t>Ada Boost</a:t>
            </a:r>
            <a:r>
              <a:rPr lang="ko-KR" altLang="en-US" dirty="0"/>
              <a:t>와 다른 점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357046-B8F8-4443-ADC4-0AEC822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5828"/>
            <a:ext cx="4344253" cy="333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88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20BF6-978C-410F-A692-BCA1CF2B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(</a:t>
            </a:r>
            <a:r>
              <a:rPr lang="en-US" altLang="ko-KR" dirty="0" err="1"/>
              <a:t>eXtreme</a:t>
            </a:r>
            <a:r>
              <a:rPr lang="en-US" altLang="ko-KR" dirty="0"/>
              <a:t> Gradient 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445A1-0E9F-43E5-99D5-44DB12F7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그렇다면 </a:t>
            </a:r>
            <a:r>
              <a:rPr lang="en-US" altLang="ko-KR" dirty="0" err="1"/>
              <a:t>XGBoost</a:t>
            </a:r>
            <a:r>
              <a:rPr lang="ko-KR" altLang="en-US" dirty="0"/>
              <a:t>는 </a:t>
            </a:r>
            <a:r>
              <a:rPr lang="en-US" altLang="ko-KR" dirty="0"/>
              <a:t>GBM</a:t>
            </a:r>
            <a:r>
              <a:rPr lang="ko-KR" altLang="en-US" dirty="0"/>
              <a:t>과 무엇이 다를까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일단 </a:t>
            </a:r>
            <a:r>
              <a:rPr lang="en-US" altLang="ko-KR" dirty="0"/>
              <a:t>Boosting </a:t>
            </a:r>
            <a:r>
              <a:rPr lang="ko-KR" altLang="en-US" dirty="0"/>
              <a:t>기법은 연속 배치이기 때문에 느리다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그런데 </a:t>
            </a:r>
            <a:r>
              <a:rPr lang="en-US" altLang="ko-KR" dirty="0" err="1"/>
              <a:t>XGBoost</a:t>
            </a:r>
            <a:r>
              <a:rPr lang="ko-KR" altLang="en-US" dirty="0"/>
              <a:t>는 </a:t>
            </a:r>
            <a:r>
              <a:rPr lang="en-US" altLang="ko-KR" dirty="0"/>
              <a:t>GBM</a:t>
            </a:r>
            <a:r>
              <a:rPr lang="ko-KR" altLang="en-US" dirty="0"/>
              <a:t>을 분산</a:t>
            </a:r>
            <a:r>
              <a:rPr lang="en-US" altLang="ko-KR" dirty="0"/>
              <a:t>/</a:t>
            </a:r>
            <a:r>
              <a:rPr lang="ko-KR" altLang="en-US" dirty="0"/>
              <a:t>병렬 처리를 하여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빠른 계산이 가능하게 만들었다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Ada Boost</a:t>
            </a:r>
            <a:r>
              <a:rPr lang="ko-KR" altLang="en-US" dirty="0"/>
              <a:t>나 </a:t>
            </a:r>
            <a:r>
              <a:rPr lang="en-US" altLang="ko-KR" dirty="0"/>
              <a:t>Gradient Boosting</a:t>
            </a:r>
            <a:r>
              <a:rPr lang="ko-KR" altLang="en-US" dirty="0"/>
              <a:t>처럼 가중치를 이용하지 않고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맨 처음에 </a:t>
            </a:r>
            <a:r>
              <a:rPr lang="ko-KR" altLang="en-US" dirty="0" err="1"/>
              <a:t>부스팅</a:t>
            </a:r>
            <a:r>
              <a:rPr lang="ko-KR" altLang="en-US" dirty="0"/>
              <a:t> 예를 들었던 것처럼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오차를 예측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53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32F18-5D70-43C7-9AAC-58BB574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(</a:t>
            </a:r>
            <a:r>
              <a:rPr lang="en-US" altLang="ko-KR" dirty="0" err="1"/>
              <a:t>eXtreme</a:t>
            </a:r>
            <a:r>
              <a:rPr lang="en-US" altLang="ko-KR" dirty="0"/>
              <a:t> Gradient 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68F64-90B2-4B89-A840-E4371BCC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Gradient Descent </a:t>
            </a:r>
            <a:r>
              <a:rPr lang="ko-KR" altLang="en-US" dirty="0"/>
              <a:t>기법을 사용했기 때문에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Cost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과 기울기가 또 나온다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여기서 </a:t>
            </a:r>
            <a:r>
              <a:rPr lang="en-US" altLang="ko-KR" dirty="0"/>
              <a:t>Cost function</a:t>
            </a:r>
            <a:r>
              <a:rPr lang="ko-KR" altLang="en-US" dirty="0"/>
              <a:t>은 </a:t>
            </a:r>
            <a:r>
              <a:rPr lang="ko-KR" altLang="en-US" dirty="0" err="1"/>
              <a:t>오차제곱합</a:t>
            </a:r>
            <a:r>
              <a:rPr lang="en-US" altLang="ko-KR" dirty="0"/>
              <a:t>(SSE)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035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7BBBD-7ED4-4D23-BAD0-BDA0DD8A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(</a:t>
            </a:r>
            <a:r>
              <a:rPr lang="en-US" altLang="ko-KR" dirty="0" err="1"/>
              <a:t>eXtreme</a:t>
            </a:r>
            <a:r>
              <a:rPr lang="en-US" altLang="ko-KR" dirty="0"/>
              <a:t> Gradient 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1C751-3DC8-44AC-91FB-E412CBB9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이런 식으로 학습을 계속 하게 되는데</a:t>
            </a:r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여기서 </a:t>
            </a:r>
            <a:r>
              <a:rPr lang="ko-KR" altLang="en-US" dirty="0" err="1"/>
              <a:t>오차제곱합과</a:t>
            </a:r>
            <a:r>
              <a:rPr lang="ko-KR" altLang="en-US" dirty="0"/>
              <a:t> 기울기가 들어간다</a:t>
            </a:r>
            <a:r>
              <a:rPr lang="en-US" altLang="ko-KR" dirty="0"/>
              <a:t>.</a:t>
            </a:r>
          </a:p>
          <a:p>
            <a:pPr marL="0" indent="0" algn="r">
              <a:buNone/>
            </a:pPr>
            <a:r>
              <a:rPr lang="en-US" altLang="ko-KR" dirty="0"/>
              <a:t>Y2</a:t>
            </a:r>
            <a:r>
              <a:rPr lang="ko-KR" altLang="en-US" dirty="0"/>
              <a:t>의 제곱합과 </a:t>
            </a:r>
            <a:r>
              <a:rPr lang="en-US" altLang="ko-KR" dirty="0"/>
              <a:t>Y3</a:t>
            </a:r>
            <a:r>
              <a:rPr lang="ko-KR" altLang="en-US" dirty="0"/>
              <a:t>의 제곱합에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Gradient</a:t>
            </a:r>
            <a:r>
              <a:rPr lang="ko-KR" altLang="en-US" dirty="0"/>
              <a:t>를 적용하는 것이다</a:t>
            </a:r>
            <a:r>
              <a:rPr lang="en-US" altLang="ko-KR" dirty="0"/>
              <a:t>.</a:t>
            </a:r>
          </a:p>
          <a:p>
            <a:pPr marL="0" indent="0" algn="r">
              <a:buNone/>
            </a:pPr>
            <a:r>
              <a:rPr lang="ko-KR" altLang="en-US" dirty="0"/>
              <a:t>이런 식으로 나아가다 보면</a:t>
            </a:r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기울기가 최소가 되는</a:t>
            </a:r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지점이</a:t>
            </a:r>
            <a:r>
              <a:rPr lang="en-US" altLang="ko-KR" dirty="0"/>
              <a:t> </a:t>
            </a:r>
            <a:r>
              <a:rPr lang="ko-KR" altLang="en-US" dirty="0"/>
              <a:t>나온다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890CE0-4647-4AD1-8243-AB2CF227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6281"/>
            <a:ext cx="2450662" cy="30383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E02E0B-1B79-4359-A371-B75C569C0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3153896"/>
            <a:ext cx="2619375" cy="2105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7DCF9-1CF0-4447-8BBD-D7731E370592}"/>
              </a:ext>
            </a:extLst>
          </p:cNvPr>
          <p:cNvSpPr txBox="1"/>
          <p:nvPr/>
        </p:nvSpPr>
        <p:spPr>
          <a:xfrm>
            <a:off x="3594848" y="30189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오차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58A34-BF25-44C8-86F4-462FE26FD1E8}"/>
              </a:ext>
            </a:extLst>
          </p:cNvPr>
          <p:cNvSpPr txBox="1"/>
          <p:nvPr/>
        </p:nvSpPr>
        <p:spPr>
          <a:xfrm>
            <a:off x="4341980" y="32121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오차의 오차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8179D-16DC-4FD6-99AA-A321B717E2EB}"/>
              </a:ext>
            </a:extLst>
          </p:cNvPr>
          <p:cNvSpPr txBox="1"/>
          <p:nvPr/>
        </p:nvSpPr>
        <p:spPr>
          <a:xfrm>
            <a:off x="4617406" y="398115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오차의 </a:t>
            </a:r>
            <a:r>
              <a:rPr lang="ko-KR" altLang="en-US" sz="1000" dirty="0" err="1"/>
              <a:t>오차의</a:t>
            </a:r>
            <a:r>
              <a:rPr lang="ko-KR" altLang="en-US" sz="1000" dirty="0"/>
              <a:t> 오차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B700E-549D-42E5-9876-5FAFB4DBF545}"/>
              </a:ext>
            </a:extLst>
          </p:cNvPr>
          <p:cNvSpPr txBox="1"/>
          <p:nvPr/>
        </p:nvSpPr>
        <p:spPr>
          <a:xfrm>
            <a:off x="4963134" y="519408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오차의 </a:t>
            </a:r>
            <a:r>
              <a:rPr lang="ko-KR" altLang="en-US" sz="1000" dirty="0" err="1"/>
              <a:t>오차의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오차의</a:t>
            </a:r>
            <a:r>
              <a:rPr lang="ko-KR" altLang="en-US" sz="1000" dirty="0"/>
              <a:t> 오차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BFD7E-D4FD-45F2-9378-0D7CBBAF1959}"/>
              </a:ext>
            </a:extLst>
          </p:cNvPr>
          <p:cNvSpPr txBox="1"/>
          <p:nvPr/>
        </p:nvSpPr>
        <p:spPr>
          <a:xfrm>
            <a:off x="3634997" y="322461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Y2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217B4-3C90-4044-A041-51490F5A389C}"/>
              </a:ext>
            </a:extLst>
          </p:cNvPr>
          <p:cNvSpPr txBox="1"/>
          <p:nvPr/>
        </p:nvSpPr>
        <p:spPr>
          <a:xfrm>
            <a:off x="4527177" y="351665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Y3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DC18E-93E4-40EE-8068-A944CE41BB78}"/>
              </a:ext>
            </a:extLst>
          </p:cNvPr>
          <p:cNvSpPr txBox="1"/>
          <p:nvPr/>
        </p:nvSpPr>
        <p:spPr>
          <a:xfrm>
            <a:off x="5103917" y="417887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Y4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14E1C-376D-45F0-BB0B-A22B1F36EE35}"/>
              </a:ext>
            </a:extLst>
          </p:cNvPr>
          <p:cNvSpPr txBox="1"/>
          <p:nvPr/>
        </p:nvSpPr>
        <p:spPr>
          <a:xfrm>
            <a:off x="5664447" y="48895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Y5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1B59F-D68A-4498-BD94-5BEFB7E1B41D}"/>
              </a:ext>
            </a:extLst>
          </p:cNvPr>
          <p:cNvSpPr txBox="1"/>
          <p:nvPr/>
        </p:nvSpPr>
        <p:spPr>
          <a:xfrm>
            <a:off x="4207540" y="5639768"/>
            <a:ext cx="3611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오차 </a:t>
            </a:r>
            <a:r>
              <a:rPr lang="en-US" altLang="ko-KR" dirty="0"/>
              <a:t>= w1*x + b1</a:t>
            </a:r>
          </a:p>
          <a:p>
            <a:pPr algn="ctr"/>
            <a:r>
              <a:rPr lang="ko-KR" altLang="en-US" dirty="0"/>
              <a:t>오차의 오차 </a:t>
            </a:r>
            <a:r>
              <a:rPr lang="en-US" altLang="ko-KR" dirty="0"/>
              <a:t>= w2*x + b2</a:t>
            </a:r>
          </a:p>
          <a:p>
            <a:pPr algn="ctr"/>
            <a:r>
              <a:rPr lang="ko-KR" altLang="en-US" dirty="0"/>
              <a:t>오차의 </a:t>
            </a:r>
            <a:r>
              <a:rPr lang="ko-KR" altLang="en-US" dirty="0" err="1"/>
              <a:t>오차의</a:t>
            </a:r>
            <a:r>
              <a:rPr lang="ko-KR" altLang="en-US" dirty="0"/>
              <a:t> 오차 </a:t>
            </a:r>
            <a:r>
              <a:rPr lang="en-US" altLang="ko-KR" dirty="0"/>
              <a:t>= w3*x + b3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2DFEF-B3E7-464E-8ED6-B99DE4AD15D6}"/>
              </a:ext>
            </a:extLst>
          </p:cNvPr>
          <p:cNvSpPr txBox="1"/>
          <p:nvPr/>
        </p:nvSpPr>
        <p:spPr>
          <a:xfrm>
            <a:off x="8143181" y="5947544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&lt;- </a:t>
            </a:r>
            <a:r>
              <a:rPr lang="ko-KR" altLang="en-US" sz="1400" dirty="0"/>
              <a:t>이런 식</a:t>
            </a:r>
            <a:r>
              <a:rPr lang="en-US" altLang="ko-KR" sz="1400" dirty="0"/>
              <a:t>(</a:t>
            </a:r>
            <a:r>
              <a:rPr lang="ko-KR" altLang="en-US" sz="1400" dirty="0"/>
              <a:t>계속 계산해 나감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894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C1D6F-2402-4357-85C5-D05FB607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(</a:t>
            </a:r>
            <a:r>
              <a:rPr lang="en-US" altLang="ko-KR" dirty="0" err="1"/>
              <a:t>eXtreme</a:t>
            </a:r>
            <a:r>
              <a:rPr lang="en-US" altLang="ko-KR" dirty="0"/>
              <a:t> Gradient 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E3CEE-5DBA-4182-9BB6-E4982075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그 말은 </a:t>
            </a:r>
            <a:r>
              <a:rPr lang="ko-KR" altLang="en-US" dirty="0">
                <a:solidFill>
                  <a:srgbClr val="FF0000"/>
                </a:solidFill>
              </a:rPr>
              <a:t>오차가 최소가 되는 지점</a:t>
            </a:r>
            <a:r>
              <a:rPr lang="ko-KR" altLang="en-US" dirty="0"/>
              <a:t>이라는 것이다</a:t>
            </a:r>
            <a:r>
              <a:rPr lang="en-US" altLang="ko-KR" dirty="0"/>
              <a:t>.</a:t>
            </a:r>
          </a:p>
          <a:p>
            <a:pPr marL="0" indent="0" algn="r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model1,</a:t>
            </a:r>
            <a:r>
              <a:rPr lang="ko-KR" altLang="en-US" dirty="0"/>
              <a:t> </a:t>
            </a:r>
            <a:r>
              <a:rPr lang="en-US" altLang="ko-KR" dirty="0"/>
              <a:t>model2…</a:t>
            </a:r>
          </a:p>
          <a:p>
            <a:pPr marL="0" indent="0" algn="r">
              <a:buNone/>
            </a:pPr>
            <a:r>
              <a:rPr lang="ko-KR" altLang="en-US" dirty="0"/>
              <a:t>오차</a:t>
            </a:r>
            <a:r>
              <a:rPr lang="en-US" altLang="ko-KR" dirty="0"/>
              <a:t>, </a:t>
            </a:r>
            <a:r>
              <a:rPr lang="ko-KR" altLang="en-US" dirty="0"/>
              <a:t>오차의 오차</a:t>
            </a:r>
            <a:r>
              <a:rPr lang="en-US" altLang="ko-KR" dirty="0"/>
              <a:t>…</a:t>
            </a:r>
          </a:p>
          <a:p>
            <a:pPr marL="0" indent="0" algn="r">
              <a:buNone/>
            </a:pPr>
            <a:r>
              <a:rPr lang="ko-KR" altLang="en-US" dirty="0"/>
              <a:t>이렇게 학습하면서 나아가다 보면</a:t>
            </a:r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그래프의 맨 아래 지점이 나온다</a:t>
            </a:r>
            <a:r>
              <a:rPr lang="en-US" altLang="ko-KR" dirty="0"/>
              <a:t>.</a:t>
            </a:r>
          </a:p>
          <a:p>
            <a:pPr marL="0" indent="0" algn="r">
              <a:buNone/>
            </a:pPr>
            <a:r>
              <a:rPr lang="en-US" altLang="ko-KR" dirty="0"/>
              <a:t>(= </a:t>
            </a:r>
            <a:r>
              <a:rPr lang="ko-KR" altLang="en-US" dirty="0"/>
              <a:t>기울기가 최소인 지점</a:t>
            </a:r>
            <a:r>
              <a:rPr lang="en-US" altLang="ko-KR" dirty="0"/>
              <a:t>)</a:t>
            </a:r>
          </a:p>
          <a:p>
            <a:pPr marL="0" indent="0" algn="r">
              <a:buNone/>
            </a:pPr>
            <a:r>
              <a:rPr lang="en-US" altLang="ko-KR" dirty="0"/>
              <a:t>(== </a:t>
            </a:r>
            <a:r>
              <a:rPr lang="ko-KR" altLang="en-US" dirty="0"/>
              <a:t>오차가 최소인 지점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4F00D4-0825-4042-86DF-7D85272E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73" y="3149366"/>
            <a:ext cx="33432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3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D9300-202B-488A-AAD9-05207A85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부스팅</a:t>
            </a:r>
            <a:r>
              <a:rPr lang="en-US" altLang="ko-KR" dirty="0"/>
              <a:t>(Boosting)?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5D3F0-2B79-43C3-A831-41B5BEC63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부스팅이란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앙상블</a:t>
            </a:r>
            <a:r>
              <a:rPr lang="en-US" altLang="ko-KR" dirty="0"/>
              <a:t>(Ensemble) </a:t>
            </a:r>
            <a:r>
              <a:rPr lang="ko-KR" altLang="en-US" dirty="0"/>
              <a:t>기법 중 하나</a:t>
            </a:r>
            <a:endParaRPr lang="en-US" altLang="ko-KR" dirty="0"/>
          </a:p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044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065BC-948E-4767-B583-1E57A4DE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(</a:t>
            </a:r>
            <a:r>
              <a:rPr lang="en-US" altLang="ko-KR" dirty="0" err="1"/>
              <a:t>eXtreme</a:t>
            </a:r>
            <a:r>
              <a:rPr lang="en-US" altLang="ko-KR" dirty="0"/>
              <a:t> Gradient 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E85B4-16EC-4973-AB43-FDFE3488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오차가 최소가 되는 지점</a:t>
            </a:r>
            <a:r>
              <a:rPr lang="ko-KR" altLang="en-US" dirty="0"/>
              <a:t>까지 도달하기 위해 학습한 횟수가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 </a:t>
            </a:r>
            <a:r>
              <a:rPr lang="ko-KR" altLang="en-US" dirty="0" err="1"/>
              <a:t>부스팅</a:t>
            </a:r>
            <a:r>
              <a:rPr lang="ko-KR" altLang="en-US" dirty="0"/>
              <a:t> 모델이</a:t>
            </a:r>
            <a:r>
              <a:rPr lang="en-US" altLang="ko-KR" dirty="0"/>
              <a:t> test</a:t>
            </a:r>
            <a:r>
              <a:rPr lang="ko-KR" altLang="en-US" dirty="0"/>
              <a:t>데이터 예측 시 학습을 해야 하는 횟수이다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 지점을 찾을 때 보통 </a:t>
            </a:r>
            <a:r>
              <a:rPr lang="en-US" altLang="ko-KR" dirty="0"/>
              <a:t>Cross-validation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98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AA4FF-4B84-45C2-A905-59CBB36E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(</a:t>
            </a:r>
            <a:r>
              <a:rPr lang="en-US" altLang="ko-KR" dirty="0" err="1"/>
              <a:t>eXtreme</a:t>
            </a:r>
            <a:r>
              <a:rPr lang="en-US" altLang="ko-KR" dirty="0"/>
              <a:t> Gradient 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0C75B-1122-432E-BD82-4B1B0EB0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 지점을 찾는 것에 영향을 미치는 것이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바로 </a:t>
            </a:r>
            <a:r>
              <a:rPr lang="ko-KR" altLang="en-US" dirty="0" err="1">
                <a:solidFill>
                  <a:srgbClr val="FF0000"/>
                </a:solidFill>
              </a:rPr>
              <a:t>학습률</a:t>
            </a:r>
            <a:r>
              <a:rPr lang="en-US" altLang="ko-KR" dirty="0">
                <a:solidFill>
                  <a:srgbClr val="FF0000"/>
                </a:solidFill>
              </a:rPr>
              <a:t>(learning rate)</a:t>
            </a:r>
            <a:r>
              <a:rPr lang="ko-KR" altLang="en-US" dirty="0"/>
              <a:t>이라는 것인데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이것은 </a:t>
            </a:r>
            <a:r>
              <a:rPr lang="en-US" altLang="ko-KR" dirty="0"/>
              <a:t>Gradient Descent</a:t>
            </a:r>
            <a:r>
              <a:rPr lang="ko-KR" altLang="en-US" dirty="0"/>
              <a:t>에 있는 개념이다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경사를 하강할 때</a:t>
            </a:r>
            <a:r>
              <a:rPr lang="en-US" altLang="ko-KR" dirty="0"/>
              <a:t>, </a:t>
            </a:r>
            <a:r>
              <a:rPr lang="ko-KR" altLang="en-US" dirty="0"/>
              <a:t>얼마만큼 내려갈 것인가를 정해준다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41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D995-16CA-4454-BBD5-FB980A29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(</a:t>
            </a:r>
            <a:r>
              <a:rPr lang="en-US" altLang="ko-KR" dirty="0" err="1"/>
              <a:t>eXtreme</a:t>
            </a:r>
            <a:r>
              <a:rPr lang="en-US" altLang="ko-KR" dirty="0"/>
              <a:t> Gradient 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F6788-10E4-4F9B-B10E-8CB1BB17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/>
              <a:t>왼쪽 그래프는 </a:t>
            </a:r>
            <a:r>
              <a:rPr lang="ko-KR" altLang="en-US" sz="2000" dirty="0" err="1"/>
              <a:t>학습률이</a:t>
            </a:r>
            <a:r>
              <a:rPr lang="ko-KR" altLang="en-US" sz="2000" dirty="0"/>
              <a:t> 너무 작을 때 발생할 수 있는 경우이다</a:t>
            </a:r>
            <a:r>
              <a:rPr lang="en-US" altLang="ko-KR" sz="2000" dirty="0"/>
              <a:t>. </a:t>
            </a:r>
            <a:r>
              <a:rPr lang="ko-KR" altLang="en-US" sz="2000" dirty="0"/>
              <a:t>조금씩 내려가다 보면 최저점에 내려가기 위해 더 많은 연산을 해야 하고 그만큼 학습 속도가 </a:t>
            </a:r>
            <a:r>
              <a:rPr lang="ko-KR" altLang="en-US" sz="2000" dirty="0" err="1"/>
              <a:t>느려지는</a:t>
            </a:r>
            <a:r>
              <a:rPr lang="ko-KR" altLang="en-US" sz="2000" dirty="0"/>
              <a:t> 단점이 있다</a:t>
            </a:r>
            <a:r>
              <a:rPr lang="en-US" altLang="ko-KR" sz="2000" dirty="0"/>
              <a:t>.</a:t>
            </a:r>
          </a:p>
          <a:p>
            <a:pPr marL="0" indent="0" algn="ctr">
              <a:buNone/>
            </a:pPr>
            <a:r>
              <a:rPr lang="ko-KR" altLang="en-US" sz="2000" dirty="0"/>
              <a:t>오른쪽 그래프는 </a:t>
            </a:r>
            <a:r>
              <a:rPr lang="ko-KR" altLang="en-US" sz="2000" dirty="0" err="1"/>
              <a:t>학습률이</a:t>
            </a:r>
            <a:r>
              <a:rPr lang="ko-KR" altLang="en-US" sz="2000" dirty="0"/>
              <a:t> 너무 클 때</a:t>
            </a:r>
            <a:r>
              <a:rPr lang="en-US" altLang="ko-KR" sz="2000" dirty="0"/>
              <a:t>, </a:t>
            </a:r>
            <a:r>
              <a:rPr lang="ko-KR" altLang="en-US" sz="2000" dirty="0"/>
              <a:t>경사면을 타고 올라가 발산해버리는</a:t>
            </a:r>
            <a:r>
              <a:rPr lang="en-US" altLang="ko-KR" sz="2000" dirty="0"/>
              <a:t> </a:t>
            </a:r>
            <a:r>
              <a:rPr lang="ko-KR" altLang="en-US" sz="2000" dirty="0"/>
              <a:t>경우가 생긴다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65ECD2-F440-4C2F-B195-6B34BF15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29000"/>
            <a:ext cx="6858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08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7142B-DF0C-4FAA-9E56-8641F9C2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(</a:t>
            </a:r>
            <a:r>
              <a:rPr lang="en-US" altLang="ko-KR" dirty="0" err="1"/>
              <a:t>eXtreme</a:t>
            </a:r>
            <a:r>
              <a:rPr lang="en-US" altLang="ko-KR" dirty="0"/>
              <a:t> Gradient 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C0F2B-0804-4EB6-95B9-9AB32502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기본적인 </a:t>
            </a:r>
            <a:r>
              <a:rPr lang="en-US" altLang="ko-KR" dirty="0" err="1"/>
              <a:t>XGBoost</a:t>
            </a:r>
            <a:r>
              <a:rPr lang="ko-KR" altLang="en-US" dirty="0"/>
              <a:t>의 개념들은 이 정도이다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더 깊이 파고들면 공부해야 할 것이 엄청 많겠지만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위 내용들만으로 기본은 알고 간다 생각한다</a:t>
            </a:r>
            <a:r>
              <a:rPr lang="en-US" altLang="ko-KR" dirty="0"/>
              <a:t>..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2600" dirty="0" err="1"/>
              <a:t>XGBoost</a:t>
            </a:r>
            <a:r>
              <a:rPr lang="ko-KR" altLang="en-US" sz="2600" dirty="0"/>
              <a:t>를 공부하기 위해 기본적으로 알아야 할 것들이 너무 많다</a:t>
            </a:r>
            <a:r>
              <a:rPr lang="en-US" altLang="ko-KR" sz="2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1492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5EE14-868B-40F3-9435-FCCA224A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(</a:t>
            </a:r>
            <a:r>
              <a:rPr lang="en-US" altLang="ko-KR" dirty="0" err="1"/>
              <a:t>eXtreme</a:t>
            </a:r>
            <a:r>
              <a:rPr lang="en-US" altLang="ko-KR" dirty="0"/>
              <a:t> Gradient 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13749-63E3-44AB-861F-9A9E6839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 err="1"/>
              <a:t>XGBoost</a:t>
            </a:r>
            <a:r>
              <a:rPr lang="ko-KR" altLang="en-US" dirty="0"/>
              <a:t>를 </a:t>
            </a:r>
            <a:r>
              <a:rPr lang="en-US" altLang="ko-KR" dirty="0"/>
              <a:t>python</a:t>
            </a:r>
            <a:r>
              <a:rPr lang="ko-KR" altLang="en-US" dirty="0"/>
              <a:t>에서 사용할 때 쓰이는 파라미터들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자주 튜닝하는 파라미터들</a:t>
            </a:r>
            <a:r>
              <a:rPr lang="en-US" altLang="ko-KR" sz="2000" dirty="0"/>
              <a:t>, </a:t>
            </a:r>
            <a:r>
              <a:rPr lang="ko-KR" altLang="en-US" sz="2000" dirty="0"/>
              <a:t>기본적인 파라미터들</a:t>
            </a:r>
            <a:r>
              <a:rPr lang="en-US" altLang="ko-KR" sz="2000" dirty="0"/>
              <a:t>)</a:t>
            </a:r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 err="1"/>
              <a:t>XGBRegressor</a:t>
            </a:r>
            <a:r>
              <a:rPr lang="en-US" altLang="ko-KR" sz="2000" dirty="0"/>
              <a:t>(</a:t>
            </a:r>
          </a:p>
          <a:p>
            <a:pPr marL="0" indent="0" algn="ctr">
              <a:buNone/>
            </a:pPr>
            <a:r>
              <a:rPr lang="en-US" altLang="ko-KR" sz="2000" dirty="0" err="1"/>
              <a:t>n_estimators</a:t>
            </a:r>
            <a:r>
              <a:rPr lang="en-US" altLang="ko-KR" sz="2000" dirty="0"/>
              <a:t> : </a:t>
            </a:r>
            <a:r>
              <a:rPr lang="ko-KR" altLang="en-US" sz="2000" dirty="0"/>
              <a:t>학습 횟수</a:t>
            </a:r>
            <a:r>
              <a:rPr lang="en-US" altLang="ko-KR" sz="2000" dirty="0"/>
              <a:t>(</a:t>
            </a:r>
            <a:r>
              <a:rPr lang="ko-KR" altLang="en-US" sz="2000" dirty="0"/>
              <a:t>트리 개수</a:t>
            </a:r>
            <a:r>
              <a:rPr lang="en-US" altLang="ko-KR" sz="2000" dirty="0"/>
              <a:t>) (default=100)</a:t>
            </a:r>
          </a:p>
          <a:p>
            <a:pPr marL="0" indent="0" algn="ctr">
              <a:buNone/>
            </a:pPr>
            <a:r>
              <a:rPr lang="en-US" altLang="ko-KR" sz="2000" dirty="0" err="1"/>
              <a:t>max_depth</a:t>
            </a:r>
            <a:r>
              <a:rPr lang="en-US" altLang="ko-KR" sz="2000" dirty="0"/>
              <a:t> : </a:t>
            </a:r>
            <a:r>
              <a:rPr lang="ko-KR" altLang="en-US" sz="2000" dirty="0"/>
              <a:t>트리의 최대 깊이 </a:t>
            </a:r>
            <a:r>
              <a:rPr lang="en-US" altLang="ko-KR" sz="2000" dirty="0"/>
              <a:t>(default=3)</a:t>
            </a:r>
          </a:p>
          <a:p>
            <a:pPr marL="0" indent="0" algn="ctr">
              <a:buNone/>
            </a:pPr>
            <a:r>
              <a:rPr lang="en-US" altLang="ko-KR" sz="2000" dirty="0" err="1"/>
              <a:t>learning_rate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학습률</a:t>
            </a:r>
            <a:r>
              <a:rPr lang="ko-KR" altLang="en-US" sz="2000" dirty="0"/>
              <a:t> </a:t>
            </a:r>
            <a:r>
              <a:rPr lang="en-US" altLang="ko-KR" sz="2000" dirty="0"/>
              <a:t>(default=0.1)</a:t>
            </a:r>
          </a:p>
          <a:p>
            <a:pPr marL="0" indent="0" algn="ctr">
              <a:buNone/>
            </a:pPr>
            <a:r>
              <a:rPr lang="en-US" altLang="ko-KR" sz="2000" dirty="0"/>
              <a:t>objective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회귀</a:t>
            </a:r>
            <a:r>
              <a:rPr lang="en-US" altLang="ko-KR" sz="2000" dirty="0"/>
              <a:t>, </a:t>
            </a:r>
            <a:r>
              <a:rPr lang="ko-KR" altLang="en-US" sz="2000" dirty="0"/>
              <a:t>분류 등 </a:t>
            </a:r>
            <a:r>
              <a:rPr lang="ko-KR" altLang="en-US" sz="2000" dirty="0" err="1"/>
              <a:t>타겟변수의</a:t>
            </a:r>
            <a:r>
              <a:rPr lang="ko-KR" altLang="en-US" sz="2000" dirty="0"/>
              <a:t> 종류 </a:t>
            </a:r>
            <a:r>
              <a:rPr lang="en-US" altLang="ko-KR" sz="2000" dirty="0"/>
              <a:t>(regressor</a:t>
            </a:r>
            <a:r>
              <a:rPr lang="ko-KR" altLang="en-US" sz="2000" dirty="0"/>
              <a:t>는 </a:t>
            </a:r>
            <a:r>
              <a:rPr lang="en-US" altLang="ko-KR" sz="2000" dirty="0"/>
              <a:t>default=‘</a:t>
            </a:r>
            <a:r>
              <a:rPr lang="en-US" altLang="ko-KR" sz="2000" dirty="0" err="1"/>
              <a:t>reg:squarederror</a:t>
            </a:r>
            <a:r>
              <a:rPr lang="en-US" altLang="ko-KR" sz="2000" dirty="0"/>
              <a:t>’)</a:t>
            </a:r>
          </a:p>
          <a:p>
            <a:pPr marL="0" indent="0" algn="ctr">
              <a:buNone/>
            </a:pPr>
            <a:r>
              <a:rPr lang="en-US" altLang="ko-KR" sz="2000" dirty="0"/>
              <a:t>(classifier</a:t>
            </a:r>
            <a:r>
              <a:rPr lang="ko-KR" altLang="en-US" sz="2000" dirty="0"/>
              <a:t>는 </a:t>
            </a:r>
            <a:r>
              <a:rPr lang="en-US" altLang="ko-KR" sz="2000" dirty="0"/>
              <a:t>default=‘</a:t>
            </a:r>
            <a:r>
              <a:rPr lang="en-US" altLang="ko-KR" sz="2000" dirty="0" err="1"/>
              <a:t>binary:logistic</a:t>
            </a:r>
            <a:r>
              <a:rPr lang="en-US" altLang="ko-KR" sz="2000" dirty="0"/>
              <a:t>’)</a:t>
            </a:r>
          </a:p>
          <a:p>
            <a:pPr marL="0" indent="0" algn="ctr">
              <a:buNone/>
            </a:pPr>
            <a:r>
              <a:rPr lang="en-US" altLang="ko-KR" sz="2000" dirty="0"/>
              <a:t>booster : </a:t>
            </a:r>
            <a:r>
              <a:rPr lang="ko-KR" altLang="en-US" sz="2000" dirty="0" err="1"/>
              <a:t>부스팅</a:t>
            </a:r>
            <a:r>
              <a:rPr lang="ko-KR" altLang="en-US" sz="2000" dirty="0"/>
              <a:t> 시 사용할 모델</a:t>
            </a:r>
            <a:r>
              <a:rPr lang="en-US" altLang="ko-KR" sz="2000" dirty="0"/>
              <a:t> (default=‘</a:t>
            </a:r>
            <a:r>
              <a:rPr lang="en-US" altLang="ko-KR" sz="2000" dirty="0" err="1"/>
              <a:t>gbtree</a:t>
            </a:r>
            <a:r>
              <a:rPr lang="en-US" altLang="ko-KR" sz="2000" dirty="0"/>
              <a:t>’)</a:t>
            </a:r>
          </a:p>
          <a:p>
            <a:pPr marL="0" indent="0" algn="ctr">
              <a:buNone/>
            </a:pPr>
            <a:r>
              <a:rPr lang="en-US" altLang="ko-KR" sz="2000" dirty="0" err="1"/>
              <a:t>min_child_weight</a:t>
            </a:r>
            <a:r>
              <a:rPr lang="en-US" altLang="ko-KR" sz="2000" dirty="0"/>
              <a:t> : </a:t>
            </a:r>
            <a:r>
              <a:rPr lang="ko-KR" altLang="en-US" sz="2000" dirty="0"/>
              <a:t>각 트리의 노드가 몇 개 미만이면 가지치기 할지 </a:t>
            </a:r>
            <a:r>
              <a:rPr lang="ko-KR" altLang="en-US" sz="2000" dirty="0" err="1"/>
              <a:t>정해줌</a:t>
            </a:r>
            <a:r>
              <a:rPr lang="ko-KR" altLang="en-US" sz="2000" dirty="0"/>
              <a:t> </a:t>
            </a:r>
            <a:r>
              <a:rPr lang="en-US" altLang="ko-KR" sz="2000" dirty="0"/>
              <a:t>(default=1))</a:t>
            </a:r>
          </a:p>
        </p:txBody>
      </p:sp>
    </p:spTree>
    <p:extLst>
      <p:ext uri="{BB962C8B-B14F-4D97-AF65-F5344CB8AC3E}">
        <p14:creationId xmlns:p14="http://schemas.microsoft.com/office/powerpoint/2010/main" val="133339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2B6B7-81FA-437B-9CF1-C13B8647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(</a:t>
            </a:r>
            <a:r>
              <a:rPr lang="en-US" altLang="ko-KR" dirty="0" err="1"/>
              <a:t>eXtreme</a:t>
            </a:r>
            <a:r>
              <a:rPr lang="en-US" altLang="ko-KR" dirty="0"/>
              <a:t> Gradient 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BF9EF-A777-499F-93E6-D58E6A4A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 err="1"/>
              <a:t>xgb_model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XGBRegressor</a:t>
            </a:r>
            <a:r>
              <a:rPr lang="en-US" altLang="ko-KR" sz="2000" dirty="0"/>
              <a:t>()  # </a:t>
            </a:r>
            <a:r>
              <a:rPr lang="ko-KR" altLang="en-US" sz="2000" dirty="0"/>
              <a:t>모델 생성</a:t>
            </a:r>
            <a:endParaRPr lang="en-US" altLang="ko-KR" sz="2000" dirty="0"/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 err="1"/>
              <a:t>xgb_model.fit</a:t>
            </a:r>
            <a:r>
              <a:rPr lang="en-US" altLang="ko-KR" sz="2000" dirty="0"/>
              <a:t>(</a:t>
            </a:r>
          </a:p>
          <a:p>
            <a:pPr marL="0" indent="0" algn="ctr">
              <a:buNone/>
            </a:pPr>
            <a:r>
              <a:rPr lang="en-US" altLang="ko-KR" sz="2000" dirty="0"/>
              <a:t>X : </a:t>
            </a:r>
            <a:r>
              <a:rPr lang="ko-KR" altLang="en-US" sz="2000" dirty="0"/>
              <a:t>학습데이터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/>
              <a:t>y : </a:t>
            </a:r>
            <a:r>
              <a:rPr lang="ko-KR" altLang="en-US" sz="2000" dirty="0"/>
              <a:t>종속변수</a:t>
            </a:r>
            <a:r>
              <a:rPr lang="en-US" altLang="ko-KR" sz="2000" dirty="0"/>
              <a:t>(target)</a:t>
            </a:r>
          </a:p>
          <a:p>
            <a:pPr marL="0" indent="0" algn="ctr">
              <a:buNone/>
            </a:pPr>
            <a:r>
              <a:rPr lang="en-US" altLang="ko-KR" sz="2000" dirty="0" err="1"/>
              <a:t>eval_metric</a:t>
            </a:r>
            <a:r>
              <a:rPr lang="en-US" altLang="ko-KR" sz="2000" dirty="0"/>
              <a:t> : </a:t>
            </a:r>
            <a:r>
              <a:rPr lang="ko-KR" altLang="en-US" sz="2000" dirty="0"/>
              <a:t>학습 시 오차 계산할 식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 err="1"/>
              <a:t>eval_set</a:t>
            </a:r>
            <a:r>
              <a:rPr lang="en-US" altLang="ko-KR" sz="2000" dirty="0"/>
              <a:t> : validation</a:t>
            </a:r>
            <a:r>
              <a:rPr lang="ko-KR" altLang="en-US" sz="2000" dirty="0"/>
              <a:t> </a:t>
            </a:r>
            <a:r>
              <a:rPr lang="en-US" altLang="ko-KR" sz="2000" dirty="0"/>
              <a:t>set(</a:t>
            </a:r>
            <a:r>
              <a:rPr lang="ko-KR" altLang="en-US" sz="2000" dirty="0"/>
              <a:t>검정 데이터</a:t>
            </a:r>
            <a:r>
              <a:rPr lang="en-US" altLang="ko-KR" sz="2000" dirty="0"/>
              <a:t>)</a:t>
            </a:r>
          </a:p>
          <a:p>
            <a:pPr marL="0" indent="0" algn="ctr">
              <a:buNone/>
            </a:pPr>
            <a:r>
              <a:rPr lang="en-US" altLang="ko-KR" sz="2000" dirty="0" err="1"/>
              <a:t>early_stopping_rounds</a:t>
            </a:r>
            <a:r>
              <a:rPr lang="en-US" altLang="ko-KR" sz="2000" dirty="0"/>
              <a:t> : </a:t>
            </a:r>
            <a:r>
              <a:rPr lang="ko-KR" altLang="en-US" sz="2000" dirty="0"/>
              <a:t>학습 중에 오차가 더 이상 줄어들지 않을 때 정해준</a:t>
            </a:r>
            <a:r>
              <a:rPr lang="en-US" altLang="ko-KR" sz="2000" dirty="0" err="1"/>
              <a:t>early_stopping_rounds</a:t>
            </a:r>
            <a:r>
              <a:rPr lang="en-US" altLang="ko-KR" sz="2000" dirty="0"/>
              <a:t> </a:t>
            </a:r>
            <a:r>
              <a:rPr lang="ko-KR" altLang="en-US" sz="2000" dirty="0"/>
              <a:t>만큼 학습 후에도 줄어들지 않으면 멈춤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926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810B7-848E-489E-B77C-1CF061ED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어렵다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A43E4-FFE7-4A17-85AA-7DD71790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참고 자료</a:t>
            </a:r>
            <a:r>
              <a:rPr lang="en-US" altLang="ko-KR" dirty="0"/>
              <a:t> :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>
                <a:hlinkClick r:id="rId2"/>
              </a:rPr>
              <a:t>https://www.slideshare.net/freepsw/boosting-bagging-vs-boosting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>
                <a:hlinkClick r:id="rId3"/>
              </a:rPr>
              <a:t>http://blog.alphasquare.co.kr/221210836545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02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0BD3D-3871-43B3-BF73-D2A9E13E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부스팅</a:t>
            </a:r>
            <a:r>
              <a:rPr lang="en-US" altLang="ko-KR" dirty="0"/>
              <a:t>(Boosting)?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28B4F-1409-472D-8AEF-94CD7D4C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앙상블의 기법에는 </a:t>
            </a:r>
            <a:r>
              <a:rPr lang="en-US" altLang="ko-KR" dirty="0"/>
              <a:t>3</a:t>
            </a:r>
            <a:r>
              <a:rPr lang="ko-KR" altLang="en-US" dirty="0"/>
              <a:t>가지가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배깅</a:t>
            </a:r>
            <a:r>
              <a:rPr lang="en-US" altLang="ko-KR" dirty="0"/>
              <a:t>(Bagging), </a:t>
            </a:r>
            <a:r>
              <a:rPr lang="ko-KR" altLang="en-US" dirty="0" err="1"/>
              <a:t>부스팅</a:t>
            </a:r>
            <a:r>
              <a:rPr lang="en-US" altLang="ko-KR" dirty="0"/>
              <a:t>(Boosting), </a:t>
            </a:r>
            <a:r>
              <a:rPr lang="ko-KR" altLang="en-US" dirty="0" err="1"/>
              <a:t>스태킹</a:t>
            </a:r>
            <a:r>
              <a:rPr lang="en-US" altLang="ko-KR" dirty="0"/>
              <a:t>(Stacking)</a:t>
            </a:r>
          </a:p>
          <a:p>
            <a:pPr marL="0" indent="0" algn="ctr">
              <a:buNone/>
            </a:pPr>
            <a:r>
              <a:rPr lang="en-US" altLang="ko-KR" dirty="0" err="1"/>
              <a:t>XGBoost</a:t>
            </a:r>
            <a:r>
              <a:rPr lang="ko-KR" altLang="en-US" dirty="0"/>
              <a:t>는 트리 기반의 </a:t>
            </a:r>
            <a:r>
              <a:rPr lang="ko-KR" altLang="en-US" dirty="0" err="1"/>
              <a:t>부스팅</a:t>
            </a:r>
            <a:r>
              <a:rPr lang="ko-KR" altLang="en-US" dirty="0"/>
              <a:t> 모델</a:t>
            </a:r>
          </a:p>
        </p:txBody>
      </p:sp>
    </p:spTree>
    <p:extLst>
      <p:ext uri="{BB962C8B-B14F-4D97-AF65-F5344CB8AC3E}">
        <p14:creationId xmlns:p14="http://schemas.microsoft.com/office/powerpoint/2010/main" val="145346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5E7C9-18C9-41A1-8945-DD80F90F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부스팅</a:t>
            </a:r>
            <a:r>
              <a:rPr lang="en-US" altLang="ko-KR" dirty="0"/>
              <a:t>(Boosting)?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8E482-B45C-4FCA-8B4A-17C13350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그렇다면 앙상블이란 무엇인가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간단하게 말하면 여러 모델을 이용하여 데이터를 학습하고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모든 모델의 예측결과를 평균하여 예측하는 것</a:t>
            </a:r>
          </a:p>
        </p:txBody>
      </p:sp>
    </p:spTree>
    <p:extLst>
      <p:ext uri="{BB962C8B-B14F-4D97-AF65-F5344CB8AC3E}">
        <p14:creationId xmlns:p14="http://schemas.microsoft.com/office/powerpoint/2010/main" val="224663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AA508-65B9-42AF-9136-97CCF3CF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부스팅</a:t>
            </a:r>
            <a:r>
              <a:rPr lang="en-US" altLang="ko-KR" dirty="0"/>
              <a:t>(Boosting)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E28D7-65DC-4DF1-9A97-E74E0663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부스팅</a:t>
            </a:r>
            <a:r>
              <a:rPr lang="ko-KR" altLang="en-US" dirty="0"/>
              <a:t> 개념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을 알기 위해선 </a:t>
            </a:r>
            <a:r>
              <a:rPr lang="ko-KR" altLang="en-US" dirty="0" err="1"/>
              <a:t>배깅부터</a:t>
            </a:r>
            <a:r>
              <a:rPr lang="ko-KR" altLang="en-US" dirty="0"/>
              <a:t> 알아야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20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6BAAE-EC5D-4D38-98E3-F5B7EB7A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배깅</a:t>
            </a:r>
            <a:r>
              <a:rPr lang="en-US" altLang="ko-KR" dirty="0"/>
              <a:t>(Bagging(Bootstrap aggregating))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614FEB-3DC0-4251-BBD1-41A8BFA0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동일한 모델을 사용하고</a:t>
            </a:r>
            <a:r>
              <a:rPr lang="en-US" altLang="ko-KR" dirty="0"/>
              <a:t>, </a:t>
            </a:r>
            <a:r>
              <a:rPr lang="ko-KR" altLang="en-US" dirty="0"/>
              <a:t>데이터만 분할하여 여러 개 모델을 학습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r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학습데이터에서</a:t>
            </a:r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랜덤으로 </a:t>
            </a:r>
            <a:r>
              <a:rPr lang="en-US" altLang="ko-KR" dirty="0"/>
              <a:t>n’</a:t>
            </a:r>
            <a:r>
              <a:rPr lang="ko-KR" altLang="en-US" dirty="0"/>
              <a:t>개의 데이터를 뽑아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bag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marL="0" indent="0" algn="r">
              <a:buNone/>
            </a:pPr>
            <a:r>
              <a:rPr lang="en-US" altLang="ko-KR" dirty="0"/>
              <a:t>(n &gt; n’)</a:t>
            </a:r>
          </a:p>
          <a:p>
            <a:pPr marL="0" indent="0" algn="r">
              <a:buNone/>
            </a:pPr>
            <a:r>
              <a:rPr lang="ko-KR" altLang="en-US" dirty="0"/>
              <a:t>여러 개의 </a:t>
            </a:r>
            <a:r>
              <a:rPr lang="en-US" altLang="ko-KR" dirty="0"/>
              <a:t>bag</a:t>
            </a:r>
            <a:r>
              <a:rPr lang="ko-KR" altLang="en-US" dirty="0"/>
              <a:t>에 동일 모델 적용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3061BE-CAC3-40C6-9F06-375ACC6C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6358"/>
            <a:ext cx="4123094" cy="38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4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FB005-DF24-4CB2-A777-2043B11B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배깅</a:t>
            </a:r>
            <a:r>
              <a:rPr lang="en-US" altLang="ko-KR" dirty="0"/>
              <a:t>(Bagging(Bootstrap aggregating))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41AD9-EF51-43BC-BF81-EB8DB613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4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err="1"/>
              <a:t>배깅</a:t>
            </a:r>
            <a:r>
              <a:rPr lang="ko-KR" altLang="en-US" dirty="0"/>
              <a:t> 모델에는 </a:t>
            </a:r>
            <a:r>
              <a:rPr lang="en-US" altLang="ko-KR" dirty="0" err="1"/>
              <a:t>RandomForest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r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en-US" altLang="ko-KR" dirty="0" err="1"/>
              <a:t>RandomForest</a:t>
            </a:r>
            <a:r>
              <a:rPr lang="ko-KR" altLang="en-US" dirty="0"/>
              <a:t>의 경우</a:t>
            </a:r>
            <a:endParaRPr lang="en-US" altLang="ko-KR" dirty="0"/>
          </a:p>
          <a:p>
            <a:pPr marL="0" indent="0" algn="r">
              <a:buNone/>
            </a:pPr>
            <a:r>
              <a:rPr lang="ko-KR" altLang="en-US" dirty="0"/>
              <a:t>각각의 </a:t>
            </a:r>
            <a:r>
              <a:rPr lang="en-US" altLang="ko-KR" dirty="0"/>
              <a:t>bag</a:t>
            </a:r>
            <a:r>
              <a:rPr lang="ko-KR" altLang="en-US" dirty="0"/>
              <a:t>에 </a:t>
            </a:r>
            <a:r>
              <a:rPr lang="en-US" altLang="ko-KR" dirty="0" err="1"/>
              <a:t>DecisionTree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en-US" altLang="ko-KR" dirty="0"/>
              <a:t>.</a:t>
            </a:r>
          </a:p>
          <a:p>
            <a:pPr marL="0" indent="0" algn="r">
              <a:buNone/>
            </a:pPr>
            <a:r>
              <a:rPr lang="ko-KR" altLang="en-US" dirty="0"/>
              <a:t>파라미터 중에 </a:t>
            </a:r>
            <a:r>
              <a:rPr lang="en-US" altLang="ko-KR" dirty="0" err="1"/>
              <a:t>n_estimators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bag</a:t>
            </a:r>
            <a:r>
              <a:rPr lang="ko-KR" altLang="en-US" dirty="0"/>
              <a:t>의 개수</a:t>
            </a:r>
            <a:r>
              <a:rPr lang="en-US" altLang="ko-KR" sz="2000" dirty="0"/>
              <a:t>(= tree</a:t>
            </a:r>
            <a:r>
              <a:rPr lang="ko-KR" altLang="en-US" sz="2000" dirty="0"/>
              <a:t>의 개수</a:t>
            </a:r>
            <a:r>
              <a:rPr lang="en-US" altLang="ko-KR" sz="2000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정해줌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0B5A8-3DA5-4A02-8726-B48ED0064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1975"/>
            <a:ext cx="5228466" cy="41577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77624F-AB7F-4558-AC36-0BE06423D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66" y="2251975"/>
            <a:ext cx="5228467" cy="169067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1D6F90-2C4A-4638-955A-720BBA086A86}"/>
              </a:ext>
            </a:extLst>
          </p:cNvPr>
          <p:cNvCxnSpPr/>
          <p:nvPr/>
        </p:nvCxnSpPr>
        <p:spPr>
          <a:xfrm>
            <a:off x="6066666" y="4177553"/>
            <a:ext cx="0" cy="223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05092C-1F56-4CF9-8C83-6A04E4D3A753}"/>
              </a:ext>
            </a:extLst>
          </p:cNvPr>
          <p:cNvCxnSpPr/>
          <p:nvPr/>
        </p:nvCxnSpPr>
        <p:spPr>
          <a:xfrm>
            <a:off x="6066666" y="4177553"/>
            <a:ext cx="5210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A964E4C-F360-4795-93C7-1E23039FC7A8}"/>
              </a:ext>
            </a:extLst>
          </p:cNvPr>
          <p:cNvCxnSpPr/>
          <p:nvPr/>
        </p:nvCxnSpPr>
        <p:spPr>
          <a:xfrm flipV="1">
            <a:off x="11277600" y="4177553"/>
            <a:ext cx="0" cy="223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5330196-F0D0-4746-822D-6FECCBD11CE2}"/>
              </a:ext>
            </a:extLst>
          </p:cNvPr>
          <p:cNvCxnSpPr/>
          <p:nvPr/>
        </p:nvCxnSpPr>
        <p:spPr>
          <a:xfrm flipH="1">
            <a:off x="6066666" y="6409765"/>
            <a:ext cx="5210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9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48FD1-EB85-4453-864B-DF359A00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54E3C-81CE-482A-B795-D8508590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부스팅은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배깅의</a:t>
            </a:r>
            <a:r>
              <a:rPr lang="ko-KR" altLang="en-US" dirty="0"/>
              <a:t> 변형으로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모델이 잘 예측하지 못 하는 부분을 개선하기 위한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882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50130-A437-41BB-9C6C-D4A45440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부스팅</a:t>
            </a:r>
            <a:r>
              <a:rPr lang="en-US" altLang="ko-KR" dirty="0"/>
              <a:t>(Boosting)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11738-7210-498E-B6B5-1B4E163F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배깅은</a:t>
            </a:r>
            <a:r>
              <a:rPr lang="ko-KR" altLang="en-US" dirty="0"/>
              <a:t> 데이터를 단순히 샘플링 하여 각 모델에 적용한다면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부스팅은</a:t>
            </a:r>
            <a:r>
              <a:rPr lang="ko-KR" altLang="en-US" dirty="0"/>
              <a:t> 이전 모델들이 예측하지 못한 </a:t>
            </a:r>
            <a:r>
              <a:rPr lang="en-US" altLang="ko-KR" dirty="0"/>
              <a:t>Error</a:t>
            </a:r>
            <a:r>
              <a:rPr lang="ko-KR" altLang="en-US" dirty="0"/>
              <a:t>를 이용하여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다음 모델들이 더 잘 예측하도록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12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1078</Words>
  <Application>Microsoft Office PowerPoint</Application>
  <PresentationFormat>와이드스크린</PresentationFormat>
  <Paragraphs>213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Kaggle Study in Sanbon</vt:lpstr>
      <vt:lpstr>부스팅(Boosting)?</vt:lpstr>
      <vt:lpstr>부스팅(Boosting)?</vt:lpstr>
      <vt:lpstr>부스팅(Boosting)?</vt:lpstr>
      <vt:lpstr>부스팅(Boosting)</vt:lpstr>
      <vt:lpstr>배깅(Bagging(Bootstrap aggregating))</vt:lpstr>
      <vt:lpstr>배깅(Bagging(Bootstrap aggregating))</vt:lpstr>
      <vt:lpstr>Back to the 부스팅(Boosting)</vt:lpstr>
      <vt:lpstr>부스팅(Boosting)</vt:lpstr>
      <vt:lpstr>부스팅(Boosting)</vt:lpstr>
      <vt:lpstr>아다부스트(Ada Boost)</vt:lpstr>
      <vt:lpstr>GBM(Gradient Boosting Machine)</vt:lpstr>
      <vt:lpstr>GBM(Gradient Boosting Machine)</vt:lpstr>
      <vt:lpstr>GBM(Gradient Boosting Machine)</vt:lpstr>
      <vt:lpstr>GBM(Gradient Boosting Machine)</vt:lpstr>
      <vt:lpstr>XGBoost(eXtreme Gradient Boosting)</vt:lpstr>
      <vt:lpstr>XGBoost(eXtreme Gradient Boosting)</vt:lpstr>
      <vt:lpstr>XGBoost(eXtreme Gradient Boosting)</vt:lpstr>
      <vt:lpstr>XGBoost(eXtreme Gradient Boosting)</vt:lpstr>
      <vt:lpstr>XGBoost(eXtreme Gradient Boosting)</vt:lpstr>
      <vt:lpstr>XGBoost(eXtreme Gradient Boosting)</vt:lpstr>
      <vt:lpstr>XGBoost(eXtreme Gradient Boosting)</vt:lpstr>
      <vt:lpstr>XGBoost(eXtreme Gradient Boosting)</vt:lpstr>
      <vt:lpstr>XGBoost(eXtreme Gradient Boosting)</vt:lpstr>
      <vt:lpstr>XGBoost(eXtreme Gradient Boosting)</vt:lpstr>
      <vt:lpstr>어렵다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Study in Sanbon</dc:title>
  <dc:creator>이정환</dc:creator>
  <cp:lastModifiedBy>이정환</cp:lastModifiedBy>
  <cp:revision>63</cp:revision>
  <dcterms:created xsi:type="dcterms:W3CDTF">2019-10-14T12:47:42Z</dcterms:created>
  <dcterms:modified xsi:type="dcterms:W3CDTF">2019-10-15T09:57:44Z</dcterms:modified>
</cp:coreProperties>
</file>