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7"/>
  </p:notesMasterIdLst>
  <p:sldIdLst>
    <p:sldId id="256" r:id="rId2"/>
    <p:sldId id="277" r:id="rId3"/>
    <p:sldId id="276" r:id="rId4"/>
    <p:sldId id="310" r:id="rId5"/>
    <p:sldId id="312" r:id="rId6"/>
    <p:sldId id="311" r:id="rId7"/>
    <p:sldId id="314" r:id="rId8"/>
    <p:sldId id="315" r:id="rId9"/>
    <p:sldId id="316" r:id="rId10"/>
    <p:sldId id="318" r:id="rId11"/>
    <p:sldId id="317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298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E8E8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3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3461A-196F-4598-AC25-B42D336040C6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80835-C9F1-4D38-8D55-B8E6FFC4FE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04569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F02B-7DC4-4696-B470-87AC3DF8E148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0A66-5257-48EA-A141-5394F10DB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F02B-7DC4-4696-B470-87AC3DF8E148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0A66-5257-48EA-A141-5394F10DB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F02B-7DC4-4696-B470-87AC3DF8E148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0A66-5257-48EA-A141-5394F10DB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F02B-7DC4-4696-B470-87AC3DF8E148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0A66-5257-48EA-A141-5394F10DB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F02B-7DC4-4696-B470-87AC3DF8E148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0A66-5257-48EA-A141-5394F10DB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F02B-7DC4-4696-B470-87AC3DF8E148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0A66-5257-48EA-A141-5394F10DB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F02B-7DC4-4696-B470-87AC3DF8E148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0A66-5257-48EA-A141-5394F10DB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F02B-7DC4-4696-B470-87AC3DF8E148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0A66-5257-48EA-A141-5394F10DB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F02B-7DC4-4696-B470-87AC3DF8E148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0A66-5257-48EA-A141-5394F10DB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F02B-7DC4-4696-B470-87AC3DF8E148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0A66-5257-48EA-A141-5394F10DB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F02B-7DC4-4696-B470-87AC3DF8E148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0A66-5257-48EA-A141-5394F10DB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F02B-7DC4-4696-B470-87AC3DF8E148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50A66-5257-48EA-A141-5394F10DB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574526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>
                    <a:lumMod val="65000"/>
                  </a:schemeClr>
                </a:solidFill>
              </a:rPr>
              <a:t>4 </a:t>
            </a:r>
            <a:r>
              <a:rPr lang="en-US" altLang="ko-KR" sz="4000" dirty="0" smtClean="0">
                <a:solidFill>
                  <a:schemeClr val="bg1">
                    <a:lumMod val="65000"/>
                  </a:schemeClr>
                </a:solidFill>
              </a:rPr>
              <a:t>Workflow </a:t>
            </a:r>
            <a:r>
              <a:rPr lang="en-US" altLang="ko-KR" sz="4000" dirty="0" smtClean="0">
                <a:solidFill>
                  <a:schemeClr val="bg1">
                    <a:lumMod val="65000"/>
                  </a:schemeClr>
                </a:solidFill>
              </a:rPr>
              <a:t>: basics</a:t>
            </a:r>
            <a:endParaRPr lang="en-US" altLang="ko-KR" sz="40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2492896"/>
            <a:ext cx="539551" cy="9211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-9939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latin typeface="+mj-lt"/>
              </a:rPr>
              <a:t>2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</a:rPr>
              <a:t>R </a:t>
            </a:r>
            <a:r>
              <a:rPr lang="ko-KR" altLang="en-US" sz="2800" dirty="0" smtClean="0">
                <a:solidFill>
                  <a:schemeClr val="bg1"/>
                </a:solidFill>
              </a:rPr>
              <a:t>데이터 유형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3740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6984776" cy="707886"/>
          </a:xfrm>
          <a:prstGeom prst="rect">
            <a:avLst/>
          </a:prstGeom>
          <a:noFill/>
        </p:spPr>
        <p:txBody>
          <a:bodyPr wrap="square" spcCol="180000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벡터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(Vector)</a:t>
            </a:r>
            <a:endParaRPr lang="ko-KR" altLang="en-US" sz="2000" dirty="0" smtClean="0"/>
          </a:p>
          <a:p>
            <a:r>
              <a:rPr lang="en-US" altLang="ko-KR" sz="2000" dirty="0" smtClean="0"/>
              <a:t>	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벡터 내 데이터 접근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27584" y="1700808"/>
            <a:ext cx="7632848" cy="4752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99592" y="1772816"/>
            <a:ext cx="7488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</a:t>
            </a:r>
            <a:r>
              <a:rPr lang="en-US" altLang="ko-KR" dirty="0" smtClean="0"/>
              <a:t>[ ] </a:t>
            </a:r>
            <a:r>
              <a:rPr lang="ko-KR" altLang="en-US" dirty="0" smtClean="0"/>
              <a:t>안에 인덱스를 적어서 각 원소를 가져 </a:t>
            </a:r>
            <a:r>
              <a:rPr lang="ko-KR" altLang="en-US" dirty="0" smtClean="0"/>
              <a:t>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>&gt; x &lt;- c("a", "b", "c")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en-US" altLang="ko-KR" dirty="0" smtClean="0"/>
              <a:t>x [1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[1] "a</a:t>
            </a:r>
            <a:r>
              <a:rPr lang="en-US" altLang="ko-KR" dirty="0" smtClean="0"/>
              <a:t>“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# </a:t>
            </a:r>
            <a:r>
              <a:rPr lang="ko-KR" altLang="en-US" dirty="0" smtClean="0"/>
              <a:t>음수의 인덱스를 사용해 특정 원소만 </a:t>
            </a:r>
            <a:r>
              <a:rPr lang="ko-KR" altLang="en-US" dirty="0" smtClean="0"/>
              <a:t>제외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>&gt; x &lt;- c("a", "b", "c</a:t>
            </a:r>
            <a:r>
              <a:rPr lang="en-US" altLang="ko-KR" dirty="0" smtClean="0"/>
              <a:t>")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&gt; x[ -1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[1] "b" "c</a:t>
            </a:r>
            <a:r>
              <a:rPr lang="en-US" altLang="ko-KR" dirty="0" smtClean="0"/>
              <a:t>“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# </a:t>
            </a:r>
            <a:r>
              <a:rPr lang="ko-KR" altLang="en-US" dirty="0" smtClean="0"/>
              <a:t>여러 위치에 저장된 값을 가져오려면 ‘</a:t>
            </a:r>
            <a:r>
              <a:rPr lang="ko-KR" altLang="en-US" dirty="0" err="1" smtClean="0"/>
              <a:t>벡터명</a:t>
            </a:r>
            <a:r>
              <a:rPr lang="en-US" altLang="ko-KR" dirty="0" smtClean="0"/>
              <a:t>[</a:t>
            </a:r>
            <a:r>
              <a:rPr lang="ko-KR" altLang="en-US" dirty="0" smtClean="0"/>
              <a:t>인덱스 벡터</a:t>
            </a:r>
            <a:r>
              <a:rPr lang="en-US" altLang="ko-KR" dirty="0" smtClean="0"/>
              <a:t>]’</a:t>
            </a:r>
            <a:r>
              <a:rPr lang="ko-KR" altLang="en-US" dirty="0" smtClean="0"/>
              <a:t>의 형식을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>&gt; x &lt;- c("a", "b", "c</a:t>
            </a:r>
            <a:r>
              <a:rPr lang="en-US" altLang="ko-KR" dirty="0" smtClean="0"/>
              <a:t>")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&gt; x[c(1, 2</a:t>
            </a:r>
            <a:r>
              <a:rPr lang="en-US" altLang="ko-KR" dirty="0" smtClean="0"/>
              <a:t>)]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[1] "a" "b"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491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-9939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latin typeface="+mj-lt"/>
              </a:rPr>
              <a:t>2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</a:rPr>
              <a:t>R </a:t>
            </a:r>
            <a:r>
              <a:rPr lang="ko-KR" altLang="en-US" sz="2800" dirty="0" smtClean="0">
                <a:solidFill>
                  <a:schemeClr val="bg1"/>
                </a:solidFill>
              </a:rPr>
              <a:t>데이터 유형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3740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6984776" cy="1323439"/>
          </a:xfrm>
          <a:prstGeom prst="rect">
            <a:avLst/>
          </a:prstGeom>
          <a:noFill/>
        </p:spPr>
        <p:txBody>
          <a:bodyPr wrap="square" spcCol="180000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벡터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(Vector)</a:t>
            </a:r>
            <a:endParaRPr lang="ko-KR" altLang="en-US" sz="2000" dirty="0" smtClean="0"/>
          </a:p>
          <a:p>
            <a:r>
              <a:rPr lang="en-US" altLang="ko-KR" sz="2000" dirty="0" smtClean="0"/>
              <a:t>	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paste() :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문자형 벡터의 자료 생성에 유용한 함수 </a:t>
            </a:r>
          </a:p>
          <a:p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2132856"/>
            <a:ext cx="7632848" cy="3672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99592" y="2132856"/>
            <a:ext cx="74888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&gt; paste(1:6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[1] "1" "2" "3" "4" "5" "</a:t>
            </a:r>
            <a:r>
              <a:rPr lang="en-US" altLang="ko-KR" dirty="0" smtClean="0"/>
              <a:t>6“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&gt; paste("A", 1:3, sep="") </a:t>
            </a:r>
            <a:r>
              <a:rPr lang="en-US" altLang="ko-KR" dirty="0" smtClean="0"/>
              <a:t>		#</a:t>
            </a:r>
            <a:r>
              <a:rPr lang="ko-KR" altLang="en-US" dirty="0" smtClean="0"/>
              <a:t>반복되는 문자에 첨자를 </a:t>
            </a:r>
            <a:r>
              <a:rPr lang="ko-KR" altLang="en-US" dirty="0" smtClean="0"/>
              <a:t>붙여줌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>[1] "A1" "A2" "</a:t>
            </a:r>
            <a:r>
              <a:rPr lang="en-US" altLang="ko-KR" dirty="0" smtClean="0"/>
              <a:t>A3“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&gt; paste("A", 1:4, 1:8, sep</a:t>
            </a:r>
            <a:r>
              <a:rPr lang="en-US" altLang="ko-KR" dirty="0" smtClean="0"/>
              <a:t>="_")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[1] "A_1_1" "A_2_2" "A_3_3" "A_4_4" "A_1_5" "A_2_6" "A_3_7" "A_4_8“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91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-9939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latin typeface="+mj-lt"/>
              </a:rPr>
              <a:t>2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</a:rPr>
              <a:t>R </a:t>
            </a:r>
            <a:r>
              <a:rPr lang="ko-KR" altLang="en-US" sz="2800" dirty="0" smtClean="0">
                <a:solidFill>
                  <a:schemeClr val="bg1"/>
                </a:solidFill>
              </a:rPr>
              <a:t>데이터 유형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3740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7584" y="1700808"/>
            <a:ext cx="7632848" cy="3528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99592" y="1700808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r>
              <a:rPr lang="en-US" altLang="ko-KR" dirty="0" smtClean="0"/>
              <a:t>&gt; x &lt;- c(1, 3, 4)</a:t>
            </a:r>
            <a:br>
              <a:rPr lang="en-US" altLang="ko-KR" dirty="0" smtClean="0"/>
            </a:br>
            <a:r>
              <a:rPr lang="en-US" altLang="ko-KR" dirty="0" smtClean="0"/>
              <a:t>&gt; names(x) &lt;- c("</a:t>
            </a:r>
            <a:r>
              <a:rPr lang="en-US" altLang="ko-KR" dirty="0" err="1" smtClean="0"/>
              <a:t>kim</a:t>
            </a:r>
            <a:r>
              <a:rPr lang="en-US" altLang="ko-KR" dirty="0" smtClean="0"/>
              <a:t>", "</a:t>
            </a:r>
            <a:r>
              <a:rPr lang="en-US" altLang="ko-KR" dirty="0" err="1" smtClean="0"/>
              <a:t>seo</a:t>
            </a:r>
            <a:r>
              <a:rPr lang="en-US" altLang="ko-KR" dirty="0" smtClean="0"/>
              <a:t>", "park") # names()</a:t>
            </a:r>
            <a:r>
              <a:rPr lang="ko-KR" altLang="en-US" dirty="0" smtClean="0"/>
              <a:t>에 원하는 </a:t>
            </a:r>
            <a:r>
              <a:rPr lang="ko-KR" altLang="en-US" dirty="0" smtClean="0"/>
              <a:t>이름을 벡터</a:t>
            </a:r>
            <a:r>
              <a:rPr lang="en-US" altLang="ko-KR" dirty="0" smtClean="0"/>
              <a:t>				     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넘겨줌</a:t>
            </a:r>
            <a:endParaRPr lang="en-US" altLang="ko-KR" dirty="0" smtClean="0"/>
          </a:p>
          <a:p>
            <a:r>
              <a:rPr lang="en-US" altLang="ko-KR" dirty="0" smtClean="0"/>
              <a:t>&gt; x </a:t>
            </a:r>
            <a:r>
              <a:rPr lang="en-US" altLang="ko-KR" dirty="0" err="1" smtClean="0"/>
              <a:t>kim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seo</a:t>
            </a:r>
            <a:r>
              <a:rPr lang="en-US" altLang="ko-KR" dirty="0" smtClean="0"/>
              <a:t> park</a:t>
            </a:r>
            <a:br>
              <a:rPr lang="en-US" altLang="ko-KR" dirty="0" smtClean="0"/>
            </a:br>
            <a:r>
              <a:rPr lang="en-US" altLang="ko-KR" dirty="0" smtClean="0"/>
              <a:t>       1    3    4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&gt; x[c("</a:t>
            </a:r>
            <a:r>
              <a:rPr lang="en-US" altLang="ko-KR" dirty="0" err="1" smtClean="0"/>
              <a:t>seo</a:t>
            </a:r>
            <a:r>
              <a:rPr lang="en-US" altLang="ko-KR" dirty="0" smtClean="0"/>
              <a:t>", "park")] </a:t>
            </a:r>
            <a:r>
              <a:rPr lang="en-US" altLang="ko-KR" dirty="0" smtClean="0"/>
              <a:t>		   # </a:t>
            </a:r>
            <a:r>
              <a:rPr lang="ko-KR" altLang="en-US" dirty="0" smtClean="0"/>
              <a:t>이름을 사용해 데이터를 </a:t>
            </a:r>
            <a:r>
              <a:rPr lang="ko-KR" altLang="en-US" dirty="0" smtClean="0"/>
              <a:t>접근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seo</a:t>
            </a:r>
            <a:r>
              <a:rPr lang="en-US" altLang="ko-KR" dirty="0" smtClean="0"/>
              <a:t> </a:t>
            </a:r>
            <a:r>
              <a:rPr lang="en-US" altLang="ko-KR" dirty="0" smtClean="0"/>
              <a:t>park</a:t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en-US" altLang="ko-KR" dirty="0" smtClean="0"/>
              <a:t>3 </a:t>
            </a:r>
            <a:r>
              <a:rPr lang="en-US" altLang="ko-KR" dirty="0" smtClean="0"/>
              <a:t>  4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908720"/>
            <a:ext cx="6984776" cy="707886"/>
          </a:xfrm>
          <a:prstGeom prst="rect">
            <a:avLst/>
          </a:prstGeom>
          <a:noFill/>
        </p:spPr>
        <p:txBody>
          <a:bodyPr wrap="square" spcCol="180000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벡터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(Vector)</a:t>
            </a:r>
            <a:endParaRPr lang="ko-KR" altLang="en-US" sz="2000" dirty="0" smtClean="0"/>
          </a:p>
          <a:p>
            <a:r>
              <a:rPr lang="en-US" altLang="ko-KR" sz="2000" dirty="0" smtClean="0"/>
              <a:t>	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벡터 내 데이터 접근 </a:t>
            </a:r>
          </a:p>
        </p:txBody>
      </p:sp>
    </p:spTree>
    <p:extLst>
      <p:ext uri="{BB962C8B-B14F-4D97-AF65-F5344CB8AC3E}">
        <p14:creationId xmlns="" xmlns:p14="http://schemas.microsoft.com/office/powerpoint/2010/main" val="1491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-9939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latin typeface="+mj-lt"/>
              </a:rPr>
              <a:t>2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</a:rPr>
              <a:t>R </a:t>
            </a:r>
            <a:r>
              <a:rPr lang="ko-KR" altLang="en-US" sz="2800" dirty="0" smtClean="0">
                <a:solidFill>
                  <a:schemeClr val="bg1"/>
                </a:solidFill>
              </a:rPr>
              <a:t>데이터 구조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3740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980728"/>
            <a:ext cx="3600400" cy="4832092"/>
          </a:xfrm>
          <a:prstGeom prst="rect">
            <a:avLst/>
          </a:prstGeom>
          <a:noFill/>
        </p:spPr>
        <p:txBody>
          <a:bodyPr wrap="square" spcCol="180000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요인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(Factor) </a:t>
            </a:r>
          </a:p>
          <a:p>
            <a:endParaRPr lang="ko-KR" altLang="en-US" sz="1600" dirty="0" smtClean="0"/>
          </a:p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•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명목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순서 척도를 위한 데이터 구조 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예를 들어 요인으로 지정된 숫자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1, 2, 3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은 계산할 수 없이 단지 세 개의 그룹 혹은 상태를 구별 짓는 의미로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조사데이터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응답자의 배경정보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성별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직업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연령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,…)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와 같은 하부 그룹을 지칭하는 자료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(ex: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성별은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개의 수준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(M, F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))</a:t>
            </a:r>
          </a:p>
          <a:p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실험데이터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실험단위를 만들기 위해 설정한 몇 가지 요인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보관온도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저장시간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,…)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들의 수준조합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저온에서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시간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과 같이 처리상태를 설명하는 자료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(ex: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보관온도는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개 수준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(L, M, H))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1960" y="980728"/>
            <a:ext cx="424847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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전달 인자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: factor(x, levels, …) 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−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x :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요인으로 만들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벡터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−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levels :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주어진 데이터 중 요인으로 할 데이터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지정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−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labels :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실제 값 외에 사용할 요인 이름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예를 들어 데이터에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이 남자를 가리킬 경우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labels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를 통해 “남자” 혹은 “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M”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등으로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변경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−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exclude :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요인으로 사용하지 않을 값 지정 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− ordered :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순서 여부 지정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(TRUE/FALSE) 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1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-9939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latin typeface="+mj-lt"/>
              </a:rPr>
              <a:t>2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</a:rPr>
              <a:t>R </a:t>
            </a:r>
            <a:r>
              <a:rPr lang="ko-KR" altLang="en-US" sz="2800" dirty="0" smtClean="0">
                <a:solidFill>
                  <a:schemeClr val="bg1"/>
                </a:solidFill>
              </a:rPr>
              <a:t>데이터 </a:t>
            </a:r>
            <a:r>
              <a:rPr lang="ko-KR" altLang="en-US" sz="2800" dirty="0" smtClean="0">
                <a:solidFill>
                  <a:schemeClr val="bg1"/>
                </a:solidFill>
              </a:rPr>
              <a:t>구</a:t>
            </a:r>
            <a:r>
              <a:rPr lang="ko-KR" altLang="en-US" sz="2800" dirty="0" smtClean="0">
                <a:solidFill>
                  <a:schemeClr val="bg1"/>
                </a:solidFill>
              </a:rPr>
              <a:t>조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3740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6984776" cy="400110"/>
          </a:xfrm>
          <a:prstGeom prst="rect">
            <a:avLst/>
          </a:prstGeom>
          <a:noFill/>
        </p:spPr>
        <p:txBody>
          <a:bodyPr wrap="square" spcCol="180000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요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인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(Factor)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27584" y="1484784"/>
            <a:ext cx="7632848" cy="4968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99592" y="1556792"/>
            <a:ext cx="74888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en-US" altLang="ko-KR" dirty="0" smtClean="0"/>
              <a:t>x &lt;- c(1, 2, 3, 4, 5) </a:t>
            </a:r>
          </a:p>
          <a:p>
            <a:r>
              <a:rPr lang="en-US" altLang="ko-KR" dirty="0" smtClean="0"/>
              <a:t>&gt; factor(x, levels=c(1, 2, 3, 4)) </a:t>
            </a:r>
          </a:p>
          <a:p>
            <a:r>
              <a:rPr lang="pl-PL" altLang="ko-KR" dirty="0" smtClean="0"/>
              <a:t>[1] 1 2 3 4 &lt;NA&gt; </a:t>
            </a:r>
          </a:p>
          <a:p>
            <a:r>
              <a:rPr lang="en-US" altLang="ko-KR" dirty="0" smtClean="0"/>
              <a:t>Levels: 1 2 3 4 </a:t>
            </a:r>
          </a:p>
          <a:p>
            <a:r>
              <a:rPr lang="en-US" altLang="ko-KR" dirty="0" smtClean="0"/>
              <a:t>	# </a:t>
            </a:r>
            <a:r>
              <a:rPr lang="en-US" altLang="ko-KR" dirty="0" smtClean="0"/>
              <a:t>levels</a:t>
            </a:r>
            <a:r>
              <a:rPr lang="ko-KR" altLang="en-US" dirty="0" smtClean="0"/>
              <a:t>를 통해 자료 중 </a:t>
            </a:r>
            <a:r>
              <a:rPr lang="en-US" altLang="ko-KR" dirty="0" smtClean="0"/>
              <a:t>1, 2, 3, 4 </a:t>
            </a:r>
            <a:r>
              <a:rPr lang="ko-KR" altLang="en-US" dirty="0" smtClean="0"/>
              <a:t>네 개의 값만 수준</a:t>
            </a:r>
            <a:r>
              <a:rPr lang="en-US" altLang="ko-KR" dirty="0" smtClean="0"/>
              <a:t>(</a:t>
            </a:r>
            <a:r>
              <a:rPr lang="ko-KR" altLang="en-US" dirty="0" smtClean="0"/>
              <a:t>범주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	   </a:t>
            </a:r>
            <a:r>
              <a:rPr lang="ko-KR" altLang="en-US" dirty="0" smtClean="0"/>
              <a:t>사용 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&gt; factor(x, levels=c(1, 2, 3, 4), exclude=c(1, 2)) </a:t>
            </a:r>
          </a:p>
          <a:p>
            <a:r>
              <a:rPr lang="pl-PL" altLang="ko-KR" dirty="0" smtClean="0"/>
              <a:t>[1] &lt;NA&gt; &lt;NA&gt; 3 4 &lt;NA&gt; </a:t>
            </a:r>
          </a:p>
          <a:p>
            <a:r>
              <a:rPr lang="en-US" altLang="ko-KR" dirty="0" smtClean="0"/>
              <a:t>Levels: 3 4 </a:t>
            </a:r>
          </a:p>
          <a:p>
            <a:r>
              <a:rPr lang="en-US" altLang="ko-KR" dirty="0" smtClean="0"/>
              <a:t>	# </a:t>
            </a:r>
            <a:r>
              <a:rPr lang="en-US" altLang="ko-KR" dirty="0" smtClean="0"/>
              <a:t>exclude</a:t>
            </a:r>
            <a:r>
              <a:rPr lang="ko-KR" altLang="en-US" dirty="0" smtClean="0"/>
              <a:t>를 사용해서 </a:t>
            </a:r>
            <a:r>
              <a:rPr lang="en-US" altLang="ko-KR" dirty="0" smtClean="0"/>
              <a:t>1, 2 </a:t>
            </a:r>
            <a:r>
              <a:rPr lang="ko-KR" altLang="en-US" dirty="0" smtClean="0"/>
              <a:t>를 사용할 수준에서 제거 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&gt; factor(x, levels=c(1, 2, 3, 4), exclude=c(1, 2), ordered=TRUE) </a:t>
            </a:r>
          </a:p>
          <a:p>
            <a:r>
              <a:rPr lang="pl-PL" altLang="ko-KR" dirty="0" smtClean="0"/>
              <a:t>[1] &lt;NA&gt; &lt;NA&gt; 3 4 &lt;NA&gt; </a:t>
            </a:r>
          </a:p>
          <a:p>
            <a:r>
              <a:rPr lang="en-US" altLang="ko-KR" dirty="0" smtClean="0"/>
              <a:t>Levels: 3 &lt; 4 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# </a:t>
            </a:r>
            <a:r>
              <a:rPr lang="en-US" altLang="ko-KR" dirty="0" smtClean="0"/>
              <a:t>ordered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주어 수준에 나열된 </a:t>
            </a:r>
            <a:r>
              <a:rPr lang="en-US" altLang="ko-KR" dirty="0" smtClean="0"/>
              <a:t>1, 2, 3, 4</a:t>
            </a:r>
            <a:r>
              <a:rPr lang="ko-KR" altLang="en-US" dirty="0" smtClean="0"/>
              <a:t>를 순서대로 </a:t>
            </a:r>
          </a:p>
          <a:p>
            <a:r>
              <a:rPr lang="ko-KR" altLang="en-US" dirty="0" smtClean="0"/>
              <a:t>     지정하지만 </a:t>
            </a:r>
            <a:r>
              <a:rPr lang="en-US" altLang="ko-KR" dirty="0" smtClean="0"/>
              <a:t>exclude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1, 2 </a:t>
            </a:r>
            <a:r>
              <a:rPr lang="ko-KR" altLang="en-US" dirty="0" smtClean="0"/>
              <a:t>가 제거되어 </a:t>
            </a:r>
            <a:r>
              <a:rPr lang="en-US" altLang="ko-KR" dirty="0" smtClean="0"/>
              <a:t>3, 4</a:t>
            </a:r>
            <a:r>
              <a:rPr lang="ko-KR" altLang="en-US" dirty="0" smtClean="0"/>
              <a:t>가 순서를 갖게 함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91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-9939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latin typeface="+mj-lt"/>
              </a:rPr>
              <a:t>2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</a:rPr>
              <a:t>R </a:t>
            </a:r>
            <a:r>
              <a:rPr lang="ko-KR" altLang="en-US" sz="2800" dirty="0" smtClean="0">
                <a:solidFill>
                  <a:schemeClr val="bg1"/>
                </a:solidFill>
              </a:rPr>
              <a:t>데이터 </a:t>
            </a:r>
            <a:r>
              <a:rPr lang="ko-KR" altLang="en-US" sz="2800" dirty="0" smtClean="0">
                <a:solidFill>
                  <a:schemeClr val="bg1"/>
                </a:solidFill>
              </a:rPr>
              <a:t>구</a:t>
            </a:r>
            <a:r>
              <a:rPr lang="ko-KR" altLang="en-US" sz="2800" dirty="0" smtClean="0">
                <a:solidFill>
                  <a:schemeClr val="bg1"/>
                </a:solidFill>
              </a:rPr>
              <a:t>조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3740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7920880" cy="5632311"/>
          </a:xfrm>
          <a:prstGeom prst="rect">
            <a:avLst/>
          </a:prstGeom>
          <a:noFill/>
        </p:spPr>
        <p:txBody>
          <a:bodyPr wrap="square" spcCol="180000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행렬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(matrix) </a:t>
            </a:r>
            <a:endParaRPr lang="ko-KR" altLang="en-US" sz="2000" dirty="0" smtClean="0"/>
          </a:p>
          <a:p>
            <a:endParaRPr lang="ko-KR" altLang="en-US" sz="2000" dirty="0" smtClean="0"/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동일한 유형의 데이터 값으로 구성되며 행과 열의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차원 자료구조를 갖는다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행렬은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matrix( )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함수를 사용해 정의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전달인자 </a:t>
            </a:r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−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data :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행렬로 재구성할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Vector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혹은 외부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데이터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	− </a:t>
            </a:r>
            <a:r>
              <a:rPr lang="en-US" altLang="ko-KR" sz="2000" dirty="0" err="1" smtClean="0">
                <a:solidFill>
                  <a:schemeClr val="bg1">
                    <a:lumMod val="50000"/>
                  </a:schemeClr>
                </a:solidFill>
              </a:rPr>
              <a:t>nrow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행의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개수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− </a:t>
            </a:r>
            <a:r>
              <a:rPr lang="en-US" altLang="ko-KR" sz="2000" dirty="0" err="1" smtClean="0">
                <a:solidFill>
                  <a:schemeClr val="bg1">
                    <a:lumMod val="50000"/>
                  </a:schemeClr>
                </a:solidFill>
              </a:rPr>
              <a:t>ncol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열의 개수 </a:t>
            </a:r>
            <a:r>
              <a:rPr lang="en-US" altLang="ko-KR" sz="2000" dirty="0" err="1" smtClean="0">
                <a:solidFill>
                  <a:schemeClr val="bg1">
                    <a:lumMod val="50000"/>
                  </a:schemeClr>
                </a:solidFill>
              </a:rPr>
              <a:t>nrow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혹은 </a:t>
            </a:r>
            <a:r>
              <a:rPr lang="en-US" altLang="ko-KR" sz="2000" dirty="0" err="1" smtClean="0">
                <a:solidFill>
                  <a:schemeClr val="bg1">
                    <a:lumMod val="50000"/>
                  </a:schemeClr>
                </a:solidFill>
              </a:rPr>
              <a:t>ncol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중에 하나만 지정한다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− </a:t>
            </a:r>
            <a:r>
              <a:rPr lang="en-US" altLang="ko-KR" sz="2000" dirty="0" err="1" smtClean="0">
                <a:solidFill>
                  <a:schemeClr val="bg1">
                    <a:lumMod val="50000"/>
                  </a:schemeClr>
                </a:solidFill>
              </a:rPr>
              <a:t>byrow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 = FALSE : data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를 행 단위로 배치할지 여부 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− </a:t>
            </a:r>
            <a:r>
              <a:rPr lang="en-US" altLang="ko-KR" sz="2000" dirty="0" err="1" smtClean="0">
                <a:solidFill>
                  <a:schemeClr val="bg1">
                    <a:lumMod val="50000"/>
                  </a:schemeClr>
                </a:solidFill>
              </a:rPr>
              <a:t>dimnames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 =NULL :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각 행과 열의 이름을 정의하는 길이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	                              2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의 리스트로 지정 </a:t>
            </a:r>
          </a:p>
        </p:txBody>
      </p:sp>
    </p:spTree>
    <p:extLst>
      <p:ext uri="{BB962C8B-B14F-4D97-AF65-F5344CB8AC3E}">
        <p14:creationId xmlns="" xmlns:p14="http://schemas.microsoft.com/office/powerpoint/2010/main" val="1491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-9939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latin typeface="+mj-lt"/>
              </a:rPr>
              <a:t>2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</a:rPr>
              <a:t>R </a:t>
            </a:r>
            <a:r>
              <a:rPr lang="ko-KR" altLang="en-US" sz="2800" dirty="0" smtClean="0">
                <a:solidFill>
                  <a:schemeClr val="bg1"/>
                </a:solidFill>
              </a:rPr>
              <a:t>데이터 </a:t>
            </a:r>
            <a:r>
              <a:rPr lang="ko-KR" altLang="en-US" sz="2800" dirty="0" smtClean="0">
                <a:solidFill>
                  <a:schemeClr val="bg1"/>
                </a:solidFill>
              </a:rPr>
              <a:t>구</a:t>
            </a:r>
            <a:r>
              <a:rPr lang="ko-KR" altLang="en-US" sz="2800" dirty="0" smtClean="0">
                <a:solidFill>
                  <a:schemeClr val="bg1"/>
                </a:solidFill>
              </a:rPr>
              <a:t>조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3740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6984776" cy="400110"/>
          </a:xfrm>
          <a:prstGeom prst="rect">
            <a:avLst/>
          </a:prstGeom>
          <a:noFill/>
        </p:spPr>
        <p:txBody>
          <a:bodyPr wrap="square" spcCol="180000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행렬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(matrix) </a:t>
            </a:r>
            <a:endParaRPr lang="ko-KR" altLang="en-US" sz="2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27584" y="1484784"/>
            <a:ext cx="7632848" cy="4968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99592" y="1556792"/>
            <a:ext cx="74888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r>
              <a:rPr lang="en-US" altLang="ko-KR" dirty="0" smtClean="0"/>
              <a:t># 1, 2, 3, 4, 5, 6, 7, 8, 9</a:t>
            </a:r>
            <a:r>
              <a:rPr lang="ko-KR" altLang="en-US" dirty="0" smtClean="0"/>
              <a:t>로 구성된 </a:t>
            </a:r>
            <a:r>
              <a:rPr lang="en-US" altLang="ko-KR" dirty="0" smtClean="0"/>
              <a:t>3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3</a:t>
            </a:r>
            <a:r>
              <a:rPr lang="ko-KR" altLang="en-US" dirty="0" smtClean="0"/>
              <a:t>열의 행렬을 만드는 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행렬 값이 좌측 열부터 채워져 온다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&gt; matrix (c(1, 2, 3, 4, 5, 6, 7, 8, 9) , </a:t>
            </a:r>
            <a:r>
              <a:rPr lang="en-US" altLang="ko-KR" dirty="0" err="1" smtClean="0"/>
              <a:t>nrow</a:t>
            </a:r>
            <a:r>
              <a:rPr lang="en-US" altLang="ko-KR" dirty="0" smtClean="0"/>
              <a:t> =3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[ ,1] [ ,2] [ ,3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[1 ,] 1 4 </a:t>
            </a:r>
            <a:r>
              <a:rPr lang="en-US" altLang="ko-KR" dirty="0" smtClean="0"/>
              <a:t>7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[2 ,] 2 5 </a:t>
            </a:r>
            <a:r>
              <a:rPr lang="en-US" altLang="ko-KR" dirty="0" smtClean="0"/>
              <a:t>8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[3 ,] 3 6 9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</a:t>
            </a:r>
            <a:r>
              <a:rPr lang="ko-KR" altLang="en-US" dirty="0" smtClean="0"/>
              <a:t>행렬 값을 위쪽 행부터 채우고 싶다면 </a:t>
            </a:r>
            <a:r>
              <a:rPr lang="en-US" altLang="ko-KR" dirty="0" err="1" smtClean="0"/>
              <a:t>byrow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>&gt; matrix (c(1, 2, 3, 4, 5, 6, 7, 8, 9) , </a:t>
            </a:r>
            <a:r>
              <a:rPr lang="en-US" altLang="ko-KR" dirty="0" err="1" smtClean="0"/>
              <a:t>nrow</a:t>
            </a:r>
            <a:r>
              <a:rPr lang="en-US" altLang="ko-KR" dirty="0" smtClean="0"/>
              <a:t> =3, </a:t>
            </a:r>
            <a:r>
              <a:rPr lang="en-US" altLang="ko-KR" dirty="0" err="1" smtClean="0"/>
              <a:t>byrow</a:t>
            </a:r>
            <a:r>
              <a:rPr lang="en-US" altLang="ko-KR" dirty="0" smtClean="0"/>
              <a:t> =T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[ ,1] [ ,2] [ ,3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[1 ,] 1 2 </a:t>
            </a:r>
            <a:r>
              <a:rPr lang="en-US" altLang="ko-KR" dirty="0" smtClean="0"/>
              <a:t>3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[2 ,] 4 5 </a:t>
            </a:r>
            <a:r>
              <a:rPr lang="en-US" altLang="ko-KR" dirty="0" smtClean="0"/>
              <a:t>6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[3 ,] 7 8 9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91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-9939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latin typeface="+mj-lt"/>
              </a:rPr>
              <a:t>2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</a:rPr>
              <a:t>R </a:t>
            </a:r>
            <a:r>
              <a:rPr lang="ko-KR" altLang="en-US" sz="2800" dirty="0" smtClean="0">
                <a:solidFill>
                  <a:schemeClr val="bg1"/>
                </a:solidFill>
              </a:rPr>
              <a:t>데이터 </a:t>
            </a:r>
            <a:r>
              <a:rPr lang="ko-KR" altLang="en-US" sz="2800" dirty="0" smtClean="0">
                <a:solidFill>
                  <a:schemeClr val="bg1"/>
                </a:solidFill>
              </a:rPr>
              <a:t>구</a:t>
            </a:r>
            <a:r>
              <a:rPr lang="ko-KR" altLang="en-US" sz="2800" dirty="0" smtClean="0">
                <a:solidFill>
                  <a:schemeClr val="bg1"/>
                </a:solidFill>
              </a:rPr>
              <a:t>조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3740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6984776" cy="400110"/>
          </a:xfrm>
          <a:prstGeom prst="rect">
            <a:avLst/>
          </a:prstGeom>
          <a:noFill/>
        </p:spPr>
        <p:txBody>
          <a:bodyPr wrap="square" spcCol="180000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행렬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(matrix) </a:t>
            </a:r>
            <a:endParaRPr lang="ko-KR" altLang="en-US" sz="2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27584" y="1484784"/>
            <a:ext cx="7632848" cy="4968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99592" y="1556792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행렬의 행과 열에 명칭을 부여</a:t>
            </a:r>
            <a:r>
              <a:rPr lang="en-US" altLang="ko-KR" dirty="0" smtClean="0"/>
              <a:t>, list(c(), c())</a:t>
            </a:r>
            <a:r>
              <a:rPr lang="ko-KR" altLang="en-US" dirty="0" smtClean="0"/>
              <a:t>의 형태로 첫번째 전달된 벡터가 행의 이름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전달된 벡터가 열의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>&gt; matrix (c(1, 2, 3, 4, 5, 6, 7, 8, 9) , </a:t>
            </a:r>
            <a:r>
              <a:rPr lang="en-US" altLang="ko-KR" dirty="0" err="1" smtClean="0"/>
              <a:t>nrow</a:t>
            </a:r>
            <a:r>
              <a:rPr lang="en-US" altLang="ko-KR" dirty="0" smtClean="0"/>
              <a:t> =3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dimnames</a:t>
            </a:r>
            <a:r>
              <a:rPr lang="en-US" altLang="ko-KR" dirty="0" smtClean="0"/>
              <a:t> = list (c(" item1 ", " item2 ", " item3 </a:t>
            </a:r>
            <a:r>
              <a:rPr lang="en-US" altLang="ko-KR" dirty="0" smtClean="0"/>
              <a:t>"),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+ c(" feature1 ", " feature2 ", " feature3 </a:t>
            </a:r>
            <a:r>
              <a:rPr lang="en-US" altLang="ko-KR" dirty="0" smtClean="0"/>
              <a:t>")))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 </a:t>
            </a:r>
            <a:r>
              <a:rPr lang="en-US" altLang="ko-KR" dirty="0" smtClean="0"/>
              <a:t>feature1 feature2 </a:t>
            </a:r>
            <a:r>
              <a:rPr lang="en-US" altLang="ko-KR" dirty="0" smtClean="0"/>
              <a:t>feature3</a:t>
            </a:r>
            <a:br>
              <a:rPr lang="en-US" altLang="ko-KR" dirty="0" smtClean="0"/>
            </a:br>
            <a:r>
              <a:rPr lang="en-US" altLang="ko-KR" dirty="0" smtClean="0"/>
              <a:t> item1	     1	     4	     7</a:t>
            </a:r>
            <a:br>
              <a:rPr lang="en-US" altLang="ko-KR" dirty="0" smtClean="0"/>
            </a:br>
            <a:r>
              <a:rPr lang="en-US" altLang="ko-KR" dirty="0" smtClean="0"/>
              <a:t> item2	     2	     5	     8</a:t>
            </a:r>
            <a:br>
              <a:rPr lang="en-US" altLang="ko-KR" dirty="0" smtClean="0"/>
            </a:br>
            <a:r>
              <a:rPr lang="en-US" altLang="ko-KR" dirty="0" smtClean="0"/>
              <a:t> item3	     3	     6	     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91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-9939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latin typeface="+mj-lt"/>
              </a:rPr>
              <a:t>2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</a:rPr>
              <a:t>R </a:t>
            </a:r>
            <a:r>
              <a:rPr lang="ko-KR" altLang="en-US" sz="2800" dirty="0" smtClean="0">
                <a:solidFill>
                  <a:schemeClr val="bg1"/>
                </a:solidFill>
              </a:rPr>
              <a:t>데이터 </a:t>
            </a:r>
            <a:r>
              <a:rPr lang="ko-KR" altLang="en-US" sz="2800" dirty="0" smtClean="0">
                <a:solidFill>
                  <a:schemeClr val="bg1"/>
                </a:solidFill>
              </a:rPr>
              <a:t>구</a:t>
            </a:r>
            <a:r>
              <a:rPr lang="ko-KR" altLang="en-US" sz="2800" dirty="0" smtClean="0">
                <a:solidFill>
                  <a:schemeClr val="bg1"/>
                </a:solidFill>
              </a:rPr>
              <a:t>조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3740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6984776" cy="707886"/>
          </a:xfrm>
          <a:prstGeom prst="rect">
            <a:avLst/>
          </a:prstGeom>
          <a:noFill/>
        </p:spPr>
        <p:txBody>
          <a:bodyPr wrap="square" spcCol="180000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행렬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(matrix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행렬 내 데이터 접근 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1628800"/>
            <a:ext cx="7632848" cy="4968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99592" y="2276872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en-US" altLang="ko-KR" dirty="0" smtClean="0"/>
              <a:t>x &lt;- matrix (c(1, 2, 3, 4, 5, 6, 7, 8, 9) , </a:t>
            </a:r>
            <a:r>
              <a:rPr lang="en-US" altLang="ko-KR" dirty="0" err="1" smtClean="0"/>
              <a:t>ncol</a:t>
            </a:r>
            <a:r>
              <a:rPr lang="en-US" altLang="ko-KR" dirty="0" smtClean="0"/>
              <a:t> =3) </a:t>
            </a:r>
          </a:p>
          <a:p>
            <a:r>
              <a:rPr lang="en-US" altLang="ko-KR" dirty="0" smtClean="0"/>
              <a:t>&gt; x </a:t>
            </a:r>
          </a:p>
          <a:p>
            <a:r>
              <a:rPr lang="en-US" altLang="ko-KR" dirty="0" smtClean="0"/>
              <a:t>[ ,1] [ ,2] [ ,3] </a:t>
            </a:r>
          </a:p>
          <a:p>
            <a:r>
              <a:rPr lang="en-US" altLang="ko-KR" dirty="0" smtClean="0"/>
              <a:t>[1 ,] 1 4 7 </a:t>
            </a:r>
          </a:p>
          <a:p>
            <a:r>
              <a:rPr lang="en-US" altLang="ko-KR" dirty="0" smtClean="0"/>
              <a:t>[2 ,] 2 5 8 </a:t>
            </a:r>
          </a:p>
          <a:p>
            <a:r>
              <a:rPr lang="en-US" altLang="ko-KR" dirty="0" smtClean="0"/>
              <a:t>[3 ,] 3 6 9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각 원소는 ‘행렬이름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행인덱스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열인덱스</a:t>
            </a:r>
            <a:r>
              <a:rPr lang="en-US" altLang="ko-KR" dirty="0" smtClean="0"/>
              <a:t>]’</a:t>
            </a:r>
            <a:r>
              <a:rPr lang="ko-KR" altLang="en-US" dirty="0" smtClean="0"/>
              <a:t>로 접근 </a:t>
            </a:r>
          </a:p>
          <a:p>
            <a:r>
              <a:rPr lang="en-US" altLang="ko-KR" dirty="0" smtClean="0"/>
              <a:t>&gt; x[1 ,2] </a:t>
            </a:r>
          </a:p>
          <a:p>
            <a:r>
              <a:rPr lang="en-US" altLang="ko-KR" dirty="0" smtClean="0"/>
              <a:t>[1] 4 </a:t>
            </a:r>
          </a:p>
          <a:p>
            <a:r>
              <a:rPr lang="en-US" altLang="ko-KR" dirty="0" smtClean="0"/>
              <a:t>&gt; x[2 ,1] </a:t>
            </a:r>
          </a:p>
          <a:p>
            <a:r>
              <a:rPr lang="en-US" altLang="ko-KR" dirty="0" smtClean="0"/>
              <a:t>[1] </a:t>
            </a:r>
            <a:r>
              <a:rPr lang="en-US" altLang="ko-KR" dirty="0" smtClean="0"/>
              <a:t>2</a:t>
            </a:r>
          </a:p>
        </p:txBody>
      </p:sp>
    </p:spTree>
    <p:extLst>
      <p:ext uri="{BB962C8B-B14F-4D97-AF65-F5344CB8AC3E}">
        <p14:creationId xmlns="" xmlns:p14="http://schemas.microsoft.com/office/powerpoint/2010/main" val="1491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-9939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latin typeface="+mj-lt"/>
              </a:rPr>
              <a:t>2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</a:rPr>
              <a:t>R </a:t>
            </a:r>
            <a:r>
              <a:rPr lang="ko-KR" altLang="en-US" sz="2800" dirty="0" smtClean="0">
                <a:solidFill>
                  <a:schemeClr val="bg1"/>
                </a:solidFill>
              </a:rPr>
              <a:t>데이터 </a:t>
            </a:r>
            <a:r>
              <a:rPr lang="ko-KR" altLang="en-US" sz="2800" dirty="0" smtClean="0">
                <a:solidFill>
                  <a:schemeClr val="bg1"/>
                </a:solidFill>
              </a:rPr>
              <a:t>구</a:t>
            </a:r>
            <a:r>
              <a:rPr lang="ko-KR" altLang="en-US" sz="2800" dirty="0" smtClean="0">
                <a:solidFill>
                  <a:schemeClr val="bg1"/>
                </a:solidFill>
              </a:rPr>
              <a:t>조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3740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6984776" cy="707886"/>
          </a:xfrm>
          <a:prstGeom prst="rect">
            <a:avLst/>
          </a:prstGeom>
          <a:noFill/>
        </p:spPr>
        <p:txBody>
          <a:bodyPr wrap="square" spcCol="180000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행렬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(matrix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행렬 내 데이터 접근 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1628800"/>
            <a:ext cx="7632848" cy="4968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99592" y="2276872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en-US" altLang="ko-KR" dirty="0" smtClean="0"/>
              <a:t>x &lt;- matrix (c(1, 2, 3, 4, 5, 6, 7, 8, 9) , </a:t>
            </a:r>
            <a:r>
              <a:rPr lang="en-US" altLang="ko-KR" dirty="0" err="1" smtClean="0"/>
              <a:t>ncol</a:t>
            </a:r>
            <a:r>
              <a:rPr lang="en-US" altLang="ko-KR" dirty="0" smtClean="0"/>
              <a:t> =3) </a:t>
            </a:r>
          </a:p>
          <a:p>
            <a:r>
              <a:rPr lang="en-US" altLang="ko-KR" dirty="0" smtClean="0"/>
              <a:t>&gt; x </a:t>
            </a:r>
          </a:p>
          <a:p>
            <a:r>
              <a:rPr lang="en-US" altLang="ko-KR" dirty="0" smtClean="0"/>
              <a:t>[ ,1] [ ,2] [ ,3] </a:t>
            </a:r>
          </a:p>
          <a:p>
            <a:r>
              <a:rPr lang="en-US" altLang="ko-KR" dirty="0" smtClean="0"/>
              <a:t>[1 ,] 1 4 7 </a:t>
            </a:r>
          </a:p>
          <a:p>
            <a:r>
              <a:rPr lang="en-US" altLang="ko-KR" dirty="0" smtClean="0"/>
              <a:t>[2 ,] 2 5 8 </a:t>
            </a:r>
          </a:p>
          <a:p>
            <a:r>
              <a:rPr lang="en-US" altLang="ko-KR" dirty="0" smtClean="0"/>
              <a:t>[3 ,] 3 6 9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각 원소는 ‘행렬이름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행인덱스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열인덱스</a:t>
            </a:r>
            <a:r>
              <a:rPr lang="en-US" altLang="ko-KR" dirty="0" smtClean="0"/>
              <a:t>]’</a:t>
            </a:r>
            <a:r>
              <a:rPr lang="ko-KR" altLang="en-US" dirty="0" smtClean="0"/>
              <a:t>로 접근 </a:t>
            </a:r>
          </a:p>
          <a:p>
            <a:r>
              <a:rPr lang="en-US" altLang="ko-KR" dirty="0" smtClean="0"/>
              <a:t>&gt; x[1 ,2] </a:t>
            </a:r>
          </a:p>
          <a:p>
            <a:r>
              <a:rPr lang="en-US" altLang="ko-KR" dirty="0" smtClean="0"/>
              <a:t>[1] 4 </a:t>
            </a:r>
          </a:p>
          <a:p>
            <a:r>
              <a:rPr lang="en-US" altLang="ko-KR" dirty="0" smtClean="0"/>
              <a:t>&gt; x[2 ,1] </a:t>
            </a:r>
          </a:p>
          <a:p>
            <a:r>
              <a:rPr lang="en-US" altLang="ko-KR" dirty="0" smtClean="0"/>
              <a:t>[1] </a:t>
            </a:r>
            <a:r>
              <a:rPr lang="en-US" altLang="ko-KR" dirty="0" smtClean="0"/>
              <a:t>2</a:t>
            </a:r>
          </a:p>
        </p:txBody>
      </p:sp>
    </p:spTree>
    <p:extLst>
      <p:ext uri="{BB962C8B-B14F-4D97-AF65-F5344CB8AC3E}">
        <p14:creationId xmlns="" xmlns:p14="http://schemas.microsoft.com/office/powerpoint/2010/main" val="1491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1663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 basic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1520" y="144293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5991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00B0F0"/>
                </a:solidFill>
                <a:latin typeface="+mj-lt"/>
              </a:rPr>
              <a:t>C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ontents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4088" y="175558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1_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R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데이터 유형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7" y="3356992"/>
            <a:ext cx="3797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3_R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연산자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7" y="2584911"/>
            <a:ext cx="368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2_R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데이터 구조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27567" y="1883633"/>
            <a:ext cx="253135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27567" y="2712958"/>
            <a:ext cx="253135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227567" y="3485039"/>
            <a:ext cx="253135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221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-9939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latin typeface="+mj-lt"/>
              </a:rPr>
              <a:t>2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</a:rPr>
              <a:t>R </a:t>
            </a:r>
            <a:r>
              <a:rPr lang="ko-KR" altLang="en-US" sz="2800" dirty="0" smtClean="0">
                <a:solidFill>
                  <a:schemeClr val="bg1"/>
                </a:solidFill>
              </a:rPr>
              <a:t>데이터 </a:t>
            </a:r>
            <a:r>
              <a:rPr lang="ko-KR" altLang="en-US" sz="2800" dirty="0" smtClean="0">
                <a:solidFill>
                  <a:schemeClr val="bg1"/>
                </a:solidFill>
              </a:rPr>
              <a:t>구</a:t>
            </a:r>
            <a:r>
              <a:rPr lang="ko-KR" altLang="en-US" sz="2800" dirty="0" smtClean="0">
                <a:solidFill>
                  <a:schemeClr val="bg1"/>
                </a:solidFill>
              </a:rPr>
              <a:t>조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3740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6984776" cy="707886"/>
          </a:xfrm>
          <a:prstGeom prst="rect">
            <a:avLst/>
          </a:prstGeom>
          <a:noFill/>
        </p:spPr>
        <p:txBody>
          <a:bodyPr wrap="square" spcCol="180000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행렬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(matrix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행렬 내 데이터 접근 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1628800"/>
            <a:ext cx="7632848" cy="4968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71600" y="1700808"/>
            <a:ext cx="74888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r>
              <a:rPr lang="en-US" altLang="ko-KR" dirty="0" smtClean="0"/>
              <a:t># 1, 2</a:t>
            </a:r>
            <a:r>
              <a:rPr lang="ko-KR" altLang="en-US" dirty="0" smtClean="0"/>
              <a:t>행의 데이터만 </a:t>
            </a:r>
            <a:r>
              <a:rPr lang="ko-KR" altLang="en-US" dirty="0" smtClean="0"/>
              <a:t>추출</a:t>
            </a:r>
            <a:r>
              <a:rPr lang="en-US" altLang="ko-KR" dirty="0" smtClean="0"/>
              <a:t>	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&gt; x[1:2 , </a:t>
            </a:r>
            <a:r>
              <a:rPr lang="en-US" altLang="ko-KR" dirty="0" smtClean="0"/>
              <a:t>]	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[ ,1] [ ,2] [ ,3</a:t>
            </a:r>
            <a:r>
              <a:rPr lang="en-US" altLang="ko-KR" dirty="0" smtClean="0"/>
              <a:t>]	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[1 ,] 1 4 </a:t>
            </a:r>
            <a:r>
              <a:rPr lang="en-US" altLang="ko-KR" dirty="0" smtClean="0"/>
              <a:t>7	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[2 ,] 2 5 </a:t>
            </a:r>
            <a:r>
              <a:rPr lang="en-US" altLang="ko-KR" dirty="0" smtClean="0"/>
              <a:t>8	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# </a:t>
            </a:r>
            <a:r>
              <a:rPr lang="ko-KR" altLang="en-US" dirty="0" smtClean="0"/>
              <a:t>반대로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행을 </a:t>
            </a:r>
            <a:r>
              <a:rPr lang="ko-KR" altLang="en-US" dirty="0" smtClean="0"/>
              <a:t>제외</a:t>
            </a:r>
            <a:r>
              <a:rPr lang="en-US" altLang="ko-KR" dirty="0" smtClean="0"/>
              <a:t>	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&gt; x[-3, </a:t>
            </a:r>
            <a:r>
              <a:rPr lang="en-US" altLang="ko-KR" dirty="0" smtClean="0"/>
              <a:t>]	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[ ,1] [ ,2] [ ,3</a:t>
            </a:r>
            <a:r>
              <a:rPr lang="en-US" altLang="ko-KR" dirty="0" smtClean="0"/>
              <a:t>]	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[1 ,] 1 4 </a:t>
            </a:r>
            <a:r>
              <a:rPr lang="en-US" altLang="ko-KR" dirty="0" smtClean="0"/>
              <a:t>7	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[2 ,] 2 5 </a:t>
            </a:r>
            <a:r>
              <a:rPr lang="en-US" altLang="ko-KR" dirty="0" smtClean="0"/>
              <a:t>8	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# 1</a:t>
            </a:r>
            <a:r>
              <a:rPr lang="ko-KR" altLang="en-US" dirty="0" smtClean="0"/>
              <a:t>행</a:t>
            </a:r>
            <a:r>
              <a:rPr lang="en-US" altLang="ko-KR" dirty="0" smtClean="0"/>
              <a:t>, 3</a:t>
            </a:r>
            <a:r>
              <a:rPr lang="ko-KR" altLang="en-US" dirty="0" smtClean="0"/>
              <a:t>행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열</a:t>
            </a:r>
            <a:r>
              <a:rPr lang="en-US" altLang="ko-KR" dirty="0" smtClean="0"/>
              <a:t>, 3</a:t>
            </a:r>
            <a:r>
              <a:rPr lang="ko-KR" altLang="en-US" dirty="0" smtClean="0"/>
              <a:t>열의 값만 </a:t>
            </a:r>
            <a:r>
              <a:rPr lang="ko-KR" altLang="en-US" dirty="0" smtClean="0"/>
              <a:t>추출</a:t>
            </a:r>
            <a:r>
              <a:rPr lang="en-US" altLang="ko-KR" dirty="0" smtClean="0"/>
              <a:t>	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x[c(1, 3) , c(1, 3</a:t>
            </a:r>
            <a:r>
              <a:rPr lang="en-US" altLang="ko-KR" dirty="0" smtClean="0"/>
              <a:t>)]	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[ ,1] [ ,2</a:t>
            </a:r>
            <a:r>
              <a:rPr lang="en-US" altLang="ko-KR" dirty="0" smtClean="0"/>
              <a:t>]	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[1 ,] 1 </a:t>
            </a:r>
            <a:r>
              <a:rPr lang="en-US" altLang="ko-KR" dirty="0" smtClean="0"/>
              <a:t>7	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[2 ,] 3 9 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1491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-9939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latin typeface="+mj-lt"/>
              </a:rPr>
              <a:t>2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</a:rPr>
              <a:t>R </a:t>
            </a:r>
            <a:r>
              <a:rPr lang="ko-KR" altLang="en-US" sz="2800" dirty="0" smtClean="0">
                <a:solidFill>
                  <a:schemeClr val="bg1"/>
                </a:solidFill>
              </a:rPr>
              <a:t>데이터 </a:t>
            </a:r>
            <a:r>
              <a:rPr lang="ko-KR" altLang="en-US" sz="2800" dirty="0" smtClean="0">
                <a:solidFill>
                  <a:schemeClr val="bg1"/>
                </a:solidFill>
              </a:rPr>
              <a:t>구</a:t>
            </a:r>
            <a:r>
              <a:rPr lang="ko-KR" altLang="en-US" sz="2800" dirty="0" smtClean="0">
                <a:solidFill>
                  <a:schemeClr val="bg1"/>
                </a:solidFill>
              </a:rPr>
              <a:t>조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3740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6984776" cy="707886"/>
          </a:xfrm>
          <a:prstGeom prst="rect">
            <a:avLst/>
          </a:prstGeom>
          <a:noFill/>
        </p:spPr>
        <p:txBody>
          <a:bodyPr wrap="square" spcCol="180000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행렬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(matrix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행렬 내 데이터 접근 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1628800"/>
            <a:ext cx="7632848" cy="4968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71600" y="1700808"/>
            <a:ext cx="74888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# </a:t>
            </a:r>
            <a:r>
              <a:rPr lang="en-US" altLang="ko-KR" dirty="0" err="1" smtClean="0"/>
              <a:t>dimnames</a:t>
            </a:r>
            <a:r>
              <a:rPr lang="ko-KR" altLang="en-US" dirty="0" smtClean="0"/>
              <a:t>를 통해 행과 열에 이름을 부여했다면 그 이름을 직접 사용할 수도 있다</a:t>
            </a:r>
            <a:r>
              <a:rPr lang="en-US" altLang="ko-KR" dirty="0" smtClean="0"/>
              <a:t>. </a:t>
            </a:r>
          </a:p>
          <a:p>
            <a:r>
              <a:rPr lang="fr-FR" altLang="ko-KR" dirty="0" smtClean="0"/>
              <a:t>&gt; x &lt;- matrix (c(1, 2, 3, 4, 5, 6, 7, 8, 9) , nrow =3, </a:t>
            </a:r>
          </a:p>
          <a:p>
            <a:r>
              <a:rPr lang="en-US" altLang="ko-KR" dirty="0" smtClean="0"/>
              <a:t>+ </a:t>
            </a:r>
            <a:r>
              <a:rPr lang="en-US" altLang="ko-KR" dirty="0" err="1" smtClean="0"/>
              <a:t>dimnames</a:t>
            </a:r>
            <a:r>
              <a:rPr lang="en-US" altLang="ko-KR" dirty="0" smtClean="0"/>
              <a:t> = list (c(" item1 ", " item2 ", " item3 "), </a:t>
            </a:r>
          </a:p>
          <a:p>
            <a:r>
              <a:rPr lang="en-US" altLang="ko-KR" dirty="0" smtClean="0"/>
              <a:t>+ c(" feature1 ", " feature2 ", " feature3 "))) </a:t>
            </a:r>
          </a:p>
          <a:p>
            <a:r>
              <a:rPr lang="en-US" altLang="ko-KR" dirty="0" smtClean="0"/>
              <a:t>&gt; x </a:t>
            </a:r>
          </a:p>
          <a:p>
            <a:r>
              <a:rPr lang="en-US" altLang="ko-KR" dirty="0" smtClean="0"/>
              <a:t>feature1 feature2 feature3 </a:t>
            </a:r>
          </a:p>
          <a:p>
            <a:r>
              <a:rPr lang="en-US" altLang="ko-KR" dirty="0" smtClean="0"/>
              <a:t>item1 1 4 7 </a:t>
            </a:r>
          </a:p>
          <a:p>
            <a:r>
              <a:rPr lang="en-US" altLang="ko-KR" dirty="0" smtClean="0"/>
              <a:t>item2 2 5 8 </a:t>
            </a:r>
          </a:p>
          <a:p>
            <a:r>
              <a:rPr lang="en-US" altLang="ko-KR" dirty="0" smtClean="0"/>
              <a:t>item3 3 6 9 </a:t>
            </a:r>
          </a:p>
          <a:p>
            <a:r>
              <a:rPr lang="en-US" altLang="ko-KR" dirty="0" smtClean="0"/>
              <a:t>&gt; x[" item1 ", ] </a:t>
            </a:r>
          </a:p>
          <a:p>
            <a:r>
              <a:rPr lang="en-US" altLang="ko-KR" dirty="0" smtClean="0"/>
              <a:t>feature1 feature2 feature3 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1         4           </a:t>
            </a:r>
            <a:r>
              <a:rPr lang="en-US" altLang="ko-KR" dirty="0" smtClean="0"/>
              <a:t>7 </a:t>
            </a:r>
          </a:p>
        </p:txBody>
      </p:sp>
    </p:spTree>
    <p:extLst>
      <p:ext uri="{BB962C8B-B14F-4D97-AF65-F5344CB8AC3E}">
        <p14:creationId xmlns="" xmlns:p14="http://schemas.microsoft.com/office/powerpoint/2010/main" val="1491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-9939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latin typeface="+mj-lt"/>
              </a:rPr>
              <a:t>2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</a:rPr>
              <a:t>R </a:t>
            </a:r>
            <a:r>
              <a:rPr lang="ko-KR" altLang="en-US" sz="2800" dirty="0" smtClean="0">
                <a:solidFill>
                  <a:schemeClr val="bg1"/>
                </a:solidFill>
              </a:rPr>
              <a:t>데이터 </a:t>
            </a:r>
            <a:r>
              <a:rPr lang="ko-KR" altLang="en-US" sz="2800" dirty="0" smtClean="0">
                <a:solidFill>
                  <a:schemeClr val="bg1"/>
                </a:solidFill>
              </a:rPr>
              <a:t>구</a:t>
            </a:r>
            <a:r>
              <a:rPr lang="ko-KR" altLang="en-US" sz="2800" dirty="0" smtClean="0">
                <a:solidFill>
                  <a:schemeClr val="bg1"/>
                </a:solidFill>
              </a:rPr>
              <a:t>조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3740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7920880" cy="4093428"/>
          </a:xfrm>
          <a:prstGeom prst="rect">
            <a:avLst/>
          </a:prstGeom>
          <a:noFill/>
        </p:spPr>
        <p:txBody>
          <a:bodyPr wrap="square" spcCol="180000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배열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(Array ) </a:t>
            </a:r>
          </a:p>
          <a:p>
            <a:endParaRPr lang="ko-KR" altLang="en-US" sz="2000" dirty="0" smtClean="0"/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행렬을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차원 이상으로 확장시킨 데이터 구조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배열 생성하기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: array()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함수 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 전달인자 </a:t>
            </a: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	−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data : vector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자료 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−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dim :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각 차원을 정의하는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vector 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− </a:t>
            </a:r>
            <a:r>
              <a:rPr lang="en-US" altLang="ko-KR" sz="2000" dirty="0" err="1" smtClean="0">
                <a:solidFill>
                  <a:schemeClr val="bg1">
                    <a:lumMod val="50000"/>
                  </a:schemeClr>
                </a:solidFill>
              </a:rPr>
              <a:t>dimnames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각 차원의 이름을 정의하는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vector </a:t>
            </a:r>
          </a:p>
          <a:p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1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-9939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latin typeface="+mj-lt"/>
              </a:rPr>
              <a:t>2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</a:rPr>
              <a:t>R </a:t>
            </a:r>
            <a:r>
              <a:rPr lang="ko-KR" altLang="en-US" sz="2800" dirty="0" smtClean="0">
                <a:solidFill>
                  <a:schemeClr val="bg1"/>
                </a:solidFill>
              </a:rPr>
              <a:t>데이터 </a:t>
            </a:r>
            <a:r>
              <a:rPr lang="ko-KR" altLang="en-US" sz="2800" dirty="0" smtClean="0">
                <a:solidFill>
                  <a:schemeClr val="bg1"/>
                </a:solidFill>
              </a:rPr>
              <a:t>구</a:t>
            </a:r>
            <a:r>
              <a:rPr lang="ko-KR" altLang="en-US" sz="2800" dirty="0" smtClean="0">
                <a:solidFill>
                  <a:schemeClr val="bg1"/>
                </a:solidFill>
              </a:rPr>
              <a:t>조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3740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8064896" cy="707886"/>
          </a:xfrm>
          <a:prstGeom prst="rect">
            <a:avLst/>
          </a:prstGeom>
          <a:noFill/>
        </p:spPr>
        <p:txBody>
          <a:bodyPr wrap="square" spcCol="180000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배열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(array) </a:t>
            </a:r>
            <a:endParaRPr lang="ko-KR" altLang="en-US" sz="2000" dirty="0" smtClean="0"/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	•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행렬은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차원 배열이므로 다음과 같이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array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를 사용해 표현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99592" y="1628800"/>
            <a:ext cx="7632848" cy="4968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71600" y="1700808"/>
            <a:ext cx="7488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&gt; matrix (1:12 , </a:t>
            </a:r>
            <a:r>
              <a:rPr lang="en-US" altLang="ko-KR" dirty="0" err="1" smtClean="0"/>
              <a:t>ncol</a:t>
            </a:r>
            <a:r>
              <a:rPr lang="en-US" altLang="ko-KR" dirty="0" smtClean="0"/>
              <a:t> =4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[ ,1] [ ,2] [ ,3] [ ,4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[1 ,] 1 4 7 </a:t>
            </a:r>
            <a:r>
              <a:rPr lang="en-US" altLang="ko-KR" dirty="0" smtClean="0"/>
              <a:t>10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[2 ,] 2 5 8 </a:t>
            </a:r>
            <a:r>
              <a:rPr lang="en-US" altLang="ko-KR" dirty="0" smtClean="0"/>
              <a:t>11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[3 ,] 3 6 9 </a:t>
            </a:r>
            <a:r>
              <a:rPr lang="en-US" altLang="ko-KR" dirty="0" smtClean="0"/>
              <a:t>12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&gt; array (1:12 , dim=c(3, 4)) # array(</a:t>
            </a:r>
            <a:r>
              <a:rPr lang="en-US" altLang="ko-KR" dirty="0" err="1" smtClean="0"/>
              <a:t>data_vector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dim_vector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[ ,1] [ ,2] [ ,3] [ ,4</a:t>
            </a:r>
            <a:r>
              <a:rPr lang="en-US" altLang="ko-KR" dirty="0" smtClean="0"/>
              <a:t>]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[1 ,] 1 4 7 </a:t>
            </a:r>
            <a:r>
              <a:rPr lang="en-US" altLang="ko-KR" dirty="0" smtClean="0"/>
              <a:t>10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[2 ,] 2 5 8 </a:t>
            </a:r>
            <a:r>
              <a:rPr lang="en-US" altLang="ko-KR" dirty="0" smtClean="0"/>
              <a:t>11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[3 ,] 3 6 9 12 </a:t>
            </a:r>
          </a:p>
        </p:txBody>
      </p:sp>
    </p:spTree>
    <p:extLst>
      <p:ext uri="{BB962C8B-B14F-4D97-AF65-F5344CB8AC3E}">
        <p14:creationId xmlns="" xmlns:p14="http://schemas.microsoft.com/office/powerpoint/2010/main" val="1491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-9939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latin typeface="+mj-lt"/>
              </a:rPr>
              <a:t>2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</a:rPr>
              <a:t>R </a:t>
            </a:r>
            <a:r>
              <a:rPr lang="ko-KR" altLang="en-US" sz="2800" dirty="0" smtClean="0">
                <a:solidFill>
                  <a:schemeClr val="bg1"/>
                </a:solidFill>
              </a:rPr>
              <a:t>데이터 </a:t>
            </a:r>
            <a:r>
              <a:rPr lang="ko-KR" altLang="en-US" sz="2800" dirty="0" smtClean="0">
                <a:solidFill>
                  <a:schemeClr val="bg1"/>
                </a:solidFill>
              </a:rPr>
              <a:t>구</a:t>
            </a:r>
            <a:r>
              <a:rPr lang="ko-KR" altLang="en-US" sz="2800" dirty="0" smtClean="0">
                <a:solidFill>
                  <a:schemeClr val="bg1"/>
                </a:solidFill>
              </a:rPr>
              <a:t>조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3740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7992888" cy="4401205"/>
          </a:xfrm>
          <a:prstGeom prst="rect">
            <a:avLst/>
          </a:prstGeom>
          <a:noFill/>
        </p:spPr>
        <p:txBody>
          <a:bodyPr wrap="square" spcCol="180000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데이터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프레임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(data frame) </a:t>
            </a:r>
          </a:p>
          <a:p>
            <a:endParaRPr lang="ko-KR" altLang="en-US" sz="2000" dirty="0" smtClean="0"/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데이터 처리를 위해 가장 많이 사용되는 자료구조로 행렬과 유사한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차원 구조를 갖는다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데이터 프레임은 유형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(mode)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이 일반화된 행렬이다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	-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데이터 프레임이라는 하나의 객체에 여러 유형의 데이터가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	 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들어갈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수 있다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	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각 열에 해당하는 위치에 개별 데이터들이 위치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변수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속성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 	-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각 속성은 벡터 혹은 요인 구조의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데이터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	-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모든 속성들의 크기는 동일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2000" dirty="0" err="1" smtClean="0">
                <a:solidFill>
                  <a:schemeClr val="bg1">
                    <a:lumMod val="50000"/>
                  </a:schemeClr>
                </a:solidFill>
              </a:rPr>
              <a:t>data.frame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() :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주어진 자료 객체의 결합으로 데이터 프레임을 생성하는 함수 </a:t>
            </a:r>
          </a:p>
        </p:txBody>
      </p:sp>
    </p:spTree>
    <p:extLst>
      <p:ext uri="{BB962C8B-B14F-4D97-AF65-F5344CB8AC3E}">
        <p14:creationId xmlns="" xmlns:p14="http://schemas.microsoft.com/office/powerpoint/2010/main" val="1491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-9939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latin typeface="+mj-lt"/>
              </a:rPr>
              <a:t>2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</a:rPr>
              <a:t>R </a:t>
            </a:r>
            <a:r>
              <a:rPr lang="ko-KR" altLang="en-US" sz="2800" dirty="0" smtClean="0">
                <a:solidFill>
                  <a:schemeClr val="bg1"/>
                </a:solidFill>
              </a:rPr>
              <a:t>데이터 </a:t>
            </a:r>
            <a:r>
              <a:rPr lang="ko-KR" altLang="en-US" sz="2800" dirty="0" smtClean="0">
                <a:solidFill>
                  <a:schemeClr val="bg1"/>
                </a:solidFill>
              </a:rPr>
              <a:t>구</a:t>
            </a:r>
            <a:r>
              <a:rPr lang="ko-KR" altLang="en-US" sz="2800" dirty="0" smtClean="0">
                <a:solidFill>
                  <a:schemeClr val="bg1"/>
                </a:solidFill>
              </a:rPr>
              <a:t>조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3740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8064896" cy="400110"/>
          </a:xfrm>
          <a:prstGeom prst="rect">
            <a:avLst/>
          </a:prstGeom>
          <a:noFill/>
        </p:spPr>
        <p:txBody>
          <a:bodyPr wrap="square" spcCol="180000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 데이터 프레임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(data frame) </a:t>
            </a:r>
            <a:endParaRPr lang="ko-KR" altLang="en-US" sz="2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99592" y="1628800"/>
            <a:ext cx="7632848" cy="4464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71600" y="1772816"/>
            <a:ext cx="7488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열 </a:t>
            </a:r>
            <a:r>
              <a:rPr lang="ko-KR" altLang="en-US" dirty="0" err="1" smtClean="0"/>
              <a:t>백터에</a:t>
            </a:r>
            <a:r>
              <a:rPr lang="ko-KR" altLang="en-US" dirty="0" smtClean="0"/>
              <a:t> 의한 </a:t>
            </a:r>
            <a:r>
              <a:rPr lang="en-US" altLang="ko-KR" dirty="0" smtClean="0"/>
              <a:t>data frame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>&gt; name &lt;-c("</a:t>
            </a:r>
            <a:r>
              <a:rPr lang="en-US" altLang="ko-KR" dirty="0" err="1" smtClean="0"/>
              <a:t>kim","lee","park","Oh</a:t>
            </a:r>
            <a:r>
              <a:rPr lang="en-US" altLang="ko-KR" dirty="0" smtClean="0"/>
              <a:t>")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&gt; sex&lt;-c('</a:t>
            </a:r>
            <a:r>
              <a:rPr lang="en-US" altLang="ko-KR" dirty="0" err="1" smtClean="0"/>
              <a:t>f','m','f','m</a:t>
            </a:r>
            <a:r>
              <a:rPr lang="en-US" altLang="ko-KR" dirty="0" smtClean="0"/>
              <a:t>')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&gt; income&lt;-c(100,102,300,204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&gt; d1 &lt;- 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(name, sex, income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&gt; </a:t>
            </a:r>
            <a:r>
              <a:rPr lang="en-US" altLang="ko-KR" dirty="0" smtClean="0"/>
              <a:t>d1</a:t>
            </a:r>
            <a:br>
              <a:rPr lang="en-US" altLang="ko-KR" dirty="0" smtClean="0"/>
            </a:br>
            <a:r>
              <a:rPr lang="en-US" altLang="ko-KR" dirty="0" smtClean="0"/>
              <a:t>   name </a:t>
            </a:r>
            <a:r>
              <a:rPr lang="en-US" altLang="ko-KR" dirty="0" smtClean="0"/>
              <a:t>sex </a:t>
            </a:r>
            <a:r>
              <a:rPr lang="en-US" altLang="ko-KR" dirty="0" smtClean="0"/>
              <a:t>income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1 </a:t>
            </a:r>
            <a:r>
              <a:rPr lang="en-US" altLang="ko-KR" dirty="0" err="1" smtClean="0"/>
              <a:t>kim</a:t>
            </a:r>
            <a:r>
              <a:rPr lang="en-US" altLang="ko-KR" dirty="0" smtClean="0"/>
              <a:t> </a:t>
            </a:r>
            <a:r>
              <a:rPr lang="en-US" altLang="ko-KR" dirty="0" smtClean="0"/>
              <a:t>   f     100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2 lee </a:t>
            </a:r>
            <a:r>
              <a:rPr lang="en-US" altLang="ko-KR" dirty="0" smtClean="0"/>
              <a:t>   m    102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3 </a:t>
            </a:r>
            <a:r>
              <a:rPr lang="en-US" altLang="ko-KR" dirty="0" smtClean="0"/>
              <a:t>park   </a:t>
            </a:r>
            <a:r>
              <a:rPr lang="en-US" altLang="ko-KR" dirty="0" smtClean="0"/>
              <a:t>f </a:t>
            </a:r>
            <a:r>
              <a:rPr lang="en-US" altLang="ko-KR" dirty="0" smtClean="0"/>
              <a:t>    300</a:t>
            </a:r>
            <a:br>
              <a:rPr lang="en-US" altLang="ko-KR" dirty="0" smtClean="0"/>
            </a:br>
            <a:r>
              <a:rPr lang="en-US" altLang="ko-KR" dirty="0" smtClean="0"/>
              <a:t> 4 Oh    m    204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/>
              <a:t># d1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name, sex , income </a:t>
            </a:r>
            <a:r>
              <a:rPr lang="ko-KR" altLang="en-US" dirty="0" smtClean="0"/>
              <a:t>의 세개의 속성을 갖는 </a:t>
            </a:r>
            <a:r>
              <a:rPr lang="en-US" altLang="ko-KR" dirty="0" smtClean="0"/>
              <a:t>data frame </a:t>
            </a:r>
          </a:p>
        </p:txBody>
      </p:sp>
    </p:spTree>
    <p:extLst>
      <p:ext uri="{BB962C8B-B14F-4D97-AF65-F5344CB8AC3E}">
        <p14:creationId xmlns="" xmlns:p14="http://schemas.microsoft.com/office/powerpoint/2010/main" val="1491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-9939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latin typeface="+mj-lt"/>
              </a:rPr>
              <a:t>2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</a:rPr>
              <a:t>R </a:t>
            </a:r>
            <a:r>
              <a:rPr lang="ko-KR" altLang="en-US" sz="2800" dirty="0" smtClean="0">
                <a:solidFill>
                  <a:schemeClr val="bg1"/>
                </a:solidFill>
              </a:rPr>
              <a:t>데이터 </a:t>
            </a:r>
            <a:r>
              <a:rPr lang="ko-KR" altLang="en-US" sz="2800" dirty="0" smtClean="0">
                <a:solidFill>
                  <a:schemeClr val="bg1"/>
                </a:solidFill>
              </a:rPr>
              <a:t>구</a:t>
            </a:r>
            <a:r>
              <a:rPr lang="ko-KR" altLang="en-US" sz="2800" dirty="0" smtClean="0">
                <a:solidFill>
                  <a:schemeClr val="bg1"/>
                </a:solidFill>
              </a:rPr>
              <a:t>조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3740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7992888" cy="5016758"/>
          </a:xfrm>
          <a:prstGeom prst="rect">
            <a:avLst/>
          </a:prstGeom>
          <a:noFill/>
        </p:spPr>
        <p:txBody>
          <a:bodyPr wrap="square" spcCol="180000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리스트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(list) </a:t>
            </a:r>
          </a:p>
          <a:p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벡터와 행렬 등은 포함되는 원소들의 유형이 모두 동일한 경우와 크기가 일정한 경우에만 사용할 수 있는 반면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리스트는 서로 다른 유형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숫자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논리값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문자 등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을 갖는 자료구조들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벡터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배열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데이터 프레임 등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을 하나의 이름으로 모아 놓은 형태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Data frame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과 다른 점은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Data frame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은 모든 속성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열 요소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들의 크기가 일정해야 하는 반면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는 자유롭다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생성함수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: list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>
                    <a:lumMod val="50000"/>
                  </a:schemeClr>
                </a:solidFill>
              </a:rPr>
              <a:t>myList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 &lt;- list(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자료구조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1,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자료구조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2,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…)</a:t>
            </a: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dirty="0" err="1" smtClean="0">
                <a:solidFill>
                  <a:schemeClr val="bg1">
                    <a:lumMod val="50000"/>
                  </a:schemeClr>
                </a:solidFill>
              </a:rPr>
              <a:t>myList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 &lt;- list(name1=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자료구조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1, name2=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자료구조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2, …) </a:t>
            </a: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	-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리스트는 순서를 갖고 있으며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각 순서를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list()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함수 안에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집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	 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어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넣은 순서대로 갖게 됨 </a:t>
            </a:r>
          </a:p>
        </p:txBody>
      </p:sp>
    </p:spTree>
    <p:extLst>
      <p:ext uri="{BB962C8B-B14F-4D97-AF65-F5344CB8AC3E}">
        <p14:creationId xmlns="" xmlns:p14="http://schemas.microsoft.com/office/powerpoint/2010/main" val="1491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-9939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latin typeface="+mj-lt"/>
              </a:rPr>
              <a:t>2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</a:rPr>
              <a:t>R </a:t>
            </a:r>
            <a:r>
              <a:rPr lang="ko-KR" altLang="en-US" sz="2800" dirty="0" smtClean="0">
                <a:solidFill>
                  <a:schemeClr val="bg1"/>
                </a:solidFill>
              </a:rPr>
              <a:t>데이터 </a:t>
            </a:r>
            <a:r>
              <a:rPr lang="ko-KR" altLang="en-US" sz="2800" dirty="0" smtClean="0">
                <a:solidFill>
                  <a:schemeClr val="bg1"/>
                </a:solidFill>
              </a:rPr>
              <a:t>구</a:t>
            </a:r>
            <a:r>
              <a:rPr lang="ko-KR" altLang="en-US" sz="2800" dirty="0" smtClean="0">
                <a:solidFill>
                  <a:schemeClr val="bg1"/>
                </a:solidFill>
              </a:rPr>
              <a:t>조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3740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8064896" cy="400110"/>
          </a:xfrm>
          <a:prstGeom prst="rect">
            <a:avLst/>
          </a:prstGeom>
          <a:noFill/>
        </p:spPr>
        <p:txBody>
          <a:bodyPr wrap="square" spcCol="180000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 리스트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(list) </a:t>
            </a:r>
            <a:endParaRPr lang="ko-KR" altLang="en-US" sz="2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99592" y="1628800"/>
            <a:ext cx="7632848" cy="4464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71600" y="1772816"/>
            <a:ext cx="7488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en-US" altLang="ko-KR" dirty="0" smtClean="0"/>
              <a:t>x &lt;- list( name="</a:t>
            </a:r>
            <a:r>
              <a:rPr lang="en-US" altLang="ko-KR" dirty="0" err="1" smtClean="0"/>
              <a:t>foo</a:t>
            </a:r>
            <a:r>
              <a:rPr lang="en-US" altLang="ko-KR" dirty="0" smtClean="0"/>
              <a:t>", height=c(1, 3, 5)) </a:t>
            </a:r>
          </a:p>
          <a:p>
            <a:r>
              <a:rPr lang="en-US" altLang="ko-KR" dirty="0" smtClean="0"/>
              <a:t>&gt; x </a:t>
            </a:r>
          </a:p>
          <a:p>
            <a:r>
              <a:rPr lang="en-US" altLang="ko-KR" dirty="0" smtClean="0"/>
              <a:t>$ name </a:t>
            </a:r>
          </a:p>
          <a:p>
            <a:r>
              <a:rPr lang="en-US" altLang="ko-KR" dirty="0" smtClean="0"/>
              <a:t>[1] "</a:t>
            </a:r>
            <a:r>
              <a:rPr lang="en-US" altLang="ko-KR" dirty="0" err="1" smtClean="0"/>
              <a:t>foo</a:t>
            </a:r>
            <a:r>
              <a:rPr lang="en-US" altLang="ko-KR" dirty="0" smtClean="0"/>
              <a:t>" </a:t>
            </a:r>
          </a:p>
          <a:p>
            <a:r>
              <a:rPr lang="en-US" altLang="ko-KR" dirty="0" smtClean="0"/>
              <a:t>$ height </a:t>
            </a:r>
          </a:p>
          <a:p>
            <a:r>
              <a:rPr lang="en-US" altLang="ko-KR" dirty="0" smtClean="0"/>
              <a:t>[1] 1 3 5 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리스트 안에 리스트를 중첩 가능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&gt; list (a= list(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=c(1, 2, 3)), b=list(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=c(1, 2, 3, 4))) </a:t>
            </a:r>
          </a:p>
          <a:p>
            <a:r>
              <a:rPr lang="en-US" altLang="ko-KR" dirty="0" smtClean="0"/>
              <a:t>$a </a:t>
            </a:r>
          </a:p>
          <a:p>
            <a:r>
              <a:rPr lang="en-US" altLang="ko-KR" dirty="0" smtClean="0"/>
              <a:t>$</a:t>
            </a:r>
            <a:r>
              <a:rPr lang="en-US" altLang="ko-KR" dirty="0" err="1" smtClean="0"/>
              <a:t>a$val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[1] 1 2 3 </a:t>
            </a:r>
          </a:p>
          <a:p>
            <a:r>
              <a:rPr lang="en-US" altLang="ko-KR" dirty="0" smtClean="0"/>
              <a:t>$b </a:t>
            </a:r>
          </a:p>
          <a:p>
            <a:r>
              <a:rPr lang="en-US" altLang="ko-KR" dirty="0" smtClean="0"/>
              <a:t>$</a:t>
            </a:r>
            <a:r>
              <a:rPr lang="en-US" altLang="ko-KR" dirty="0" err="1" smtClean="0"/>
              <a:t>b$val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[1] 1 2 3 4</a:t>
            </a:r>
          </a:p>
        </p:txBody>
      </p:sp>
    </p:spTree>
    <p:extLst>
      <p:ext uri="{BB962C8B-B14F-4D97-AF65-F5344CB8AC3E}">
        <p14:creationId xmlns="" xmlns:p14="http://schemas.microsoft.com/office/powerpoint/2010/main" val="1491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-9939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latin typeface="+mj-lt"/>
              </a:rPr>
              <a:t>2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</a:rPr>
              <a:t>R </a:t>
            </a:r>
            <a:r>
              <a:rPr lang="ko-KR" altLang="en-US" sz="2800" dirty="0" smtClean="0">
                <a:solidFill>
                  <a:schemeClr val="bg1"/>
                </a:solidFill>
              </a:rPr>
              <a:t>데이터 </a:t>
            </a:r>
            <a:r>
              <a:rPr lang="ko-KR" altLang="en-US" sz="2800" dirty="0" smtClean="0">
                <a:solidFill>
                  <a:schemeClr val="bg1"/>
                </a:solidFill>
              </a:rPr>
              <a:t>구</a:t>
            </a:r>
            <a:r>
              <a:rPr lang="ko-KR" altLang="en-US" sz="2800" dirty="0" smtClean="0">
                <a:solidFill>
                  <a:schemeClr val="bg1"/>
                </a:solidFill>
              </a:rPr>
              <a:t>조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3740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8064896" cy="707886"/>
          </a:xfrm>
          <a:prstGeom prst="rect">
            <a:avLst/>
          </a:prstGeom>
          <a:noFill/>
        </p:spPr>
        <p:txBody>
          <a:bodyPr wrap="square" spcCol="180000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 리스트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(list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리스트 내 데이터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접근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2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99592" y="1628800"/>
            <a:ext cx="7632848" cy="4464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71600" y="1772816"/>
            <a:ext cx="74888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리스트 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$</a:t>
            </a:r>
            <a:r>
              <a:rPr lang="ko-KR" altLang="en-US" dirty="0" smtClean="0"/>
              <a:t>키’ 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접근 </a:t>
            </a:r>
          </a:p>
          <a:p>
            <a:r>
              <a:rPr lang="en-US" altLang="ko-KR" dirty="0" smtClean="0"/>
              <a:t>&gt; x &lt;- list ( name ="</a:t>
            </a:r>
            <a:r>
              <a:rPr lang="en-US" altLang="ko-KR" dirty="0" err="1" smtClean="0"/>
              <a:t>foo</a:t>
            </a:r>
            <a:r>
              <a:rPr lang="en-US" altLang="ko-KR" dirty="0" smtClean="0"/>
              <a:t>", height =c(1, 3, 5)) </a:t>
            </a:r>
          </a:p>
          <a:p>
            <a:r>
              <a:rPr lang="en-US" altLang="ko-KR" dirty="0" smtClean="0"/>
              <a:t>&gt; x$ name </a:t>
            </a:r>
          </a:p>
          <a:p>
            <a:r>
              <a:rPr lang="en-US" altLang="ko-KR" dirty="0" smtClean="0"/>
              <a:t>[1] "</a:t>
            </a:r>
            <a:r>
              <a:rPr lang="en-US" altLang="ko-KR" dirty="0" err="1" smtClean="0"/>
              <a:t>foo</a:t>
            </a:r>
            <a:r>
              <a:rPr lang="en-US" altLang="ko-KR" dirty="0" smtClean="0"/>
              <a:t>" </a:t>
            </a:r>
          </a:p>
          <a:p>
            <a:r>
              <a:rPr lang="en-US" altLang="ko-KR" dirty="0" smtClean="0"/>
              <a:t>&gt; x$ height </a:t>
            </a:r>
          </a:p>
          <a:p>
            <a:r>
              <a:rPr lang="en-US" altLang="ko-KR" dirty="0" smtClean="0"/>
              <a:t>[1] 1 3 5 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각 객체를 순서대로 ‘리스트변수</a:t>
            </a:r>
            <a:r>
              <a:rPr lang="en-US" altLang="ko-KR" dirty="0" smtClean="0"/>
              <a:t>[[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]]’ </a:t>
            </a:r>
            <a:r>
              <a:rPr lang="ko-KR" altLang="en-US" dirty="0" smtClean="0"/>
              <a:t>로 접근 </a:t>
            </a:r>
          </a:p>
          <a:p>
            <a:r>
              <a:rPr lang="en-US" altLang="ko-KR" dirty="0" smtClean="0"/>
              <a:t>&gt; x [[1]] </a:t>
            </a:r>
          </a:p>
          <a:p>
            <a:r>
              <a:rPr lang="en-US" altLang="ko-KR" dirty="0" smtClean="0"/>
              <a:t>[1] "</a:t>
            </a:r>
            <a:r>
              <a:rPr lang="en-US" altLang="ko-KR" dirty="0" err="1" smtClean="0"/>
              <a:t>foo</a:t>
            </a:r>
            <a:r>
              <a:rPr lang="en-US" altLang="ko-KR" dirty="0" smtClean="0"/>
              <a:t>" </a:t>
            </a:r>
          </a:p>
          <a:p>
            <a:r>
              <a:rPr lang="en-US" altLang="ko-KR" dirty="0" smtClean="0"/>
              <a:t>&gt; x [[2]] </a:t>
            </a:r>
          </a:p>
          <a:p>
            <a:r>
              <a:rPr lang="en-US" altLang="ko-KR" dirty="0" smtClean="0"/>
              <a:t>[1] 1 3 5 </a:t>
            </a:r>
          </a:p>
          <a:p>
            <a:r>
              <a:rPr lang="en-US" altLang="ko-KR" dirty="0" smtClean="0"/>
              <a:t>&gt; x [[2]][3] # </a:t>
            </a:r>
            <a:r>
              <a:rPr lang="ko-KR" altLang="en-US" dirty="0" smtClean="0"/>
              <a:t>객체의 원소를 추출하고자 하는 경우에는 </a:t>
            </a:r>
            <a:r>
              <a:rPr lang="en-US" altLang="ko-KR" dirty="0" smtClean="0"/>
              <a:t>[ ] </a:t>
            </a:r>
            <a:r>
              <a:rPr lang="ko-KR" altLang="en-US" dirty="0" smtClean="0"/>
              <a:t>를 사용 </a:t>
            </a:r>
          </a:p>
          <a:p>
            <a:r>
              <a:rPr lang="en-US" altLang="ko-KR" dirty="0" smtClean="0"/>
              <a:t>[1] 5</a:t>
            </a:r>
          </a:p>
        </p:txBody>
      </p:sp>
    </p:spTree>
    <p:extLst>
      <p:ext uri="{BB962C8B-B14F-4D97-AF65-F5344CB8AC3E}">
        <p14:creationId xmlns="" xmlns:p14="http://schemas.microsoft.com/office/powerpoint/2010/main" val="1491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-9939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latin typeface="+mj-lt"/>
              </a:rPr>
              <a:t>3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</a:rPr>
              <a:t>R </a:t>
            </a:r>
            <a:r>
              <a:rPr lang="ko-KR" altLang="en-US" sz="2800" dirty="0" smtClean="0">
                <a:solidFill>
                  <a:schemeClr val="bg1"/>
                </a:solidFill>
              </a:rPr>
              <a:t>연산</a:t>
            </a:r>
            <a:r>
              <a:rPr lang="ko-KR" altLang="en-US" sz="2800" dirty="0" smtClean="0">
                <a:solidFill>
                  <a:schemeClr val="bg1"/>
                </a:solidFill>
              </a:rPr>
              <a:t>자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3740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1656184" cy="400110"/>
          </a:xfrm>
          <a:prstGeom prst="rect">
            <a:avLst/>
          </a:prstGeom>
          <a:noFill/>
        </p:spPr>
        <p:txBody>
          <a:bodyPr wrap="square" spcCol="180000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산술연산자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417646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484784"/>
            <a:ext cx="396044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91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-9939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latin typeface="+mj-lt"/>
              </a:rPr>
              <a:t>1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</a:rPr>
              <a:t>R </a:t>
            </a:r>
            <a:r>
              <a:rPr lang="ko-KR" altLang="en-US" sz="2800" dirty="0" smtClean="0">
                <a:solidFill>
                  <a:schemeClr val="bg1"/>
                </a:solidFill>
              </a:rPr>
              <a:t>데이터 유형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3740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2263512"/>
            <a:ext cx="6984776" cy="2677656"/>
          </a:xfrm>
          <a:prstGeom prst="rect">
            <a:avLst/>
          </a:prstGeom>
          <a:noFill/>
        </p:spPr>
        <p:txBody>
          <a:bodyPr wrap="square" spcCol="180000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에서 데이터는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가지 종류의 기본 유형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(mode)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으로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구분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	•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</a:rPr>
              <a:t>숫자형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(numeric) :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정수형과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</a:rPr>
              <a:t>실수형으로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구분 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	•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문자형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(character) :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따옴표로 표현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(“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abc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”, “123”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등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	•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논리형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(logical) :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참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TRUE(T)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이나 거짓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FALSE(F)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의 논리값 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	•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</a:rPr>
              <a:t>복소수형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(complex) :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실수와 허수로 구성된 복소수 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1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-9939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latin typeface="+mj-lt"/>
              </a:rPr>
              <a:t>3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</a:rPr>
              <a:t>R </a:t>
            </a:r>
            <a:r>
              <a:rPr lang="ko-KR" altLang="en-US" sz="2800" dirty="0" smtClean="0">
                <a:solidFill>
                  <a:schemeClr val="bg1"/>
                </a:solidFill>
              </a:rPr>
              <a:t>연산</a:t>
            </a:r>
            <a:r>
              <a:rPr lang="ko-KR" altLang="en-US" sz="2800" dirty="0" smtClean="0">
                <a:solidFill>
                  <a:schemeClr val="bg1"/>
                </a:solidFill>
              </a:rPr>
              <a:t>자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3740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2520280" cy="400110"/>
          </a:xfrm>
          <a:prstGeom prst="rect">
            <a:avLst/>
          </a:prstGeom>
          <a:noFill/>
        </p:spPr>
        <p:txBody>
          <a:bodyPr wrap="square" spcCol="180000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비교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논술연산자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388843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0075" y="1484784"/>
            <a:ext cx="4554413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91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-9939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latin typeface="+mj-lt"/>
              </a:rPr>
              <a:t>3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</a:rPr>
              <a:t>R </a:t>
            </a:r>
            <a:r>
              <a:rPr lang="ko-KR" altLang="en-US" sz="2800" dirty="0" smtClean="0">
                <a:solidFill>
                  <a:schemeClr val="bg1"/>
                </a:solidFill>
              </a:rPr>
              <a:t>연산</a:t>
            </a:r>
            <a:r>
              <a:rPr lang="ko-KR" altLang="en-US" sz="2800" dirty="0" smtClean="0">
                <a:solidFill>
                  <a:schemeClr val="bg1"/>
                </a:solidFill>
              </a:rPr>
              <a:t>자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3740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3672408" cy="400110"/>
          </a:xfrm>
          <a:prstGeom prst="rect">
            <a:avLst/>
          </a:prstGeom>
          <a:noFill/>
        </p:spPr>
        <p:txBody>
          <a:bodyPr wrap="square" spcCol="180000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수학 함수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(Numeric Functions)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777686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91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-9939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latin typeface="+mj-lt"/>
              </a:rPr>
              <a:t>3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</a:rPr>
              <a:t>R </a:t>
            </a:r>
            <a:r>
              <a:rPr lang="ko-KR" altLang="en-US" sz="2800" dirty="0" smtClean="0">
                <a:solidFill>
                  <a:schemeClr val="bg1"/>
                </a:solidFill>
              </a:rPr>
              <a:t>연산</a:t>
            </a:r>
            <a:r>
              <a:rPr lang="ko-KR" altLang="en-US" sz="2800" dirty="0" smtClean="0">
                <a:solidFill>
                  <a:schemeClr val="bg1"/>
                </a:solidFill>
              </a:rPr>
              <a:t>자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3740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3672408" cy="400110"/>
          </a:xfrm>
          <a:prstGeom prst="rect">
            <a:avLst/>
          </a:prstGeom>
          <a:noFill/>
        </p:spPr>
        <p:txBody>
          <a:bodyPr wrap="square" spcCol="180000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수학 함수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(Numeric Functions)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84784"/>
            <a:ext cx="640871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91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-9939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latin typeface="+mj-lt"/>
              </a:rPr>
              <a:t>3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</a:rPr>
              <a:t>R </a:t>
            </a:r>
            <a:r>
              <a:rPr lang="ko-KR" altLang="en-US" sz="2800" dirty="0" smtClean="0">
                <a:solidFill>
                  <a:schemeClr val="bg1"/>
                </a:solidFill>
              </a:rPr>
              <a:t>연산</a:t>
            </a:r>
            <a:r>
              <a:rPr lang="ko-KR" altLang="en-US" sz="2800" dirty="0" smtClean="0">
                <a:solidFill>
                  <a:schemeClr val="bg1"/>
                </a:solidFill>
              </a:rPr>
              <a:t>자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3740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3888432" cy="400110"/>
          </a:xfrm>
          <a:prstGeom prst="rect">
            <a:avLst/>
          </a:prstGeom>
          <a:noFill/>
        </p:spPr>
        <p:txBody>
          <a:bodyPr wrap="square" spcCol="180000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통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계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 함수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(Stat/</a:t>
            </a:r>
            <a:r>
              <a:rPr lang="en-US" altLang="ko-KR" sz="2000" dirty="0" err="1" smtClean="0">
                <a:solidFill>
                  <a:schemeClr val="bg1">
                    <a:lumMod val="50000"/>
                  </a:schemeClr>
                </a:solidFill>
              </a:rPr>
              <a:t>Prob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Functions)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7704856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91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-9939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latin typeface="+mj-lt"/>
              </a:rPr>
              <a:t>3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</a:rPr>
              <a:t>R </a:t>
            </a:r>
            <a:r>
              <a:rPr lang="ko-KR" altLang="en-US" sz="2800" dirty="0" smtClean="0">
                <a:solidFill>
                  <a:schemeClr val="bg1"/>
                </a:solidFill>
              </a:rPr>
              <a:t>연산</a:t>
            </a:r>
            <a:r>
              <a:rPr lang="ko-KR" altLang="en-US" sz="2800" dirty="0" smtClean="0">
                <a:solidFill>
                  <a:schemeClr val="bg1"/>
                </a:solidFill>
              </a:rPr>
              <a:t>자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3740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3888432" cy="400110"/>
          </a:xfrm>
          <a:prstGeom prst="rect">
            <a:avLst/>
          </a:prstGeom>
          <a:noFill/>
        </p:spPr>
        <p:txBody>
          <a:bodyPr wrap="square" spcCol="180000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통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계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 함수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(Stat/</a:t>
            </a:r>
            <a:r>
              <a:rPr lang="en-US" altLang="ko-KR" sz="2000" dirty="0" err="1" smtClean="0">
                <a:solidFill>
                  <a:schemeClr val="bg1">
                    <a:lumMod val="50000"/>
                  </a:schemeClr>
                </a:solidFill>
              </a:rPr>
              <a:t>Prob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Functions)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741682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91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03848" y="2893690"/>
            <a:ext cx="2758629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07905" y="2996952"/>
            <a:ext cx="2016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hank you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593619" y="2996952"/>
            <a:ext cx="420886" cy="576064"/>
            <a:chOff x="3460764" y="2996952"/>
            <a:chExt cx="420886" cy="576064"/>
          </a:xfrm>
        </p:grpSpPr>
        <p:sp>
          <p:nvSpPr>
            <p:cNvPr id="2" name="막힌 원호 1"/>
            <p:cNvSpPr/>
            <p:nvPr/>
          </p:nvSpPr>
          <p:spPr>
            <a:xfrm rot="10800000">
              <a:off x="3460764" y="2996952"/>
              <a:ext cx="420886" cy="234370"/>
            </a:xfrm>
            <a:prstGeom prst="blockArc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635203" y="3212976"/>
              <a:ext cx="72008" cy="3600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3539046" y="3006607"/>
              <a:ext cx="72008" cy="7200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724660" y="3006607"/>
              <a:ext cx="72008" cy="7200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5180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-9939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latin typeface="+mj-lt"/>
              </a:rPr>
              <a:t>1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</a:rPr>
              <a:t>R </a:t>
            </a:r>
            <a:r>
              <a:rPr lang="ko-KR" altLang="en-US" sz="2800" dirty="0" smtClean="0">
                <a:solidFill>
                  <a:schemeClr val="bg1"/>
                </a:solidFill>
              </a:rPr>
              <a:t>데이터 유형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3740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6984776" cy="707886"/>
          </a:xfrm>
          <a:prstGeom prst="rect">
            <a:avLst/>
          </a:prstGeom>
          <a:noFill/>
        </p:spPr>
        <p:txBody>
          <a:bodyPr wrap="square" spcCol="180000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에서 데이터는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가지 종류의 기본 유형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(mode)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으로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구분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1556792"/>
            <a:ext cx="7632848" cy="4752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99592" y="1700808"/>
            <a:ext cx="74888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 value </a:t>
            </a:r>
            <a:r>
              <a:rPr lang="en-US" altLang="ko-KR" dirty="0" smtClean="0"/>
              <a:t>&lt;- </a:t>
            </a:r>
            <a:r>
              <a:rPr lang="en-US" altLang="ko-KR" dirty="0" smtClean="0"/>
              <a:t>605</a:t>
            </a:r>
          </a:p>
          <a:p>
            <a:r>
              <a:rPr lang="en-US" altLang="ko-KR" dirty="0" smtClean="0"/>
              <a:t>&gt; value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[1] </a:t>
            </a:r>
            <a:r>
              <a:rPr lang="en-US" altLang="ko-KR" dirty="0" smtClean="0"/>
              <a:t>605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&gt; mode(value) </a:t>
            </a:r>
            <a:r>
              <a:rPr lang="en-US" altLang="ko-KR" dirty="0" smtClean="0"/>
              <a:t>	# </a:t>
            </a:r>
            <a:r>
              <a:rPr lang="ko-KR" altLang="en-US" dirty="0" smtClean="0"/>
              <a:t>데이터의 유형을 확인하는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[1] "</a:t>
            </a:r>
            <a:r>
              <a:rPr lang="en-US" altLang="ko-KR" dirty="0" smtClean="0"/>
              <a:t>numeric“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&gt; string &lt;- "Hello </a:t>
            </a:r>
            <a:r>
              <a:rPr lang="en-US" altLang="ko-KR" dirty="0" smtClean="0"/>
              <a:t>World“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&gt; string 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smtClean="0"/>
              <a:t>1] "Hello World</a:t>
            </a:r>
            <a:r>
              <a:rPr lang="en-US" altLang="ko-KR" dirty="0" smtClean="0"/>
              <a:t>“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&gt; 2 &lt; </a:t>
            </a:r>
            <a:r>
              <a:rPr lang="en-US" altLang="ko-KR" dirty="0" smtClean="0"/>
              <a:t>4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[1] TRUE </a:t>
            </a:r>
            <a:endParaRPr lang="en-US" altLang="ko-KR" dirty="0" smtClean="0"/>
          </a:p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cn</a:t>
            </a:r>
            <a:r>
              <a:rPr lang="en-US" altLang="ko-KR" dirty="0" smtClean="0"/>
              <a:t> </a:t>
            </a:r>
            <a:r>
              <a:rPr lang="en-US" altLang="ko-KR" dirty="0" smtClean="0"/>
              <a:t>&lt;- 2 + 3i </a:t>
            </a:r>
            <a:endParaRPr lang="en-US" altLang="ko-KR" dirty="0" smtClean="0"/>
          </a:p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cn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[</a:t>
            </a:r>
            <a:r>
              <a:rPr lang="en-US" altLang="ko-KR" dirty="0" smtClean="0"/>
              <a:t>1] 2+3i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91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-9939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latin typeface="+mj-lt"/>
              </a:rPr>
              <a:t>1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</a:rPr>
              <a:t>R </a:t>
            </a:r>
            <a:r>
              <a:rPr lang="ko-KR" altLang="en-US" sz="2800" dirty="0" smtClean="0">
                <a:solidFill>
                  <a:schemeClr val="bg1"/>
                </a:solidFill>
              </a:rPr>
              <a:t>데이터 유형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3740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2263512"/>
            <a:ext cx="6984776" cy="2431435"/>
          </a:xfrm>
          <a:prstGeom prst="rect">
            <a:avLst/>
          </a:prstGeom>
          <a:noFill/>
        </p:spPr>
        <p:txBody>
          <a:bodyPr wrap="square" spcCol="180000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특수 형태의 데이터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600" dirty="0" smtClean="0"/>
          </a:p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	•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NULL :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비어 있는 값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정의되지 않은 값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	•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Inf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Inf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음과 양의 무한대 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	• 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NaN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수의 연산에서 불능의 경우 표현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(0/0, 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Inf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Inf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등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	•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NA :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</a:rPr>
              <a:t>결측치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(Missing Value) </a:t>
            </a:r>
          </a:p>
        </p:txBody>
      </p:sp>
    </p:spTree>
    <p:extLst>
      <p:ext uri="{BB962C8B-B14F-4D97-AF65-F5344CB8AC3E}">
        <p14:creationId xmlns="" xmlns:p14="http://schemas.microsoft.com/office/powerpoint/2010/main" val="1491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-9939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latin typeface="+mj-lt"/>
              </a:rPr>
              <a:t>1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</a:rPr>
              <a:t>R </a:t>
            </a:r>
            <a:r>
              <a:rPr lang="ko-KR" altLang="en-US" sz="2800" dirty="0" smtClean="0">
                <a:solidFill>
                  <a:schemeClr val="bg1"/>
                </a:solidFill>
              </a:rPr>
              <a:t>데이터 유형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3740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6984776" cy="707886"/>
          </a:xfrm>
          <a:prstGeom prst="rect">
            <a:avLst/>
          </a:prstGeom>
          <a:noFill/>
        </p:spPr>
        <p:txBody>
          <a:bodyPr wrap="square" spcCol="180000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에서 데이터는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가지 종류의 기본 유형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(mode)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으로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구분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1556792"/>
            <a:ext cx="7632848" cy="4752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99592" y="1556792"/>
            <a:ext cx="74888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&gt;1/0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[1] </a:t>
            </a:r>
            <a:r>
              <a:rPr lang="en-US" altLang="ko-KR" dirty="0" err="1" smtClean="0"/>
              <a:t>Inf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sqrt</a:t>
            </a:r>
            <a:r>
              <a:rPr lang="en-US" altLang="ko-KR" dirty="0" smtClean="0"/>
              <a:t>(-3)</a:t>
            </a:r>
            <a:br>
              <a:rPr lang="en-US" altLang="ko-KR" dirty="0" smtClean="0"/>
            </a:br>
            <a:r>
              <a:rPr lang="en-US" altLang="ko-KR" dirty="0" smtClean="0"/>
              <a:t>[1] </a:t>
            </a:r>
            <a:r>
              <a:rPr lang="en-US" altLang="ko-KR" dirty="0" err="1" smtClean="0"/>
              <a:t>NaN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Warning message: </a:t>
            </a:r>
            <a:br>
              <a:rPr lang="en-US" altLang="ko-KR" dirty="0" smtClean="0"/>
            </a:br>
            <a:r>
              <a:rPr lang="en-US" altLang="ko-KR" dirty="0" smtClean="0"/>
              <a:t>In </a:t>
            </a:r>
            <a:r>
              <a:rPr lang="en-US" altLang="ko-KR" dirty="0" err="1" smtClean="0"/>
              <a:t>sqrt</a:t>
            </a:r>
            <a:r>
              <a:rPr lang="en-US" altLang="ko-KR" dirty="0" smtClean="0"/>
              <a:t>(-3) : NANs</a:t>
            </a:r>
            <a:r>
              <a:rPr lang="ko-KR" altLang="en-US" dirty="0" smtClean="0"/>
              <a:t>가 작성되었습니다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&gt; a&lt;- c() </a:t>
            </a:r>
            <a:br>
              <a:rPr lang="en-US" altLang="ko-KR" dirty="0" smtClean="0"/>
            </a:br>
            <a:r>
              <a:rPr lang="en-US" altLang="ko-KR" dirty="0" smtClean="0"/>
              <a:t>&gt; a </a:t>
            </a:r>
            <a:br>
              <a:rPr lang="en-US" altLang="ko-KR" dirty="0" smtClean="0"/>
            </a:br>
            <a:r>
              <a:rPr lang="en-US" altLang="ko-KR" dirty="0" smtClean="0"/>
              <a:t>[1] NULL </a:t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&gt; x&lt;- c(1,6,2,NA) </a:t>
            </a:r>
            <a:r>
              <a:rPr lang="en-US" altLang="ko-KR" dirty="0" smtClean="0"/>
              <a:t>       # </a:t>
            </a:r>
            <a:r>
              <a:rPr lang="ko-KR" altLang="en-US" dirty="0" err="1" smtClean="0"/>
              <a:t>결측값을</a:t>
            </a:r>
            <a:r>
              <a:rPr lang="ko-KR" altLang="en-US" dirty="0" smtClean="0"/>
              <a:t> 포함하면 </a:t>
            </a:r>
            <a:r>
              <a:rPr lang="ko-KR" altLang="en-US" dirty="0" err="1" smtClean="0"/>
              <a:t>결측값을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NA</a:t>
            </a:r>
            <a:r>
              <a:rPr lang="ko-KR" altLang="en-US" dirty="0" smtClean="0"/>
              <a:t>로 입력 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en-US" altLang="ko-KR" dirty="0" smtClean="0"/>
              <a:t>mean(x) </a:t>
            </a:r>
            <a:r>
              <a:rPr lang="en-US" altLang="ko-KR" dirty="0" smtClean="0"/>
              <a:t>                # </a:t>
            </a:r>
            <a:r>
              <a:rPr lang="ko-KR" altLang="en-US" dirty="0" smtClean="0"/>
              <a:t>벡터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결측값이 포함되어 있으면 </a:t>
            </a:r>
            <a:r>
              <a:rPr lang="en-US" altLang="ko-KR" dirty="0" smtClean="0"/>
              <a:t>mean() </a:t>
            </a:r>
          </a:p>
          <a:p>
            <a:r>
              <a:rPr lang="en-US" altLang="ko-KR" dirty="0" smtClean="0"/>
              <a:t>[1] NA </a:t>
            </a:r>
            <a:r>
              <a:rPr lang="en-US" altLang="ko-KR" dirty="0" smtClean="0"/>
              <a:t>                     </a:t>
            </a:r>
            <a:r>
              <a:rPr lang="ko-KR" altLang="en-US" dirty="0" smtClean="0"/>
              <a:t>결과는 </a:t>
            </a:r>
            <a:r>
              <a:rPr lang="ko-KR" altLang="en-US" dirty="0" err="1" smtClean="0"/>
              <a:t>결측값으로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91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-9939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latin typeface="+mj-lt"/>
              </a:rPr>
              <a:t>2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</a:rPr>
              <a:t>R </a:t>
            </a:r>
            <a:r>
              <a:rPr lang="ko-KR" altLang="en-US" sz="2800" dirty="0" smtClean="0">
                <a:solidFill>
                  <a:schemeClr val="bg1"/>
                </a:solidFill>
              </a:rPr>
              <a:t>데이터 구조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3740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1628800"/>
            <a:ext cx="6984776" cy="3600986"/>
          </a:xfrm>
          <a:prstGeom prst="rect">
            <a:avLst/>
          </a:prstGeom>
          <a:noFill/>
        </p:spPr>
        <p:txBody>
          <a:bodyPr wrap="square" spcCol="180000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벡터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(Vector) </a:t>
            </a:r>
            <a:endParaRPr lang="ko-KR" altLang="en-US" sz="1600" dirty="0" smtClean="0"/>
          </a:p>
          <a:p>
            <a:endParaRPr lang="ko-KR" altLang="en-US" sz="1600" dirty="0" smtClean="0"/>
          </a:p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• R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은 통계분석용 언어이므로 하나의 값을 다루는 경우보다 여러 개의 값을 한 번에 다루어야 하는 경우가 더 많다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• R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이 지원하는 데이터 구조에는 벡터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매트릭스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배열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데이터프레임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리스트 등 다양한 방법이 있다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벡터는 동일한 기본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</a:rPr>
              <a:t>자료형을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갖는 하나 이상의 단일 값들의 집합을 말하며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, R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에서 사용하는 가장 간단한 데이터 구조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즉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, (1; 2; "a"; "b")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와 같은 벡터는 있을 수가 없다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벡터를 생성하기 위한 기본 함수로는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c( )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를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사용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- c( ) :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나열된 값들을 하나의 데이터 객체로 결합하는 함수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각 값은 ‘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,’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로 구분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1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-9939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latin typeface="+mj-lt"/>
              </a:rPr>
              <a:t>2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</a:rPr>
              <a:t>R </a:t>
            </a:r>
            <a:r>
              <a:rPr lang="ko-KR" altLang="en-US" sz="2800" dirty="0" smtClean="0">
                <a:solidFill>
                  <a:schemeClr val="bg1"/>
                </a:solidFill>
              </a:rPr>
              <a:t>데이터 유형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3740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6984776" cy="707886"/>
          </a:xfrm>
          <a:prstGeom prst="rect">
            <a:avLst/>
          </a:prstGeom>
          <a:noFill/>
        </p:spPr>
        <p:txBody>
          <a:bodyPr wrap="square" spcCol="180000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벡터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(Vector)</a:t>
            </a:r>
          </a:p>
          <a:p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1556792"/>
            <a:ext cx="7632848" cy="4752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99592" y="1700808"/>
            <a:ext cx="74888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r>
              <a:rPr lang="en-US" altLang="ko-KR" dirty="0" smtClean="0"/>
              <a:t>&gt; x1&lt;-c(1,2,3,4</a:t>
            </a:r>
            <a:r>
              <a:rPr lang="en-US" altLang="ko-KR" dirty="0" smtClean="0"/>
              <a:t>)		#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c()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endParaRPr lang="ko-KR" altLang="en-US" dirty="0" smtClean="0"/>
          </a:p>
          <a:p>
            <a:r>
              <a:rPr lang="en-US" altLang="ko-KR" dirty="0" smtClean="0"/>
              <a:t>&gt; length(x1</a:t>
            </a:r>
            <a:r>
              <a:rPr lang="en-US" altLang="ko-KR" dirty="0" smtClean="0"/>
              <a:t>)		# </a:t>
            </a:r>
            <a:r>
              <a:rPr lang="ko-KR" altLang="en-US" dirty="0" smtClean="0"/>
              <a:t>벡터의 길이</a:t>
            </a:r>
            <a:r>
              <a:rPr lang="en-US" altLang="ko-KR" dirty="0" smtClean="0"/>
              <a:t>(length)</a:t>
            </a:r>
            <a:r>
              <a:rPr lang="ko-KR" altLang="en-US" dirty="0" smtClean="0"/>
              <a:t>를 나타내는 함수 </a:t>
            </a:r>
          </a:p>
          <a:p>
            <a:r>
              <a:rPr lang="en-US" altLang="ko-KR" dirty="0" smtClean="0"/>
              <a:t>[1] </a:t>
            </a:r>
            <a:r>
              <a:rPr lang="en-US" altLang="ko-KR" dirty="0" smtClean="0"/>
              <a:t>4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&gt; x2&lt;-</a:t>
            </a:r>
            <a:r>
              <a:rPr lang="en-US" altLang="ko-KR" dirty="0" smtClean="0"/>
              <a:t>1:3		#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시작값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종료값</a:t>
            </a:r>
            <a:r>
              <a:rPr lang="ko-KR" altLang="en-US" dirty="0" smtClean="0"/>
              <a:t>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시작 값부터 종료 </a:t>
            </a:r>
            <a:r>
              <a:rPr lang="ko-KR" altLang="en-US" dirty="0" smtClean="0"/>
              <a:t>값으로 </a:t>
            </a:r>
            <a:endParaRPr lang="ko-KR" altLang="en-US" dirty="0" smtClean="0"/>
          </a:p>
          <a:p>
            <a:r>
              <a:rPr lang="en-US" altLang="ko-KR" dirty="0" smtClean="0"/>
              <a:t>			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더하거나 빼서 </a:t>
            </a:r>
            <a:r>
              <a:rPr lang="en-US" altLang="ko-KR" dirty="0" smtClean="0"/>
              <a:t>vector </a:t>
            </a:r>
            <a:r>
              <a:rPr lang="ko-KR" altLang="en-US" dirty="0" smtClean="0"/>
              <a:t>생성 </a:t>
            </a:r>
          </a:p>
          <a:p>
            <a:r>
              <a:rPr lang="pt-BR" altLang="ko-KR" dirty="0" smtClean="0"/>
              <a:t>&gt; x3&lt;-c("A", "B", "C</a:t>
            </a:r>
            <a:r>
              <a:rPr lang="pt-BR" altLang="ko-KR" dirty="0" smtClean="0"/>
              <a:t>")</a:t>
            </a:r>
            <a:br>
              <a:rPr lang="pt-BR" altLang="ko-KR" dirty="0" smtClean="0"/>
            </a:br>
            <a:r>
              <a:rPr lang="pt-BR" altLang="ko-KR" dirty="0" smtClean="0"/>
              <a:t> </a:t>
            </a:r>
            <a:endParaRPr lang="pt-BR" altLang="ko-KR" dirty="0" smtClean="0"/>
          </a:p>
          <a:p>
            <a:r>
              <a:rPr lang="es-ES" altLang="ko-KR" dirty="0" smtClean="0"/>
              <a:t>&gt; y &lt;- c(x1, 0, x2) </a:t>
            </a:r>
            <a:r>
              <a:rPr lang="es-ES" altLang="ko-KR" dirty="0" smtClean="0"/>
              <a:t>	# </a:t>
            </a:r>
            <a:r>
              <a:rPr lang="es-ES" altLang="ko-KR" dirty="0" smtClean="0"/>
              <a:t>1,2,3,4, 0, 1,2,3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en-US" altLang="ko-KR" dirty="0" smtClean="0"/>
              <a:t>y </a:t>
            </a:r>
          </a:p>
          <a:p>
            <a:r>
              <a:rPr lang="en-US" altLang="ko-KR" dirty="0" smtClean="0"/>
              <a:t>[1] 1 2 3 4 0 1 2 3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91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51520" y="-264910"/>
            <a:ext cx="3816424" cy="8640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-9939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00B0F0"/>
                </a:solidFill>
                <a:latin typeface="+mj-lt"/>
              </a:rPr>
              <a:t>2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</a:rPr>
              <a:t>R </a:t>
            </a:r>
            <a:r>
              <a:rPr lang="ko-KR" altLang="en-US" sz="2800" dirty="0" smtClean="0">
                <a:solidFill>
                  <a:schemeClr val="bg1"/>
                </a:solidFill>
              </a:rPr>
              <a:t>데이터 유형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43740"/>
            <a:ext cx="108011" cy="308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6984776" cy="1015663"/>
          </a:xfrm>
          <a:prstGeom prst="rect">
            <a:avLst/>
          </a:prstGeom>
          <a:noFill/>
        </p:spPr>
        <p:txBody>
          <a:bodyPr wrap="square" spcCol="180000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벡터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(Vector)</a:t>
            </a: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	 •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벡터를 생성하는 다른 함수들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ko-KR" sz="2000" dirty="0" err="1" smtClean="0">
                <a:solidFill>
                  <a:schemeClr val="bg1">
                    <a:lumMod val="50000"/>
                  </a:schemeClr>
                </a:solidFill>
              </a:rPr>
              <a:t>seq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(),rep()</a:t>
            </a:r>
          </a:p>
          <a:p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1700808"/>
            <a:ext cx="7632848" cy="4752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99592" y="2132856"/>
            <a:ext cx="74888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r>
              <a:rPr lang="en-US" altLang="ko-KR" dirty="0" smtClean="0"/>
              <a:t>&gt; x1&lt;-c(1,2,3,4</a:t>
            </a:r>
            <a:r>
              <a:rPr lang="en-US" altLang="ko-KR" dirty="0" smtClean="0"/>
              <a:t>)		#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c()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endParaRPr lang="ko-KR" altLang="en-US" dirty="0" smtClean="0"/>
          </a:p>
          <a:p>
            <a:r>
              <a:rPr lang="en-US" altLang="ko-KR" dirty="0" smtClean="0"/>
              <a:t>&gt; length(x1</a:t>
            </a:r>
            <a:r>
              <a:rPr lang="en-US" altLang="ko-KR" dirty="0" smtClean="0"/>
              <a:t>)		# </a:t>
            </a:r>
            <a:r>
              <a:rPr lang="ko-KR" altLang="en-US" dirty="0" smtClean="0"/>
              <a:t>벡터의 길이</a:t>
            </a:r>
            <a:r>
              <a:rPr lang="en-US" altLang="ko-KR" dirty="0" smtClean="0"/>
              <a:t>(length)</a:t>
            </a:r>
            <a:r>
              <a:rPr lang="ko-KR" altLang="en-US" dirty="0" smtClean="0"/>
              <a:t>를 나타내는 함수 </a:t>
            </a:r>
          </a:p>
          <a:p>
            <a:r>
              <a:rPr lang="en-US" altLang="ko-KR" dirty="0" smtClean="0"/>
              <a:t>[1] </a:t>
            </a:r>
            <a:r>
              <a:rPr lang="en-US" altLang="ko-KR" dirty="0" smtClean="0"/>
              <a:t>4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&gt; x2&lt;-</a:t>
            </a:r>
            <a:r>
              <a:rPr lang="en-US" altLang="ko-KR" dirty="0" smtClean="0"/>
              <a:t>1:3		#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시작값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종료값</a:t>
            </a:r>
            <a:r>
              <a:rPr lang="ko-KR" altLang="en-US" dirty="0" smtClean="0"/>
              <a:t>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시작 값부터 종료 </a:t>
            </a:r>
            <a:r>
              <a:rPr lang="ko-KR" altLang="en-US" dirty="0" smtClean="0"/>
              <a:t>값으로 </a:t>
            </a:r>
            <a:endParaRPr lang="ko-KR" altLang="en-US" dirty="0" smtClean="0"/>
          </a:p>
          <a:p>
            <a:r>
              <a:rPr lang="en-US" altLang="ko-KR" dirty="0" smtClean="0"/>
              <a:t>			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더하거나 빼서 </a:t>
            </a:r>
            <a:r>
              <a:rPr lang="en-US" altLang="ko-KR" dirty="0" smtClean="0"/>
              <a:t>vector </a:t>
            </a:r>
            <a:r>
              <a:rPr lang="ko-KR" altLang="en-US" dirty="0" smtClean="0"/>
              <a:t>생성 </a:t>
            </a:r>
          </a:p>
          <a:p>
            <a:r>
              <a:rPr lang="pt-BR" altLang="ko-KR" dirty="0" smtClean="0"/>
              <a:t>&gt; x3&lt;-c("A", "B", "C</a:t>
            </a:r>
            <a:r>
              <a:rPr lang="pt-BR" altLang="ko-KR" dirty="0" smtClean="0"/>
              <a:t>")</a:t>
            </a:r>
            <a:br>
              <a:rPr lang="pt-BR" altLang="ko-KR" dirty="0" smtClean="0"/>
            </a:br>
            <a:r>
              <a:rPr lang="pt-BR" altLang="ko-KR" dirty="0" smtClean="0"/>
              <a:t> </a:t>
            </a:r>
            <a:endParaRPr lang="pt-BR" altLang="ko-KR" dirty="0" smtClean="0"/>
          </a:p>
          <a:p>
            <a:r>
              <a:rPr lang="es-ES" altLang="ko-KR" dirty="0" smtClean="0"/>
              <a:t>&gt; y &lt;- c(x1, 0, x2) </a:t>
            </a:r>
            <a:r>
              <a:rPr lang="es-ES" altLang="ko-KR" dirty="0" smtClean="0"/>
              <a:t>	# </a:t>
            </a:r>
            <a:r>
              <a:rPr lang="es-ES" altLang="ko-KR" dirty="0" smtClean="0"/>
              <a:t>1,2,3,4, 0, 1,2,3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&gt; </a:t>
            </a:r>
            <a:r>
              <a:rPr lang="en-US" altLang="ko-KR" dirty="0" smtClean="0"/>
              <a:t>y </a:t>
            </a:r>
          </a:p>
          <a:p>
            <a:r>
              <a:rPr lang="en-US" altLang="ko-KR" dirty="0" smtClean="0"/>
              <a:t>[1] 1 2 3 4 0 1 2 3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913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1708</TotalTime>
  <Words>1324</Words>
  <Application>Microsoft Office PowerPoint</Application>
  <PresentationFormat>화면 슬라이드 쇼(4:3)</PresentationFormat>
  <Paragraphs>329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</vt:vector>
  </TitlesOfParts>
  <Company>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STAT18</dc:creator>
  <cp:lastModifiedBy>kim</cp:lastModifiedBy>
  <cp:revision>182</cp:revision>
  <dcterms:created xsi:type="dcterms:W3CDTF">2013-11-03T22:17:36Z</dcterms:created>
  <dcterms:modified xsi:type="dcterms:W3CDTF">2017-04-02T18:05:01Z</dcterms:modified>
</cp:coreProperties>
</file>