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smtClean="0"/>
              <a:t>마스터 제목 스타일 편집</a:t>
            </a:r>
            <a:endParaRPr lang="ko-KR" altLang="en-US"/>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F32506BC-55E8-41B5-8AC2-3A8D396AC0AB}" type="datetimeFigureOut">
              <a:rPr lang="ko-KR" altLang="en-US" smtClean="0"/>
              <a:t>2017-07-05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2F869C63-8F61-4C09-AB0F-E3D9E6FB732E}" type="slidenum">
              <a:rPr lang="ko-KR" altLang="en-US" smtClean="0"/>
              <a:t>‹#›</a:t>
            </a:fld>
            <a:endParaRPr lang="ko-KR" altLang="en-US"/>
          </a:p>
        </p:txBody>
      </p:sp>
    </p:spTree>
    <p:extLst>
      <p:ext uri="{BB962C8B-B14F-4D97-AF65-F5344CB8AC3E}">
        <p14:creationId xmlns:p14="http://schemas.microsoft.com/office/powerpoint/2010/main" val="1153452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F32506BC-55E8-41B5-8AC2-3A8D396AC0AB}" type="datetimeFigureOut">
              <a:rPr lang="ko-KR" altLang="en-US" smtClean="0"/>
              <a:t>2017-07-05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2F869C63-8F61-4C09-AB0F-E3D9E6FB732E}" type="slidenum">
              <a:rPr lang="ko-KR" altLang="en-US" smtClean="0"/>
              <a:t>‹#›</a:t>
            </a:fld>
            <a:endParaRPr lang="ko-KR" altLang="en-US"/>
          </a:p>
        </p:txBody>
      </p:sp>
    </p:spTree>
    <p:extLst>
      <p:ext uri="{BB962C8B-B14F-4D97-AF65-F5344CB8AC3E}">
        <p14:creationId xmlns:p14="http://schemas.microsoft.com/office/powerpoint/2010/main" val="499967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F32506BC-55E8-41B5-8AC2-3A8D396AC0AB}" type="datetimeFigureOut">
              <a:rPr lang="ko-KR" altLang="en-US" smtClean="0"/>
              <a:t>2017-07-05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2F869C63-8F61-4C09-AB0F-E3D9E6FB732E}" type="slidenum">
              <a:rPr lang="ko-KR" altLang="en-US" smtClean="0"/>
              <a:t>‹#›</a:t>
            </a:fld>
            <a:endParaRPr lang="ko-KR" altLang="en-US"/>
          </a:p>
        </p:txBody>
      </p:sp>
    </p:spTree>
    <p:extLst>
      <p:ext uri="{BB962C8B-B14F-4D97-AF65-F5344CB8AC3E}">
        <p14:creationId xmlns:p14="http://schemas.microsoft.com/office/powerpoint/2010/main" val="1346257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F32506BC-55E8-41B5-8AC2-3A8D396AC0AB}" type="datetimeFigureOut">
              <a:rPr lang="ko-KR" altLang="en-US" smtClean="0"/>
              <a:t>2017-07-05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2F869C63-8F61-4C09-AB0F-E3D9E6FB732E}" type="slidenum">
              <a:rPr lang="ko-KR" altLang="en-US" smtClean="0"/>
              <a:t>‹#›</a:t>
            </a:fld>
            <a:endParaRPr lang="ko-KR" altLang="en-US"/>
          </a:p>
        </p:txBody>
      </p:sp>
    </p:spTree>
    <p:extLst>
      <p:ext uri="{BB962C8B-B14F-4D97-AF65-F5344CB8AC3E}">
        <p14:creationId xmlns:p14="http://schemas.microsoft.com/office/powerpoint/2010/main" val="488396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F32506BC-55E8-41B5-8AC2-3A8D396AC0AB}" type="datetimeFigureOut">
              <a:rPr lang="ko-KR" altLang="en-US" smtClean="0"/>
              <a:t>2017-07-05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2F869C63-8F61-4C09-AB0F-E3D9E6FB732E}" type="slidenum">
              <a:rPr lang="ko-KR" altLang="en-US" smtClean="0"/>
              <a:t>‹#›</a:t>
            </a:fld>
            <a:endParaRPr lang="ko-KR" altLang="en-US"/>
          </a:p>
        </p:txBody>
      </p:sp>
    </p:spTree>
    <p:extLst>
      <p:ext uri="{BB962C8B-B14F-4D97-AF65-F5344CB8AC3E}">
        <p14:creationId xmlns:p14="http://schemas.microsoft.com/office/powerpoint/2010/main" val="2068633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838200" y="1825625"/>
            <a:ext cx="5181600" cy="435133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172200" y="1825625"/>
            <a:ext cx="5181600" cy="435133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F32506BC-55E8-41B5-8AC2-3A8D396AC0AB}" type="datetimeFigureOut">
              <a:rPr lang="ko-KR" altLang="en-US" smtClean="0"/>
              <a:t>2017-07-05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2F869C63-8F61-4C09-AB0F-E3D9E6FB732E}" type="slidenum">
              <a:rPr lang="ko-KR" altLang="en-US" smtClean="0"/>
              <a:t>‹#›</a:t>
            </a:fld>
            <a:endParaRPr lang="ko-KR" altLang="en-US"/>
          </a:p>
        </p:txBody>
      </p:sp>
    </p:spTree>
    <p:extLst>
      <p:ext uri="{BB962C8B-B14F-4D97-AF65-F5344CB8AC3E}">
        <p14:creationId xmlns:p14="http://schemas.microsoft.com/office/powerpoint/2010/main" val="2129239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839788" y="2505075"/>
            <a:ext cx="5157787" cy="368458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F32506BC-55E8-41B5-8AC2-3A8D396AC0AB}" type="datetimeFigureOut">
              <a:rPr lang="ko-KR" altLang="en-US" smtClean="0"/>
              <a:t>2017-07-05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2F869C63-8F61-4C09-AB0F-E3D9E6FB732E}" type="slidenum">
              <a:rPr lang="ko-KR" altLang="en-US" smtClean="0"/>
              <a:t>‹#›</a:t>
            </a:fld>
            <a:endParaRPr lang="ko-KR" altLang="en-US"/>
          </a:p>
        </p:txBody>
      </p:sp>
    </p:spTree>
    <p:extLst>
      <p:ext uri="{BB962C8B-B14F-4D97-AF65-F5344CB8AC3E}">
        <p14:creationId xmlns:p14="http://schemas.microsoft.com/office/powerpoint/2010/main" val="2678589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F32506BC-55E8-41B5-8AC2-3A8D396AC0AB}" type="datetimeFigureOut">
              <a:rPr lang="ko-KR" altLang="en-US" smtClean="0"/>
              <a:t>2017-07-05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2F869C63-8F61-4C09-AB0F-E3D9E6FB732E}" type="slidenum">
              <a:rPr lang="ko-KR" altLang="en-US" smtClean="0"/>
              <a:t>‹#›</a:t>
            </a:fld>
            <a:endParaRPr lang="ko-KR" altLang="en-US"/>
          </a:p>
        </p:txBody>
      </p:sp>
    </p:spTree>
    <p:extLst>
      <p:ext uri="{BB962C8B-B14F-4D97-AF65-F5344CB8AC3E}">
        <p14:creationId xmlns:p14="http://schemas.microsoft.com/office/powerpoint/2010/main" val="939936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F32506BC-55E8-41B5-8AC2-3A8D396AC0AB}" type="datetimeFigureOut">
              <a:rPr lang="ko-KR" altLang="en-US" smtClean="0"/>
              <a:t>2017-07-05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2F869C63-8F61-4C09-AB0F-E3D9E6FB732E}" type="slidenum">
              <a:rPr lang="ko-KR" altLang="en-US" smtClean="0"/>
              <a:t>‹#›</a:t>
            </a:fld>
            <a:endParaRPr lang="ko-KR" altLang="en-US"/>
          </a:p>
        </p:txBody>
      </p:sp>
    </p:spTree>
    <p:extLst>
      <p:ext uri="{BB962C8B-B14F-4D97-AF65-F5344CB8AC3E}">
        <p14:creationId xmlns:p14="http://schemas.microsoft.com/office/powerpoint/2010/main" val="3505750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F32506BC-55E8-41B5-8AC2-3A8D396AC0AB}" type="datetimeFigureOut">
              <a:rPr lang="ko-KR" altLang="en-US" smtClean="0"/>
              <a:t>2017-07-05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2F869C63-8F61-4C09-AB0F-E3D9E6FB732E}" type="slidenum">
              <a:rPr lang="ko-KR" altLang="en-US" smtClean="0"/>
              <a:t>‹#›</a:t>
            </a:fld>
            <a:endParaRPr lang="ko-KR" altLang="en-US"/>
          </a:p>
        </p:txBody>
      </p:sp>
    </p:spTree>
    <p:extLst>
      <p:ext uri="{BB962C8B-B14F-4D97-AF65-F5344CB8AC3E}">
        <p14:creationId xmlns:p14="http://schemas.microsoft.com/office/powerpoint/2010/main" val="3882110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F32506BC-55E8-41B5-8AC2-3A8D396AC0AB}" type="datetimeFigureOut">
              <a:rPr lang="ko-KR" altLang="en-US" smtClean="0"/>
              <a:t>2017-07-05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2F869C63-8F61-4C09-AB0F-E3D9E6FB732E}" type="slidenum">
              <a:rPr lang="ko-KR" altLang="en-US" smtClean="0"/>
              <a:t>‹#›</a:t>
            </a:fld>
            <a:endParaRPr lang="ko-KR" altLang="en-US"/>
          </a:p>
        </p:txBody>
      </p:sp>
    </p:spTree>
    <p:extLst>
      <p:ext uri="{BB962C8B-B14F-4D97-AF65-F5344CB8AC3E}">
        <p14:creationId xmlns:p14="http://schemas.microsoft.com/office/powerpoint/2010/main" val="2738205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2506BC-55E8-41B5-8AC2-3A8D396AC0AB}" type="datetimeFigureOut">
              <a:rPr lang="ko-KR" altLang="en-US" smtClean="0"/>
              <a:t>2017-07-05</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869C63-8F61-4C09-AB0F-E3D9E6FB732E}" type="slidenum">
              <a:rPr lang="ko-KR" altLang="en-US" smtClean="0"/>
              <a:t>‹#›</a:t>
            </a:fld>
            <a:endParaRPr lang="ko-KR" altLang="en-US"/>
          </a:p>
        </p:txBody>
      </p:sp>
    </p:spTree>
    <p:extLst>
      <p:ext uri="{BB962C8B-B14F-4D97-AF65-F5344CB8AC3E}">
        <p14:creationId xmlns:p14="http://schemas.microsoft.com/office/powerpoint/2010/main" val="2121856944"/>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adv-r.had.co.nz/Subsetting.html#application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adv-r.had.co.nz/OO-essentials.html#s3"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dirty="0" smtClean="0"/>
              <a:t>Vectors/Iterators(I)</a:t>
            </a:r>
            <a:endParaRPr lang="ko-KR" altLang="en-US" dirty="0"/>
          </a:p>
        </p:txBody>
      </p:sp>
      <p:sp>
        <p:nvSpPr>
          <p:cNvPr id="3" name="부제목 2"/>
          <p:cNvSpPr>
            <a:spLocks noGrp="1"/>
          </p:cNvSpPr>
          <p:nvPr>
            <p:ph type="subTitle" idx="1"/>
          </p:nvPr>
        </p:nvSpPr>
        <p:spPr/>
        <p:txBody>
          <a:bodyPr/>
          <a:lstStyle/>
          <a:p>
            <a:endParaRPr lang="ko-KR" altLang="en-US"/>
          </a:p>
        </p:txBody>
      </p:sp>
    </p:spTree>
    <p:extLst>
      <p:ext uri="{BB962C8B-B14F-4D97-AF65-F5344CB8AC3E}">
        <p14:creationId xmlns:p14="http://schemas.microsoft.com/office/powerpoint/2010/main" val="1985679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a:t>Coercion</a:t>
            </a:r>
          </a:p>
        </p:txBody>
      </p:sp>
      <p:sp>
        <p:nvSpPr>
          <p:cNvPr id="4" name="Rectangle 1"/>
          <p:cNvSpPr>
            <a:spLocks noGrp="1" noChangeArrowheads="1"/>
          </p:cNvSpPr>
          <p:nvPr>
            <p:ph idx="1"/>
          </p:nvPr>
        </p:nvSpPr>
        <p:spPr bwMode="auto">
          <a:xfrm>
            <a:off x="299113" y="1752028"/>
            <a:ext cx="11817338" cy="4001095"/>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dist" defTabSz="914400" rtl="0" eaLnBrk="0" fontAlgn="base" latinLnBrk="0" hangingPunct="0">
              <a:lnSpc>
                <a:spcPct val="100000"/>
              </a:lnSpc>
              <a:spcBef>
                <a:spcPct val="0"/>
              </a:spcBef>
              <a:spcAft>
                <a:spcPct val="0"/>
              </a:spcAft>
              <a:buClrTx/>
              <a:buSzTx/>
              <a:buFontTx/>
              <a:buNone/>
              <a:tabLst/>
            </a:pPr>
            <a:r>
              <a:rPr kumimoji="0" lang="ko-KR" altLang="ko-KR" sz="2000" b="0" i="0" u="none" strike="noStrike" cap="none" normalizeH="0" baseline="0" dirty="0" smtClean="0">
                <a:ln>
                  <a:noFill/>
                </a:ln>
                <a:solidFill>
                  <a:srgbClr val="333333"/>
                </a:solidFill>
                <a:effectLst/>
                <a:latin typeface="Arial" panose="020B0604020202020204" pitchFamily="34" charset="0"/>
                <a:ea typeface="Helvetica Neue"/>
              </a:rPr>
              <a:t>There are two ways to convert, or coerce, one type of vector to another:</a:t>
            </a:r>
            <a:r>
              <a:rPr kumimoji="0" lang="en-US" altLang="ko-KR" sz="2000" b="0" i="0" u="none" strike="noStrike" cap="none" normalizeH="0" baseline="0" dirty="0" smtClean="0">
                <a:ln>
                  <a:noFill/>
                </a:ln>
                <a:solidFill>
                  <a:srgbClr val="333333"/>
                </a:solidFill>
                <a:effectLst/>
                <a:latin typeface="Arial" panose="020B0604020202020204" pitchFamily="34" charset="0"/>
                <a:ea typeface="Helvetica Neue"/>
              </a:rPr>
              <a:t/>
            </a:r>
            <a:br>
              <a:rPr kumimoji="0" lang="en-US" altLang="ko-KR" sz="2000" b="0" i="0" u="none" strike="noStrike" cap="none" normalizeH="0" baseline="0" dirty="0" smtClean="0">
                <a:ln>
                  <a:noFill/>
                </a:ln>
                <a:solidFill>
                  <a:srgbClr val="333333"/>
                </a:solidFill>
                <a:effectLst/>
                <a:latin typeface="Arial" panose="020B0604020202020204" pitchFamily="34" charset="0"/>
                <a:ea typeface="Helvetica Neue"/>
              </a:rPr>
            </a:br>
            <a:endParaRPr kumimoji="0" lang="ko-KR" altLang="ko-KR" sz="2000" b="0" i="0" u="none" strike="noStrike" cap="none" normalizeH="0" baseline="0" dirty="0" smtClean="0">
              <a:ln>
                <a:noFill/>
              </a:ln>
              <a:solidFill>
                <a:schemeClr val="tx1"/>
              </a:solidFill>
              <a:effectLst/>
              <a:latin typeface="Arial" panose="020B0604020202020204" pitchFamily="34" charset="0"/>
            </a:endParaRPr>
          </a:p>
          <a:p>
            <a:pPr marL="0" marR="0" lvl="0" indent="0" algn="dist" defTabSz="914400" rtl="0" eaLnBrk="0" fontAlgn="base" latinLnBrk="0" hangingPunct="0">
              <a:lnSpc>
                <a:spcPct val="100000"/>
              </a:lnSpc>
              <a:spcBef>
                <a:spcPct val="0"/>
              </a:spcBef>
              <a:spcAft>
                <a:spcPct val="0"/>
              </a:spcAft>
              <a:buClrTx/>
              <a:buSzTx/>
              <a:buFontTx/>
              <a:buAutoNum type="arabicPeriod"/>
              <a:tabLst/>
            </a:pPr>
            <a:r>
              <a:rPr kumimoji="0" lang="en-US" altLang="ko-KR" sz="2000" b="0" i="0" u="none" strike="noStrike" cap="none" normalizeH="0" baseline="0" dirty="0" smtClean="0">
                <a:ln>
                  <a:noFill/>
                </a:ln>
                <a:solidFill>
                  <a:srgbClr val="333333"/>
                </a:solidFill>
                <a:effectLst/>
                <a:ea typeface="Helvetica Neue"/>
              </a:rPr>
              <a:t> </a:t>
            </a:r>
            <a:r>
              <a:rPr kumimoji="0" lang="ko-KR" altLang="ko-KR" sz="2000" b="0" i="0" u="sng" strike="noStrike" cap="none" normalizeH="0" baseline="0" dirty="0" smtClean="0">
                <a:ln>
                  <a:noFill/>
                </a:ln>
                <a:solidFill>
                  <a:srgbClr val="333333"/>
                </a:solidFill>
                <a:effectLst/>
                <a:ea typeface="Helvetica Neue"/>
              </a:rPr>
              <a:t>Explicit coercion</a:t>
            </a:r>
            <a:r>
              <a:rPr kumimoji="0" lang="ko-KR" altLang="ko-KR" sz="2000" b="0" i="0" u="none" strike="noStrike" cap="none" normalizeH="0" baseline="0" dirty="0" smtClean="0">
                <a:ln>
                  <a:noFill/>
                </a:ln>
                <a:solidFill>
                  <a:srgbClr val="333333"/>
                </a:solidFill>
                <a:effectLst/>
                <a:ea typeface="Helvetica Neue"/>
              </a:rPr>
              <a:t> happens when you call a function like </a:t>
            </a:r>
            <a:r>
              <a:rPr kumimoji="0" lang="ko-KR" altLang="ko-KR" sz="2000" b="0" i="0" u="none" strike="noStrike" cap="none" normalizeH="0" baseline="0" dirty="0" smtClean="0">
                <a:ln>
                  <a:noFill/>
                </a:ln>
                <a:solidFill>
                  <a:srgbClr val="333333"/>
                </a:solidFill>
                <a:effectLst/>
                <a:latin typeface="Consolas" panose="020B0609020204030204" pitchFamily="49" charset="0"/>
                <a:ea typeface="Helvetica Neue"/>
              </a:rPr>
              <a:t>as.logical()</a:t>
            </a:r>
            <a:r>
              <a:rPr kumimoji="0" lang="ko-KR" altLang="ko-KR" sz="2000" b="0" i="0" u="none" strike="noStrike" cap="none" normalizeH="0" baseline="0" dirty="0" smtClean="0">
                <a:ln>
                  <a:noFill/>
                </a:ln>
                <a:solidFill>
                  <a:srgbClr val="333333"/>
                </a:solidFill>
                <a:effectLst/>
                <a:ea typeface="Helvetica Neue"/>
              </a:rPr>
              <a:t>, </a:t>
            </a:r>
            <a:r>
              <a:rPr kumimoji="0" lang="ko-KR" altLang="ko-KR" sz="2000" b="0" i="0" u="none" strike="noStrike" cap="none" normalizeH="0" baseline="0" dirty="0" smtClean="0">
                <a:ln>
                  <a:noFill/>
                </a:ln>
                <a:solidFill>
                  <a:srgbClr val="333333"/>
                </a:solidFill>
                <a:effectLst/>
                <a:latin typeface="Consolas" panose="020B0609020204030204" pitchFamily="49" charset="0"/>
                <a:ea typeface="Helvetica Neue"/>
              </a:rPr>
              <a:t>as.integer()</a:t>
            </a:r>
            <a:r>
              <a:rPr kumimoji="0" lang="ko-KR" altLang="ko-KR" sz="2000" b="0" i="0" u="none" strike="noStrike" cap="none" normalizeH="0" baseline="0" dirty="0" smtClean="0">
                <a:ln>
                  <a:noFill/>
                </a:ln>
                <a:solidFill>
                  <a:srgbClr val="333333"/>
                </a:solidFill>
                <a:effectLst/>
                <a:ea typeface="Helvetica Neue"/>
              </a:rPr>
              <a:t>, </a:t>
            </a:r>
            <a:r>
              <a:rPr kumimoji="0" lang="ko-KR" altLang="ko-KR" sz="2000" b="0" i="0" u="none" strike="noStrike" cap="none" normalizeH="0" baseline="0" dirty="0" smtClean="0">
                <a:ln>
                  <a:noFill/>
                </a:ln>
                <a:solidFill>
                  <a:srgbClr val="333333"/>
                </a:solidFill>
                <a:effectLst/>
                <a:latin typeface="Consolas" panose="020B0609020204030204" pitchFamily="49" charset="0"/>
                <a:ea typeface="Helvetica Neue"/>
              </a:rPr>
              <a:t>as.double()</a:t>
            </a:r>
            <a:r>
              <a:rPr kumimoji="0" lang="ko-KR" altLang="ko-KR" sz="2000" b="0" i="0" u="none" strike="noStrike" cap="none" normalizeH="0" baseline="0" dirty="0" smtClean="0">
                <a:ln>
                  <a:noFill/>
                </a:ln>
                <a:solidFill>
                  <a:srgbClr val="333333"/>
                </a:solidFill>
                <a:effectLst/>
                <a:ea typeface="Helvetica Neue"/>
              </a:rPr>
              <a:t>, </a:t>
            </a:r>
            <a:r>
              <a:rPr kumimoji="0" lang="en-US" altLang="ko-KR" sz="2000" b="0" i="0" u="none" strike="noStrike" cap="none" normalizeH="0" baseline="0" dirty="0" smtClean="0">
                <a:ln>
                  <a:noFill/>
                </a:ln>
                <a:solidFill>
                  <a:srgbClr val="333333"/>
                </a:solidFill>
                <a:effectLst/>
                <a:ea typeface="Helvetica Neue"/>
              </a:rPr>
              <a:t/>
            </a:r>
            <a:br>
              <a:rPr kumimoji="0" lang="en-US" altLang="ko-KR" sz="2000" b="0" i="0" u="none" strike="noStrike" cap="none" normalizeH="0" baseline="0" dirty="0" smtClean="0">
                <a:ln>
                  <a:noFill/>
                </a:ln>
                <a:solidFill>
                  <a:srgbClr val="333333"/>
                </a:solidFill>
                <a:effectLst/>
                <a:ea typeface="Helvetica Neue"/>
              </a:rPr>
            </a:br>
            <a:r>
              <a:rPr kumimoji="0" lang="ko-KR" altLang="ko-KR" sz="2000" b="0" i="0" u="none" strike="noStrike" cap="none" normalizeH="0" baseline="0" dirty="0" smtClean="0">
                <a:ln>
                  <a:noFill/>
                </a:ln>
                <a:solidFill>
                  <a:srgbClr val="333333"/>
                </a:solidFill>
                <a:effectLst/>
                <a:ea typeface="Helvetica Neue"/>
              </a:rPr>
              <a:t>or </a:t>
            </a:r>
            <a:r>
              <a:rPr kumimoji="0" lang="ko-KR" altLang="ko-KR" sz="2000" b="0" i="0" u="none" strike="noStrike" cap="none" normalizeH="0" baseline="0" dirty="0" smtClean="0">
                <a:ln>
                  <a:noFill/>
                </a:ln>
                <a:solidFill>
                  <a:srgbClr val="333333"/>
                </a:solidFill>
                <a:effectLst/>
                <a:latin typeface="Consolas" panose="020B0609020204030204" pitchFamily="49" charset="0"/>
                <a:ea typeface="Helvetica Neue"/>
              </a:rPr>
              <a:t>as.character()</a:t>
            </a:r>
            <a:r>
              <a:rPr kumimoji="0" lang="ko-KR" altLang="ko-KR" sz="2000" b="0" i="0" u="none" strike="noStrike" cap="none" normalizeH="0" baseline="0" dirty="0" smtClean="0">
                <a:ln>
                  <a:noFill/>
                </a:ln>
                <a:solidFill>
                  <a:srgbClr val="333333"/>
                </a:solidFill>
                <a:effectLst/>
                <a:ea typeface="Helvetica Neue"/>
              </a:rPr>
              <a:t>. Whenever you find yourself using explicit coercion, you should always check </a:t>
            </a:r>
            <a:r>
              <a:rPr kumimoji="0" lang="en-US" altLang="ko-KR" sz="2000" b="0" i="0" u="none" strike="noStrike" cap="none" normalizeH="0" baseline="0" dirty="0" smtClean="0">
                <a:ln>
                  <a:noFill/>
                </a:ln>
                <a:solidFill>
                  <a:srgbClr val="333333"/>
                </a:solidFill>
                <a:effectLst/>
                <a:ea typeface="Helvetica Neue"/>
              </a:rPr>
              <a:t/>
            </a:r>
            <a:br>
              <a:rPr kumimoji="0" lang="en-US" altLang="ko-KR" sz="2000" b="0" i="0" u="none" strike="noStrike" cap="none" normalizeH="0" baseline="0" dirty="0" smtClean="0">
                <a:ln>
                  <a:noFill/>
                </a:ln>
                <a:solidFill>
                  <a:srgbClr val="333333"/>
                </a:solidFill>
                <a:effectLst/>
                <a:ea typeface="Helvetica Neue"/>
              </a:rPr>
            </a:br>
            <a:r>
              <a:rPr kumimoji="0" lang="ko-KR" altLang="ko-KR" sz="2000" b="0" i="0" u="none" strike="noStrike" cap="none" normalizeH="0" baseline="0" dirty="0" smtClean="0">
                <a:ln>
                  <a:noFill/>
                </a:ln>
                <a:solidFill>
                  <a:srgbClr val="333333"/>
                </a:solidFill>
                <a:effectLst/>
                <a:ea typeface="Helvetica Neue"/>
              </a:rPr>
              <a:t>whether you can make the fix upstream, so that the vector never had the wrong type in the first place. </a:t>
            </a:r>
            <a:r>
              <a:rPr kumimoji="0" lang="en-US" altLang="ko-KR" sz="2000" b="0" i="0" u="none" strike="noStrike" cap="none" normalizeH="0" baseline="0" dirty="0" smtClean="0">
                <a:ln>
                  <a:noFill/>
                </a:ln>
                <a:solidFill>
                  <a:srgbClr val="333333"/>
                </a:solidFill>
                <a:effectLst/>
                <a:ea typeface="Helvetica Neue"/>
              </a:rPr>
              <a:t/>
            </a:r>
            <a:br>
              <a:rPr kumimoji="0" lang="en-US" altLang="ko-KR" sz="2000" b="0" i="0" u="none" strike="noStrike" cap="none" normalizeH="0" baseline="0" dirty="0" smtClean="0">
                <a:ln>
                  <a:noFill/>
                </a:ln>
                <a:solidFill>
                  <a:srgbClr val="333333"/>
                </a:solidFill>
                <a:effectLst/>
                <a:ea typeface="Helvetica Neue"/>
              </a:rPr>
            </a:br>
            <a:r>
              <a:rPr kumimoji="0" lang="ko-KR" altLang="ko-KR" sz="2000" b="0" i="0" u="none" strike="noStrike" cap="none" normalizeH="0" baseline="0" dirty="0" smtClean="0">
                <a:ln>
                  <a:noFill/>
                </a:ln>
                <a:solidFill>
                  <a:srgbClr val="333333"/>
                </a:solidFill>
                <a:effectLst/>
                <a:ea typeface="Helvetica Neue"/>
              </a:rPr>
              <a:t>For example, you may need to tweak your readr </a:t>
            </a:r>
            <a:r>
              <a:rPr kumimoji="0" lang="ko-KR" altLang="ko-KR" sz="2000" b="0" i="0" u="none" strike="noStrike" cap="none" normalizeH="0" baseline="0" dirty="0" smtClean="0">
                <a:ln>
                  <a:noFill/>
                </a:ln>
                <a:solidFill>
                  <a:srgbClr val="333333"/>
                </a:solidFill>
                <a:effectLst/>
                <a:latin typeface="Consolas" panose="020B0609020204030204" pitchFamily="49" charset="0"/>
                <a:ea typeface="Helvetica Neue"/>
              </a:rPr>
              <a:t>col_types</a:t>
            </a:r>
            <a:r>
              <a:rPr kumimoji="0" lang="ko-KR" altLang="ko-KR" sz="2000" b="0" i="0" u="none" strike="noStrike" cap="none" normalizeH="0" baseline="0" dirty="0" smtClean="0">
                <a:ln>
                  <a:noFill/>
                </a:ln>
                <a:solidFill>
                  <a:srgbClr val="333333"/>
                </a:solidFill>
                <a:effectLst/>
                <a:ea typeface="Helvetica Neue"/>
              </a:rPr>
              <a:t> specification.</a:t>
            </a:r>
            <a:r>
              <a:rPr kumimoji="0" lang="en-US" altLang="ko-KR" sz="2000" b="0" i="0" u="none" strike="noStrike" cap="none" normalizeH="0" baseline="0" dirty="0" smtClean="0">
                <a:ln>
                  <a:noFill/>
                </a:ln>
                <a:solidFill>
                  <a:srgbClr val="333333"/>
                </a:solidFill>
                <a:effectLst/>
                <a:ea typeface="Helvetica Neue"/>
              </a:rPr>
              <a:t/>
            </a:r>
            <a:br>
              <a:rPr kumimoji="0" lang="en-US" altLang="ko-KR" sz="2000" b="0" i="0" u="none" strike="noStrike" cap="none" normalizeH="0" baseline="0" dirty="0" smtClean="0">
                <a:ln>
                  <a:noFill/>
                </a:ln>
                <a:solidFill>
                  <a:srgbClr val="333333"/>
                </a:solidFill>
                <a:effectLst/>
                <a:ea typeface="Helvetica Neue"/>
              </a:rPr>
            </a:br>
            <a:endParaRPr kumimoji="0" lang="ko-KR" altLang="ko-KR" sz="2000" b="0" i="0" u="none" strike="noStrike" cap="none" normalizeH="0" baseline="0" dirty="0" smtClean="0">
              <a:ln>
                <a:noFill/>
              </a:ln>
              <a:solidFill>
                <a:srgbClr val="333333"/>
              </a:solidFill>
              <a:effectLst/>
              <a:ea typeface="Helvetica Neue"/>
            </a:endParaRPr>
          </a:p>
          <a:p>
            <a:pPr marL="0" marR="0" lvl="0" indent="0" algn="dist" defTabSz="914400" rtl="0" eaLnBrk="0" fontAlgn="base" latinLnBrk="0" hangingPunct="0">
              <a:lnSpc>
                <a:spcPct val="100000"/>
              </a:lnSpc>
              <a:spcBef>
                <a:spcPct val="0"/>
              </a:spcBef>
              <a:spcAft>
                <a:spcPct val="0"/>
              </a:spcAft>
              <a:buClrTx/>
              <a:buSzTx/>
              <a:buFontTx/>
              <a:buAutoNum type="arabicPeriod" startAt="2"/>
              <a:tabLst/>
            </a:pPr>
            <a:r>
              <a:rPr kumimoji="0" lang="en-US" altLang="ko-KR" sz="2000" b="0" i="0" u="none" strike="noStrike" cap="none" normalizeH="0" baseline="0" dirty="0" smtClean="0">
                <a:ln>
                  <a:noFill/>
                </a:ln>
                <a:solidFill>
                  <a:srgbClr val="333333"/>
                </a:solidFill>
                <a:effectLst/>
                <a:ea typeface="Helvetica Neue"/>
              </a:rPr>
              <a:t> </a:t>
            </a:r>
            <a:r>
              <a:rPr kumimoji="0" lang="ko-KR" altLang="ko-KR" sz="2000" b="0" i="0" u="sng" strike="noStrike" cap="none" normalizeH="0" baseline="0" dirty="0" smtClean="0">
                <a:ln>
                  <a:noFill/>
                </a:ln>
                <a:solidFill>
                  <a:srgbClr val="333333"/>
                </a:solidFill>
                <a:effectLst/>
                <a:ea typeface="Helvetica Neue"/>
              </a:rPr>
              <a:t>Implicit coercion</a:t>
            </a:r>
            <a:r>
              <a:rPr kumimoji="0" lang="ko-KR" altLang="ko-KR" sz="2000" b="0" i="0" u="none" strike="noStrike" cap="none" normalizeH="0" baseline="0" dirty="0" smtClean="0">
                <a:ln>
                  <a:noFill/>
                </a:ln>
                <a:solidFill>
                  <a:srgbClr val="333333"/>
                </a:solidFill>
                <a:effectLst/>
                <a:ea typeface="Helvetica Neue"/>
              </a:rPr>
              <a:t> happens when you use a vector in a specific context that expects a certain type </a:t>
            </a:r>
            <a:r>
              <a:rPr kumimoji="0" lang="en-US" altLang="ko-KR" sz="2000" b="0" i="0" u="none" strike="noStrike" cap="none" normalizeH="0" baseline="0" dirty="0" smtClean="0">
                <a:ln>
                  <a:noFill/>
                </a:ln>
                <a:solidFill>
                  <a:srgbClr val="333333"/>
                </a:solidFill>
                <a:effectLst/>
                <a:ea typeface="Helvetica Neue"/>
              </a:rPr>
              <a:t/>
            </a:r>
            <a:br>
              <a:rPr kumimoji="0" lang="en-US" altLang="ko-KR" sz="2000" b="0" i="0" u="none" strike="noStrike" cap="none" normalizeH="0" baseline="0" dirty="0" smtClean="0">
                <a:ln>
                  <a:noFill/>
                </a:ln>
                <a:solidFill>
                  <a:srgbClr val="333333"/>
                </a:solidFill>
                <a:effectLst/>
                <a:ea typeface="Helvetica Neue"/>
              </a:rPr>
            </a:br>
            <a:r>
              <a:rPr kumimoji="0" lang="ko-KR" altLang="ko-KR" sz="2000" b="0" i="0" u="none" strike="noStrike" cap="none" normalizeH="0" baseline="0" dirty="0" smtClean="0">
                <a:ln>
                  <a:noFill/>
                </a:ln>
                <a:solidFill>
                  <a:srgbClr val="333333"/>
                </a:solidFill>
                <a:effectLst/>
                <a:ea typeface="Helvetica Neue"/>
              </a:rPr>
              <a:t>of vector. For example, when you use a logical vector with a numeric summary function, </a:t>
            </a:r>
            <a:r>
              <a:rPr kumimoji="0" lang="en-US" altLang="ko-KR" sz="2000" b="0" i="0" u="none" strike="noStrike" cap="none" normalizeH="0" baseline="0" dirty="0" smtClean="0">
                <a:ln>
                  <a:noFill/>
                </a:ln>
                <a:solidFill>
                  <a:srgbClr val="333333"/>
                </a:solidFill>
                <a:effectLst/>
                <a:ea typeface="Helvetica Neue"/>
              </a:rPr>
              <a:t/>
            </a:r>
            <a:br>
              <a:rPr kumimoji="0" lang="en-US" altLang="ko-KR" sz="2000" b="0" i="0" u="none" strike="noStrike" cap="none" normalizeH="0" baseline="0" dirty="0" smtClean="0">
                <a:ln>
                  <a:noFill/>
                </a:ln>
                <a:solidFill>
                  <a:srgbClr val="333333"/>
                </a:solidFill>
                <a:effectLst/>
                <a:ea typeface="Helvetica Neue"/>
              </a:rPr>
            </a:br>
            <a:r>
              <a:rPr kumimoji="0" lang="ko-KR" altLang="ko-KR" sz="2000" b="0" i="0" u="none" strike="noStrike" cap="none" normalizeH="0" baseline="0" dirty="0" smtClean="0">
                <a:ln>
                  <a:noFill/>
                </a:ln>
                <a:solidFill>
                  <a:srgbClr val="333333"/>
                </a:solidFill>
                <a:effectLst/>
                <a:ea typeface="Helvetica Neue"/>
              </a:rPr>
              <a:t>or when you use a double vector where an integer vector is expected.</a:t>
            </a:r>
          </a:p>
          <a:p>
            <a:pPr marL="0" marR="0" lvl="0" indent="0" algn="dist" defTabSz="914400" rtl="0" eaLnBrk="0" fontAlgn="base" latinLnBrk="0" hangingPunct="0">
              <a:lnSpc>
                <a:spcPct val="100000"/>
              </a:lnSpc>
              <a:spcBef>
                <a:spcPct val="0"/>
              </a:spcBef>
              <a:spcAft>
                <a:spcPct val="0"/>
              </a:spcAft>
              <a:buClrTx/>
              <a:buSzTx/>
              <a:buFontTx/>
              <a:buNone/>
              <a:tabLst/>
            </a:pPr>
            <a:r>
              <a:rPr kumimoji="0" lang="en-US" altLang="ko-KR" sz="2000" b="0" i="0" u="none" strike="noStrike" cap="none" normalizeH="0" baseline="0" dirty="0" smtClean="0">
                <a:ln>
                  <a:noFill/>
                </a:ln>
                <a:solidFill>
                  <a:srgbClr val="333333"/>
                </a:solidFill>
                <a:effectLst/>
                <a:ea typeface="Helvetica Neue"/>
              </a:rPr>
              <a:t/>
            </a:r>
            <a:br>
              <a:rPr kumimoji="0" lang="en-US" altLang="ko-KR" sz="2000" b="0" i="0" u="none" strike="noStrike" cap="none" normalizeH="0" baseline="0" dirty="0" smtClean="0">
                <a:ln>
                  <a:noFill/>
                </a:ln>
                <a:solidFill>
                  <a:srgbClr val="333333"/>
                </a:solidFill>
                <a:effectLst/>
                <a:ea typeface="Helvetica Neue"/>
              </a:rPr>
            </a:br>
            <a:r>
              <a:rPr kumimoji="0" lang="ko-KR" altLang="ko-KR" sz="2000" b="0" i="0" u="none" strike="noStrike" cap="none" normalizeH="0" baseline="0" dirty="0" smtClean="0">
                <a:ln>
                  <a:noFill/>
                </a:ln>
                <a:solidFill>
                  <a:srgbClr val="333333"/>
                </a:solidFill>
                <a:effectLst/>
                <a:ea typeface="Helvetica Neue"/>
              </a:rPr>
              <a:t>Because explicit coercion is used relatively rarely, and is largely easy to understand, </a:t>
            </a:r>
            <a:r>
              <a:rPr kumimoji="0" lang="en-US" altLang="ko-KR" sz="2000" b="0" i="0" u="none" strike="noStrike" cap="none" normalizeH="0" baseline="0" dirty="0" smtClean="0">
                <a:ln>
                  <a:noFill/>
                </a:ln>
                <a:solidFill>
                  <a:srgbClr val="333333"/>
                </a:solidFill>
                <a:effectLst/>
                <a:ea typeface="Helvetica Neue"/>
              </a:rPr>
              <a:t/>
            </a:r>
            <a:br>
              <a:rPr kumimoji="0" lang="en-US" altLang="ko-KR" sz="2000" b="0" i="0" u="none" strike="noStrike" cap="none" normalizeH="0" baseline="0" dirty="0" smtClean="0">
                <a:ln>
                  <a:noFill/>
                </a:ln>
                <a:solidFill>
                  <a:srgbClr val="333333"/>
                </a:solidFill>
                <a:effectLst/>
                <a:ea typeface="Helvetica Neue"/>
              </a:rPr>
            </a:br>
            <a:r>
              <a:rPr kumimoji="0" lang="ko-KR" altLang="ko-KR" sz="2000" b="0" i="0" u="none" strike="noStrike" cap="none" normalizeH="0" baseline="0" dirty="0" smtClean="0">
                <a:ln>
                  <a:noFill/>
                </a:ln>
                <a:solidFill>
                  <a:srgbClr val="333333"/>
                </a:solidFill>
                <a:effectLst/>
                <a:ea typeface="Helvetica Neue"/>
              </a:rPr>
              <a:t>I’ll focus on implicit coercion here.</a:t>
            </a:r>
            <a:endParaRPr kumimoji="0" lang="ko-KR" altLang="ko-KR" sz="20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2703412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838200" y="326339"/>
            <a:ext cx="10515600" cy="4351338"/>
          </a:xfrm>
        </p:spPr>
        <p:txBody>
          <a:bodyPr/>
          <a:lstStyle/>
          <a:p>
            <a:r>
              <a:rPr lang="en-US" altLang="ko-KR" dirty="0" smtClean="0"/>
              <a:t>You’ve already seen the most important type of implicit coercion: using a logical vector in a numeric context. In this case </a:t>
            </a:r>
            <a:r>
              <a:rPr lang="en-US" altLang="ko-KR" u="sng" dirty="0" smtClean="0"/>
              <a:t>TRUE is converted to 1 and FALSE converted to 0</a:t>
            </a:r>
            <a:r>
              <a:rPr lang="en-US" altLang="ko-KR" dirty="0" smtClean="0"/>
              <a:t>. That means the sum of a logical vector is the number of trues, and the mean of a logical vector is the proportion of trues:</a:t>
            </a:r>
            <a:endParaRPr lang="ko-KR" altLang="en-US" dirty="0"/>
          </a:p>
        </p:txBody>
      </p:sp>
      <p:sp>
        <p:nvSpPr>
          <p:cNvPr id="5" name="Rectangle 2"/>
          <p:cNvSpPr>
            <a:spLocks noChangeArrowheads="1"/>
          </p:cNvSpPr>
          <p:nvPr/>
        </p:nvSpPr>
        <p:spPr bwMode="auto">
          <a:xfrm>
            <a:off x="838200" y="2491515"/>
            <a:ext cx="6630020" cy="184665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2000" b="0" i="0" u="none" strike="noStrike" cap="none" normalizeH="0" baseline="0" dirty="0" smtClean="0">
                <a:ln>
                  <a:noFill/>
                </a:ln>
                <a:solidFill>
                  <a:srgbClr val="333333"/>
                </a:solidFill>
                <a:effectLst/>
                <a:latin typeface="Consolas" panose="020B0609020204030204" pitchFamily="49" charset="0"/>
              </a:rPr>
              <a:t>x &lt;-</a:t>
            </a:r>
            <a:r>
              <a:rPr kumimoji="0" lang="ko-KR" altLang="ko-KR" sz="2000" b="0" i="0" u="none" strike="noStrike" cap="none" normalizeH="0" baseline="0" dirty="0" smtClean="0">
                <a:ln>
                  <a:noFill/>
                </a:ln>
                <a:solidFill>
                  <a:srgbClr val="4070A0"/>
                </a:solidFill>
                <a:effectLst/>
                <a:latin typeface="Consolas" panose="020B0609020204030204" pitchFamily="49" charset="0"/>
              </a:rPr>
              <a:t> </a:t>
            </a:r>
            <a:r>
              <a:rPr kumimoji="0" lang="ko-KR" altLang="ko-KR" sz="2000" b="1" i="0" u="none" strike="noStrike" cap="none" normalizeH="0" baseline="0" dirty="0" smtClean="0">
                <a:ln>
                  <a:noFill/>
                </a:ln>
                <a:solidFill>
                  <a:srgbClr val="007020"/>
                </a:solidFill>
                <a:effectLst/>
                <a:latin typeface="Consolas" panose="020B0609020204030204" pitchFamily="49" charset="0"/>
              </a:rPr>
              <a:t>sample</a:t>
            </a:r>
            <a:r>
              <a:rPr kumimoji="0" lang="ko-KR" altLang="ko-KR" sz="2000" b="0" i="0" u="none" strike="noStrike" cap="none" normalizeH="0" baseline="0" dirty="0" smtClean="0">
                <a:ln>
                  <a:noFill/>
                </a:ln>
                <a:solidFill>
                  <a:srgbClr val="333333"/>
                </a:solidFill>
                <a:effectLst/>
                <a:latin typeface="Consolas" panose="020B0609020204030204" pitchFamily="49" charset="0"/>
              </a:rPr>
              <a:t>(</a:t>
            </a:r>
            <a:r>
              <a:rPr kumimoji="0" lang="ko-KR" altLang="ko-KR" sz="2000" b="0" i="0" u="none" strike="noStrike" cap="none" normalizeH="0" baseline="0" dirty="0" smtClean="0">
                <a:ln>
                  <a:noFill/>
                </a:ln>
                <a:solidFill>
                  <a:srgbClr val="40A070"/>
                </a:solidFill>
                <a:effectLst/>
                <a:latin typeface="Consolas" panose="020B0609020204030204" pitchFamily="49" charset="0"/>
              </a:rPr>
              <a:t>20</a:t>
            </a:r>
            <a:r>
              <a:rPr kumimoji="0" lang="ko-KR" altLang="ko-KR" sz="2000" b="0" i="0" u="none" strike="noStrike" cap="none" normalizeH="0" baseline="0" dirty="0" smtClean="0">
                <a:ln>
                  <a:noFill/>
                </a:ln>
                <a:solidFill>
                  <a:srgbClr val="333333"/>
                </a:solidFill>
                <a:effectLst/>
                <a:latin typeface="Consolas" panose="020B0609020204030204" pitchFamily="49" charset="0"/>
              </a:rPr>
              <a:t>, </a:t>
            </a:r>
            <a:r>
              <a:rPr kumimoji="0" lang="ko-KR" altLang="ko-KR" sz="2000" b="0" i="0" u="none" strike="noStrike" cap="none" normalizeH="0" baseline="0" dirty="0" smtClean="0">
                <a:ln>
                  <a:noFill/>
                </a:ln>
                <a:solidFill>
                  <a:srgbClr val="40A070"/>
                </a:solidFill>
                <a:effectLst/>
                <a:latin typeface="Consolas" panose="020B0609020204030204" pitchFamily="49" charset="0"/>
              </a:rPr>
              <a:t>100</a:t>
            </a:r>
            <a:r>
              <a:rPr kumimoji="0" lang="ko-KR" altLang="ko-KR" sz="2000" b="0" i="0" u="none" strike="noStrike" cap="none" normalizeH="0" baseline="0" dirty="0" smtClean="0">
                <a:ln>
                  <a:noFill/>
                </a:ln>
                <a:solidFill>
                  <a:srgbClr val="333333"/>
                </a:solidFill>
                <a:effectLst/>
                <a:latin typeface="Consolas" panose="020B0609020204030204" pitchFamily="49" charset="0"/>
              </a:rPr>
              <a:t>, </a:t>
            </a:r>
            <a:r>
              <a:rPr kumimoji="0" lang="ko-KR" altLang="ko-KR" sz="2000" b="0" i="0" u="none" strike="noStrike" cap="none" normalizeH="0" baseline="0" dirty="0" smtClean="0">
                <a:ln>
                  <a:noFill/>
                </a:ln>
                <a:solidFill>
                  <a:srgbClr val="902000"/>
                </a:solidFill>
                <a:effectLst/>
                <a:latin typeface="Consolas" panose="020B0609020204030204" pitchFamily="49" charset="0"/>
              </a:rPr>
              <a:t>replace =</a:t>
            </a:r>
            <a:r>
              <a:rPr kumimoji="0" lang="ko-KR" altLang="ko-KR" sz="2000" b="0" i="0" u="none" strike="noStrike" cap="none" normalizeH="0" baseline="0" dirty="0" smtClean="0">
                <a:ln>
                  <a:noFill/>
                </a:ln>
                <a:solidFill>
                  <a:srgbClr val="333333"/>
                </a:solidFill>
                <a:effectLst/>
                <a:latin typeface="Consolas" panose="020B0609020204030204" pitchFamily="49" charset="0"/>
              </a:rPr>
              <a:t> </a:t>
            </a:r>
            <a:r>
              <a:rPr kumimoji="0" lang="ko-KR" altLang="ko-KR" sz="2000" b="0" i="0" u="none" strike="noStrike" cap="none" normalizeH="0" baseline="0" dirty="0" smtClean="0">
                <a:ln>
                  <a:noFill/>
                </a:ln>
                <a:solidFill>
                  <a:srgbClr val="007020"/>
                </a:solidFill>
                <a:effectLst/>
                <a:latin typeface="Consolas" panose="020B0609020204030204" pitchFamily="49" charset="0"/>
              </a:rPr>
              <a:t>TRUE</a:t>
            </a:r>
            <a:r>
              <a:rPr kumimoji="0" lang="ko-KR" altLang="ko-KR" sz="2000" b="0" i="0" u="none" strike="noStrike" cap="none" normalizeH="0" baseline="0" dirty="0" smtClean="0">
                <a:ln>
                  <a:noFill/>
                </a:ln>
                <a:solidFill>
                  <a:srgbClr val="333333"/>
                </a:solidFill>
                <a:effectLst/>
                <a:latin typeface="Consolas" panose="020B0609020204030204" pitchFamily="49" charset="0"/>
              </a:rPr>
              <a:t>) </a:t>
            </a:r>
            <a:r>
              <a:rPr kumimoji="0" lang="en-US" altLang="ko-KR" sz="2000" b="0" i="0" u="none" strike="noStrike" cap="none" normalizeH="0" baseline="0" dirty="0" smtClean="0">
                <a:ln>
                  <a:noFill/>
                </a:ln>
                <a:solidFill>
                  <a:srgbClr val="333333"/>
                </a:solidFill>
                <a:effectLst/>
                <a:latin typeface="Consolas" panose="020B0609020204030204" pitchFamily="49" charset="0"/>
              </a:rPr>
              <a:t/>
            </a:r>
            <a:br>
              <a:rPr kumimoji="0" lang="en-US" altLang="ko-KR" sz="2000" b="0" i="0" u="none" strike="noStrike" cap="none" normalizeH="0" baseline="0" dirty="0" smtClean="0">
                <a:ln>
                  <a:noFill/>
                </a:ln>
                <a:solidFill>
                  <a:srgbClr val="333333"/>
                </a:solidFill>
                <a:effectLst/>
                <a:latin typeface="Consolas" panose="020B0609020204030204" pitchFamily="49" charset="0"/>
              </a:rPr>
            </a:br>
            <a:r>
              <a:rPr kumimoji="0" lang="ko-KR" altLang="ko-KR" sz="2000" b="0" i="0" u="none" strike="noStrike" cap="none" normalizeH="0" baseline="0" dirty="0" smtClean="0">
                <a:ln>
                  <a:noFill/>
                </a:ln>
                <a:solidFill>
                  <a:srgbClr val="333333"/>
                </a:solidFill>
                <a:effectLst/>
                <a:latin typeface="Consolas" panose="020B0609020204030204" pitchFamily="49" charset="0"/>
              </a:rPr>
              <a:t>y &lt;-</a:t>
            </a:r>
            <a:r>
              <a:rPr kumimoji="0" lang="ko-KR" altLang="ko-KR" sz="2000" b="0" i="0" u="none" strike="noStrike" cap="none" normalizeH="0" baseline="0" dirty="0" smtClean="0">
                <a:ln>
                  <a:noFill/>
                </a:ln>
                <a:solidFill>
                  <a:srgbClr val="4070A0"/>
                </a:solidFill>
                <a:effectLst/>
                <a:latin typeface="Consolas" panose="020B0609020204030204" pitchFamily="49" charset="0"/>
              </a:rPr>
              <a:t> </a:t>
            </a:r>
            <a:r>
              <a:rPr kumimoji="0" lang="ko-KR" altLang="ko-KR" sz="2000" b="0" i="0" u="none" strike="noStrike" cap="none" normalizeH="0" baseline="0" dirty="0" smtClean="0">
                <a:ln>
                  <a:noFill/>
                </a:ln>
                <a:solidFill>
                  <a:srgbClr val="333333"/>
                </a:solidFill>
                <a:effectLst/>
                <a:latin typeface="Consolas" panose="020B0609020204030204" pitchFamily="49" charset="0"/>
              </a:rPr>
              <a:t>x &gt;</a:t>
            </a:r>
            <a:r>
              <a:rPr kumimoji="0" lang="ko-KR" altLang="ko-KR" sz="2000" b="0" i="0" u="none" strike="noStrike" cap="none" normalizeH="0" baseline="0" dirty="0" smtClean="0">
                <a:ln>
                  <a:noFill/>
                </a:ln>
                <a:solidFill>
                  <a:srgbClr val="4070A0"/>
                </a:solidFill>
                <a:effectLst/>
                <a:latin typeface="Consolas" panose="020B0609020204030204" pitchFamily="49" charset="0"/>
              </a:rPr>
              <a:t> </a:t>
            </a:r>
            <a:r>
              <a:rPr kumimoji="0" lang="ko-KR" altLang="ko-KR" sz="2000" b="0" i="0" u="none" strike="noStrike" cap="none" normalizeH="0" baseline="0" dirty="0" smtClean="0">
                <a:ln>
                  <a:noFill/>
                </a:ln>
                <a:solidFill>
                  <a:srgbClr val="40A070"/>
                </a:solidFill>
                <a:effectLst/>
                <a:latin typeface="Consolas" panose="020B0609020204030204" pitchFamily="49" charset="0"/>
              </a:rPr>
              <a:t>10</a:t>
            </a:r>
            <a:r>
              <a:rPr kumimoji="0" lang="ko-KR" altLang="ko-KR" sz="2000" b="0" i="0" u="none" strike="noStrike" cap="none" normalizeH="0" baseline="0" dirty="0" smtClean="0">
                <a:ln>
                  <a:noFill/>
                </a:ln>
                <a:solidFill>
                  <a:srgbClr val="333333"/>
                </a:solidFill>
                <a:effectLst/>
                <a:latin typeface="Consolas" panose="020B0609020204030204" pitchFamily="49" charset="0"/>
              </a:rPr>
              <a:t> </a:t>
            </a:r>
            <a:r>
              <a:rPr kumimoji="0" lang="en-US" altLang="ko-KR" sz="2000" b="0" i="0" u="none" strike="noStrike" cap="none" normalizeH="0" baseline="0" dirty="0" smtClean="0">
                <a:ln>
                  <a:noFill/>
                </a:ln>
                <a:solidFill>
                  <a:srgbClr val="333333"/>
                </a:solidFill>
                <a:effectLst/>
                <a:latin typeface="Consolas" panose="020B0609020204030204" pitchFamily="49" charset="0"/>
              </a:rPr>
              <a:t/>
            </a:r>
            <a:br>
              <a:rPr kumimoji="0" lang="en-US" altLang="ko-KR" sz="2000" b="0" i="0" u="none" strike="noStrike" cap="none" normalizeH="0" baseline="0" dirty="0" smtClean="0">
                <a:ln>
                  <a:noFill/>
                </a:ln>
                <a:solidFill>
                  <a:srgbClr val="333333"/>
                </a:solidFill>
                <a:effectLst/>
                <a:latin typeface="Consolas" panose="020B0609020204030204" pitchFamily="49" charset="0"/>
              </a:rPr>
            </a:br>
            <a:r>
              <a:rPr kumimoji="0" lang="ko-KR" altLang="ko-KR" sz="2000" b="1" i="0" u="none" strike="noStrike" cap="none" normalizeH="0" baseline="0" dirty="0" smtClean="0">
                <a:ln>
                  <a:noFill/>
                </a:ln>
                <a:solidFill>
                  <a:srgbClr val="007020"/>
                </a:solidFill>
                <a:effectLst/>
                <a:latin typeface="Consolas" panose="020B0609020204030204" pitchFamily="49" charset="0"/>
              </a:rPr>
              <a:t>sum</a:t>
            </a:r>
            <a:r>
              <a:rPr kumimoji="0" lang="ko-KR" altLang="ko-KR" sz="2000" b="0" i="0" u="none" strike="noStrike" cap="none" normalizeH="0" baseline="0" dirty="0" smtClean="0">
                <a:ln>
                  <a:noFill/>
                </a:ln>
                <a:solidFill>
                  <a:srgbClr val="333333"/>
                </a:solidFill>
                <a:effectLst/>
                <a:latin typeface="Consolas" panose="020B0609020204030204" pitchFamily="49" charset="0"/>
              </a:rPr>
              <a:t>(y) </a:t>
            </a:r>
            <a:r>
              <a:rPr kumimoji="0" lang="ko-KR" altLang="ko-KR" sz="2000" b="0" i="1" u="none" strike="noStrike" cap="none" normalizeH="0" baseline="0" dirty="0" smtClean="0">
                <a:ln>
                  <a:noFill/>
                </a:ln>
                <a:solidFill>
                  <a:srgbClr val="60A0B0"/>
                </a:solidFill>
                <a:effectLst/>
                <a:latin typeface="Consolas" panose="020B0609020204030204" pitchFamily="49" charset="0"/>
              </a:rPr>
              <a:t># how many are greater than 10?</a:t>
            </a:r>
            <a:r>
              <a:rPr kumimoji="0" lang="ko-KR" altLang="ko-KR" sz="2000" b="0" i="0" u="none" strike="noStrike" cap="none" normalizeH="0" baseline="0" dirty="0" smtClean="0">
                <a:ln>
                  <a:noFill/>
                </a:ln>
                <a:solidFill>
                  <a:srgbClr val="333333"/>
                </a:solidFill>
                <a:effectLst/>
                <a:latin typeface="Consolas" panose="020B0609020204030204" pitchFamily="49" charset="0"/>
              </a:rPr>
              <a:t> </a:t>
            </a:r>
            <a:r>
              <a:rPr kumimoji="0" lang="en-US" altLang="ko-KR" sz="2000" b="0" i="0" u="none" strike="noStrike" cap="none" normalizeH="0" baseline="0" dirty="0" smtClean="0">
                <a:ln>
                  <a:noFill/>
                </a:ln>
                <a:solidFill>
                  <a:srgbClr val="333333"/>
                </a:solidFill>
                <a:effectLst/>
                <a:latin typeface="Consolas" panose="020B0609020204030204" pitchFamily="49" charset="0"/>
              </a:rPr>
              <a:t/>
            </a:r>
            <a:br>
              <a:rPr kumimoji="0" lang="en-US" altLang="ko-KR" sz="2000" b="0" i="0" u="none" strike="noStrike" cap="none" normalizeH="0" baseline="0" dirty="0" smtClean="0">
                <a:ln>
                  <a:noFill/>
                </a:ln>
                <a:solidFill>
                  <a:srgbClr val="333333"/>
                </a:solidFill>
                <a:effectLst/>
                <a:latin typeface="Consolas" panose="020B0609020204030204" pitchFamily="49" charset="0"/>
              </a:rPr>
            </a:br>
            <a:r>
              <a:rPr kumimoji="0" lang="ko-KR" altLang="ko-KR" sz="2000" b="0" i="1" u="none" strike="noStrike" cap="none" normalizeH="0" baseline="0" dirty="0" smtClean="0">
                <a:ln>
                  <a:noFill/>
                </a:ln>
                <a:solidFill>
                  <a:srgbClr val="60A0B0"/>
                </a:solidFill>
                <a:effectLst/>
                <a:latin typeface="Consolas" panose="020B0609020204030204" pitchFamily="49" charset="0"/>
              </a:rPr>
              <a:t>#&gt; [1] 44</a:t>
            </a:r>
            <a:r>
              <a:rPr kumimoji="0" lang="ko-KR" altLang="ko-KR" sz="2000" b="0" i="0" u="none" strike="noStrike" cap="none" normalizeH="0" baseline="0" dirty="0" smtClean="0">
                <a:ln>
                  <a:noFill/>
                </a:ln>
                <a:solidFill>
                  <a:srgbClr val="333333"/>
                </a:solidFill>
                <a:effectLst/>
                <a:latin typeface="Consolas" panose="020B0609020204030204" pitchFamily="49" charset="0"/>
              </a:rPr>
              <a:t> </a:t>
            </a:r>
            <a:r>
              <a:rPr kumimoji="0" lang="en-US" altLang="ko-KR" sz="2000" b="0" i="0" u="none" strike="noStrike" cap="none" normalizeH="0" baseline="0" dirty="0" smtClean="0">
                <a:ln>
                  <a:noFill/>
                </a:ln>
                <a:solidFill>
                  <a:srgbClr val="333333"/>
                </a:solidFill>
                <a:effectLst/>
                <a:latin typeface="Consolas" panose="020B0609020204030204" pitchFamily="49" charset="0"/>
              </a:rPr>
              <a:t/>
            </a:r>
            <a:br>
              <a:rPr kumimoji="0" lang="en-US" altLang="ko-KR" sz="2000" b="0" i="0" u="none" strike="noStrike" cap="none" normalizeH="0" baseline="0" dirty="0" smtClean="0">
                <a:ln>
                  <a:noFill/>
                </a:ln>
                <a:solidFill>
                  <a:srgbClr val="333333"/>
                </a:solidFill>
                <a:effectLst/>
                <a:latin typeface="Consolas" panose="020B0609020204030204" pitchFamily="49" charset="0"/>
              </a:rPr>
            </a:br>
            <a:r>
              <a:rPr kumimoji="0" lang="ko-KR" altLang="ko-KR" sz="2000" b="1" i="0" u="none" strike="noStrike" cap="none" normalizeH="0" baseline="0" dirty="0" smtClean="0">
                <a:ln>
                  <a:noFill/>
                </a:ln>
                <a:solidFill>
                  <a:srgbClr val="007020"/>
                </a:solidFill>
                <a:effectLst/>
                <a:latin typeface="Consolas" panose="020B0609020204030204" pitchFamily="49" charset="0"/>
              </a:rPr>
              <a:t>mean</a:t>
            </a:r>
            <a:r>
              <a:rPr kumimoji="0" lang="ko-KR" altLang="ko-KR" sz="2000" b="0" i="0" u="none" strike="noStrike" cap="none" normalizeH="0" baseline="0" dirty="0" smtClean="0">
                <a:ln>
                  <a:noFill/>
                </a:ln>
                <a:solidFill>
                  <a:srgbClr val="333333"/>
                </a:solidFill>
                <a:effectLst/>
                <a:latin typeface="Consolas" panose="020B0609020204030204" pitchFamily="49" charset="0"/>
              </a:rPr>
              <a:t>(y) </a:t>
            </a:r>
            <a:r>
              <a:rPr kumimoji="0" lang="ko-KR" altLang="ko-KR" sz="2000" b="0" i="1" u="none" strike="noStrike" cap="none" normalizeH="0" baseline="0" dirty="0" smtClean="0">
                <a:ln>
                  <a:noFill/>
                </a:ln>
                <a:solidFill>
                  <a:srgbClr val="60A0B0"/>
                </a:solidFill>
                <a:effectLst/>
                <a:latin typeface="Consolas" panose="020B0609020204030204" pitchFamily="49" charset="0"/>
              </a:rPr>
              <a:t># what proportion are greater than 10?</a:t>
            </a:r>
            <a:r>
              <a:rPr kumimoji="0" lang="ko-KR" altLang="ko-KR" sz="2000" b="0" i="0" u="none" strike="noStrike" cap="none" normalizeH="0" baseline="0" dirty="0" smtClean="0">
                <a:ln>
                  <a:noFill/>
                </a:ln>
                <a:solidFill>
                  <a:srgbClr val="333333"/>
                </a:solidFill>
                <a:effectLst/>
                <a:latin typeface="Consolas" panose="020B0609020204030204" pitchFamily="49" charset="0"/>
              </a:rPr>
              <a:t> </a:t>
            </a:r>
            <a:r>
              <a:rPr kumimoji="0" lang="en-US" altLang="ko-KR" sz="2000" b="0" i="0" u="none" strike="noStrike" cap="none" normalizeH="0" baseline="0" dirty="0" smtClean="0">
                <a:ln>
                  <a:noFill/>
                </a:ln>
                <a:solidFill>
                  <a:srgbClr val="333333"/>
                </a:solidFill>
                <a:effectLst/>
                <a:latin typeface="Consolas" panose="020B0609020204030204" pitchFamily="49" charset="0"/>
              </a:rPr>
              <a:t/>
            </a:r>
            <a:br>
              <a:rPr kumimoji="0" lang="en-US" altLang="ko-KR" sz="2000" b="0" i="0" u="none" strike="noStrike" cap="none" normalizeH="0" baseline="0" dirty="0" smtClean="0">
                <a:ln>
                  <a:noFill/>
                </a:ln>
                <a:solidFill>
                  <a:srgbClr val="333333"/>
                </a:solidFill>
                <a:effectLst/>
                <a:latin typeface="Consolas" panose="020B0609020204030204" pitchFamily="49" charset="0"/>
              </a:rPr>
            </a:br>
            <a:r>
              <a:rPr kumimoji="0" lang="ko-KR" altLang="ko-KR" sz="2000" b="0" i="1" u="none" strike="noStrike" cap="none" normalizeH="0" baseline="0" dirty="0" smtClean="0">
                <a:ln>
                  <a:noFill/>
                </a:ln>
                <a:solidFill>
                  <a:srgbClr val="60A0B0"/>
                </a:solidFill>
                <a:effectLst/>
                <a:latin typeface="Consolas" panose="020B0609020204030204" pitchFamily="49" charset="0"/>
              </a:rPr>
              <a:t>#&gt; [1] 0.44</a:t>
            </a:r>
            <a:r>
              <a:rPr kumimoji="0" lang="ko-KR" altLang="ko-KR" sz="2000" b="0" i="0" u="none" strike="noStrike" cap="none" normalizeH="0" baseline="0" dirty="0" smtClean="0">
                <a:ln>
                  <a:noFill/>
                </a:ln>
                <a:solidFill>
                  <a:schemeClr val="tx1"/>
                </a:solidFill>
                <a:effectLst/>
              </a:rPr>
              <a:t> </a:t>
            </a:r>
            <a:endParaRPr kumimoji="0" lang="ko-KR" altLang="ko-KR" sz="2000" b="0" i="0" u="none" strike="noStrike" cap="none" normalizeH="0" baseline="0" dirty="0" smtClean="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8443784" y="2856123"/>
            <a:ext cx="2398092" cy="923330"/>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2000" b="0" i="0" u="none" strike="noStrike" cap="none" normalizeH="0" baseline="0" dirty="0" smtClean="0">
                <a:ln>
                  <a:noFill/>
                </a:ln>
                <a:solidFill>
                  <a:srgbClr val="333333"/>
                </a:solidFill>
                <a:effectLst/>
                <a:latin typeface="Consolas" panose="020B0609020204030204" pitchFamily="49" charset="0"/>
              </a:rPr>
              <a:t>if (</a:t>
            </a:r>
            <a:r>
              <a:rPr kumimoji="0" lang="ko-KR" altLang="ko-KR" sz="2000" b="1" i="0" u="none" strike="noStrike" cap="none" normalizeH="0" baseline="0" dirty="0" smtClean="0">
                <a:ln>
                  <a:noFill/>
                </a:ln>
                <a:solidFill>
                  <a:srgbClr val="007020"/>
                </a:solidFill>
                <a:effectLst/>
                <a:latin typeface="Consolas" panose="020B0609020204030204" pitchFamily="49" charset="0"/>
              </a:rPr>
              <a:t>length</a:t>
            </a:r>
            <a:r>
              <a:rPr kumimoji="0" lang="ko-KR" altLang="ko-KR" sz="2000" b="0" i="0" u="none" strike="noStrike" cap="none" normalizeH="0" baseline="0" dirty="0" smtClean="0">
                <a:ln>
                  <a:noFill/>
                </a:ln>
                <a:solidFill>
                  <a:srgbClr val="333333"/>
                </a:solidFill>
                <a:effectLst/>
                <a:latin typeface="Consolas" panose="020B0609020204030204" pitchFamily="49" charset="0"/>
              </a:rPr>
              <a:t>(x)) { </a:t>
            </a:r>
            <a:r>
              <a:rPr kumimoji="0" lang="en-US" altLang="ko-KR" sz="2000" b="0" i="0" u="none" strike="noStrike" cap="none" normalizeH="0" baseline="0" dirty="0" smtClean="0">
                <a:ln>
                  <a:noFill/>
                </a:ln>
                <a:solidFill>
                  <a:srgbClr val="333333"/>
                </a:solidFill>
                <a:effectLst/>
                <a:latin typeface="Consolas" panose="020B0609020204030204" pitchFamily="49" charset="0"/>
              </a:rPr>
              <a:t/>
            </a:r>
            <a:br>
              <a:rPr kumimoji="0" lang="en-US" altLang="ko-KR" sz="2000" b="0" i="0" u="none" strike="noStrike" cap="none" normalizeH="0" baseline="0" dirty="0" smtClean="0">
                <a:ln>
                  <a:noFill/>
                </a:ln>
                <a:solidFill>
                  <a:srgbClr val="333333"/>
                </a:solidFill>
                <a:effectLst/>
                <a:latin typeface="Consolas" panose="020B0609020204030204" pitchFamily="49" charset="0"/>
              </a:rPr>
            </a:br>
            <a:r>
              <a:rPr kumimoji="0" lang="en-US" altLang="ko-KR" sz="2000" b="0" i="0" u="none" strike="noStrike" cap="none" normalizeH="0" baseline="0" dirty="0" smtClean="0">
                <a:ln>
                  <a:noFill/>
                </a:ln>
                <a:solidFill>
                  <a:srgbClr val="333333"/>
                </a:solidFill>
                <a:effectLst/>
                <a:latin typeface="Consolas" panose="020B0609020204030204" pitchFamily="49" charset="0"/>
              </a:rPr>
              <a:t>  </a:t>
            </a:r>
            <a:r>
              <a:rPr kumimoji="0" lang="ko-KR" altLang="ko-KR" sz="2000" b="0" i="1" u="none" strike="noStrike" cap="none" normalizeH="0" baseline="0" dirty="0" smtClean="0">
                <a:ln>
                  <a:noFill/>
                </a:ln>
                <a:solidFill>
                  <a:srgbClr val="60A0B0"/>
                </a:solidFill>
                <a:effectLst/>
                <a:latin typeface="Consolas" panose="020B0609020204030204" pitchFamily="49" charset="0"/>
              </a:rPr>
              <a:t># do something</a:t>
            </a:r>
            <a:r>
              <a:rPr kumimoji="0" lang="ko-KR" altLang="ko-KR" sz="2000" b="0" i="0" u="none" strike="noStrike" cap="none" normalizeH="0" baseline="0" dirty="0" smtClean="0">
                <a:ln>
                  <a:noFill/>
                </a:ln>
                <a:solidFill>
                  <a:srgbClr val="333333"/>
                </a:solidFill>
                <a:effectLst/>
                <a:latin typeface="Consolas" panose="020B0609020204030204" pitchFamily="49" charset="0"/>
              </a:rPr>
              <a:t> </a:t>
            </a:r>
            <a:r>
              <a:rPr kumimoji="0" lang="en-US" altLang="ko-KR" sz="2000" b="0" i="0" u="none" strike="noStrike" cap="none" normalizeH="0" baseline="0" dirty="0" smtClean="0">
                <a:ln>
                  <a:noFill/>
                </a:ln>
                <a:solidFill>
                  <a:srgbClr val="333333"/>
                </a:solidFill>
                <a:effectLst/>
                <a:latin typeface="Consolas" panose="020B0609020204030204" pitchFamily="49" charset="0"/>
              </a:rPr>
              <a:t/>
            </a:r>
            <a:br>
              <a:rPr kumimoji="0" lang="en-US" altLang="ko-KR" sz="2000" b="0" i="0" u="none" strike="noStrike" cap="none" normalizeH="0" baseline="0" dirty="0" smtClean="0">
                <a:ln>
                  <a:noFill/>
                </a:ln>
                <a:solidFill>
                  <a:srgbClr val="333333"/>
                </a:solidFill>
                <a:effectLst/>
                <a:latin typeface="Consolas" panose="020B0609020204030204" pitchFamily="49" charset="0"/>
              </a:rPr>
            </a:br>
            <a:r>
              <a:rPr kumimoji="0" lang="ko-KR" altLang="ko-KR" sz="2000" b="0" i="0" u="none" strike="noStrike" cap="none" normalizeH="0" baseline="0" dirty="0" smtClean="0">
                <a:ln>
                  <a:noFill/>
                </a:ln>
                <a:solidFill>
                  <a:srgbClr val="333333"/>
                </a:solidFill>
                <a:effectLst/>
                <a:latin typeface="Consolas" panose="020B0609020204030204" pitchFamily="49" charset="0"/>
              </a:rPr>
              <a:t>}</a:t>
            </a:r>
            <a:r>
              <a:rPr kumimoji="0" lang="ko-KR" altLang="ko-KR" sz="2000" b="0" i="0" u="none" strike="noStrike" cap="none" normalizeH="0" baseline="0" dirty="0" smtClean="0">
                <a:ln>
                  <a:noFill/>
                </a:ln>
                <a:solidFill>
                  <a:schemeClr val="tx1"/>
                </a:solidFill>
                <a:effectLst/>
              </a:rPr>
              <a:t> </a:t>
            </a:r>
            <a:endParaRPr kumimoji="0" lang="ko-KR" altLang="ko-KR" sz="2000" b="0" i="0" u="none" strike="noStrike" cap="none" normalizeH="0" baseline="0" dirty="0" smtClean="0">
              <a:ln>
                <a:noFill/>
              </a:ln>
              <a:solidFill>
                <a:schemeClr val="tx1"/>
              </a:solidFill>
              <a:effectLst/>
              <a:latin typeface="Arial" panose="020B0604020202020204" pitchFamily="34" charset="0"/>
            </a:endParaRPr>
          </a:p>
        </p:txBody>
      </p:sp>
      <p:sp>
        <p:nvSpPr>
          <p:cNvPr id="9" name="Rectangle 5"/>
          <p:cNvSpPr>
            <a:spLocks noChangeArrowheads="1"/>
          </p:cNvSpPr>
          <p:nvPr/>
        </p:nvSpPr>
        <p:spPr bwMode="auto">
          <a:xfrm>
            <a:off x="897925" y="4677677"/>
            <a:ext cx="2821285" cy="184665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2000" b="1" i="0" u="none" strike="noStrike" cap="none" normalizeH="0" baseline="0" dirty="0" smtClean="0">
                <a:ln>
                  <a:noFill/>
                </a:ln>
                <a:solidFill>
                  <a:srgbClr val="007020"/>
                </a:solidFill>
                <a:effectLst/>
                <a:latin typeface="Consolas" panose="020B0609020204030204" pitchFamily="49" charset="0"/>
              </a:rPr>
              <a:t>typeof</a:t>
            </a:r>
            <a:r>
              <a:rPr kumimoji="0" lang="ko-KR" altLang="ko-KR" sz="2000" b="0" i="0" u="none" strike="noStrike" cap="none" normalizeH="0" baseline="0" dirty="0" smtClean="0">
                <a:ln>
                  <a:noFill/>
                </a:ln>
                <a:solidFill>
                  <a:srgbClr val="333333"/>
                </a:solidFill>
                <a:effectLst/>
                <a:latin typeface="Consolas" panose="020B0609020204030204" pitchFamily="49" charset="0"/>
              </a:rPr>
              <a:t>(</a:t>
            </a:r>
            <a:r>
              <a:rPr kumimoji="0" lang="ko-KR" altLang="ko-KR" sz="2000" b="1" i="0" u="none" strike="noStrike" cap="none" normalizeH="0" baseline="0" dirty="0" smtClean="0">
                <a:ln>
                  <a:noFill/>
                </a:ln>
                <a:solidFill>
                  <a:srgbClr val="007020"/>
                </a:solidFill>
                <a:effectLst/>
                <a:latin typeface="Consolas" panose="020B0609020204030204" pitchFamily="49" charset="0"/>
              </a:rPr>
              <a:t>c</a:t>
            </a:r>
            <a:r>
              <a:rPr kumimoji="0" lang="ko-KR" altLang="ko-KR" sz="2000" b="0" i="0" u="none" strike="noStrike" cap="none" normalizeH="0" baseline="0" dirty="0" smtClean="0">
                <a:ln>
                  <a:noFill/>
                </a:ln>
                <a:solidFill>
                  <a:srgbClr val="333333"/>
                </a:solidFill>
                <a:effectLst/>
                <a:latin typeface="Consolas" panose="020B0609020204030204" pitchFamily="49" charset="0"/>
              </a:rPr>
              <a:t>(</a:t>
            </a:r>
            <a:r>
              <a:rPr kumimoji="0" lang="ko-KR" altLang="ko-KR" sz="2000" b="0" i="0" u="none" strike="noStrike" cap="none" normalizeH="0" baseline="0" dirty="0" smtClean="0">
                <a:ln>
                  <a:noFill/>
                </a:ln>
                <a:solidFill>
                  <a:srgbClr val="007020"/>
                </a:solidFill>
                <a:effectLst/>
                <a:latin typeface="Consolas" panose="020B0609020204030204" pitchFamily="49" charset="0"/>
              </a:rPr>
              <a:t>TRUE</a:t>
            </a:r>
            <a:r>
              <a:rPr kumimoji="0" lang="ko-KR" altLang="ko-KR" sz="2000" b="0" i="0" u="none" strike="noStrike" cap="none" normalizeH="0" baseline="0" dirty="0" smtClean="0">
                <a:ln>
                  <a:noFill/>
                </a:ln>
                <a:solidFill>
                  <a:srgbClr val="333333"/>
                </a:solidFill>
                <a:effectLst/>
                <a:latin typeface="Consolas" panose="020B0609020204030204" pitchFamily="49" charset="0"/>
              </a:rPr>
              <a:t>, 1L)) </a:t>
            </a:r>
            <a:r>
              <a:rPr kumimoji="0" lang="en-US" altLang="ko-KR" sz="2000" b="0" i="0" u="none" strike="noStrike" cap="none" normalizeH="0" baseline="0" dirty="0" smtClean="0">
                <a:ln>
                  <a:noFill/>
                </a:ln>
                <a:solidFill>
                  <a:srgbClr val="333333"/>
                </a:solidFill>
                <a:effectLst/>
                <a:latin typeface="Consolas" panose="020B0609020204030204" pitchFamily="49" charset="0"/>
              </a:rPr>
              <a:t/>
            </a:r>
            <a:br>
              <a:rPr kumimoji="0" lang="en-US" altLang="ko-KR" sz="2000" b="0" i="0" u="none" strike="noStrike" cap="none" normalizeH="0" baseline="0" dirty="0" smtClean="0">
                <a:ln>
                  <a:noFill/>
                </a:ln>
                <a:solidFill>
                  <a:srgbClr val="333333"/>
                </a:solidFill>
                <a:effectLst/>
                <a:latin typeface="Consolas" panose="020B0609020204030204" pitchFamily="49" charset="0"/>
              </a:rPr>
            </a:br>
            <a:r>
              <a:rPr kumimoji="0" lang="ko-KR" altLang="ko-KR" sz="2000" b="0" i="1" u="none" strike="noStrike" cap="none" normalizeH="0" baseline="0" dirty="0" smtClean="0">
                <a:ln>
                  <a:noFill/>
                </a:ln>
                <a:solidFill>
                  <a:srgbClr val="60A0B0"/>
                </a:solidFill>
                <a:effectLst/>
                <a:latin typeface="Consolas" panose="020B0609020204030204" pitchFamily="49" charset="0"/>
              </a:rPr>
              <a:t>#&gt; [1] "integer"</a:t>
            </a:r>
            <a:r>
              <a:rPr kumimoji="0" lang="ko-KR" altLang="ko-KR" sz="2000" b="0" i="0" u="none" strike="noStrike" cap="none" normalizeH="0" baseline="0" dirty="0" smtClean="0">
                <a:ln>
                  <a:noFill/>
                </a:ln>
                <a:solidFill>
                  <a:srgbClr val="333333"/>
                </a:solidFill>
                <a:effectLst/>
                <a:latin typeface="Consolas" panose="020B0609020204030204" pitchFamily="49" charset="0"/>
              </a:rPr>
              <a:t> </a:t>
            </a:r>
            <a:r>
              <a:rPr kumimoji="0" lang="en-US" altLang="ko-KR" sz="2000" b="0" i="0" u="none" strike="noStrike" cap="none" normalizeH="0" baseline="0" dirty="0" smtClean="0">
                <a:ln>
                  <a:noFill/>
                </a:ln>
                <a:solidFill>
                  <a:srgbClr val="333333"/>
                </a:solidFill>
                <a:effectLst/>
                <a:latin typeface="Consolas" panose="020B0609020204030204" pitchFamily="49" charset="0"/>
              </a:rPr>
              <a:t/>
            </a:r>
            <a:br>
              <a:rPr kumimoji="0" lang="en-US" altLang="ko-KR" sz="2000" b="0" i="0" u="none" strike="noStrike" cap="none" normalizeH="0" baseline="0" dirty="0" smtClean="0">
                <a:ln>
                  <a:noFill/>
                </a:ln>
                <a:solidFill>
                  <a:srgbClr val="333333"/>
                </a:solidFill>
                <a:effectLst/>
                <a:latin typeface="Consolas" panose="020B0609020204030204" pitchFamily="49" charset="0"/>
              </a:rPr>
            </a:br>
            <a:r>
              <a:rPr kumimoji="0" lang="ko-KR" altLang="ko-KR" sz="2000" b="1" i="0" u="none" strike="noStrike" cap="none" normalizeH="0" baseline="0" dirty="0" smtClean="0">
                <a:ln>
                  <a:noFill/>
                </a:ln>
                <a:solidFill>
                  <a:srgbClr val="007020"/>
                </a:solidFill>
                <a:effectLst/>
                <a:latin typeface="Consolas" panose="020B0609020204030204" pitchFamily="49" charset="0"/>
              </a:rPr>
              <a:t>typeof</a:t>
            </a:r>
            <a:r>
              <a:rPr kumimoji="0" lang="ko-KR" altLang="ko-KR" sz="2000" b="0" i="0" u="none" strike="noStrike" cap="none" normalizeH="0" baseline="0" dirty="0" smtClean="0">
                <a:ln>
                  <a:noFill/>
                </a:ln>
                <a:solidFill>
                  <a:srgbClr val="333333"/>
                </a:solidFill>
                <a:effectLst/>
                <a:latin typeface="Consolas" panose="020B0609020204030204" pitchFamily="49" charset="0"/>
              </a:rPr>
              <a:t>(</a:t>
            </a:r>
            <a:r>
              <a:rPr kumimoji="0" lang="ko-KR" altLang="ko-KR" sz="2000" b="1" i="0" u="none" strike="noStrike" cap="none" normalizeH="0" baseline="0" dirty="0" smtClean="0">
                <a:ln>
                  <a:noFill/>
                </a:ln>
                <a:solidFill>
                  <a:srgbClr val="007020"/>
                </a:solidFill>
                <a:effectLst/>
                <a:latin typeface="Consolas" panose="020B0609020204030204" pitchFamily="49" charset="0"/>
              </a:rPr>
              <a:t>c</a:t>
            </a:r>
            <a:r>
              <a:rPr kumimoji="0" lang="ko-KR" altLang="ko-KR" sz="2000" b="0" i="0" u="none" strike="noStrike" cap="none" normalizeH="0" baseline="0" dirty="0" smtClean="0">
                <a:ln>
                  <a:noFill/>
                </a:ln>
                <a:solidFill>
                  <a:srgbClr val="333333"/>
                </a:solidFill>
                <a:effectLst/>
                <a:latin typeface="Consolas" panose="020B0609020204030204" pitchFamily="49" charset="0"/>
              </a:rPr>
              <a:t>(1L, </a:t>
            </a:r>
            <a:r>
              <a:rPr kumimoji="0" lang="ko-KR" altLang="ko-KR" sz="2000" b="0" i="0" u="none" strike="noStrike" cap="none" normalizeH="0" baseline="0" dirty="0" smtClean="0">
                <a:ln>
                  <a:noFill/>
                </a:ln>
                <a:solidFill>
                  <a:srgbClr val="40A070"/>
                </a:solidFill>
                <a:effectLst/>
                <a:latin typeface="Consolas" panose="020B0609020204030204" pitchFamily="49" charset="0"/>
              </a:rPr>
              <a:t>1.5</a:t>
            </a:r>
            <a:r>
              <a:rPr kumimoji="0" lang="ko-KR" altLang="ko-KR" sz="2000" b="0" i="0" u="none" strike="noStrike" cap="none" normalizeH="0" baseline="0" dirty="0" smtClean="0">
                <a:ln>
                  <a:noFill/>
                </a:ln>
                <a:solidFill>
                  <a:srgbClr val="333333"/>
                </a:solidFill>
                <a:effectLst/>
                <a:latin typeface="Consolas" panose="020B0609020204030204" pitchFamily="49" charset="0"/>
              </a:rPr>
              <a:t>)) </a:t>
            </a:r>
            <a:r>
              <a:rPr kumimoji="0" lang="en-US" altLang="ko-KR" sz="2000" b="0" i="0" u="none" strike="noStrike" cap="none" normalizeH="0" baseline="0" dirty="0" smtClean="0">
                <a:ln>
                  <a:noFill/>
                </a:ln>
                <a:solidFill>
                  <a:srgbClr val="333333"/>
                </a:solidFill>
                <a:effectLst/>
                <a:latin typeface="Consolas" panose="020B0609020204030204" pitchFamily="49" charset="0"/>
              </a:rPr>
              <a:t/>
            </a:r>
            <a:br>
              <a:rPr kumimoji="0" lang="en-US" altLang="ko-KR" sz="2000" b="0" i="0" u="none" strike="noStrike" cap="none" normalizeH="0" baseline="0" dirty="0" smtClean="0">
                <a:ln>
                  <a:noFill/>
                </a:ln>
                <a:solidFill>
                  <a:srgbClr val="333333"/>
                </a:solidFill>
                <a:effectLst/>
                <a:latin typeface="Consolas" panose="020B0609020204030204" pitchFamily="49" charset="0"/>
              </a:rPr>
            </a:br>
            <a:r>
              <a:rPr kumimoji="0" lang="ko-KR" altLang="ko-KR" sz="2000" b="0" i="1" u="none" strike="noStrike" cap="none" normalizeH="0" baseline="0" dirty="0" smtClean="0">
                <a:ln>
                  <a:noFill/>
                </a:ln>
                <a:solidFill>
                  <a:srgbClr val="60A0B0"/>
                </a:solidFill>
                <a:effectLst/>
                <a:latin typeface="Consolas" panose="020B0609020204030204" pitchFamily="49" charset="0"/>
              </a:rPr>
              <a:t>#&gt; [1] "double"</a:t>
            </a:r>
            <a:r>
              <a:rPr kumimoji="0" lang="ko-KR" altLang="ko-KR" sz="2000" b="0" i="0" u="none" strike="noStrike" cap="none" normalizeH="0" baseline="0" dirty="0" smtClean="0">
                <a:ln>
                  <a:noFill/>
                </a:ln>
                <a:solidFill>
                  <a:srgbClr val="333333"/>
                </a:solidFill>
                <a:effectLst/>
                <a:latin typeface="Consolas" panose="020B0609020204030204" pitchFamily="49" charset="0"/>
              </a:rPr>
              <a:t> </a:t>
            </a:r>
            <a:r>
              <a:rPr kumimoji="0" lang="en-US" altLang="ko-KR" sz="2000" b="0" i="0" u="none" strike="noStrike" cap="none" normalizeH="0" baseline="0" dirty="0" smtClean="0">
                <a:ln>
                  <a:noFill/>
                </a:ln>
                <a:solidFill>
                  <a:srgbClr val="333333"/>
                </a:solidFill>
                <a:effectLst/>
                <a:latin typeface="Consolas" panose="020B0609020204030204" pitchFamily="49" charset="0"/>
              </a:rPr>
              <a:t/>
            </a:r>
            <a:br>
              <a:rPr kumimoji="0" lang="en-US" altLang="ko-KR" sz="2000" b="0" i="0" u="none" strike="noStrike" cap="none" normalizeH="0" baseline="0" dirty="0" smtClean="0">
                <a:ln>
                  <a:noFill/>
                </a:ln>
                <a:solidFill>
                  <a:srgbClr val="333333"/>
                </a:solidFill>
                <a:effectLst/>
                <a:latin typeface="Consolas" panose="020B0609020204030204" pitchFamily="49" charset="0"/>
              </a:rPr>
            </a:br>
            <a:r>
              <a:rPr kumimoji="0" lang="ko-KR" altLang="ko-KR" sz="2000" b="1" i="0" u="none" strike="noStrike" cap="none" normalizeH="0" baseline="0" dirty="0" smtClean="0">
                <a:ln>
                  <a:noFill/>
                </a:ln>
                <a:solidFill>
                  <a:srgbClr val="007020"/>
                </a:solidFill>
                <a:effectLst/>
                <a:latin typeface="Consolas" panose="020B0609020204030204" pitchFamily="49" charset="0"/>
              </a:rPr>
              <a:t>typeof</a:t>
            </a:r>
            <a:r>
              <a:rPr kumimoji="0" lang="ko-KR" altLang="ko-KR" sz="2000" b="0" i="0" u="none" strike="noStrike" cap="none" normalizeH="0" baseline="0" dirty="0" smtClean="0">
                <a:ln>
                  <a:noFill/>
                </a:ln>
                <a:solidFill>
                  <a:srgbClr val="333333"/>
                </a:solidFill>
                <a:effectLst/>
                <a:latin typeface="Consolas" panose="020B0609020204030204" pitchFamily="49" charset="0"/>
              </a:rPr>
              <a:t>(</a:t>
            </a:r>
            <a:r>
              <a:rPr kumimoji="0" lang="ko-KR" altLang="ko-KR" sz="2000" b="1" i="0" u="none" strike="noStrike" cap="none" normalizeH="0" baseline="0" dirty="0" smtClean="0">
                <a:ln>
                  <a:noFill/>
                </a:ln>
                <a:solidFill>
                  <a:srgbClr val="007020"/>
                </a:solidFill>
                <a:effectLst/>
                <a:latin typeface="Consolas" panose="020B0609020204030204" pitchFamily="49" charset="0"/>
              </a:rPr>
              <a:t>c</a:t>
            </a:r>
            <a:r>
              <a:rPr kumimoji="0" lang="ko-KR" altLang="ko-KR" sz="2000" b="0" i="0" u="none" strike="noStrike" cap="none" normalizeH="0" baseline="0" dirty="0" smtClean="0">
                <a:ln>
                  <a:noFill/>
                </a:ln>
                <a:solidFill>
                  <a:srgbClr val="333333"/>
                </a:solidFill>
                <a:effectLst/>
                <a:latin typeface="Consolas" panose="020B0609020204030204" pitchFamily="49" charset="0"/>
              </a:rPr>
              <a:t>(</a:t>
            </a:r>
            <a:r>
              <a:rPr kumimoji="0" lang="ko-KR" altLang="ko-KR" sz="2000" b="0" i="0" u="none" strike="noStrike" cap="none" normalizeH="0" baseline="0" dirty="0" smtClean="0">
                <a:ln>
                  <a:noFill/>
                </a:ln>
                <a:solidFill>
                  <a:srgbClr val="40A070"/>
                </a:solidFill>
                <a:effectLst/>
                <a:latin typeface="Consolas" panose="020B0609020204030204" pitchFamily="49" charset="0"/>
              </a:rPr>
              <a:t>1.5</a:t>
            </a:r>
            <a:r>
              <a:rPr kumimoji="0" lang="ko-KR" altLang="ko-KR" sz="2000" b="0" i="0" u="none" strike="noStrike" cap="none" normalizeH="0" baseline="0" dirty="0" smtClean="0">
                <a:ln>
                  <a:noFill/>
                </a:ln>
                <a:solidFill>
                  <a:srgbClr val="333333"/>
                </a:solidFill>
                <a:effectLst/>
                <a:latin typeface="Consolas" panose="020B0609020204030204" pitchFamily="49" charset="0"/>
              </a:rPr>
              <a:t>, </a:t>
            </a:r>
            <a:r>
              <a:rPr kumimoji="0" lang="ko-KR" altLang="ko-KR" sz="2000" b="0" i="0" u="none" strike="noStrike" cap="none" normalizeH="0" baseline="0" dirty="0" smtClean="0">
                <a:ln>
                  <a:noFill/>
                </a:ln>
                <a:solidFill>
                  <a:srgbClr val="4070A0"/>
                </a:solidFill>
                <a:effectLst/>
                <a:latin typeface="Consolas" panose="020B0609020204030204" pitchFamily="49" charset="0"/>
              </a:rPr>
              <a:t>"a"</a:t>
            </a:r>
            <a:r>
              <a:rPr kumimoji="0" lang="ko-KR" altLang="ko-KR" sz="2000" b="0" i="0" u="none" strike="noStrike" cap="none" normalizeH="0" baseline="0" dirty="0" smtClean="0">
                <a:ln>
                  <a:noFill/>
                </a:ln>
                <a:solidFill>
                  <a:srgbClr val="333333"/>
                </a:solidFill>
                <a:effectLst/>
                <a:latin typeface="Consolas" panose="020B0609020204030204" pitchFamily="49" charset="0"/>
              </a:rPr>
              <a:t>)) </a:t>
            </a:r>
            <a:r>
              <a:rPr kumimoji="0" lang="en-US" altLang="ko-KR" sz="2000" b="0" i="0" u="none" strike="noStrike" cap="none" normalizeH="0" baseline="0" dirty="0" smtClean="0">
                <a:ln>
                  <a:noFill/>
                </a:ln>
                <a:solidFill>
                  <a:srgbClr val="333333"/>
                </a:solidFill>
                <a:effectLst/>
                <a:latin typeface="Consolas" panose="020B0609020204030204" pitchFamily="49" charset="0"/>
              </a:rPr>
              <a:t/>
            </a:r>
            <a:br>
              <a:rPr kumimoji="0" lang="en-US" altLang="ko-KR" sz="2000" b="0" i="0" u="none" strike="noStrike" cap="none" normalizeH="0" baseline="0" dirty="0" smtClean="0">
                <a:ln>
                  <a:noFill/>
                </a:ln>
                <a:solidFill>
                  <a:srgbClr val="333333"/>
                </a:solidFill>
                <a:effectLst/>
                <a:latin typeface="Consolas" panose="020B0609020204030204" pitchFamily="49" charset="0"/>
              </a:rPr>
            </a:br>
            <a:r>
              <a:rPr kumimoji="0" lang="ko-KR" altLang="ko-KR" sz="2000" b="0" i="1" u="none" strike="noStrike" cap="none" normalizeH="0" baseline="0" dirty="0" smtClean="0">
                <a:ln>
                  <a:noFill/>
                </a:ln>
                <a:solidFill>
                  <a:srgbClr val="60A0B0"/>
                </a:solidFill>
                <a:effectLst/>
                <a:latin typeface="Consolas" panose="020B0609020204030204" pitchFamily="49" charset="0"/>
              </a:rPr>
              <a:t>#&gt; [1] "character"</a:t>
            </a:r>
            <a:r>
              <a:rPr kumimoji="0" lang="ko-KR" altLang="ko-KR" sz="2000" b="0" i="0" u="none" strike="noStrike" cap="none" normalizeH="0" baseline="0" dirty="0" smtClean="0">
                <a:ln>
                  <a:noFill/>
                </a:ln>
                <a:solidFill>
                  <a:schemeClr val="tx1"/>
                </a:solidFill>
                <a:effectLst/>
              </a:rPr>
              <a:t> </a:t>
            </a:r>
            <a:endParaRPr kumimoji="0" lang="ko-KR" altLang="ko-KR" sz="2000" b="0" i="0" u="none" strike="noStrike" cap="none" normalizeH="0" baseline="0" dirty="0" smtClean="0">
              <a:ln>
                <a:noFill/>
              </a:ln>
              <a:solidFill>
                <a:schemeClr val="tx1"/>
              </a:solidFill>
              <a:effectLst/>
              <a:latin typeface="Arial" panose="020B0604020202020204" pitchFamily="34" charset="0"/>
            </a:endParaRPr>
          </a:p>
        </p:txBody>
      </p:sp>
      <p:sp>
        <p:nvSpPr>
          <p:cNvPr id="10" name="TextBox 9"/>
          <p:cNvSpPr txBox="1"/>
          <p:nvPr/>
        </p:nvSpPr>
        <p:spPr>
          <a:xfrm>
            <a:off x="4095545" y="4924812"/>
            <a:ext cx="7200590" cy="1200329"/>
          </a:xfrm>
          <a:prstGeom prst="rect">
            <a:avLst/>
          </a:prstGeom>
          <a:noFill/>
        </p:spPr>
        <p:txBody>
          <a:bodyPr wrap="square" rtlCol="0">
            <a:spAutoFit/>
          </a:bodyPr>
          <a:lstStyle/>
          <a:p>
            <a:r>
              <a:rPr lang="en-US" altLang="ko-KR" b="1" u="sng" dirty="0" smtClean="0"/>
              <a:t>An atomic vector can not have a mix of different types</a:t>
            </a:r>
            <a:r>
              <a:rPr lang="en-US" altLang="ko-KR" dirty="0" smtClean="0"/>
              <a:t> because the type is a property of the complete vector, not the individual elements. </a:t>
            </a:r>
            <a:r>
              <a:rPr lang="en-US" altLang="ko-KR" b="1" u="sng" dirty="0" smtClean="0"/>
              <a:t>If you need to mix multiple types in the same vector, you should use a list</a:t>
            </a:r>
            <a:r>
              <a:rPr lang="en-US" altLang="ko-KR" dirty="0" smtClean="0"/>
              <a:t>, which you’ll learn about shortly.</a:t>
            </a:r>
            <a:endParaRPr lang="ko-KR" altLang="en-US" dirty="0"/>
          </a:p>
        </p:txBody>
      </p:sp>
    </p:spTree>
    <p:extLst>
      <p:ext uri="{BB962C8B-B14F-4D97-AF65-F5344CB8AC3E}">
        <p14:creationId xmlns:p14="http://schemas.microsoft.com/office/powerpoint/2010/main" val="1538403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Test Functions</a:t>
            </a:r>
            <a:endParaRPr lang="ko-KR" altLang="en-US" dirty="0"/>
          </a:p>
        </p:txBody>
      </p:sp>
      <p:graphicFrame>
        <p:nvGraphicFramePr>
          <p:cNvPr id="4" name="내용 개체 틀 3"/>
          <p:cNvGraphicFramePr>
            <a:graphicFrameLocks noGrp="1"/>
          </p:cNvGraphicFramePr>
          <p:nvPr>
            <p:ph idx="1"/>
            <p:extLst>
              <p:ext uri="{D42A27DB-BD31-4B8C-83A1-F6EECF244321}">
                <p14:modId xmlns:p14="http://schemas.microsoft.com/office/powerpoint/2010/main" val="542186262"/>
              </p:ext>
            </p:extLst>
          </p:nvPr>
        </p:nvGraphicFramePr>
        <p:xfrm>
          <a:off x="510744" y="1382651"/>
          <a:ext cx="7998942" cy="4354992"/>
        </p:xfrm>
        <a:graphic>
          <a:graphicData uri="http://schemas.openxmlformats.org/drawingml/2006/table">
            <a:tbl>
              <a:tblPr firstRow="1">
                <a:tableStyleId>{F5AB1C69-6EDB-4FF4-983F-18BD219EF322}</a:tableStyleId>
              </a:tblPr>
              <a:tblGrid>
                <a:gridCol w="1333157"/>
                <a:gridCol w="1333157"/>
                <a:gridCol w="1333157"/>
                <a:gridCol w="1333157"/>
                <a:gridCol w="1333157"/>
                <a:gridCol w="1333157"/>
              </a:tblGrid>
              <a:tr h="506782">
                <a:tc>
                  <a:txBody>
                    <a:bodyPr/>
                    <a:lstStyle/>
                    <a:p>
                      <a:pPr algn="ctr"/>
                      <a:endParaRPr lang="ko-KR" altLang="en-US" dirty="0"/>
                    </a:p>
                  </a:txBody>
                  <a:tcPr marL="94658" marR="94658" marT="43688" marB="43688" anchor="ctr"/>
                </a:tc>
                <a:tc>
                  <a:txBody>
                    <a:bodyPr/>
                    <a:lstStyle/>
                    <a:p>
                      <a:pPr algn="ctr"/>
                      <a:r>
                        <a:rPr lang="en-US" sz="1400" dirty="0" err="1" smtClean="0">
                          <a:effectLst/>
                        </a:rPr>
                        <a:t>lgl</a:t>
                      </a:r>
                      <a:endParaRPr lang="en-US" sz="1400" b="1" dirty="0">
                        <a:effectLst/>
                      </a:endParaRPr>
                    </a:p>
                  </a:txBody>
                  <a:tcPr marL="94658" marR="94658" marT="43688" marB="43688" anchor="ctr"/>
                </a:tc>
                <a:tc>
                  <a:txBody>
                    <a:bodyPr/>
                    <a:lstStyle/>
                    <a:p>
                      <a:pPr algn="ctr"/>
                      <a:r>
                        <a:rPr lang="en-US" sz="1400" dirty="0" err="1">
                          <a:effectLst/>
                        </a:rPr>
                        <a:t>int</a:t>
                      </a:r>
                      <a:endParaRPr lang="en-US" sz="1400" b="1" dirty="0">
                        <a:effectLst/>
                      </a:endParaRPr>
                    </a:p>
                  </a:txBody>
                  <a:tcPr marL="94658" marR="94658" marT="43688" marB="43688" anchor="ctr"/>
                </a:tc>
                <a:tc>
                  <a:txBody>
                    <a:bodyPr/>
                    <a:lstStyle/>
                    <a:p>
                      <a:pPr algn="ctr"/>
                      <a:r>
                        <a:rPr lang="en-US" sz="1400" dirty="0" err="1">
                          <a:effectLst/>
                        </a:rPr>
                        <a:t>dbl</a:t>
                      </a:r>
                      <a:endParaRPr lang="en-US" sz="1400" b="1" dirty="0">
                        <a:effectLst/>
                      </a:endParaRPr>
                    </a:p>
                  </a:txBody>
                  <a:tcPr marL="94658" marR="94658" marT="43688" marB="43688" anchor="ctr"/>
                </a:tc>
                <a:tc>
                  <a:txBody>
                    <a:bodyPr/>
                    <a:lstStyle/>
                    <a:p>
                      <a:pPr algn="ctr"/>
                      <a:r>
                        <a:rPr lang="en-US" sz="1400" dirty="0" err="1">
                          <a:effectLst/>
                        </a:rPr>
                        <a:t>chr</a:t>
                      </a:r>
                      <a:endParaRPr lang="en-US" sz="1400" b="1" dirty="0">
                        <a:effectLst/>
                      </a:endParaRPr>
                    </a:p>
                  </a:txBody>
                  <a:tcPr marL="94658" marR="94658" marT="43688" marB="43688" anchor="ctr"/>
                </a:tc>
                <a:tc>
                  <a:txBody>
                    <a:bodyPr/>
                    <a:lstStyle/>
                    <a:p>
                      <a:pPr algn="ctr"/>
                      <a:r>
                        <a:rPr lang="en-US" sz="1400" dirty="0">
                          <a:effectLst/>
                        </a:rPr>
                        <a:t>list</a:t>
                      </a:r>
                      <a:endParaRPr lang="en-US" sz="1400" b="1" dirty="0">
                        <a:effectLst/>
                      </a:endParaRPr>
                    </a:p>
                  </a:txBody>
                  <a:tcPr marL="94658" marR="94658" marT="43688" marB="43688" anchor="ctr"/>
                </a:tc>
              </a:tr>
              <a:tr h="506782">
                <a:tc>
                  <a:txBody>
                    <a:bodyPr/>
                    <a:lstStyle/>
                    <a:p>
                      <a:pPr algn="ctr"/>
                      <a:r>
                        <a:rPr lang="en-US" sz="1400" dirty="0" err="1">
                          <a:effectLst/>
                        </a:rPr>
                        <a:t>is_logical</a:t>
                      </a:r>
                      <a:r>
                        <a:rPr lang="en-US" sz="1400" dirty="0">
                          <a:effectLst/>
                        </a:rPr>
                        <a:t>()</a:t>
                      </a:r>
                    </a:p>
                  </a:txBody>
                  <a:tcPr marL="94658" marR="94658" marT="43688" marB="43688" anchor="ctr"/>
                </a:tc>
                <a:tc>
                  <a:txBody>
                    <a:bodyPr/>
                    <a:lstStyle/>
                    <a:p>
                      <a:pPr algn="ctr"/>
                      <a:r>
                        <a:rPr lang="en-US" sz="1400" dirty="0">
                          <a:effectLst/>
                        </a:rPr>
                        <a:t>x</a:t>
                      </a:r>
                    </a:p>
                  </a:txBody>
                  <a:tcPr marL="94658" marR="94658" marT="43688" marB="43688" anchor="ctr"/>
                </a:tc>
                <a:tc>
                  <a:txBody>
                    <a:bodyPr/>
                    <a:lstStyle/>
                    <a:p>
                      <a:pPr algn="ctr"/>
                      <a:endParaRPr lang="ko-KR" altLang="en-US" sz="1400">
                        <a:effectLst/>
                      </a:endParaRPr>
                    </a:p>
                  </a:txBody>
                  <a:tcPr marL="94658" marR="94658" marT="43688" marB="43688" anchor="ctr"/>
                </a:tc>
                <a:tc>
                  <a:txBody>
                    <a:bodyPr/>
                    <a:lstStyle/>
                    <a:p>
                      <a:pPr algn="ctr"/>
                      <a:endParaRPr lang="ko-KR" altLang="en-US" sz="1400">
                        <a:effectLst/>
                      </a:endParaRPr>
                    </a:p>
                  </a:txBody>
                  <a:tcPr marL="94658" marR="94658" marT="43688" marB="43688" anchor="ctr"/>
                </a:tc>
                <a:tc>
                  <a:txBody>
                    <a:bodyPr/>
                    <a:lstStyle/>
                    <a:p>
                      <a:pPr algn="ctr"/>
                      <a:endParaRPr lang="ko-KR" altLang="en-US" sz="1400">
                        <a:effectLst/>
                      </a:endParaRPr>
                    </a:p>
                  </a:txBody>
                  <a:tcPr marL="94658" marR="94658" marT="43688" marB="43688" anchor="ctr"/>
                </a:tc>
                <a:tc>
                  <a:txBody>
                    <a:bodyPr/>
                    <a:lstStyle/>
                    <a:p>
                      <a:pPr algn="ctr"/>
                      <a:endParaRPr lang="ko-KR" altLang="en-US" sz="1400" dirty="0">
                        <a:effectLst/>
                      </a:endParaRPr>
                    </a:p>
                  </a:txBody>
                  <a:tcPr marL="94658" marR="94658" marT="43688" marB="43688" anchor="ctr"/>
                </a:tc>
              </a:tr>
              <a:tr h="506782">
                <a:tc>
                  <a:txBody>
                    <a:bodyPr/>
                    <a:lstStyle/>
                    <a:p>
                      <a:pPr algn="ctr"/>
                      <a:r>
                        <a:rPr lang="en-US" sz="1400">
                          <a:effectLst/>
                        </a:rPr>
                        <a:t>is_integer()</a:t>
                      </a:r>
                    </a:p>
                  </a:txBody>
                  <a:tcPr marL="94658" marR="94658" marT="43688" marB="43688" anchor="ctr"/>
                </a:tc>
                <a:tc>
                  <a:txBody>
                    <a:bodyPr/>
                    <a:lstStyle/>
                    <a:p>
                      <a:pPr algn="ctr"/>
                      <a:endParaRPr lang="ko-KR" altLang="en-US" sz="1400" dirty="0">
                        <a:effectLst/>
                      </a:endParaRPr>
                    </a:p>
                  </a:txBody>
                  <a:tcPr marL="94658" marR="94658" marT="43688" marB="43688" anchor="ctr"/>
                </a:tc>
                <a:tc>
                  <a:txBody>
                    <a:bodyPr/>
                    <a:lstStyle/>
                    <a:p>
                      <a:pPr algn="ctr"/>
                      <a:r>
                        <a:rPr lang="en-US" sz="1400" dirty="0">
                          <a:effectLst/>
                        </a:rPr>
                        <a:t>x</a:t>
                      </a:r>
                    </a:p>
                  </a:txBody>
                  <a:tcPr marL="94658" marR="94658" marT="43688" marB="43688" anchor="ctr"/>
                </a:tc>
                <a:tc>
                  <a:txBody>
                    <a:bodyPr/>
                    <a:lstStyle/>
                    <a:p>
                      <a:pPr algn="ctr"/>
                      <a:endParaRPr lang="ko-KR" altLang="en-US" sz="1400">
                        <a:effectLst/>
                      </a:endParaRPr>
                    </a:p>
                  </a:txBody>
                  <a:tcPr marL="94658" marR="94658" marT="43688" marB="43688" anchor="ctr"/>
                </a:tc>
                <a:tc>
                  <a:txBody>
                    <a:bodyPr/>
                    <a:lstStyle/>
                    <a:p>
                      <a:pPr algn="ctr"/>
                      <a:endParaRPr lang="ko-KR" altLang="en-US" sz="1400">
                        <a:effectLst/>
                      </a:endParaRPr>
                    </a:p>
                  </a:txBody>
                  <a:tcPr marL="94658" marR="94658" marT="43688" marB="43688" anchor="ctr"/>
                </a:tc>
                <a:tc>
                  <a:txBody>
                    <a:bodyPr/>
                    <a:lstStyle/>
                    <a:p>
                      <a:pPr algn="ctr"/>
                      <a:endParaRPr lang="ko-KR" altLang="en-US" sz="1400">
                        <a:effectLst/>
                      </a:endParaRPr>
                    </a:p>
                  </a:txBody>
                  <a:tcPr marL="94658" marR="94658" marT="43688" marB="43688" anchor="ctr"/>
                </a:tc>
              </a:tr>
              <a:tr h="506782">
                <a:tc>
                  <a:txBody>
                    <a:bodyPr/>
                    <a:lstStyle/>
                    <a:p>
                      <a:pPr algn="ctr"/>
                      <a:r>
                        <a:rPr lang="en-US" sz="1400">
                          <a:effectLst/>
                        </a:rPr>
                        <a:t>is_double()</a:t>
                      </a:r>
                    </a:p>
                  </a:txBody>
                  <a:tcPr marL="94658" marR="94658" marT="43688" marB="43688" anchor="ctr"/>
                </a:tc>
                <a:tc>
                  <a:txBody>
                    <a:bodyPr/>
                    <a:lstStyle/>
                    <a:p>
                      <a:pPr algn="ctr"/>
                      <a:endParaRPr lang="ko-KR" altLang="en-US" sz="1400">
                        <a:effectLst/>
                      </a:endParaRPr>
                    </a:p>
                  </a:txBody>
                  <a:tcPr marL="94658" marR="94658" marT="43688" marB="43688" anchor="ctr"/>
                </a:tc>
                <a:tc>
                  <a:txBody>
                    <a:bodyPr/>
                    <a:lstStyle/>
                    <a:p>
                      <a:pPr algn="ctr"/>
                      <a:endParaRPr lang="ko-KR" altLang="en-US" sz="1400" dirty="0">
                        <a:effectLst/>
                      </a:endParaRPr>
                    </a:p>
                  </a:txBody>
                  <a:tcPr marL="94658" marR="94658" marT="43688" marB="43688" anchor="ctr"/>
                </a:tc>
                <a:tc>
                  <a:txBody>
                    <a:bodyPr/>
                    <a:lstStyle/>
                    <a:p>
                      <a:pPr algn="ctr"/>
                      <a:r>
                        <a:rPr lang="en-US" sz="1400">
                          <a:effectLst/>
                        </a:rPr>
                        <a:t>x</a:t>
                      </a:r>
                    </a:p>
                  </a:txBody>
                  <a:tcPr marL="94658" marR="94658" marT="43688" marB="43688" anchor="ctr"/>
                </a:tc>
                <a:tc>
                  <a:txBody>
                    <a:bodyPr/>
                    <a:lstStyle/>
                    <a:p>
                      <a:pPr algn="ctr"/>
                      <a:endParaRPr lang="ko-KR" altLang="en-US" sz="1400">
                        <a:effectLst/>
                      </a:endParaRPr>
                    </a:p>
                  </a:txBody>
                  <a:tcPr marL="94658" marR="94658" marT="43688" marB="43688" anchor="ctr"/>
                </a:tc>
                <a:tc>
                  <a:txBody>
                    <a:bodyPr/>
                    <a:lstStyle/>
                    <a:p>
                      <a:pPr algn="ctr"/>
                      <a:endParaRPr lang="ko-KR" altLang="en-US" sz="1400">
                        <a:effectLst/>
                      </a:endParaRPr>
                    </a:p>
                  </a:txBody>
                  <a:tcPr marL="94658" marR="94658" marT="43688" marB="43688" anchor="ctr"/>
                </a:tc>
              </a:tr>
              <a:tr h="506782">
                <a:tc>
                  <a:txBody>
                    <a:bodyPr/>
                    <a:lstStyle/>
                    <a:p>
                      <a:pPr algn="ctr"/>
                      <a:r>
                        <a:rPr lang="en-US" sz="1400">
                          <a:effectLst/>
                        </a:rPr>
                        <a:t>is_numeric()</a:t>
                      </a:r>
                    </a:p>
                  </a:txBody>
                  <a:tcPr marL="94658" marR="94658" marT="43688" marB="43688" anchor="ctr"/>
                </a:tc>
                <a:tc>
                  <a:txBody>
                    <a:bodyPr/>
                    <a:lstStyle/>
                    <a:p>
                      <a:pPr algn="ctr"/>
                      <a:endParaRPr lang="ko-KR" altLang="en-US" sz="1400">
                        <a:effectLst/>
                      </a:endParaRPr>
                    </a:p>
                  </a:txBody>
                  <a:tcPr marL="94658" marR="94658" marT="43688" marB="43688" anchor="ctr"/>
                </a:tc>
                <a:tc>
                  <a:txBody>
                    <a:bodyPr/>
                    <a:lstStyle/>
                    <a:p>
                      <a:pPr algn="ctr"/>
                      <a:r>
                        <a:rPr lang="en-US" sz="1400">
                          <a:effectLst/>
                        </a:rPr>
                        <a:t>x</a:t>
                      </a:r>
                    </a:p>
                  </a:txBody>
                  <a:tcPr marL="94658" marR="94658" marT="43688" marB="43688" anchor="ctr"/>
                </a:tc>
                <a:tc>
                  <a:txBody>
                    <a:bodyPr/>
                    <a:lstStyle/>
                    <a:p>
                      <a:pPr algn="ctr"/>
                      <a:r>
                        <a:rPr lang="en-US" sz="1400" dirty="0">
                          <a:effectLst/>
                        </a:rPr>
                        <a:t>x</a:t>
                      </a:r>
                    </a:p>
                  </a:txBody>
                  <a:tcPr marL="94658" marR="94658" marT="43688" marB="43688" anchor="ctr"/>
                </a:tc>
                <a:tc>
                  <a:txBody>
                    <a:bodyPr/>
                    <a:lstStyle/>
                    <a:p>
                      <a:pPr algn="ctr"/>
                      <a:endParaRPr lang="ko-KR" altLang="en-US" sz="1400">
                        <a:effectLst/>
                      </a:endParaRPr>
                    </a:p>
                  </a:txBody>
                  <a:tcPr marL="94658" marR="94658" marT="43688" marB="43688" anchor="ctr"/>
                </a:tc>
                <a:tc>
                  <a:txBody>
                    <a:bodyPr/>
                    <a:lstStyle/>
                    <a:p>
                      <a:pPr algn="ctr"/>
                      <a:endParaRPr lang="ko-KR" altLang="en-US" sz="1400">
                        <a:effectLst/>
                      </a:endParaRPr>
                    </a:p>
                  </a:txBody>
                  <a:tcPr marL="94658" marR="94658" marT="43688" marB="43688" anchor="ctr"/>
                </a:tc>
              </a:tr>
              <a:tr h="506782">
                <a:tc>
                  <a:txBody>
                    <a:bodyPr/>
                    <a:lstStyle/>
                    <a:p>
                      <a:pPr algn="ctr"/>
                      <a:r>
                        <a:rPr lang="en-US" sz="1400">
                          <a:effectLst/>
                        </a:rPr>
                        <a:t>is_character()</a:t>
                      </a:r>
                    </a:p>
                  </a:txBody>
                  <a:tcPr marL="94658" marR="94658" marT="43688" marB="43688" anchor="ctr"/>
                </a:tc>
                <a:tc>
                  <a:txBody>
                    <a:bodyPr/>
                    <a:lstStyle/>
                    <a:p>
                      <a:pPr algn="ctr"/>
                      <a:endParaRPr lang="ko-KR" altLang="en-US" sz="1400">
                        <a:effectLst/>
                      </a:endParaRPr>
                    </a:p>
                  </a:txBody>
                  <a:tcPr marL="94658" marR="94658" marT="43688" marB="43688" anchor="ctr"/>
                </a:tc>
                <a:tc>
                  <a:txBody>
                    <a:bodyPr/>
                    <a:lstStyle/>
                    <a:p>
                      <a:pPr algn="ctr"/>
                      <a:endParaRPr lang="ko-KR" altLang="en-US" sz="1400">
                        <a:effectLst/>
                      </a:endParaRPr>
                    </a:p>
                  </a:txBody>
                  <a:tcPr marL="94658" marR="94658" marT="43688" marB="43688" anchor="ctr"/>
                </a:tc>
                <a:tc>
                  <a:txBody>
                    <a:bodyPr/>
                    <a:lstStyle/>
                    <a:p>
                      <a:pPr algn="ctr"/>
                      <a:endParaRPr lang="ko-KR" altLang="en-US" sz="1400" dirty="0">
                        <a:effectLst/>
                      </a:endParaRPr>
                    </a:p>
                  </a:txBody>
                  <a:tcPr marL="94658" marR="94658" marT="43688" marB="43688" anchor="ctr"/>
                </a:tc>
                <a:tc>
                  <a:txBody>
                    <a:bodyPr/>
                    <a:lstStyle/>
                    <a:p>
                      <a:pPr algn="ctr"/>
                      <a:r>
                        <a:rPr lang="en-US" sz="1400">
                          <a:effectLst/>
                        </a:rPr>
                        <a:t>x</a:t>
                      </a:r>
                    </a:p>
                  </a:txBody>
                  <a:tcPr marL="94658" marR="94658" marT="43688" marB="43688" anchor="ctr"/>
                </a:tc>
                <a:tc>
                  <a:txBody>
                    <a:bodyPr/>
                    <a:lstStyle/>
                    <a:p>
                      <a:pPr algn="ctr"/>
                      <a:endParaRPr lang="ko-KR" altLang="en-US" sz="1400">
                        <a:effectLst/>
                      </a:endParaRPr>
                    </a:p>
                  </a:txBody>
                  <a:tcPr marL="94658" marR="94658" marT="43688" marB="43688" anchor="ctr"/>
                </a:tc>
              </a:tr>
              <a:tr h="506782">
                <a:tc>
                  <a:txBody>
                    <a:bodyPr/>
                    <a:lstStyle/>
                    <a:p>
                      <a:pPr algn="ctr"/>
                      <a:r>
                        <a:rPr lang="en-US" sz="1400">
                          <a:effectLst/>
                        </a:rPr>
                        <a:t>is_atomic()</a:t>
                      </a:r>
                    </a:p>
                  </a:txBody>
                  <a:tcPr marL="94658" marR="94658" marT="43688" marB="43688" anchor="ctr"/>
                </a:tc>
                <a:tc>
                  <a:txBody>
                    <a:bodyPr/>
                    <a:lstStyle/>
                    <a:p>
                      <a:pPr algn="ctr"/>
                      <a:r>
                        <a:rPr lang="en-US" sz="1400">
                          <a:effectLst/>
                        </a:rPr>
                        <a:t>x</a:t>
                      </a:r>
                    </a:p>
                  </a:txBody>
                  <a:tcPr marL="94658" marR="94658" marT="43688" marB="43688" anchor="ctr"/>
                </a:tc>
                <a:tc>
                  <a:txBody>
                    <a:bodyPr/>
                    <a:lstStyle/>
                    <a:p>
                      <a:pPr algn="ctr"/>
                      <a:r>
                        <a:rPr lang="en-US" sz="1400">
                          <a:effectLst/>
                        </a:rPr>
                        <a:t>x</a:t>
                      </a:r>
                    </a:p>
                  </a:txBody>
                  <a:tcPr marL="94658" marR="94658" marT="43688" marB="43688" anchor="ctr"/>
                </a:tc>
                <a:tc>
                  <a:txBody>
                    <a:bodyPr/>
                    <a:lstStyle/>
                    <a:p>
                      <a:pPr algn="ctr"/>
                      <a:r>
                        <a:rPr lang="en-US" sz="1400" dirty="0">
                          <a:effectLst/>
                        </a:rPr>
                        <a:t>x</a:t>
                      </a:r>
                    </a:p>
                  </a:txBody>
                  <a:tcPr marL="94658" marR="94658" marT="43688" marB="43688" anchor="ctr"/>
                </a:tc>
                <a:tc>
                  <a:txBody>
                    <a:bodyPr/>
                    <a:lstStyle/>
                    <a:p>
                      <a:pPr algn="ctr"/>
                      <a:r>
                        <a:rPr lang="en-US" sz="1400" dirty="0">
                          <a:effectLst/>
                        </a:rPr>
                        <a:t>x</a:t>
                      </a:r>
                    </a:p>
                  </a:txBody>
                  <a:tcPr marL="94658" marR="94658" marT="43688" marB="43688" anchor="ctr"/>
                </a:tc>
                <a:tc>
                  <a:txBody>
                    <a:bodyPr/>
                    <a:lstStyle/>
                    <a:p>
                      <a:pPr algn="ctr"/>
                      <a:endParaRPr lang="ko-KR" altLang="en-US" sz="1400">
                        <a:effectLst/>
                      </a:endParaRPr>
                    </a:p>
                  </a:txBody>
                  <a:tcPr marL="94658" marR="94658" marT="43688" marB="43688" anchor="ctr"/>
                </a:tc>
              </a:tr>
              <a:tr h="297079">
                <a:tc>
                  <a:txBody>
                    <a:bodyPr/>
                    <a:lstStyle/>
                    <a:p>
                      <a:pPr algn="ctr"/>
                      <a:r>
                        <a:rPr lang="en-US" sz="1400">
                          <a:effectLst/>
                        </a:rPr>
                        <a:t>is_list()</a:t>
                      </a:r>
                    </a:p>
                  </a:txBody>
                  <a:tcPr marL="94658" marR="94658" marT="43688" marB="43688" anchor="ctr"/>
                </a:tc>
                <a:tc>
                  <a:txBody>
                    <a:bodyPr/>
                    <a:lstStyle/>
                    <a:p>
                      <a:pPr algn="ctr"/>
                      <a:endParaRPr lang="ko-KR" altLang="en-US" sz="1400">
                        <a:effectLst/>
                      </a:endParaRPr>
                    </a:p>
                  </a:txBody>
                  <a:tcPr marL="94658" marR="94658" marT="43688" marB="43688" anchor="ctr"/>
                </a:tc>
                <a:tc>
                  <a:txBody>
                    <a:bodyPr/>
                    <a:lstStyle/>
                    <a:p>
                      <a:pPr algn="ctr"/>
                      <a:endParaRPr lang="ko-KR" altLang="en-US" sz="1400">
                        <a:effectLst/>
                      </a:endParaRPr>
                    </a:p>
                  </a:txBody>
                  <a:tcPr marL="94658" marR="94658" marT="43688" marB="43688" anchor="ctr"/>
                </a:tc>
                <a:tc>
                  <a:txBody>
                    <a:bodyPr/>
                    <a:lstStyle/>
                    <a:p>
                      <a:pPr algn="ctr"/>
                      <a:endParaRPr lang="ko-KR" altLang="en-US" sz="1400">
                        <a:effectLst/>
                      </a:endParaRPr>
                    </a:p>
                  </a:txBody>
                  <a:tcPr marL="94658" marR="94658" marT="43688" marB="43688" anchor="ctr"/>
                </a:tc>
                <a:tc>
                  <a:txBody>
                    <a:bodyPr/>
                    <a:lstStyle/>
                    <a:p>
                      <a:pPr algn="ctr"/>
                      <a:endParaRPr lang="ko-KR" altLang="en-US" sz="1400" dirty="0">
                        <a:effectLst/>
                      </a:endParaRPr>
                    </a:p>
                  </a:txBody>
                  <a:tcPr marL="94658" marR="94658" marT="43688" marB="43688" anchor="ctr"/>
                </a:tc>
                <a:tc>
                  <a:txBody>
                    <a:bodyPr/>
                    <a:lstStyle/>
                    <a:p>
                      <a:pPr algn="ctr"/>
                      <a:r>
                        <a:rPr lang="en-US" sz="1400">
                          <a:effectLst/>
                        </a:rPr>
                        <a:t>x</a:t>
                      </a:r>
                    </a:p>
                  </a:txBody>
                  <a:tcPr marL="94658" marR="94658" marT="43688" marB="43688" anchor="ctr"/>
                </a:tc>
              </a:tr>
              <a:tr h="506782">
                <a:tc>
                  <a:txBody>
                    <a:bodyPr/>
                    <a:lstStyle/>
                    <a:p>
                      <a:pPr algn="ctr"/>
                      <a:r>
                        <a:rPr lang="en-US" sz="1400">
                          <a:effectLst/>
                        </a:rPr>
                        <a:t>is_vector()</a:t>
                      </a:r>
                    </a:p>
                  </a:txBody>
                  <a:tcPr marL="94658" marR="94658" marT="43688" marB="43688" anchor="ctr"/>
                </a:tc>
                <a:tc>
                  <a:txBody>
                    <a:bodyPr/>
                    <a:lstStyle/>
                    <a:p>
                      <a:pPr algn="ctr"/>
                      <a:r>
                        <a:rPr lang="en-US" sz="1400">
                          <a:effectLst/>
                        </a:rPr>
                        <a:t>x</a:t>
                      </a:r>
                    </a:p>
                  </a:txBody>
                  <a:tcPr marL="94658" marR="94658" marT="43688" marB="43688" anchor="ctr"/>
                </a:tc>
                <a:tc>
                  <a:txBody>
                    <a:bodyPr/>
                    <a:lstStyle/>
                    <a:p>
                      <a:pPr algn="ctr"/>
                      <a:r>
                        <a:rPr lang="en-US" sz="1400">
                          <a:effectLst/>
                        </a:rPr>
                        <a:t>x</a:t>
                      </a:r>
                    </a:p>
                  </a:txBody>
                  <a:tcPr marL="94658" marR="94658" marT="43688" marB="43688" anchor="ctr"/>
                </a:tc>
                <a:tc>
                  <a:txBody>
                    <a:bodyPr/>
                    <a:lstStyle/>
                    <a:p>
                      <a:pPr algn="ctr"/>
                      <a:r>
                        <a:rPr lang="en-US" sz="1400" dirty="0">
                          <a:effectLst/>
                        </a:rPr>
                        <a:t>x</a:t>
                      </a:r>
                    </a:p>
                  </a:txBody>
                  <a:tcPr marL="94658" marR="94658" marT="43688" marB="43688" anchor="ctr"/>
                </a:tc>
                <a:tc>
                  <a:txBody>
                    <a:bodyPr/>
                    <a:lstStyle/>
                    <a:p>
                      <a:pPr algn="ctr"/>
                      <a:r>
                        <a:rPr lang="en-US" sz="1400" dirty="0">
                          <a:effectLst/>
                        </a:rPr>
                        <a:t>x</a:t>
                      </a:r>
                    </a:p>
                  </a:txBody>
                  <a:tcPr marL="94658" marR="94658" marT="43688" marB="43688" anchor="ctr"/>
                </a:tc>
                <a:tc>
                  <a:txBody>
                    <a:bodyPr/>
                    <a:lstStyle/>
                    <a:p>
                      <a:pPr algn="ctr"/>
                      <a:r>
                        <a:rPr lang="en-US" sz="1400" dirty="0">
                          <a:effectLst/>
                        </a:rPr>
                        <a:t>x</a:t>
                      </a:r>
                    </a:p>
                  </a:txBody>
                  <a:tcPr marL="94658" marR="94658" marT="43688" marB="43688" anchor="ctr"/>
                </a:tc>
              </a:tr>
            </a:tbl>
          </a:graphicData>
        </a:graphic>
      </p:graphicFrame>
      <p:sp>
        <p:nvSpPr>
          <p:cNvPr id="5" name="TextBox 4"/>
          <p:cNvSpPr txBox="1"/>
          <p:nvPr/>
        </p:nvSpPr>
        <p:spPr>
          <a:xfrm>
            <a:off x="510744" y="5824152"/>
            <a:ext cx="11178748" cy="923330"/>
          </a:xfrm>
          <a:prstGeom prst="rect">
            <a:avLst/>
          </a:prstGeom>
          <a:noFill/>
        </p:spPr>
        <p:txBody>
          <a:bodyPr wrap="square" rtlCol="0">
            <a:spAutoFit/>
          </a:bodyPr>
          <a:lstStyle/>
          <a:p>
            <a:r>
              <a:rPr lang="en-US" altLang="ko-KR" b="1" dirty="0" smtClean="0"/>
              <a:t>Each predicate also comes with a “scalar” version</a:t>
            </a:r>
            <a:r>
              <a:rPr lang="en-US" altLang="ko-KR" dirty="0" smtClean="0"/>
              <a:t>, like </a:t>
            </a:r>
            <a:r>
              <a:rPr lang="en-US" altLang="ko-KR" dirty="0" err="1" smtClean="0">
                <a:latin typeface="Consolas" panose="020B0609020204030204" pitchFamily="49" charset="0"/>
              </a:rPr>
              <a:t>is_scalar_atomic</a:t>
            </a:r>
            <a:r>
              <a:rPr lang="en-US" altLang="ko-KR" dirty="0" smtClean="0">
                <a:latin typeface="Consolas" panose="020B0609020204030204" pitchFamily="49" charset="0"/>
              </a:rPr>
              <a:t>()</a:t>
            </a:r>
            <a:r>
              <a:rPr lang="en-US" altLang="ko-KR" dirty="0" smtClean="0"/>
              <a:t>, which checks that the length is 1. This is useful, for example, if you want to check that an argument to your function is a single logical value.</a:t>
            </a:r>
          </a:p>
        </p:txBody>
      </p:sp>
    </p:spTree>
    <p:extLst>
      <p:ext uri="{BB962C8B-B14F-4D97-AF65-F5344CB8AC3E}">
        <p14:creationId xmlns:p14="http://schemas.microsoft.com/office/powerpoint/2010/main" val="24141717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Scalars and recycling rules</a:t>
            </a:r>
            <a:endParaRPr lang="ko-KR" altLang="en-US" dirty="0"/>
          </a:p>
        </p:txBody>
      </p:sp>
      <p:sp>
        <p:nvSpPr>
          <p:cNvPr id="3" name="내용 개체 틀 2"/>
          <p:cNvSpPr>
            <a:spLocks noGrp="1"/>
          </p:cNvSpPr>
          <p:nvPr>
            <p:ph idx="1"/>
          </p:nvPr>
        </p:nvSpPr>
        <p:spPr/>
        <p:txBody>
          <a:bodyPr>
            <a:normAutofit lnSpcReduction="10000"/>
          </a:bodyPr>
          <a:lstStyle/>
          <a:p>
            <a:r>
              <a:rPr lang="en-US" altLang="ko-KR" dirty="0" smtClean="0"/>
              <a:t>As well as implicitly coercing the types of vectors to be compatible, R will also implicitly coerce the length of vectors. This is called vector </a:t>
            </a:r>
            <a:r>
              <a:rPr lang="en-US" altLang="ko-KR" b="1" dirty="0" smtClean="0"/>
              <a:t>recycling</a:t>
            </a:r>
            <a:r>
              <a:rPr lang="en-US" altLang="ko-KR" dirty="0" smtClean="0"/>
              <a:t>, because the shorter vector is repeated, or recycled, to the same length as the longer vector.</a:t>
            </a:r>
          </a:p>
          <a:p>
            <a:endParaRPr lang="en-US" altLang="ko-KR" dirty="0"/>
          </a:p>
          <a:p>
            <a:r>
              <a:rPr lang="en-US" altLang="ko-KR" dirty="0"/>
              <a:t>This is generally most useful when you are mixing vectors and “scalars”. I put scalars in quotes because </a:t>
            </a:r>
            <a:r>
              <a:rPr lang="en-US" altLang="ko-KR" b="1" u="sng" dirty="0"/>
              <a:t>R doesn’t actually have scalars: instead, a single number is a vector of length 1.</a:t>
            </a:r>
            <a:r>
              <a:rPr lang="en-US" altLang="ko-KR" dirty="0"/>
              <a:t> Because there are no scalars, most built-in functions are </a:t>
            </a:r>
            <a:r>
              <a:rPr lang="en-US" altLang="ko-KR" b="1" dirty="0" err="1"/>
              <a:t>vectorised</a:t>
            </a:r>
            <a:r>
              <a:rPr lang="en-US" altLang="ko-KR" dirty="0"/>
              <a:t>, meaning that they will operate on a vector of numbers. That’s why, for example, this code works:</a:t>
            </a:r>
            <a:endParaRPr lang="ko-KR" altLang="en-US" dirty="0"/>
          </a:p>
        </p:txBody>
      </p:sp>
    </p:spTree>
    <p:extLst>
      <p:ext uri="{BB962C8B-B14F-4D97-AF65-F5344CB8AC3E}">
        <p14:creationId xmlns:p14="http://schemas.microsoft.com/office/powerpoint/2010/main" val="3109497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774357" y="1602257"/>
            <a:ext cx="7426713" cy="110799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b="1" i="0" u="none" strike="noStrike" cap="none" normalizeH="0" baseline="0" dirty="0" smtClean="0">
                <a:ln>
                  <a:noFill/>
                </a:ln>
                <a:solidFill>
                  <a:srgbClr val="007020"/>
                </a:solidFill>
                <a:effectLst/>
                <a:latin typeface="Consolas" panose="020B0609020204030204" pitchFamily="49" charset="0"/>
              </a:rPr>
              <a:t>sample</a:t>
            </a:r>
            <a:r>
              <a:rPr kumimoji="0" lang="ko-KR" altLang="ko-KR" b="0" i="0" u="none" strike="noStrike" cap="none" normalizeH="0" baseline="0" dirty="0" smtClean="0">
                <a:ln>
                  <a:noFill/>
                </a:ln>
                <a:solidFill>
                  <a:srgbClr val="333333"/>
                </a:solidFill>
                <a:effectLst/>
                <a:latin typeface="Consolas" panose="020B0609020204030204" pitchFamily="49" charset="0"/>
              </a:rPr>
              <a:t>(</a:t>
            </a:r>
            <a:r>
              <a:rPr kumimoji="0" lang="ko-KR" altLang="ko-KR" b="0" i="0" u="none" strike="noStrike" cap="none" normalizeH="0" baseline="0" dirty="0" smtClean="0">
                <a:ln>
                  <a:noFill/>
                </a:ln>
                <a:solidFill>
                  <a:srgbClr val="40A070"/>
                </a:solidFill>
                <a:effectLst/>
                <a:latin typeface="Consolas" panose="020B0609020204030204" pitchFamily="49" charset="0"/>
              </a:rPr>
              <a:t>10</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ko-KR" altLang="ko-KR" b="0" i="0" u="none" strike="noStrike" cap="none" normalizeH="0" baseline="0" dirty="0" smtClean="0">
                <a:ln>
                  <a:noFill/>
                </a:ln>
                <a:solidFill>
                  <a:srgbClr val="4070A0"/>
                </a:solidFill>
                <a:effectLst/>
                <a:latin typeface="Consolas" panose="020B0609020204030204" pitchFamily="49" charset="0"/>
              </a:rPr>
              <a:t> </a:t>
            </a:r>
            <a:r>
              <a:rPr kumimoji="0" lang="ko-KR" altLang="ko-KR" b="0" i="0" u="none" strike="noStrike" cap="none" normalizeH="0" baseline="0" dirty="0" smtClean="0">
                <a:ln>
                  <a:noFill/>
                </a:ln>
                <a:solidFill>
                  <a:srgbClr val="40A070"/>
                </a:solidFill>
                <a:effectLst/>
                <a:latin typeface="Consolas" panose="020B0609020204030204" pitchFamily="49" charset="0"/>
              </a:rPr>
              <a:t>100</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#&gt; [1] 109 108 104 102 103 110 106 107 105 101</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1" i="0" u="none" strike="noStrike" cap="none" normalizeH="0" baseline="0" dirty="0" smtClean="0">
                <a:ln>
                  <a:noFill/>
                </a:ln>
                <a:solidFill>
                  <a:srgbClr val="007020"/>
                </a:solidFill>
                <a:effectLst/>
                <a:latin typeface="Consolas" panose="020B0609020204030204" pitchFamily="49" charset="0"/>
              </a:rPr>
              <a:t>runif</a:t>
            </a:r>
            <a:r>
              <a:rPr kumimoji="0" lang="ko-KR" altLang="ko-KR" b="0" i="0" u="none" strike="noStrike" cap="none" normalizeH="0" baseline="0" dirty="0" smtClean="0">
                <a:ln>
                  <a:noFill/>
                </a:ln>
                <a:solidFill>
                  <a:srgbClr val="333333"/>
                </a:solidFill>
                <a:effectLst/>
                <a:latin typeface="Consolas" panose="020B0609020204030204" pitchFamily="49" charset="0"/>
              </a:rPr>
              <a:t>(</a:t>
            </a:r>
            <a:r>
              <a:rPr kumimoji="0" lang="ko-KR" altLang="ko-KR" b="0" i="0" u="none" strike="noStrike" cap="none" normalizeH="0" baseline="0" dirty="0" smtClean="0">
                <a:ln>
                  <a:noFill/>
                </a:ln>
                <a:solidFill>
                  <a:srgbClr val="40A070"/>
                </a:solidFill>
                <a:effectLst/>
                <a:latin typeface="Consolas" panose="020B0609020204030204" pitchFamily="49" charset="0"/>
              </a:rPr>
              <a:t>10</a:t>
            </a:r>
            <a:r>
              <a:rPr kumimoji="0" lang="ko-KR" altLang="ko-KR" b="0" i="0" u="none" strike="noStrike" cap="none" normalizeH="0" baseline="0" dirty="0" smtClean="0">
                <a:ln>
                  <a:noFill/>
                </a:ln>
                <a:solidFill>
                  <a:srgbClr val="333333"/>
                </a:solidFill>
                <a:effectLst/>
                <a:latin typeface="Consolas" panose="020B0609020204030204" pitchFamily="49" charset="0"/>
              </a:rPr>
              <a:t>) &gt;</a:t>
            </a:r>
            <a:r>
              <a:rPr kumimoji="0" lang="ko-KR" altLang="ko-KR" b="0" i="0" u="none" strike="noStrike" cap="none" normalizeH="0" baseline="0" dirty="0" smtClean="0">
                <a:ln>
                  <a:noFill/>
                </a:ln>
                <a:solidFill>
                  <a:srgbClr val="4070A0"/>
                </a:solidFill>
                <a:effectLst/>
                <a:latin typeface="Consolas" panose="020B0609020204030204" pitchFamily="49" charset="0"/>
              </a:rPr>
              <a:t> </a:t>
            </a:r>
            <a:r>
              <a:rPr kumimoji="0" lang="ko-KR" altLang="ko-KR" b="0" i="0" u="none" strike="noStrike" cap="none" normalizeH="0" baseline="0" dirty="0" smtClean="0">
                <a:ln>
                  <a:noFill/>
                </a:ln>
                <a:solidFill>
                  <a:srgbClr val="40A070"/>
                </a:solidFill>
                <a:effectLst/>
                <a:latin typeface="Consolas" panose="020B0609020204030204" pitchFamily="49" charset="0"/>
              </a:rPr>
              <a:t>0.5</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#&gt; [1] TRUE TRUE FALSE TRUE TRUE TRUE FALSE TRUE TRUE TRUE</a:t>
            </a:r>
            <a:r>
              <a:rPr kumimoji="0" lang="ko-KR" altLang="ko-KR" b="0" i="0" u="none" strike="noStrike" cap="none" normalizeH="0" baseline="0" dirty="0" smtClean="0">
                <a:ln>
                  <a:noFill/>
                </a:ln>
                <a:solidFill>
                  <a:schemeClr val="tx1"/>
                </a:solidFill>
                <a:effectLst/>
              </a:rPr>
              <a:t> </a:t>
            </a:r>
            <a:endParaRPr kumimoji="0" lang="ko-KR" altLang="ko-KR" b="0" i="0" u="none" strike="noStrike" cap="none" normalizeH="0" baseline="0" dirty="0" smtClean="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774357" y="2991363"/>
            <a:ext cx="3754233" cy="55399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b="0" i="0" u="none" strike="noStrike" cap="none" normalizeH="0" baseline="0" dirty="0" smtClean="0">
                <a:ln>
                  <a:noFill/>
                </a:ln>
                <a:solidFill>
                  <a:srgbClr val="40A070"/>
                </a:solidFill>
                <a:effectLst/>
                <a:latin typeface="Consolas" panose="020B0609020204030204" pitchFamily="49" charset="0"/>
              </a:rPr>
              <a:t>1</a:t>
            </a:r>
            <a:r>
              <a:rPr kumimoji="0" lang="ko-KR" altLang="ko-KR" b="0" i="0" u="none" strike="noStrike" cap="none" normalizeH="0" baseline="0" dirty="0" smtClean="0">
                <a:ln>
                  <a:noFill/>
                </a:ln>
                <a:solidFill>
                  <a:srgbClr val="333333"/>
                </a:solidFill>
                <a:effectLst/>
                <a:latin typeface="Consolas" panose="020B0609020204030204" pitchFamily="49" charset="0"/>
              </a:rPr>
              <a:t>:</a:t>
            </a:r>
            <a:r>
              <a:rPr kumimoji="0" lang="ko-KR" altLang="ko-KR" b="0" i="0" u="none" strike="noStrike" cap="none" normalizeH="0" baseline="0" dirty="0" smtClean="0">
                <a:ln>
                  <a:noFill/>
                </a:ln>
                <a:solidFill>
                  <a:srgbClr val="40A070"/>
                </a:solidFill>
                <a:effectLst/>
                <a:latin typeface="Consolas" panose="020B0609020204030204" pitchFamily="49" charset="0"/>
              </a:rPr>
              <a:t>10</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ko-KR" altLang="ko-KR" b="0" i="0" u="none" strike="noStrike" cap="none" normalizeH="0" baseline="0" dirty="0" smtClean="0">
                <a:ln>
                  <a:noFill/>
                </a:ln>
                <a:solidFill>
                  <a:srgbClr val="4070A0"/>
                </a:solidFill>
                <a:effectLst/>
                <a:latin typeface="Consolas" panose="020B0609020204030204" pitchFamily="49" charset="0"/>
              </a:rPr>
              <a:t> </a:t>
            </a:r>
            <a:r>
              <a:rPr kumimoji="0" lang="ko-KR" altLang="ko-KR" b="0" i="0" u="none" strike="noStrike" cap="none" normalizeH="0" baseline="0" dirty="0" smtClean="0">
                <a:ln>
                  <a:noFill/>
                </a:ln>
                <a:solidFill>
                  <a:srgbClr val="40A070"/>
                </a:solidFill>
                <a:effectLst/>
                <a:latin typeface="Consolas" panose="020B0609020204030204" pitchFamily="49" charset="0"/>
              </a:rPr>
              <a:t>1</a:t>
            </a:r>
            <a:r>
              <a:rPr kumimoji="0" lang="ko-KR" altLang="ko-KR" b="0" i="0" u="none" strike="noStrike" cap="none" normalizeH="0" baseline="0" dirty="0" smtClean="0">
                <a:ln>
                  <a:noFill/>
                </a:ln>
                <a:solidFill>
                  <a:srgbClr val="333333"/>
                </a:solidFill>
                <a:effectLst/>
                <a:latin typeface="Consolas" panose="020B0609020204030204" pitchFamily="49" charset="0"/>
              </a:rPr>
              <a:t>:</a:t>
            </a:r>
            <a:r>
              <a:rPr kumimoji="0" lang="ko-KR" altLang="ko-KR" b="0" i="0" u="none" strike="noStrike" cap="none" normalizeH="0" baseline="0" dirty="0" smtClean="0">
                <a:ln>
                  <a:noFill/>
                </a:ln>
                <a:solidFill>
                  <a:srgbClr val="40A070"/>
                </a:solidFill>
                <a:effectLst/>
                <a:latin typeface="Consolas" panose="020B0609020204030204" pitchFamily="49" charset="0"/>
              </a:rPr>
              <a:t>2</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#&gt; [1] 2 4 4 6 6 8 8 10 10 12</a:t>
            </a:r>
            <a:r>
              <a:rPr kumimoji="0" lang="ko-KR" altLang="ko-KR" b="0" i="0" u="none" strike="noStrike" cap="none" normalizeH="0" baseline="0" dirty="0" smtClean="0">
                <a:ln>
                  <a:noFill/>
                </a:ln>
                <a:solidFill>
                  <a:schemeClr val="tx1"/>
                </a:solidFill>
                <a:effectLst/>
              </a:rPr>
              <a:t> </a:t>
            </a:r>
            <a:endParaRPr kumimoji="0" lang="ko-KR" altLang="ko-KR" b="0" i="0" u="none" strike="noStrike" cap="none" normalizeH="0" baseline="0" dirty="0" smtClean="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774357" y="3826471"/>
            <a:ext cx="9624430" cy="110799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b="0" i="0" u="none" strike="noStrike" cap="none" normalizeH="0" baseline="0" dirty="0" smtClean="0">
                <a:ln>
                  <a:noFill/>
                </a:ln>
                <a:solidFill>
                  <a:srgbClr val="40A070"/>
                </a:solidFill>
                <a:effectLst/>
                <a:latin typeface="Consolas" panose="020B0609020204030204" pitchFamily="49" charset="0"/>
              </a:rPr>
              <a:t>1</a:t>
            </a:r>
            <a:r>
              <a:rPr kumimoji="0" lang="ko-KR" altLang="ko-KR" b="0" i="0" u="none" strike="noStrike" cap="none" normalizeH="0" baseline="0" dirty="0" smtClean="0">
                <a:ln>
                  <a:noFill/>
                </a:ln>
                <a:solidFill>
                  <a:srgbClr val="333333"/>
                </a:solidFill>
                <a:effectLst/>
                <a:latin typeface="Consolas" panose="020B0609020204030204" pitchFamily="49" charset="0"/>
              </a:rPr>
              <a:t>:</a:t>
            </a:r>
            <a:r>
              <a:rPr kumimoji="0" lang="ko-KR" altLang="ko-KR" b="0" i="0" u="none" strike="noStrike" cap="none" normalizeH="0" baseline="0" dirty="0" smtClean="0">
                <a:ln>
                  <a:noFill/>
                </a:ln>
                <a:solidFill>
                  <a:srgbClr val="40A070"/>
                </a:solidFill>
                <a:effectLst/>
                <a:latin typeface="Consolas" panose="020B0609020204030204" pitchFamily="49" charset="0"/>
              </a:rPr>
              <a:t>10</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ko-KR" altLang="ko-KR" b="0" i="0" u="none" strike="noStrike" cap="none" normalizeH="0" baseline="0" dirty="0" smtClean="0">
                <a:ln>
                  <a:noFill/>
                </a:ln>
                <a:solidFill>
                  <a:srgbClr val="4070A0"/>
                </a:solidFill>
                <a:effectLst/>
                <a:latin typeface="Consolas" panose="020B0609020204030204" pitchFamily="49" charset="0"/>
              </a:rPr>
              <a:t> </a:t>
            </a:r>
            <a:r>
              <a:rPr kumimoji="0" lang="ko-KR" altLang="ko-KR" b="0" i="0" u="none" strike="noStrike" cap="none" normalizeH="0" baseline="0" dirty="0" smtClean="0">
                <a:ln>
                  <a:noFill/>
                </a:ln>
                <a:solidFill>
                  <a:srgbClr val="40A070"/>
                </a:solidFill>
                <a:effectLst/>
                <a:latin typeface="Consolas" panose="020B0609020204030204" pitchFamily="49" charset="0"/>
              </a:rPr>
              <a:t>1</a:t>
            </a:r>
            <a:r>
              <a:rPr kumimoji="0" lang="ko-KR" altLang="ko-KR" b="0" i="0" u="none" strike="noStrike" cap="none" normalizeH="0" baseline="0" dirty="0" smtClean="0">
                <a:ln>
                  <a:noFill/>
                </a:ln>
                <a:solidFill>
                  <a:srgbClr val="333333"/>
                </a:solidFill>
                <a:effectLst/>
                <a:latin typeface="Consolas" panose="020B0609020204030204" pitchFamily="49" charset="0"/>
              </a:rPr>
              <a:t>:</a:t>
            </a:r>
            <a:r>
              <a:rPr kumimoji="0" lang="ko-KR" altLang="ko-KR" b="0" i="0" u="none" strike="noStrike" cap="none" normalizeH="0" baseline="0" dirty="0" smtClean="0">
                <a:ln>
                  <a:noFill/>
                </a:ln>
                <a:solidFill>
                  <a:srgbClr val="40A070"/>
                </a:solidFill>
                <a:effectLst/>
                <a:latin typeface="Consolas" panose="020B0609020204030204" pitchFamily="49" charset="0"/>
              </a:rPr>
              <a:t>3</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#&gt; Warning in 1:10 + 1:3: longer object length is not a multiple of shorter</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#&gt; object length</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#&gt; [1] 2 4 6 5 7 9 8 10 12 11</a:t>
            </a:r>
            <a:r>
              <a:rPr kumimoji="0" lang="ko-KR" altLang="ko-KR" b="0" i="0" u="none" strike="noStrike" cap="none" normalizeH="0" baseline="0" dirty="0" smtClean="0">
                <a:ln>
                  <a:noFill/>
                </a:ln>
                <a:solidFill>
                  <a:schemeClr val="tx1"/>
                </a:solidFill>
                <a:effectLst/>
              </a:rPr>
              <a:t> </a:t>
            </a:r>
            <a:endParaRPr kumimoji="0" lang="ko-KR" altLang="ko-KR"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996541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774356" y="409308"/>
            <a:ext cx="5445401" cy="5816977"/>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b="1" i="0" u="none" strike="noStrike" cap="none" normalizeH="0" baseline="0" dirty="0" smtClean="0">
                <a:ln>
                  <a:noFill/>
                </a:ln>
                <a:solidFill>
                  <a:srgbClr val="007020"/>
                </a:solidFill>
                <a:effectLst/>
                <a:latin typeface="Consolas" panose="020B0609020204030204" pitchFamily="49" charset="0"/>
              </a:rPr>
              <a:t>tibble</a:t>
            </a:r>
            <a:r>
              <a:rPr kumimoji="0" lang="ko-KR" altLang="ko-KR" b="0" i="0" u="none" strike="noStrike" cap="none" normalizeH="0" baseline="0" dirty="0" smtClean="0">
                <a:ln>
                  <a:noFill/>
                </a:ln>
                <a:solidFill>
                  <a:srgbClr val="333333"/>
                </a:solidFill>
                <a:effectLst/>
                <a:latin typeface="Consolas" panose="020B0609020204030204" pitchFamily="49" charset="0"/>
              </a:rPr>
              <a:t>(</a:t>
            </a:r>
            <a:r>
              <a:rPr kumimoji="0" lang="ko-KR" altLang="ko-KR" b="0" i="0" u="none" strike="noStrike" cap="none" normalizeH="0" baseline="0" dirty="0" smtClean="0">
                <a:ln>
                  <a:noFill/>
                </a:ln>
                <a:solidFill>
                  <a:srgbClr val="902000"/>
                </a:solidFill>
                <a:effectLst/>
                <a:latin typeface="Consolas" panose="020B0609020204030204" pitchFamily="49" charset="0"/>
              </a:rPr>
              <a:t>x =</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ko-KR" altLang="ko-KR" b="0" i="0" u="none" strike="noStrike" cap="none" normalizeH="0" baseline="0" dirty="0" smtClean="0">
                <a:ln>
                  <a:noFill/>
                </a:ln>
                <a:solidFill>
                  <a:srgbClr val="40A070"/>
                </a:solidFill>
                <a:effectLst/>
                <a:latin typeface="Consolas" panose="020B0609020204030204" pitchFamily="49" charset="0"/>
              </a:rPr>
              <a:t>1</a:t>
            </a:r>
            <a:r>
              <a:rPr kumimoji="0" lang="ko-KR" altLang="ko-KR" b="0" i="0" u="none" strike="noStrike" cap="none" normalizeH="0" baseline="0" dirty="0" smtClean="0">
                <a:ln>
                  <a:noFill/>
                </a:ln>
                <a:solidFill>
                  <a:srgbClr val="333333"/>
                </a:solidFill>
                <a:effectLst/>
                <a:latin typeface="Consolas" panose="020B0609020204030204" pitchFamily="49" charset="0"/>
              </a:rPr>
              <a:t>:</a:t>
            </a:r>
            <a:r>
              <a:rPr kumimoji="0" lang="ko-KR" altLang="ko-KR" b="0" i="0" u="none" strike="noStrike" cap="none" normalizeH="0" baseline="0" dirty="0" smtClean="0">
                <a:ln>
                  <a:noFill/>
                </a:ln>
                <a:solidFill>
                  <a:srgbClr val="40A070"/>
                </a:solidFill>
                <a:effectLst/>
                <a:latin typeface="Consolas" panose="020B0609020204030204" pitchFamily="49" charset="0"/>
              </a:rPr>
              <a:t>4</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ko-KR" altLang="ko-KR" b="0" i="0" u="none" strike="noStrike" cap="none" normalizeH="0" baseline="0" dirty="0" smtClean="0">
                <a:ln>
                  <a:noFill/>
                </a:ln>
                <a:solidFill>
                  <a:srgbClr val="902000"/>
                </a:solidFill>
                <a:effectLst/>
                <a:latin typeface="Consolas" panose="020B0609020204030204" pitchFamily="49" charset="0"/>
              </a:rPr>
              <a:t>y =</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ko-KR" altLang="ko-KR" b="0" i="0" u="none" strike="noStrike" cap="none" normalizeH="0" baseline="0" dirty="0" smtClean="0">
                <a:ln>
                  <a:noFill/>
                </a:ln>
                <a:solidFill>
                  <a:srgbClr val="40A070"/>
                </a:solidFill>
                <a:effectLst/>
                <a:latin typeface="Consolas" panose="020B0609020204030204" pitchFamily="49" charset="0"/>
              </a:rPr>
              <a:t>1</a:t>
            </a:r>
            <a:r>
              <a:rPr kumimoji="0" lang="ko-KR" altLang="ko-KR" b="0" i="0" u="none" strike="noStrike" cap="none" normalizeH="0" baseline="0" dirty="0" smtClean="0">
                <a:ln>
                  <a:noFill/>
                </a:ln>
                <a:solidFill>
                  <a:srgbClr val="333333"/>
                </a:solidFill>
                <a:effectLst/>
                <a:latin typeface="Consolas" panose="020B0609020204030204" pitchFamily="49" charset="0"/>
              </a:rPr>
              <a:t>:</a:t>
            </a:r>
            <a:r>
              <a:rPr kumimoji="0" lang="ko-KR" altLang="ko-KR" b="0" i="0" u="none" strike="noStrike" cap="none" normalizeH="0" baseline="0" dirty="0" smtClean="0">
                <a:ln>
                  <a:noFill/>
                </a:ln>
                <a:solidFill>
                  <a:srgbClr val="40A070"/>
                </a:solidFill>
                <a:effectLst/>
                <a:latin typeface="Consolas" panose="020B0609020204030204" pitchFamily="49" charset="0"/>
              </a:rPr>
              <a:t>2</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#&gt; Error: Variables must be length 1 or 4.</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#&gt; Problem variables: 'y'</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1" i="0" u="none" strike="noStrike" cap="none" normalizeH="0" baseline="0" dirty="0" smtClean="0">
                <a:ln>
                  <a:noFill/>
                </a:ln>
                <a:solidFill>
                  <a:srgbClr val="007020"/>
                </a:solidFill>
                <a:effectLst/>
                <a:latin typeface="Consolas" panose="020B0609020204030204" pitchFamily="49" charset="0"/>
              </a:rPr>
              <a:t>tibble</a:t>
            </a:r>
            <a:r>
              <a:rPr kumimoji="0" lang="ko-KR" altLang="ko-KR" b="0" i="0" u="none" strike="noStrike" cap="none" normalizeH="0" baseline="0" dirty="0" smtClean="0">
                <a:ln>
                  <a:noFill/>
                </a:ln>
                <a:solidFill>
                  <a:srgbClr val="333333"/>
                </a:solidFill>
                <a:effectLst/>
                <a:latin typeface="Consolas" panose="020B0609020204030204" pitchFamily="49" charset="0"/>
              </a:rPr>
              <a:t>(</a:t>
            </a:r>
            <a:r>
              <a:rPr kumimoji="0" lang="ko-KR" altLang="ko-KR" b="0" i="0" u="none" strike="noStrike" cap="none" normalizeH="0" baseline="0" dirty="0" smtClean="0">
                <a:ln>
                  <a:noFill/>
                </a:ln>
                <a:solidFill>
                  <a:srgbClr val="902000"/>
                </a:solidFill>
                <a:effectLst/>
                <a:latin typeface="Consolas" panose="020B0609020204030204" pitchFamily="49" charset="0"/>
              </a:rPr>
              <a:t>x =</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ko-KR" altLang="ko-KR" b="0" i="0" u="none" strike="noStrike" cap="none" normalizeH="0" baseline="0" dirty="0" smtClean="0">
                <a:ln>
                  <a:noFill/>
                </a:ln>
                <a:solidFill>
                  <a:srgbClr val="40A070"/>
                </a:solidFill>
                <a:effectLst/>
                <a:latin typeface="Consolas" panose="020B0609020204030204" pitchFamily="49" charset="0"/>
              </a:rPr>
              <a:t>1</a:t>
            </a:r>
            <a:r>
              <a:rPr kumimoji="0" lang="ko-KR" altLang="ko-KR" b="0" i="0" u="none" strike="noStrike" cap="none" normalizeH="0" baseline="0" dirty="0" smtClean="0">
                <a:ln>
                  <a:noFill/>
                </a:ln>
                <a:solidFill>
                  <a:srgbClr val="333333"/>
                </a:solidFill>
                <a:effectLst/>
                <a:latin typeface="Consolas" panose="020B0609020204030204" pitchFamily="49" charset="0"/>
              </a:rPr>
              <a:t>:</a:t>
            </a:r>
            <a:r>
              <a:rPr kumimoji="0" lang="ko-KR" altLang="ko-KR" b="0" i="0" u="none" strike="noStrike" cap="none" normalizeH="0" baseline="0" dirty="0" smtClean="0">
                <a:ln>
                  <a:noFill/>
                </a:ln>
                <a:solidFill>
                  <a:srgbClr val="40A070"/>
                </a:solidFill>
                <a:effectLst/>
                <a:latin typeface="Consolas" panose="020B0609020204030204" pitchFamily="49" charset="0"/>
              </a:rPr>
              <a:t>4</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ko-KR" altLang="ko-KR" b="0" i="0" u="none" strike="noStrike" cap="none" normalizeH="0" baseline="0" dirty="0" smtClean="0">
                <a:ln>
                  <a:noFill/>
                </a:ln>
                <a:solidFill>
                  <a:srgbClr val="902000"/>
                </a:solidFill>
                <a:effectLst/>
                <a:latin typeface="Consolas" panose="020B0609020204030204" pitchFamily="49" charset="0"/>
              </a:rPr>
              <a:t>y =</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ko-KR" altLang="ko-KR" b="1" i="0" u="none" strike="noStrike" cap="none" normalizeH="0" baseline="0" dirty="0" smtClean="0">
                <a:ln>
                  <a:noFill/>
                </a:ln>
                <a:solidFill>
                  <a:srgbClr val="007020"/>
                </a:solidFill>
                <a:effectLst/>
                <a:latin typeface="Consolas" panose="020B0609020204030204" pitchFamily="49" charset="0"/>
              </a:rPr>
              <a:t>rep</a:t>
            </a:r>
            <a:r>
              <a:rPr kumimoji="0" lang="ko-KR" altLang="ko-KR" b="0" i="0" u="none" strike="noStrike" cap="none" normalizeH="0" baseline="0" dirty="0" smtClean="0">
                <a:ln>
                  <a:noFill/>
                </a:ln>
                <a:solidFill>
                  <a:srgbClr val="333333"/>
                </a:solidFill>
                <a:effectLst/>
                <a:latin typeface="Consolas" panose="020B0609020204030204" pitchFamily="49" charset="0"/>
              </a:rPr>
              <a:t>(</a:t>
            </a:r>
            <a:r>
              <a:rPr kumimoji="0" lang="ko-KR" altLang="ko-KR" b="0" i="0" u="none" strike="noStrike" cap="none" normalizeH="0" baseline="0" dirty="0" smtClean="0">
                <a:ln>
                  <a:noFill/>
                </a:ln>
                <a:solidFill>
                  <a:srgbClr val="40A070"/>
                </a:solidFill>
                <a:effectLst/>
                <a:latin typeface="Consolas" panose="020B0609020204030204" pitchFamily="49" charset="0"/>
              </a:rPr>
              <a:t>1</a:t>
            </a:r>
            <a:r>
              <a:rPr kumimoji="0" lang="ko-KR" altLang="ko-KR" b="0" i="0" u="none" strike="noStrike" cap="none" normalizeH="0" baseline="0" dirty="0" smtClean="0">
                <a:ln>
                  <a:noFill/>
                </a:ln>
                <a:solidFill>
                  <a:srgbClr val="333333"/>
                </a:solidFill>
                <a:effectLst/>
                <a:latin typeface="Consolas" panose="020B0609020204030204" pitchFamily="49" charset="0"/>
              </a:rPr>
              <a:t>:</a:t>
            </a:r>
            <a:r>
              <a:rPr kumimoji="0" lang="ko-KR" altLang="ko-KR" b="0" i="0" u="none" strike="noStrike" cap="none" normalizeH="0" baseline="0" dirty="0" smtClean="0">
                <a:ln>
                  <a:noFill/>
                </a:ln>
                <a:solidFill>
                  <a:srgbClr val="40A070"/>
                </a:solidFill>
                <a:effectLst/>
                <a:latin typeface="Consolas" panose="020B0609020204030204" pitchFamily="49" charset="0"/>
              </a:rPr>
              <a:t>2</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ko-KR" altLang="ko-KR" b="0" i="0" u="none" strike="noStrike" cap="none" normalizeH="0" baseline="0" dirty="0" smtClean="0">
                <a:ln>
                  <a:noFill/>
                </a:ln>
                <a:solidFill>
                  <a:srgbClr val="40A070"/>
                </a:solidFill>
                <a:effectLst/>
                <a:latin typeface="Consolas" panose="020B0609020204030204" pitchFamily="49" charset="0"/>
              </a:rPr>
              <a:t>2</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#&gt; # A tibble: 4 × 2</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#&gt; x y</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#&gt; &lt;int&gt; &lt;int&gt;</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#&gt; 1 1 1</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#&gt; 2 2 2</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#&gt; 3 3 1</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#&gt; 4 4 2</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1" i="0" u="none" strike="noStrike" cap="none" normalizeH="0" baseline="0" dirty="0" smtClean="0">
                <a:ln>
                  <a:noFill/>
                </a:ln>
                <a:solidFill>
                  <a:srgbClr val="007020"/>
                </a:solidFill>
                <a:effectLst/>
                <a:latin typeface="Consolas" panose="020B0609020204030204" pitchFamily="49" charset="0"/>
              </a:rPr>
              <a:t>tibble</a:t>
            </a:r>
            <a:r>
              <a:rPr kumimoji="0" lang="ko-KR" altLang="ko-KR" b="0" i="0" u="none" strike="noStrike" cap="none" normalizeH="0" baseline="0" dirty="0" smtClean="0">
                <a:ln>
                  <a:noFill/>
                </a:ln>
                <a:solidFill>
                  <a:srgbClr val="333333"/>
                </a:solidFill>
                <a:effectLst/>
                <a:latin typeface="Consolas" panose="020B0609020204030204" pitchFamily="49" charset="0"/>
              </a:rPr>
              <a:t>(</a:t>
            </a:r>
            <a:r>
              <a:rPr kumimoji="0" lang="ko-KR" altLang="ko-KR" b="0" i="0" u="none" strike="noStrike" cap="none" normalizeH="0" baseline="0" dirty="0" smtClean="0">
                <a:ln>
                  <a:noFill/>
                </a:ln>
                <a:solidFill>
                  <a:srgbClr val="902000"/>
                </a:solidFill>
                <a:effectLst/>
                <a:latin typeface="Consolas" panose="020B0609020204030204" pitchFamily="49" charset="0"/>
              </a:rPr>
              <a:t>x =</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ko-KR" altLang="ko-KR" b="0" i="0" u="none" strike="noStrike" cap="none" normalizeH="0" baseline="0" dirty="0" smtClean="0">
                <a:ln>
                  <a:noFill/>
                </a:ln>
                <a:solidFill>
                  <a:srgbClr val="40A070"/>
                </a:solidFill>
                <a:effectLst/>
                <a:latin typeface="Consolas" panose="020B0609020204030204" pitchFamily="49" charset="0"/>
              </a:rPr>
              <a:t>1</a:t>
            </a:r>
            <a:r>
              <a:rPr kumimoji="0" lang="ko-KR" altLang="ko-KR" b="0" i="0" u="none" strike="noStrike" cap="none" normalizeH="0" baseline="0" dirty="0" smtClean="0">
                <a:ln>
                  <a:noFill/>
                </a:ln>
                <a:solidFill>
                  <a:srgbClr val="333333"/>
                </a:solidFill>
                <a:effectLst/>
                <a:latin typeface="Consolas" panose="020B0609020204030204" pitchFamily="49" charset="0"/>
              </a:rPr>
              <a:t>:</a:t>
            </a:r>
            <a:r>
              <a:rPr kumimoji="0" lang="ko-KR" altLang="ko-KR" b="0" i="0" u="none" strike="noStrike" cap="none" normalizeH="0" baseline="0" dirty="0" smtClean="0">
                <a:ln>
                  <a:noFill/>
                </a:ln>
                <a:solidFill>
                  <a:srgbClr val="40A070"/>
                </a:solidFill>
                <a:effectLst/>
                <a:latin typeface="Consolas" panose="020B0609020204030204" pitchFamily="49" charset="0"/>
              </a:rPr>
              <a:t>4</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ko-KR" altLang="ko-KR" b="0" i="0" u="none" strike="noStrike" cap="none" normalizeH="0" baseline="0" dirty="0" smtClean="0">
                <a:ln>
                  <a:noFill/>
                </a:ln>
                <a:solidFill>
                  <a:srgbClr val="902000"/>
                </a:solidFill>
                <a:effectLst/>
                <a:latin typeface="Consolas" panose="020B0609020204030204" pitchFamily="49" charset="0"/>
              </a:rPr>
              <a:t>y =</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ko-KR" altLang="ko-KR" b="1" i="0" u="none" strike="noStrike" cap="none" normalizeH="0" baseline="0" dirty="0" smtClean="0">
                <a:ln>
                  <a:noFill/>
                </a:ln>
                <a:solidFill>
                  <a:srgbClr val="007020"/>
                </a:solidFill>
                <a:effectLst/>
                <a:latin typeface="Consolas" panose="020B0609020204030204" pitchFamily="49" charset="0"/>
              </a:rPr>
              <a:t>rep</a:t>
            </a:r>
            <a:r>
              <a:rPr kumimoji="0" lang="ko-KR" altLang="ko-KR" b="0" i="0" u="none" strike="noStrike" cap="none" normalizeH="0" baseline="0" dirty="0" smtClean="0">
                <a:ln>
                  <a:noFill/>
                </a:ln>
                <a:solidFill>
                  <a:srgbClr val="333333"/>
                </a:solidFill>
                <a:effectLst/>
                <a:latin typeface="Consolas" panose="020B0609020204030204" pitchFamily="49" charset="0"/>
              </a:rPr>
              <a:t>(</a:t>
            </a:r>
            <a:r>
              <a:rPr kumimoji="0" lang="ko-KR" altLang="ko-KR" b="0" i="0" u="none" strike="noStrike" cap="none" normalizeH="0" baseline="0" dirty="0" smtClean="0">
                <a:ln>
                  <a:noFill/>
                </a:ln>
                <a:solidFill>
                  <a:srgbClr val="40A070"/>
                </a:solidFill>
                <a:effectLst/>
                <a:latin typeface="Consolas" panose="020B0609020204030204" pitchFamily="49" charset="0"/>
              </a:rPr>
              <a:t>1</a:t>
            </a:r>
            <a:r>
              <a:rPr kumimoji="0" lang="ko-KR" altLang="ko-KR" b="0" i="0" u="none" strike="noStrike" cap="none" normalizeH="0" baseline="0" dirty="0" smtClean="0">
                <a:ln>
                  <a:noFill/>
                </a:ln>
                <a:solidFill>
                  <a:srgbClr val="333333"/>
                </a:solidFill>
                <a:effectLst/>
                <a:latin typeface="Consolas" panose="020B0609020204030204" pitchFamily="49" charset="0"/>
              </a:rPr>
              <a:t>:</a:t>
            </a:r>
            <a:r>
              <a:rPr kumimoji="0" lang="ko-KR" altLang="ko-KR" b="0" i="0" u="none" strike="noStrike" cap="none" normalizeH="0" baseline="0" dirty="0" smtClean="0">
                <a:ln>
                  <a:noFill/>
                </a:ln>
                <a:solidFill>
                  <a:srgbClr val="40A070"/>
                </a:solidFill>
                <a:effectLst/>
                <a:latin typeface="Consolas" panose="020B0609020204030204" pitchFamily="49" charset="0"/>
              </a:rPr>
              <a:t>2</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ko-KR" altLang="ko-KR" b="0" i="0" u="none" strike="noStrike" cap="none" normalizeH="0" baseline="0" dirty="0" smtClean="0">
                <a:ln>
                  <a:noFill/>
                </a:ln>
                <a:solidFill>
                  <a:srgbClr val="902000"/>
                </a:solidFill>
                <a:effectLst/>
                <a:latin typeface="Consolas" panose="020B0609020204030204" pitchFamily="49" charset="0"/>
              </a:rPr>
              <a:t>each =</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ko-KR" altLang="ko-KR" b="0" i="0" u="none" strike="noStrike" cap="none" normalizeH="0" baseline="0" dirty="0" smtClean="0">
                <a:ln>
                  <a:noFill/>
                </a:ln>
                <a:solidFill>
                  <a:srgbClr val="40A070"/>
                </a:solidFill>
                <a:effectLst/>
                <a:latin typeface="Consolas" panose="020B0609020204030204" pitchFamily="49" charset="0"/>
              </a:rPr>
              <a:t>2</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#&gt; # A tibble: 4 × 2</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#&gt; x y</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#&gt; &lt;int&gt; &lt;int&gt;</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#&gt; 1 1 1</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#&gt; 2 2 1</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#&gt; 3 3 2</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#&gt; 4 4 2</a:t>
            </a:r>
            <a:r>
              <a:rPr kumimoji="0" lang="ko-KR" altLang="ko-KR" b="0" i="0" u="none" strike="noStrike" cap="none" normalizeH="0" baseline="0" dirty="0" smtClean="0">
                <a:ln>
                  <a:noFill/>
                </a:ln>
                <a:solidFill>
                  <a:schemeClr val="tx1"/>
                </a:solidFill>
                <a:effectLst/>
              </a:rPr>
              <a:t> </a:t>
            </a:r>
            <a:endParaRPr kumimoji="0" lang="ko-KR" altLang="ko-KR" b="0" i="0" u="none" strike="noStrike" cap="none" normalizeH="0" baseline="0" dirty="0" smtClean="0">
              <a:ln>
                <a:noFill/>
              </a:ln>
              <a:solidFill>
                <a:schemeClr val="tx1"/>
              </a:solidFill>
              <a:effectLst/>
              <a:latin typeface="Arial" panose="020B0604020202020204" pitchFamily="34" charset="0"/>
            </a:endParaRPr>
          </a:p>
        </p:txBody>
      </p:sp>
      <p:sp>
        <p:nvSpPr>
          <p:cNvPr id="6" name="TextBox 5"/>
          <p:cNvSpPr txBox="1"/>
          <p:nvPr/>
        </p:nvSpPr>
        <p:spPr>
          <a:xfrm>
            <a:off x="6425512" y="2537254"/>
            <a:ext cx="5560541" cy="1754326"/>
          </a:xfrm>
          <a:prstGeom prst="rect">
            <a:avLst/>
          </a:prstGeom>
          <a:noFill/>
        </p:spPr>
        <p:txBody>
          <a:bodyPr wrap="square" rtlCol="0">
            <a:spAutoFit/>
          </a:bodyPr>
          <a:lstStyle/>
          <a:p>
            <a:r>
              <a:rPr lang="en-US" altLang="ko-KR" dirty="0" smtClean="0"/>
              <a:t>While vector recycling can be used to create very succinct, clever code, it can also silently conceal problems. For this reason, the </a:t>
            </a:r>
            <a:r>
              <a:rPr lang="en-US" altLang="ko-KR" dirty="0" err="1" smtClean="0"/>
              <a:t>vectorised</a:t>
            </a:r>
            <a:r>
              <a:rPr lang="en-US" altLang="ko-KR" dirty="0" smtClean="0"/>
              <a:t> functions in </a:t>
            </a:r>
            <a:r>
              <a:rPr lang="en-US" altLang="ko-KR" dirty="0" err="1" smtClean="0"/>
              <a:t>tidyverse</a:t>
            </a:r>
            <a:r>
              <a:rPr lang="en-US" altLang="ko-KR" dirty="0" smtClean="0"/>
              <a:t> will throw errors when you recycle anything other than a scalar. If you do want to recycle, you’ll need to do it yourself with </a:t>
            </a:r>
            <a:r>
              <a:rPr lang="en-US" altLang="ko-KR" dirty="0" smtClean="0">
                <a:latin typeface="Consolas" panose="020B0609020204030204" pitchFamily="49" charset="0"/>
              </a:rPr>
              <a:t>rep()</a:t>
            </a:r>
            <a:r>
              <a:rPr lang="en-US" altLang="ko-KR" dirty="0" smtClean="0"/>
              <a:t>:</a:t>
            </a:r>
            <a:endParaRPr lang="ko-KR" altLang="en-US" dirty="0"/>
          </a:p>
        </p:txBody>
      </p:sp>
    </p:spTree>
    <p:extLst>
      <p:ext uri="{BB962C8B-B14F-4D97-AF65-F5344CB8AC3E}">
        <p14:creationId xmlns:p14="http://schemas.microsoft.com/office/powerpoint/2010/main" val="158380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Naming vectors</a:t>
            </a:r>
            <a:endParaRPr lang="ko-KR" altLang="en-US" dirty="0"/>
          </a:p>
        </p:txBody>
      </p:sp>
      <p:sp>
        <p:nvSpPr>
          <p:cNvPr id="5" name="Rectangle 1"/>
          <p:cNvSpPr>
            <a:spLocks noChangeArrowheads="1"/>
          </p:cNvSpPr>
          <p:nvPr/>
        </p:nvSpPr>
        <p:spPr bwMode="auto">
          <a:xfrm>
            <a:off x="3729681" y="2539827"/>
            <a:ext cx="2912657" cy="830997"/>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b="1" i="0" u="none" strike="noStrike" cap="none" normalizeH="0" baseline="0" dirty="0" smtClean="0">
                <a:ln>
                  <a:noFill/>
                </a:ln>
                <a:solidFill>
                  <a:srgbClr val="007020"/>
                </a:solidFill>
                <a:effectLst/>
                <a:latin typeface="Consolas" panose="020B0609020204030204" pitchFamily="49" charset="0"/>
              </a:rPr>
              <a:t>c</a:t>
            </a:r>
            <a:r>
              <a:rPr kumimoji="0" lang="ko-KR" altLang="ko-KR" b="0" i="0" u="none" strike="noStrike" cap="none" normalizeH="0" baseline="0" dirty="0" smtClean="0">
                <a:ln>
                  <a:noFill/>
                </a:ln>
                <a:solidFill>
                  <a:srgbClr val="333333"/>
                </a:solidFill>
                <a:effectLst/>
                <a:latin typeface="Consolas" panose="020B0609020204030204" pitchFamily="49" charset="0"/>
              </a:rPr>
              <a:t>(</a:t>
            </a:r>
            <a:r>
              <a:rPr kumimoji="0" lang="ko-KR" altLang="ko-KR" b="0" i="0" u="none" strike="noStrike" cap="none" normalizeH="0" baseline="0" dirty="0" smtClean="0">
                <a:ln>
                  <a:noFill/>
                </a:ln>
                <a:solidFill>
                  <a:srgbClr val="902000"/>
                </a:solidFill>
                <a:effectLst/>
                <a:latin typeface="Consolas" panose="020B0609020204030204" pitchFamily="49" charset="0"/>
              </a:rPr>
              <a:t>x =</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ko-KR" altLang="ko-KR" b="0" i="0" u="none" strike="noStrike" cap="none" normalizeH="0" baseline="0" dirty="0" smtClean="0">
                <a:ln>
                  <a:noFill/>
                </a:ln>
                <a:solidFill>
                  <a:srgbClr val="40A070"/>
                </a:solidFill>
                <a:effectLst/>
                <a:latin typeface="Consolas" panose="020B0609020204030204" pitchFamily="49" charset="0"/>
              </a:rPr>
              <a:t>1</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ko-KR" altLang="ko-KR" b="0" i="0" u="none" strike="noStrike" cap="none" normalizeH="0" baseline="0" dirty="0" smtClean="0">
                <a:ln>
                  <a:noFill/>
                </a:ln>
                <a:solidFill>
                  <a:srgbClr val="902000"/>
                </a:solidFill>
                <a:effectLst/>
                <a:latin typeface="Consolas" panose="020B0609020204030204" pitchFamily="49" charset="0"/>
              </a:rPr>
              <a:t>y =</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ko-KR" altLang="ko-KR" b="0" i="0" u="none" strike="noStrike" cap="none" normalizeH="0" baseline="0" dirty="0" smtClean="0">
                <a:ln>
                  <a:noFill/>
                </a:ln>
                <a:solidFill>
                  <a:srgbClr val="40A070"/>
                </a:solidFill>
                <a:effectLst/>
                <a:latin typeface="Consolas" panose="020B0609020204030204" pitchFamily="49" charset="0"/>
              </a:rPr>
              <a:t>2</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ko-KR" altLang="ko-KR" b="0" i="0" u="none" strike="noStrike" cap="none" normalizeH="0" baseline="0" dirty="0" smtClean="0">
                <a:ln>
                  <a:noFill/>
                </a:ln>
                <a:solidFill>
                  <a:srgbClr val="902000"/>
                </a:solidFill>
                <a:effectLst/>
                <a:latin typeface="Consolas" panose="020B0609020204030204" pitchFamily="49" charset="0"/>
              </a:rPr>
              <a:t>z =</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ko-KR" altLang="ko-KR" b="0" i="0" u="none" strike="noStrike" cap="none" normalizeH="0" baseline="0" dirty="0" smtClean="0">
                <a:ln>
                  <a:noFill/>
                </a:ln>
                <a:solidFill>
                  <a:srgbClr val="40A070"/>
                </a:solidFill>
                <a:effectLst/>
                <a:latin typeface="Consolas" panose="020B0609020204030204" pitchFamily="49" charset="0"/>
              </a:rPr>
              <a:t>4</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#&gt; x y z </a:t>
            </a:r>
            <a:r>
              <a:rPr kumimoji="0" lang="en-US" altLang="ko-KR" b="0" i="1" u="none" strike="noStrike" cap="none" normalizeH="0" baseline="0" dirty="0" smtClean="0">
                <a:ln>
                  <a:noFill/>
                </a:ln>
                <a:solidFill>
                  <a:srgbClr val="60A0B0"/>
                </a:solidFill>
                <a:effectLst/>
                <a:latin typeface="Consolas" panose="020B0609020204030204" pitchFamily="49" charset="0"/>
              </a:rPr>
              <a:t/>
            </a:r>
            <a:br>
              <a:rPr kumimoji="0" lang="en-US" altLang="ko-KR" b="0" i="1" u="none" strike="noStrike" cap="none" normalizeH="0" baseline="0" dirty="0" smtClean="0">
                <a:ln>
                  <a:noFill/>
                </a:ln>
                <a:solidFill>
                  <a:srgbClr val="60A0B0"/>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#&gt; 1 2 4</a:t>
            </a:r>
            <a:r>
              <a:rPr kumimoji="0" lang="ko-KR" altLang="ko-KR" b="0" i="0" u="none" strike="noStrike" cap="none" normalizeH="0" baseline="0" dirty="0" smtClean="0">
                <a:ln>
                  <a:noFill/>
                </a:ln>
                <a:solidFill>
                  <a:schemeClr val="tx1"/>
                </a:solidFill>
                <a:effectLst/>
              </a:rPr>
              <a:t> </a:t>
            </a:r>
            <a:endParaRPr kumimoji="0" lang="ko-KR" altLang="ko-KR" b="0" i="0" u="none" strike="noStrike" cap="none" normalizeH="0" baseline="0" dirty="0" smtClean="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3729681" y="3841406"/>
            <a:ext cx="4179029" cy="830997"/>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b="1" i="0" u="none" strike="noStrike" cap="none" normalizeH="0" baseline="0" dirty="0" smtClean="0">
                <a:ln>
                  <a:noFill/>
                </a:ln>
                <a:solidFill>
                  <a:srgbClr val="007020"/>
                </a:solidFill>
                <a:effectLst/>
                <a:latin typeface="Consolas" panose="020B0609020204030204" pitchFamily="49" charset="0"/>
              </a:rPr>
              <a:t>set_names</a:t>
            </a:r>
            <a:r>
              <a:rPr kumimoji="0" lang="ko-KR" altLang="ko-KR" b="0" i="0" u="none" strike="noStrike" cap="none" normalizeH="0" baseline="0" dirty="0" smtClean="0">
                <a:ln>
                  <a:noFill/>
                </a:ln>
                <a:solidFill>
                  <a:srgbClr val="333333"/>
                </a:solidFill>
                <a:effectLst/>
                <a:latin typeface="Consolas" panose="020B0609020204030204" pitchFamily="49" charset="0"/>
              </a:rPr>
              <a:t>(</a:t>
            </a:r>
            <a:r>
              <a:rPr kumimoji="0" lang="ko-KR" altLang="ko-KR" b="0" i="0" u="none" strike="noStrike" cap="none" normalizeH="0" baseline="0" dirty="0" smtClean="0">
                <a:ln>
                  <a:noFill/>
                </a:ln>
                <a:solidFill>
                  <a:srgbClr val="40A070"/>
                </a:solidFill>
                <a:effectLst/>
                <a:latin typeface="Consolas" panose="020B0609020204030204" pitchFamily="49" charset="0"/>
              </a:rPr>
              <a:t>1</a:t>
            </a:r>
            <a:r>
              <a:rPr kumimoji="0" lang="ko-KR" altLang="ko-KR" b="0" i="0" u="none" strike="noStrike" cap="none" normalizeH="0" baseline="0" dirty="0" smtClean="0">
                <a:ln>
                  <a:noFill/>
                </a:ln>
                <a:solidFill>
                  <a:srgbClr val="333333"/>
                </a:solidFill>
                <a:effectLst/>
                <a:latin typeface="Consolas" panose="020B0609020204030204" pitchFamily="49" charset="0"/>
              </a:rPr>
              <a:t>:</a:t>
            </a:r>
            <a:r>
              <a:rPr kumimoji="0" lang="ko-KR" altLang="ko-KR" b="0" i="0" u="none" strike="noStrike" cap="none" normalizeH="0" baseline="0" dirty="0" smtClean="0">
                <a:ln>
                  <a:noFill/>
                </a:ln>
                <a:solidFill>
                  <a:srgbClr val="40A070"/>
                </a:solidFill>
                <a:effectLst/>
                <a:latin typeface="Consolas" panose="020B0609020204030204" pitchFamily="49" charset="0"/>
              </a:rPr>
              <a:t>3</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ko-KR" altLang="ko-KR" b="1" i="0" u="none" strike="noStrike" cap="none" normalizeH="0" baseline="0" dirty="0" smtClean="0">
                <a:ln>
                  <a:noFill/>
                </a:ln>
                <a:solidFill>
                  <a:srgbClr val="007020"/>
                </a:solidFill>
                <a:effectLst/>
                <a:latin typeface="Consolas" panose="020B0609020204030204" pitchFamily="49" charset="0"/>
              </a:rPr>
              <a:t>c</a:t>
            </a:r>
            <a:r>
              <a:rPr kumimoji="0" lang="ko-KR" altLang="ko-KR" b="0" i="0" u="none" strike="noStrike" cap="none" normalizeH="0" baseline="0" dirty="0" smtClean="0">
                <a:ln>
                  <a:noFill/>
                </a:ln>
                <a:solidFill>
                  <a:srgbClr val="333333"/>
                </a:solidFill>
                <a:effectLst/>
                <a:latin typeface="Consolas" panose="020B0609020204030204" pitchFamily="49" charset="0"/>
              </a:rPr>
              <a:t>(</a:t>
            </a:r>
            <a:r>
              <a:rPr kumimoji="0" lang="ko-KR" altLang="ko-KR" b="0" i="0" u="none" strike="noStrike" cap="none" normalizeH="0" baseline="0" dirty="0" smtClean="0">
                <a:ln>
                  <a:noFill/>
                </a:ln>
                <a:solidFill>
                  <a:srgbClr val="4070A0"/>
                </a:solidFill>
                <a:effectLst/>
                <a:latin typeface="Consolas" panose="020B0609020204030204" pitchFamily="49" charset="0"/>
              </a:rPr>
              <a:t>"a"</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ko-KR" altLang="ko-KR" b="0" i="0" u="none" strike="noStrike" cap="none" normalizeH="0" baseline="0" dirty="0" smtClean="0">
                <a:ln>
                  <a:noFill/>
                </a:ln>
                <a:solidFill>
                  <a:srgbClr val="4070A0"/>
                </a:solidFill>
                <a:effectLst/>
                <a:latin typeface="Consolas" panose="020B0609020204030204" pitchFamily="49" charset="0"/>
              </a:rPr>
              <a:t>"b"</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ko-KR" altLang="ko-KR" b="0" i="0" u="none" strike="noStrike" cap="none" normalizeH="0" baseline="0" dirty="0" smtClean="0">
                <a:ln>
                  <a:noFill/>
                </a:ln>
                <a:solidFill>
                  <a:srgbClr val="4070A0"/>
                </a:solidFill>
                <a:effectLst/>
                <a:latin typeface="Consolas" panose="020B0609020204030204" pitchFamily="49" charset="0"/>
              </a:rPr>
              <a:t>"c"</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#&gt; a b c </a:t>
            </a:r>
            <a:r>
              <a:rPr kumimoji="0" lang="en-US" altLang="ko-KR" b="0" i="1" u="none" strike="noStrike" cap="none" normalizeH="0" baseline="0" dirty="0" smtClean="0">
                <a:ln>
                  <a:noFill/>
                </a:ln>
                <a:solidFill>
                  <a:srgbClr val="60A0B0"/>
                </a:solidFill>
                <a:effectLst/>
                <a:latin typeface="Consolas" panose="020B0609020204030204" pitchFamily="49" charset="0"/>
              </a:rPr>
              <a:t/>
            </a:r>
            <a:br>
              <a:rPr kumimoji="0" lang="en-US" altLang="ko-KR" b="0" i="1" u="none" strike="noStrike" cap="none" normalizeH="0" baseline="0" dirty="0" smtClean="0">
                <a:ln>
                  <a:noFill/>
                </a:ln>
                <a:solidFill>
                  <a:srgbClr val="60A0B0"/>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#&gt; 1 2 3</a:t>
            </a:r>
            <a:r>
              <a:rPr kumimoji="0" lang="ko-KR" altLang="ko-KR" b="0" i="0" u="none" strike="noStrike" cap="none" normalizeH="0" baseline="0" dirty="0" smtClean="0">
                <a:ln>
                  <a:noFill/>
                </a:ln>
                <a:solidFill>
                  <a:schemeClr val="tx1"/>
                </a:solidFill>
                <a:effectLst/>
              </a:rPr>
              <a:t> </a:t>
            </a:r>
            <a:endParaRPr kumimoji="0" lang="ko-KR" altLang="ko-KR"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28386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smtClean="0"/>
              <a:t>Subsetting</a:t>
            </a:r>
            <a:endParaRPr lang="ko-KR" altLang="en-US" dirty="0"/>
          </a:p>
        </p:txBody>
      </p:sp>
      <p:sp>
        <p:nvSpPr>
          <p:cNvPr id="3" name="내용 개체 틀 2"/>
          <p:cNvSpPr>
            <a:spLocks noGrp="1"/>
          </p:cNvSpPr>
          <p:nvPr>
            <p:ph idx="1"/>
          </p:nvPr>
        </p:nvSpPr>
        <p:spPr/>
        <p:txBody>
          <a:bodyPr>
            <a:normAutofit fontScale="55000" lnSpcReduction="20000"/>
          </a:bodyPr>
          <a:lstStyle/>
          <a:p>
            <a:pPr>
              <a:lnSpc>
                <a:spcPct val="120000"/>
              </a:lnSpc>
            </a:pPr>
            <a:r>
              <a:rPr lang="en-US" altLang="ko-KR" dirty="0" smtClean="0"/>
              <a:t>So far we’ve used </a:t>
            </a:r>
            <a:r>
              <a:rPr lang="en-US" altLang="ko-KR" dirty="0" err="1" smtClean="0">
                <a:latin typeface="Consolas" panose="020B0609020204030204" pitchFamily="49" charset="0"/>
              </a:rPr>
              <a:t>dplyr</a:t>
            </a:r>
            <a:r>
              <a:rPr lang="en-US" altLang="ko-KR" dirty="0" smtClean="0">
                <a:latin typeface="Consolas" panose="020B0609020204030204" pitchFamily="49" charset="0"/>
              </a:rPr>
              <a:t>::filter()</a:t>
            </a:r>
            <a:r>
              <a:rPr lang="en-US" altLang="ko-KR" dirty="0" smtClean="0"/>
              <a:t> to filter the rows in a </a:t>
            </a:r>
            <a:r>
              <a:rPr lang="en-US" altLang="ko-KR" dirty="0" err="1" smtClean="0"/>
              <a:t>tibble</a:t>
            </a:r>
            <a:r>
              <a:rPr lang="en-US" altLang="ko-KR" dirty="0" smtClean="0"/>
              <a:t>. </a:t>
            </a:r>
            <a:r>
              <a:rPr lang="en-US" altLang="ko-KR" dirty="0" smtClean="0">
                <a:latin typeface="Consolas" panose="020B0609020204030204" pitchFamily="49" charset="0"/>
              </a:rPr>
              <a:t>filter()</a:t>
            </a:r>
            <a:r>
              <a:rPr lang="en-US" altLang="ko-KR" dirty="0" smtClean="0"/>
              <a:t> only works with </a:t>
            </a:r>
            <a:r>
              <a:rPr lang="en-US" altLang="ko-KR" dirty="0" err="1" smtClean="0"/>
              <a:t>tibble</a:t>
            </a:r>
            <a:r>
              <a:rPr lang="en-US" altLang="ko-KR" dirty="0" smtClean="0"/>
              <a:t>, so we’ll need new tool for vectors: </a:t>
            </a:r>
            <a:r>
              <a:rPr lang="en-US" altLang="ko-KR" dirty="0" smtClean="0">
                <a:latin typeface="Consolas" panose="020B0609020204030204" pitchFamily="49" charset="0"/>
              </a:rPr>
              <a:t>[</a:t>
            </a:r>
            <a:r>
              <a:rPr lang="en-US" altLang="ko-KR" dirty="0" smtClean="0"/>
              <a:t>. </a:t>
            </a:r>
            <a:r>
              <a:rPr lang="en-US" altLang="ko-KR" dirty="0" smtClean="0">
                <a:latin typeface="Consolas" panose="020B0609020204030204" pitchFamily="49" charset="0"/>
              </a:rPr>
              <a:t>[</a:t>
            </a:r>
            <a:r>
              <a:rPr lang="en-US" altLang="ko-KR" dirty="0" smtClean="0"/>
              <a:t> is the </a:t>
            </a:r>
            <a:r>
              <a:rPr lang="en-US" altLang="ko-KR" dirty="0" err="1" smtClean="0"/>
              <a:t>subsetting</a:t>
            </a:r>
            <a:r>
              <a:rPr lang="en-US" altLang="ko-KR" dirty="0" smtClean="0"/>
              <a:t> function, and is called like </a:t>
            </a:r>
            <a:r>
              <a:rPr lang="en-US" altLang="ko-KR" dirty="0" smtClean="0">
                <a:latin typeface="Consolas" panose="020B0609020204030204" pitchFamily="49" charset="0"/>
              </a:rPr>
              <a:t>x[a]</a:t>
            </a:r>
            <a:r>
              <a:rPr lang="en-US" altLang="ko-KR" dirty="0" smtClean="0"/>
              <a:t>. There are four types of things that you can subset a vector with:</a:t>
            </a:r>
          </a:p>
          <a:p>
            <a:pPr>
              <a:lnSpc>
                <a:spcPct val="120000"/>
              </a:lnSpc>
            </a:pPr>
            <a:endParaRPr lang="en-US" altLang="ko-KR" dirty="0"/>
          </a:p>
          <a:p>
            <a:pPr marL="514350" indent="-514350">
              <a:lnSpc>
                <a:spcPct val="120000"/>
              </a:lnSpc>
              <a:buFont typeface="+mj-lt"/>
              <a:buAutoNum type="arabicPeriod"/>
            </a:pPr>
            <a:r>
              <a:rPr lang="en-US" altLang="ko-KR" dirty="0"/>
              <a:t>A numeric vector containing only integers. The integers must either be all positive, all negative, or zero</a:t>
            </a:r>
            <a:r>
              <a:rPr lang="en-US" altLang="ko-KR" dirty="0" smtClean="0"/>
              <a:t>.</a:t>
            </a:r>
          </a:p>
          <a:p>
            <a:pPr marL="514350" indent="-514350">
              <a:lnSpc>
                <a:spcPct val="120000"/>
              </a:lnSpc>
              <a:buFont typeface="+mj-lt"/>
              <a:buAutoNum type="arabicPeriod"/>
            </a:pPr>
            <a:r>
              <a:rPr lang="en-US" altLang="ko-KR" dirty="0" err="1" smtClean="0"/>
              <a:t>Subsetting</a:t>
            </a:r>
            <a:r>
              <a:rPr lang="en-US" altLang="ko-KR" dirty="0" smtClean="0"/>
              <a:t> with a logical vector keeps all values corresponding to a </a:t>
            </a:r>
            <a:r>
              <a:rPr lang="en-US" altLang="ko-KR" dirty="0" smtClean="0">
                <a:latin typeface="Consolas" panose="020B0609020204030204" pitchFamily="49" charset="0"/>
              </a:rPr>
              <a:t>TRUE</a:t>
            </a:r>
            <a:r>
              <a:rPr lang="en-US" altLang="ko-KR" dirty="0" smtClean="0"/>
              <a:t> value. This is most often useful in conjunction with the comparison functions.</a:t>
            </a:r>
          </a:p>
          <a:p>
            <a:pPr marL="514350" indent="-514350">
              <a:lnSpc>
                <a:spcPct val="120000"/>
              </a:lnSpc>
              <a:buFont typeface="+mj-lt"/>
              <a:buAutoNum type="arabicPeriod"/>
            </a:pPr>
            <a:r>
              <a:rPr lang="en-US" altLang="ko-KR" dirty="0"/>
              <a:t>If you have a named vector, you can subset it with a character vector</a:t>
            </a:r>
            <a:r>
              <a:rPr lang="en-US" altLang="ko-KR" dirty="0" smtClean="0"/>
              <a:t>:</a:t>
            </a:r>
          </a:p>
          <a:p>
            <a:pPr marL="514350" indent="-514350">
              <a:lnSpc>
                <a:spcPct val="120000"/>
              </a:lnSpc>
              <a:buFont typeface="+mj-lt"/>
              <a:buAutoNum type="arabicPeriod"/>
            </a:pPr>
            <a:r>
              <a:rPr lang="en-US" altLang="ko-KR" dirty="0" smtClean="0"/>
              <a:t>The simplest type of </a:t>
            </a:r>
            <a:r>
              <a:rPr lang="en-US" altLang="ko-KR" dirty="0" err="1" smtClean="0"/>
              <a:t>subsetting</a:t>
            </a:r>
            <a:r>
              <a:rPr lang="en-US" altLang="ko-KR" dirty="0" smtClean="0"/>
              <a:t> is nothing, </a:t>
            </a:r>
            <a:r>
              <a:rPr lang="en-US" altLang="ko-KR" dirty="0" smtClean="0">
                <a:latin typeface="Consolas" panose="020B0609020204030204" pitchFamily="49" charset="0"/>
              </a:rPr>
              <a:t>x[]</a:t>
            </a:r>
            <a:r>
              <a:rPr lang="en-US" altLang="ko-KR" dirty="0" smtClean="0"/>
              <a:t>, which returns the complete </a:t>
            </a:r>
            <a:r>
              <a:rPr lang="en-US" altLang="ko-KR" dirty="0" smtClean="0">
                <a:latin typeface="Consolas" panose="020B0609020204030204" pitchFamily="49" charset="0"/>
              </a:rPr>
              <a:t>x</a:t>
            </a:r>
            <a:r>
              <a:rPr lang="en-US" altLang="ko-KR" dirty="0" smtClean="0"/>
              <a:t>. This is not useful for </a:t>
            </a:r>
            <a:r>
              <a:rPr lang="en-US" altLang="ko-KR" dirty="0" err="1" smtClean="0"/>
              <a:t>subsetting</a:t>
            </a:r>
            <a:r>
              <a:rPr lang="en-US" altLang="ko-KR" dirty="0" smtClean="0"/>
              <a:t> vectors, but it is useful when </a:t>
            </a:r>
            <a:r>
              <a:rPr lang="en-US" altLang="ko-KR" dirty="0" err="1" smtClean="0"/>
              <a:t>subsetting</a:t>
            </a:r>
            <a:r>
              <a:rPr lang="en-US" altLang="ko-KR" dirty="0" smtClean="0"/>
              <a:t> matrices (and other high dimensional structures) because it lets you select all the rows or all the columns, by leaving that index blank. For example, if </a:t>
            </a:r>
            <a:r>
              <a:rPr lang="en-US" altLang="ko-KR" dirty="0" smtClean="0">
                <a:latin typeface="Consolas" panose="020B0609020204030204" pitchFamily="49" charset="0"/>
              </a:rPr>
              <a:t>x</a:t>
            </a:r>
            <a:r>
              <a:rPr lang="en-US" altLang="ko-KR" dirty="0" smtClean="0"/>
              <a:t> is 2d, </a:t>
            </a:r>
            <a:r>
              <a:rPr lang="en-US" altLang="ko-KR" dirty="0" smtClean="0">
                <a:latin typeface="Consolas" panose="020B0609020204030204" pitchFamily="49" charset="0"/>
              </a:rPr>
              <a:t>x[1, ]</a:t>
            </a:r>
            <a:r>
              <a:rPr lang="en-US" altLang="ko-KR" dirty="0" smtClean="0"/>
              <a:t> selects the first row and all the columns, and </a:t>
            </a:r>
            <a:r>
              <a:rPr lang="en-US" altLang="ko-KR" dirty="0" smtClean="0">
                <a:latin typeface="Consolas" panose="020B0609020204030204" pitchFamily="49" charset="0"/>
              </a:rPr>
              <a:t>x[, -1]</a:t>
            </a:r>
            <a:r>
              <a:rPr lang="en-US" altLang="ko-KR" dirty="0" smtClean="0"/>
              <a:t> selects all rows and all columns except the first.</a:t>
            </a:r>
          </a:p>
          <a:p>
            <a:pPr marL="514350" indent="-514350">
              <a:lnSpc>
                <a:spcPct val="120000"/>
              </a:lnSpc>
              <a:buFont typeface="+mj-lt"/>
              <a:buAutoNum type="arabicPeriod"/>
            </a:pPr>
            <a:endParaRPr lang="en-US" altLang="ko-KR" dirty="0"/>
          </a:p>
          <a:p>
            <a:pPr marL="0" indent="0">
              <a:lnSpc>
                <a:spcPct val="120000"/>
              </a:lnSpc>
              <a:buNone/>
            </a:pPr>
            <a:r>
              <a:rPr lang="en-US" altLang="ko-KR" dirty="0" smtClean="0"/>
              <a:t>Reference : </a:t>
            </a:r>
            <a:r>
              <a:rPr lang="en-US" altLang="ko-KR" u="sng" dirty="0">
                <a:hlinkClick r:id="rId2"/>
              </a:rPr>
              <a:t>http://</a:t>
            </a:r>
            <a:r>
              <a:rPr lang="en-US" altLang="ko-KR" u="sng" dirty="0" smtClean="0">
                <a:hlinkClick r:id="rId2"/>
              </a:rPr>
              <a:t>adv-r.had.co.nz/Subsetting.html#applications</a:t>
            </a:r>
            <a:endParaRPr lang="ko-KR" altLang="en-US" dirty="0"/>
          </a:p>
        </p:txBody>
      </p:sp>
    </p:spTree>
    <p:extLst>
      <p:ext uri="{BB962C8B-B14F-4D97-AF65-F5344CB8AC3E}">
        <p14:creationId xmlns:p14="http://schemas.microsoft.com/office/powerpoint/2010/main" val="14128656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840260" y="392831"/>
            <a:ext cx="8991244" cy="5816977"/>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b="0" i="0" u="none" strike="noStrike" cap="none" normalizeH="0" baseline="0" dirty="0" smtClean="0">
                <a:ln>
                  <a:noFill/>
                </a:ln>
                <a:solidFill>
                  <a:srgbClr val="333333"/>
                </a:solidFill>
                <a:effectLst/>
                <a:ea typeface="Helvetica Neue"/>
              </a:rPr>
              <a:t>Subsetting with positive integers keeps the elements at those positions:</a:t>
            </a:r>
            <a:endParaRPr kumimoji="0" lang="ko-KR" altLang="ko-KR"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b="0" i="0" u="none" strike="noStrike" cap="none" normalizeH="0" baseline="0" dirty="0" smtClean="0">
                <a:ln>
                  <a:noFill/>
                </a:ln>
                <a:solidFill>
                  <a:srgbClr val="333333"/>
                </a:solidFill>
                <a:effectLst/>
                <a:latin typeface="Consolas" panose="020B0609020204030204" pitchFamily="49" charset="0"/>
                <a:ea typeface="Helvetica Neue"/>
              </a:rPr>
              <a:t>x &lt;-</a:t>
            </a:r>
            <a:r>
              <a:rPr kumimoji="0" lang="ko-KR" altLang="ko-KR" b="0" i="0" u="none" strike="noStrike" cap="none" normalizeH="0" baseline="0" dirty="0" smtClean="0">
                <a:ln>
                  <a:noFill/>
                </a:ln>
                <a:solidFill>
                  <a:srgbClr val="4070A0"/>
                </a:solidFill>
                <a:effectLst/>
                <a:latin typeface="Consolas" panose="020B0609020204030204" pitchFamily="49" charset="0"/>
                <a:ea typeface="Helvetica Neue"/>
              </a:rPr>
              <a:t> </a:t>
            </a:r>
            <a:r>
              <a:rPr kumimoji="0" lang="ko-KR" altLang="ko-KR" b="1" i="0" u="none" strike="noStrike" cap="none" normalizeH="0" baseline="0" dirty="0" smtClean="0">
                <a:ln>
                  <a:noFill/>
                </a:ln>
                <a:solidFill>
                  <a:srgbClr val="007020"/>
                </a:solidFill>
                <a:effectLst/>
                <a:latin typeface="Consolas" panose="020B0609020204030204" pitchFamily="49" charset="0"/>
                <a:ea typeface="Helvetica Neue"/>
              </a:rPr>
              <a:t>c</a:t>
            </a:r>
            <a:r>
              <a:rPr kumimoji="0" lang="ko-KR" altLang="ko-KR" b="0" i="0" u="none" strike="noStrike" cap="none" normalizeH="0" baseline="0" dirty="0" smtClean="0">
                <a:ln>
                  <a:noFill/>
                </a:ln>
                <a:solidFill>
                  <a:srgbClr val="333333"/>
                </a:solidFill>
                <a:effectLst/>
                <a:latin typeface="Consolas" panose="020B0609020204030204" pitchFamily="49" charset="0"/>
                <a:ea typeface="Helvetica Neue"/>
              </a:rPr>
              <a:t>(</a:t>
            </a:r>
            <a:r>
              <a:rPr kumimoji="0" lang="ko-KR" altLang="ko-KR" b="0" i="0" u="none" strike="noStrike" cap="none" normalizeH="0" baseline="0" dirty="0" smtClean="0">
                <a:ln>
                  <a:noFill/>
                </a:ln>
                <a:solidFill>
                  <a:srgbClr val="4070A0"/>
                </a:solidFill>
                <a:effectLst/>
                <a:latin typeface="Consolas" panose="020B0609020204030204" pitchFamily="49" charset="0"/>
                <a:ea typeface="Helvetica Neue"/>
              </a:rPr>
              <a:t>"one"</a:t>
            </a:r>
            <a:r>
              <a:rPr kumimoji="0" lang="ko-KR" altLang="ko-KR" b="0" i="0" u="none" strike="noStrike" cap="none" normalizeH="0" baseline="0" dirty="0" smtClean="0">
                <a:ln>
                  <a:noFill/>
                </a:ln>
                <a:solidFill>
                  <a:srgbClr val="333333"/>
                </a:solidFill>
                <a:effectLst/>
                <a:latin typeface="Consolas" panose="020B0609020204030204" pitchFamily="49" charset="0"/>
                <a:ea typeface="Helvetica Neue"/>
              </a:rPr>
              <a:t>, </a:t>
            </a:r>
            <a:r>
              <a:rPr kumimoji="0" lang="ko-KR" altLang="ko-KR" b="0" i="0" u="none" strike="noStrike" cap="none" normalizeH="0" baseline="0" dirty="0" smtClean="0">
                <a:ln>
                  <a:noFill/>
                </a:ln>
                <a:solidFill>
                  <a:srgbClr val="4070A0"/>
                </a:solidFill>
                <a:effectLst/>
                <a:latin typeface="Consolas" panose="020B0609020204030204" pitchFamily="49" charset="0"/>
                <a:ea typeface="Helvetica Neue"/>
              </a:rPr>
              <a:t>"two"</a:t>
            </a:r>
            <a:r>
              <a:rPr kumimoji="0" lang="ko-KR" altLang="ko-KR" b="0" i="0" u="none" strike="noStrike" cap="none" normalizeH="0" baseline="0" dirty="0" smtClean="0">
                <a:ln>
                  <a:noFill/>
                </a:ln>
                <a:solidFill>
                  <a:srgbClr val="333333"/>
                </a:solidFill>
                <a:effectLst/>
                <a:latin typeface="Consolas" panose="020B0609020204030204" pitchFamily="49" charset="0"/>
                <a:ea typeface="Helvetica Neue"/>
              </a:rPr>
              <a:t>, </a:t>
            </a:r>
            <a:r>
              <a:rPr kumimoji="0" lang="ko-KR" altLang="ko-KR" b="0" i="0" u="none" strike="noStrike" cap="none" normalizeH="0" baseline="0" dirty="0" smtClean="0">
                <a:ln>
                  <a:noFill/>
                </a:ln>
                <a:solidFill>
                  <a:srgbClr val="4070A0"/>
                </a:solidFill>
                <a:effectLst/>
                <a:latin typeface="Consolas" panose="020B0609020204030204" pitchFamily="49" charset="0"/>
                <a:ea typeface="Helvetica Neue"/>
              </a:rPr>
              <a:t>"three"</a:t>
            </a:r>
            <a:r>
              <a:rPr kumimoji="0" lang="ko-KR" altLang="ko-KR" b="0" i="0" u="none" strike="noStrike" cap="none" normalizeH="0" baseline="0" dirty="0" smtClean="0">
                <a:ln>
                  <a:noFill/>
                </a:ln>
                <a:solidFill>
                  <a:srgbClr val="333333"/>
                </a:solidFill>
                <a:effectLst/>
                <a:latin typeface="Consolas" panose="020B0609020204030204" pitchFamily="49" charset="0"/>
                <a:ea typeface="Helvetica Neue"/>
              </a:rPr>
              <a:t>, </a:t>
            </a:r>
            <a:r>
              <a:rPr kumimoji="0" lang="ko-KR" altLang="ko-KR" b="0" i="0" u="none" strike="noStrike" cap="none" normalizeH="0" baseline="0" dirty="0" smtClean="0">
                <a:ln>
                  <a:noFill/>
                </a:ln>
                <a:solidFill>
                  <a:srgbClr val="4070A0"/>
                </a:solidFill>
                <a:effectLst/>
                <a:latin typeface="Consolas" panose="020B0609020204030204" pitchFamily="49" charset="0"/>
                <a:ea typeface="Helvetica Neue"/>
              </a:rPr>
              <a:t>"four"</a:t>
            </a:r>
            <a:r>
              <a:rPr kumimoji="0" lang="ko-KR" altLang="ko-KR" b="0" i="0" u="none" strike="noStrike" cap="none" normalizeH="0" baseline="0" dirty="0" smtClean="0">
                <a:ln>
                  <a:noFill/>
                </a:ln>
                <a:solidFill>
                  <a:srgbClr val="333333"/>
                </a:solidFill>
                <a:effectLst/>
                <a:latin typeface="Consolas" panose="020B0609020204030204" pitchFamily="49" charset="0"/>
                <a:ea typeface="Helvetica Neue"/>
              </a:rPr>
              <a:t>, </a:t>
            </a:r>
            <a:r>
              <a:rPr kumimoji="0" lang="ko-KR" altLang="ko-KR" b="0" i="0" u="none" strike="noStrike" cap="none" normalizeH="0" baseline="0" dirty="0" smtClean="0">
                <a:ln>
                  <a:noFill/>
                </a:ln>
                <a:solidFill>
                  <a:srgbClr val="4070A0"/>
                </a:solidFill>
                <a:effectLst/>
                <a:latin typeface="Consolas" panose="020B0609020204030204" pitchFamily="49" charset="0"/>
                <a:ea typeface="Helvetica Neue"/>
              </a:rPr>
              <a:t>"five"</a:t>
            </a:r>
            <a:r>
              <a:rPr kumimoji="0" lang="ko-KR" altLang="ko-KR" b="0" i="0" u="none" strike="noStrike" cap="none" normalizeH="0" baseline="0" dirty="0" smtClean="0">
                <a:ln>
                  <a:noFill/>
                </a:ln>
                <a:solidFill>
                  <a:srgbClr val="333333"/>
                </a:solidFill>
                <a:effectLst/>
                <a:latin typeface="Consolas" panose="020B0609020204030204" pitchFamily="49" charset="0"/>
                <a:ea typeface="Helvetica Neue"/>
              </a:rPr>
              <a:t>) </a:t>
            </a:r>
            <a:r>
              <a:rPr kumimoji="0" lang="en-US" altLang="ko-KR" b="0" i="0" u="none" strike="noStrike" cap="none" normalizeH="0" baseline="0" dirty="0" smtClean="0">
                <a:ln>
                  <a:noFill/>
                </a:ln>
                <a:solidFill>
                  <a:srgbClr val="333333"/>
                </a:solidFill>
                <a:effectLst/>
                <a:latin typeface="Consolas" panose="020B0609020204030204" pitchFamily="49" charset="0"/>
                <a:ea typeface="Helvetica Neue"/>
              </a:rPr>
              <a:t/>
            </a:r>
            <a:br>
              <a:rPr kumimoji="0" lang="en-US" altLang="ko-KR" b="0" i="0" u="none" strike="noStrike" cap="none" normalizeH="0" baseline="0" dirty="0" smtClean="0">
                <a:ln>
                  <a:noFill/>
                </a:ln>
                <a:solidFill>
                  <a:srgbClr val="333333"/>
                </a:solidFill>
                <a:effectLst/>
                <a:latin typeface="Consolas" panose="020B0609020204030204" pitchFamily="49" charset="0"/>
                <a:ea typeface="Helvetica Neue"/>
              </a:rPr>
            </a:br>
            <a:r>
              <a:rPr kumimoji="0" lang="ko-KR" altLang="ko-KR" b="0" i="0" u="none" strike="noStrike" cap="none" normalizeH="0" baseline="0" dirty="0" smtClean="0">
                <a:ln>
                  <a:noFill/>
                </a:ln>
                <a:solidFill>
                  <a:srgbClr val="333333"/>
                </a:solidFill>
                <a:effectLst/>
                <a:latin typeface="Consolas" panose="020B0609020204030204" pitchFamily="49" charset="0"/>
                <a:ea typeface="Helvetica Neue"/>
              </a:rPr>
              <a:t>x[</a:t>
            </a:r>
            <a:r>
              <a:rPr kumimoji="0" lang="ko-KR" altLang="ko-KR" b="1" i="0" u="none" strike="noStrike" cap="none" normalizeH="0" baseline="0" dirty="0" smtClean="0">
                <a:ln>
                  <a:noFill/>
                </a:ln>
                <a:solidFill>
                  <a:srgbClr val="007020"/>
                </a:solidFill>
                <a:effectLst/>
                <a:latin typeface="Consolas" panose="020B0609020204030204" pitchFamily="49" charset="0"/>
                <a:ea typeface="Helvetica Neue"/>
              </a:rPr>
              <a:t>c</a:t>
            </a:r>
            <a:r>
              <a:rPr kumimoji="0" lang="ko-KR" altLang="ko-KR" b="0" i="0" u="none" strike="noStrike" cap="none" normalizeH="0" baseline="0" dirty="0" smtClean="0">
                <a:ln>
                  <a:noFill/>
                </a:ln>
                <a:solidFill>
                  <a:srgbClr val="333333"/>
                </a:solidFill>
                <a:effectLst/>
                <a:latin typeface="Consolas" panose="020B0609020204030204" pitchFamily="49" charset="0"/>
                <a:ea typeface="Helvetica Neue"/>
              </a:rPr>
              <a:t>(</a:t>
            </a:r>
            <a:r>
              <a:rPr kumimoji="0" lang="ko-KR" altLang="ko-KR" b="0" i="0" u="none" strike="noStrike" cap="none" normalizeH="0" baseline="0" dirty="0" smtClean="0">
                <a:ln>
                  <a:noFill/>
                </a:ln>
                <a:solidFill>
                  <a:srgbClr val="40A070"/>
                </a:solidFill>
                <a:effectLst/>
                <a:latin typeface="Consolas" panose="020B0609020204030204" pitchFamily="49" charset="0"/>
                <a:ea typeface="Helvetica Neue"/>
              </a:rPr>
              <a:t>3</a:t>
            </a:r>
            <a:r>
              <a:rPr kumimoji="0" lang="ko-KR" altLang="ko-KR" b="0" i="0" u="none" strike="noStrike" cap="none" normalizeH="0" baseline="0" dirty="0" smtClean="0">
                <a:ln>
                  <a:noFill/>
                </a:ln>
                <a:solidFill>
                  <a:srgbClr val="333333"/>
                </a:solidFill>
                <a:effectLst/>
                <a:latin typeface="Consolas" panose="020B0609020204030204" pitchFamily="49" charset="0"/>
                <a:ea typeface="Helvetica Neue"/>
              </a:rPr>
              <a:t>, </a:t>
            </a:r>
            <a:r>
              <a:rPr kumimoji="0" lang="ko-KR" altLang="ko-KR" b="0" i="0" u="none" strike="noStrike" cap="none" normalizeH="0" baseline="0" dirty="0" smtClean="0">
                <a:ln>
                  <a:noFill/>
                </a:ln>
                <a:solidFill>
                  <a:srgbClr val="40A070"/>
                </a:solidFill>
                <a:effectLst/>
                <a:latin typeface="Consolas" panose="020B0609020204030204" pitchFamily="49" charset="0"/>
                <a:ea typeface="Helvetica Neue"/>
              </a:rPr>
              <a:t>2</a:t>
            </a:r>
            <a:r>
              <a:rPr kumimoji="0" lang="ko-KR" altLang="ko-KR" b="0" i="0" u="none" strike="noStrike" cap="none" normalizeH="0" baseline="0" dirty="0" smtClean="0">
                <a:ln>
                  <a:noFill/>
                </a:ln>
                <a:solidFill>
                  <a:srgbClr val="333333"/>
                </a:solidFill>
                <a:effectLst/>
                <a:latin typeface="Consolas" panose="020B0609020204030204" pitchFamily="49" charset="0"/>
                <a:ea typeface="Helvetica Neue"/>
              </a:rPr>
              <a:t>, </a:t>
            </a:r>
            <a:r>
              <a:rPr kumimoji="0" lang="ko-KR" altLang="ko-KR" b="0" i="0" u="none" strike="noStrike" cap="none" normalizeH="0" baseline="0" dirty="0" smtClean="0">
                <a:ln>
                  <a:noFill/>
                </a:ln>
                <a:solidFill>
                  <a:srgbClr val="40A070"/>
                </a:solidFill>
                <a:effectLst/>
                <a:latin typeface="Consolas" panose="020B0609020204030204" pitchFamily="49" charset="0"/>
                <a:ea typeface="Helvetica Neue"/>
              </a:rPr>
              <a:t>5</a:t>
            </a:r>
            <a:r>
              <a:rPr kumimoji="0" lang="ko-KR" altLang="ko-KR" b="0" i="0" u="none" strike="noStrike" cap="none" normalizeH="0" baseline="0" dirty="0" smtClean="0">
                <a:ln>
                  <a:noFill/>
                </a:ln>
                <a:solidFill>
                  <a:srgbClr val="333333"/>
                </a:solidFill>
                <a:effectLst/>
                <a:latin typeface="Consolas" panose="020B0609020204030204" pitchFamily="49" charset="0"/>
                <a:ea typeface="Helvetica Neue"/>
              </a:rPr>
              <a:t>)] </a:t>
            </a:r>
            <a:r>
              <a:rPr kumimoji="0" lang="en-US" altLang="ko-KR" b="0" i="0" u="none" strike="noStrike" cap="none" normalizeH="0" baseline="0" dirty="0" smtClean="0">
                <a:ln>
                  <a:noFill/>
                </a:ln>
                <a:solidFill>
                  <a:srgbClr val="333333"/>
                </a:solidFill>
                <a:effectLst/>
                <a:latin typeface="Consolas" panose="020B0609020204030204" pitchFamily="49" charset="0"/>
                <a:ea typeface="Helvetica Neue"/>
              </a:rPr>
              <a:t/>
            </a:r>
            <a:br>
              <a:rPr kumimoji="0" lang="en-US" altLang="ko-KR" b="0" i="0" u="none" strike="noStrike" cap="none" normalizeH="0" baseline="0" dirty="0" smtClean="0">
                <a:ln>
                  <a:noFill/>
                </a:ln>
                <a:solidFill>
                  <a:srgbClr val="333333"/>
                </a:solidFill>
                <a:effectLst/>
                <a:latin typeface="Consolas" panose="020B0609020204030204" pitchFamily="49" charset="0"/>
                <a:ea typeface="Helvetica Neue"/>
              </a:rPr>
            </a:br>
            <a:r>
              <a:rPr kumimoji="0" lang="ko-KR" altLang="ko-KR" b="0" i="1" u="none" strike="noStrike" cap="none" normalizeH="0" baseline="0" dirty="0" smtClean="0">
                <a:ln>
                  <a:noFill/>
                </a:ln>
                <a:solidFill>
                  <a:srgbClr val="60A0B0"/>
                </a:solidFill>
                <a:effectLst/>
                <a:latin typeface="Consolas" panose="020B0609020204030204" pitchFamily="49" charset="0"/>
                <a:ea typeface="Helvetica Neue"/>
              </a:rPr>
              <a:t>#&gt; [1] "three" "two" "five"</a:t>
            </a:r>
            <a:endParaRPr kumimoji="0" lang="ko-KR" altLang="ko-KR"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b="0" i="0" u="none" strike="noStrike" cap="none" normalizeH="0" baseline="0" dirty="0" smtClean="0">
                <a:ln>
                  <a:noFill/>
                </a:ln>
                <a:solidFill>
                  <a:srgbClr val="333333"/>
                </a:solidFill>
                <a:effectLst/>
                <a:ea typeface="Helvetica Neue"/>
              </a:rPr>
              <a:t>By repeating a position, you can actually make a longer output than input:</a:t>
            </a:r>
            <a:endParaRPr kumimoji="0" lang="ko-KR" altLang="ko-KR"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b="0" i="0" u="none" strike="noStrike" cap="none" normalizeH="0" baseline="0" dirty="0" smtClean="0">
                <a:ln>
                  <a:noFill/>
                </a:ln>
                <a:solidFill>
                  <a:srgbClr val="333333"/>
                </a:solidFill>
                <a:effectLst/>
                <a:latin typeface="Consolas" panose="020B0609020204030204" pitchFamily="49" charset="0"/>
                <a:ea typeface="Helvetica Neue"/>
              </a:rPr>
              <a:t>x[</a:t>
            </a:r>
            <a:r>
              <a:rPr kumimoji="0" lang="ko-KR" altLang="ko-KR" b="1" i="0" u="none" strike="noStrike" cap="none" normalizeH="0" baseline="0" dirty="0" smtClean="0">
                <a:ln>
                  <a:noFill/>
                </a:ln>
                <a:solidFill>
                  <a:srgbClr val="007020"/>
                </a:solidFill>
                <a:effectLst/>
                <a:latin typeface="Consolas" panose="020B0609020204030204" pitchFamily="49" charset="0"/>
                <a:ea typeface="Helvetica Neue"/>
              </a:rPr>
              <a:t>c</a:t>
            </a:r>
            <a:r>
              <a:rPr kumimoji="0" lang="ko-KR" altLang="ko-KR" b="0" i="0" u="none" strike="noStrike" cap="none" normalizeH="0" baseline="0" dirty="0" smtClean="0">
                <a:ln>
                  <a:noFill/>
                </a:ln>
                <a:solidFill>
                  <a:srgbClr val="333333"/>
                </a:solidFill>
                <a:effectLst/>
                <a:latin typeface="Consolas" panose="020B0609020204030204" pitchFamily="49" charset="0"/>
                <a:ea typeface="Helvetica Neue"/>
              </a:rPr>
              <a:t>(</a:t>
            </a:r>
            <a:r>
              <a:rPr kumimoji="0" lang="ko-KR" altLang="ko-KR" b="0" i="0" u="none" strike="noStrike" cap="none" normalizeH="0" baseline="0" dirty="0" smtClean="0">
                <a:ln>
                  <a:noFill/>
                </a:ln>
                <a:solidFill>
                  <a:srgbClr val="40A070"/>
                </a:solidFill>
                <a:effectLst/>
                <a:latin typeface="Consolas" panose="020B0609020204030204" pitchFamily="49" charset="0"/>
                <a:ea typeface="Helvetica Neue"/>
              </a:rPr>
              <a:t>1</a:t>
            </a:r>
            <a:r>
              <a:rPr kumimoji="0" lang="ko-KR" altLang="ko-KR" b="0" i="0" u="none" strike="noStrike" cap="none" normalizeH="0" baseline="0" dirty="0" smtClean="0">
                <a:ln>
                  <a:noFill/>
                </a:ln>
                <a:solidFill>
                  <a:srgbClr val="333333"/>
                </a:solidFill>
                <a:effectLst/>
                <a:latin typeface="Consolas" panose="020B0609020204030204" pitchFamily="49" charset="0"/>
                <a:ea typeface="Helvetica Neue"/>
              </a:rPr>
              <a:t>, </a:t>
            </a:r>
            <a:r>
              <a:rPr kumimoji="0" lang="ko-KR" altLang="ko-KR" b="0" i="0" u="none" strike="noStrike" cap="none" normalizeH="0" baseline="0" dirty="0" smtClean="0">
                <a:ln>
                  <a:noFill/>
                </a:ln>
                <a:solidFill>
                  <a:srgbClr val="40A070"/>
                </a:solidFill>
                <a:effectLst/>
                <a:latin typeface="Consolas" panose="020B0609020204030204" pitchFamily="49" charset="0"/>
                <a:ea typeface="Helvetica Neue"/>
              </a:rPr>
              <a:t>1</a:t>
            </a:r>
            <a:r>
              <a:rPr kumimoji="0" lang="ko-KR" altLang="ko-KR" b="0" i="0" u="none" strike="noStrike" cap="none" normalizeH="0" baseline="0" dirty="0" smtClean="0">
                <a:ln>
                  <a:noFill/>
                </a:ln>
                <a:solidFill>
                  <a:srgbClr val="333333"/>
                </a:solidFill>
                <a:effectLst/>
                <a:latin typeface="Consolas" panose="020B0609020204030204" pitchFamily="49" charset="0"/>
                <a:ea typeface="Helvetica Neue"/>
              </a:rPr>
              <a:t>, </a:t>
            </a:r>
            <a:r>
              <a:rPr kumimoji="0" lang="ko-KR" altLang="ko-KR" b="0" i="0" u="none" strike="noStrike" cap="none" normalizeH="0" baseline="0" dirty="0" smtClean="0">
                <a:ln>
                  <a:noFill/>
                </a:ln>
                <a:solidFill>
                  <a:srgbClr val="40A070"/>
                </a:solidFill>
                <a:effectLst/>
                <a:latin typeface="Consolas" panose="020B0609020204030204" pitchFamily="49" charset="0"/>
                <a:ea typeface="Helvetica Neue"/>
              </a:rPr>
              <a:t>5</a:t>
            </a:r>
            <a:r>
              <a:rPr kumimoji="0" lang="ko-KR" altLang="ko-KR" b="0" i="0" u="none" strike="noStrike" cap="none" normalizeH="0" baseline="0" dirty="0" smtClean="0">
                <a:ln>
                  <a:noFill/>
                </a:ln>
                <a:solidFill>
                  <a:srgbClr val="333333"/>
                </a:solidFill>
                <a:effectLst/>
                <a:latin typeface="Consolas" panose="020B0609020204030204" pitchFamily="49" charset="0"/>
                <a:ea typeface="Helvetica Neue"/>
              </a:rPr>
              <a:t>, </a:t>
            </a:r>
            <a:r>
              <a:rPr kumimoji="0" lang="ko-KR" altLang="ko-KR" b="0" i="0" u="none" strike="noStrike" cap="none" normalizeH="0" baseline="0" dirty="0" smtClean="0">
                <a:ln>
                  <a:noFill/>
                </a:ln>
                <a:solidFill>
                  <a:srgbClr val="40A070"/>
                </a:solidFill>
                <a:effectLst/>
                <a:latin typeface="Consolas" panose="020B0609020204030204" pitchFamily="49" charset="0"/>
                <a:ea typeface="Helvetica Neue"/>
              </a:rPr>
              <a:t>5</a:t>
            </a:r>
            <a:r>
              <a:rPr kumimoji="0" lang="ko-KR" altLang="ko-KR" b="0" i="0" u="none" strike="noStrike" cap="none" normalizeH="0" baseline="0" dirty="0" smtClean="0">
                <a:ln>
                  <a:noFill/>
                </a:ln>
                <a:solidFill>
                  <a:srgbClr val="333333"/>
                </a:solidFill>
                <a:effectLst/>
                <a:latin typeface="Consolas" panose="020B0609020204030204" pitchFamily="49" charset="0"/>
                <a:ea typeface="Helvetica Neue"/>
              </a:rPr>
              <a:t>, </a:t>
            </a:r>
            <a:r>
              <a:rPr kumimoji="0" lang="ko-KR" altLang="ko-KR" b="0" i="0" u="none" strike="noStrike" cap="none" normalizeH="0" baseline="0" dirty="0" smtClean="0">
                <a:ln>
                  <a:noFill/>
                </a:ln>
                <a:solidFill>
                  <a:srgbClr val="40A070"/>
                </a:solidFill>
                <a:effectLst/>
                <a:latin typeface="Consolas" panose="020B0609020204030204" pitchFamily="49" charset="0"/>
                <a:ea typeface="Helvetica Neue"/>
              </a:rPr>
              <a:t>5</a:t>
            </a:r>
            <a:r>
              <a:rPr kumimoji="0" lang="ko-KR" altLang="ko-KR" b="0" i="0" u="none" strike="noStrike" cap="none" normalizeH="0" baseline="0" dirty="0" smtClean="0">
                <a:ln>
                  <a:noFill/>
                </a:ln>
                <a:solidFill>
                  <a:srgbClr val="333333"/>
                </a:solidFill>
                <a:effectLst/>
                <a:latin typeface="Consolas" panose="020B0609020204030204" pitchFamily="49" charset="0"/>
                <a:ea typeface="Helvetica Neue"/>
              </a:rPr>
              <a:t>, </a:t>
            </a:r>
            <a:r>
              <a:rPr kumimoji="0" lang="ko-KR" altLang="ko-KR" b="0" i="0" u="none" strike="noStrike" cap="none" normalizeH="0" baseline="0" dirty="0" smtClean="0">
                <a:ln>
                  <a:noFill/>
                </a:ln>
                <a:solidFill>
                  <a:srgbClr val="40A070"/>
                </a:solidFill>
                <a:effectLst/>
                <a:latin typeface="Consolas" panose="020B0609020204030204" pitchFamily="49" charset="0"/>
                <a:ea typeface="Helvetica Neue"/>
              </a:rPr>
              <a:t>2</a:t>
            </a:r>
            <a:r>
              <a:rPr kumimoji="0" lang="ko-KR" altLang="ko-KR" b="0" i="0" u="none" strike="noStrike" cap="none" normalizeH="0" baseline="0" dirty="0" smtClean="0">
                <a:ln>
                  <a:noFill/>
                </a:ln>
                <a:solidFill>
                  <a:srgbClr val="333333"/>
                </a:solidFill>
                <a:effectLst/>
                <a:latin typeface="Consolas" panose="020B0609020204030204" pitchFamily="49" charset="0"/>
                <a:ea typeface="Helvetica Neue"/>
              </a:rPr>
              <a:t>)] </a:t>
            </a:r>
            <a:r>
              <a:rPr kumimoji="0" lang="en-US" altLang="ko-KR" b="0" i="0" u="none" strike="noStrike" cap="none" normalizeH="0" baseline="0" dirty="0" smtClean="0">
                <a:ln>
                  <a:noFill/>
                </a:ln>
                <a:solidFill>
                  <a:srgbClr val="333333"/>
                </a:solidFill>
                <a:effectLst/>
                <a:latin typeface="Consolas" panose="020B0609020204030204" pitchFamily="49" charset="0"/>
                <a:ea typeface="Helvetica Neue"/>
              </a:rPr>
              <a:t/>
            </a:r>
            <a:br>
              <a:rPr kumimoji="0" lang="en-US" altLang="ko-KR" b="0" i="0" u="none" strike="noStrike" cap="none" normalizeH="0" baseline="0" dirty="0" smtClean="0">
                <a:ln>
                  <a:noFill/>
                </a:ln>
                <a:solidFill>
                  <a:srgbClr val="333333"/>
                </a:solidFill>
                <a:effectLst/>
                <a:latin typeface="Consolas" panose="020B0609020204030204" pitchFamily="49" charset="0"/>
                <a:ea typeface="Helvetica Neue"/>
              </a:rPr>
            </a:br>
            <a:r>
              <a:rPr kumimoji="0" lang="ko-KR" altLang="ko-KR" b="0" i="1" u="none" strike="noStrike" cap="none" normalizeH="0" baseline="0" dirty="0" smtClean="0">
                <a:ln>
                  <a:noFill/>
                </a:ln>
                <a:solidFill>
                  <a:srgbClr val="60A0B0"/>
                </a:solidFill>
                <a:effectLst/>
                <a:latin typeface="Consolas" panose="020B0609020204030204" pitchFamily="49" charset="0"/>
                <a:ea typeface="Helvetica Neue"/>
              </a:rPr>
              <a:t>#&gt; [1] "one" "one" "five" "five" "five" "two"</a:t>
            </a:r>
            <a:endParaRPr kumimoji="0" lang="ko-KR" altLang="ko-KR"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b="0" i="0" u="none" strike="noStrike" cap="none" normalizeH="0" baseline="0" dirty="0" smtClean="0">
                <a:ln>
                  <a:noFill/>
                </a:ln>
                <a:solidFill>
                  <a:srgbClr val="333333"/>
                </a:solidFill>
                <a:effectLst/>
                <a:ea typeface="Helvetica Neue"/>
              </a:rPr>
              <a:t>Negative values drop the elements at the specified positions:</a:t>
            </a:r>
            <a:endParaRPr kumimoji="0" lang="ko-KR" altLang="ko-KR"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b="0" i="0" u="none" strike="noStrike" cap="none" normalizeH="0" baseline="0" dirty="0" smtClean="0">
                <a:ln>
                  <a:noFill/>
                </a:ln>
                <a:solidFill>
                  <a:srgbClr val="333333"/>
                </a:solidFill>
                <a:effectLst/>
                <a:latin typeface="Consolas" panose="020B0609020204030204" pitchFamily="49" charset="0"/>
                <a:ea typeface="Helvetica Neue"/>
              </a:rPr>
              <a:t/>
            </a:r>
            <a:br>
              <a:rPr kumimoji="0" lang="en-US" altLang="ko-KR" b="0" i="0" u="none" strike="noStrike" cap="none" normalizeH="0" baseline="0" dirty="0" smtClean="0">
                <a:ln>
                  <a:noFill/>
                </a:ln>
                <a:solidFill>
                  <a:srgbClr val="333333"/>
                </a:solidFill>
                <a:effectLst/>
                <a:latin typeface="Consolas" panose="020B0609020204030204" pitchFamily="49" charset="0"/>
                <a:ea typeface="Helvetica Neue"/>
              </a:rPr>
            </a:br>
            <a:r>
              <a:rPr kumimoji="0" lang="ko-KR" altLang="ko-KR" b="0" i="0" u="none" strike="noStrike" cap="none" normalizeH="0" baseline="0" dirty="0" smtClean="0">
                <a:ln>
                  <a:noFill/>
                </a:ln>
                <a:solidFill>
                  <a:srgbClr val="333333"/>
                </a:solidFill>
                <a:effectLst/>
                <a:latin typeface="Consolas" panose="020B0609020204030204" pitchFamily="49" charset="0"/>
                <a:ea typeface="Helvetica Neue"/>
              </a:rPr>
              <a:t>x[</a:t>
            </a:r>
            <a:r>
              <a:rPr kumimoji="0" lang="ko-KR" altLang="ko-KR" b="1" i="0" u="none" strike="noStrike" cap="none" normalizeH="0" baseline="0" dirty="0" smtClean="0">
                <a:ln>
                  <a:noFill/>
                </a:ln>
                <a:solidFill>
                  <a:srgbClr val="007020"/>
                </a:solidFill>
                <a:effectLst/>
                <a:latin typeface="Consolas" panose="020B0609020204030204" pitchFamily="49" charset="0"/>
                <a:ea typeface="Helvetica Neue"/>
              </a:rPr>
              <a:t>c</a:t>
            </a:r>
            <a:r>
              <a:rPr kumimoji="0" lang="ko-KR" altLang="ko-KR" b="0" i="0" u="none" strike="noStrike" cap="none" normalizeH="0" baseline="0" dirty="0" smtClean="0">
                <a:ln>
                  <a:noFill/>
                </a:ln>
                <a:solidFill>
                  <a:srgbClr val="333333"/>
                </a:solidFill>
                <a:effectLst/>
                <a:latin typeface="Consolas" panose="020B0609020204030204" pitchFamily="49" charset="0"/>
                <a:ea typeface="Helvetica Neue"/>
              </a:rPr>
              <a:t>(-</a:t>
            </a:r>
            <a:r>
              <a:rPr kumimoji="0" lang="ko-KR" altLang="ko-KR" b="0" i="0" u="none" strike="noStrike" cap="none" normalizeH="0" baseline="0" dirty="0" smtClean="0">
                <a:ln>
                  <a:noFill/>
                </a:ln>
                <a:solidFill>
                  <a:srgbClr val="40A070"/>
                </a:solidFill>
                <a:effectLst/>
                <a:latin typeface="Consolas" panose="020B0609020204030204" pitchFamily="49" charset="0"/>
                <a:ea typeface="Helvetica Neue"/>
              </a:rPr>
              <a:t>1</a:t>
            </a:r>
            <a:r>
              <a:rPr kumimoji="0" lang="ko-KR" altLang="ko-KR" b="0" i="0" u="none" strike="noStrike" cap="none" normalizeH="0" baseline="0" dirty="0" smtClean="0">
                <a:ln>
                  <a:noFill/>
                </a:ln>
                <a:solidFill>
                  <a:srgbClr val="333333"/>
                </a:solidFill>
                <a:effectLst/>
                <a:latin typeface="Consolas" panose="020B0609020204030204" pitchFamily="49" charset="0"/>
                <a:ea typeface="Helvetica Neue"/>
              </a:rPr>
              <a:t>, -</a:t>
            </a:r>
            <a:r>
              <a:rPr kumimoji="0" lang="ko-KR" altLang="ko-KR" b="0" i="0" u="none" strike="noStrike" cap="none" normalizeH="0" baseline="0" dirty="0" smtClean="0">
                <a:ln>
                  <a:noFill/>
                </a:ln>
                <a:solidFill>
                  <a:srgbClr val="40A070"/>
                </a:solidFill>
                <a:effectLst/>
                <a:latin typeface="Consolas" panose="020B0609020204030204" pitchFamily="49" charset="0"/>
                <a:ea typeface="Helvetica Neue"/>
              </a:rPr>
              <a:t>3</a:t>
            </a:r>
            <a:r>
              <a:rPr kumimoji="0" lang="ko-KR" altLang="ko-KR" b="0" i="0" u="none" strike="noStrike" cap="none" normalizeH="0" baseline="0" dirty="0" smtClean="0">
                <a:ln>
                  <a:noFill/>
                </a:ln>
                <a:solidFill>
                  <a:srgbClr val="333333"/>
                </a:solidFill>
                <a:effectLst/>
                <a:latin typeface="Consolas" panose="020B0609020204030204" pitchFamily="49" charset="0"/>
                <a:ea typeface="Helvetica Neue"/>
              </a:rPr>
              <a:t>, -</a:t>
            </a:r>
            <a:r>
              <a:rPr kumimoji="0" lang="ko-KR" altLang="ko-KR" b="0" i="0" u="none" strike="noStrike" cap="none" normalizeH="0" baseline="0" dirty="0" smtClean="0">
                <a:ln>
                  <a:noFill/>
                </a:ln>
                <a:solidFill>
                  <a:srgbClr val="40A070"/>
                </a:solidFill>
                <a:effectLst/>
                <a:latin typeface="Consolas" panose="020B0609020204030204" pitchFamily="49" charset="0"/>
                <a:ea typeface="Helvetica Neue"/>
              </a:rPr>
              <a:t>5</a:t>
            </a:r>
            <a:r>
              <a:rPr kumimoji="0" lang="ko-KR" altLang="ko-KR" b="0" i="0" u="none" strike="noStrike" cap="none" normalizeH="0" baseline="0" dirty="0" smtClean="0">
                <a:ln>
                  <a:noFill/>
                </a:ln>
                <a:solidFill>
                  <a:srgbClr val="333333"/>
                </a:solidFill>
                <a:effectLst/>
                <a:latin typeface="Consolas" panose="020B0609020204030204" pitchFamily="49" charset="0"/>
                <a:ea typeface="Helvetica Neue"/>
              </a:rPr>
              <a:t>)] </a:t>
            </a:r>
            <a:r>
              <a:rPr kumimoji="0" lang="en-US" altLang="ko-KR" b="0" i="0" u="none" strike="noStrike" cap="none" normalizeH="0" baseline="0" dirty="0" smtClean="0">
                <a:ln>
                  <a:noFill/>
                </a:ln>
                <a:solidFill>
                  <a:srgbClr val="333333"/>
                </a:solidFill>
                <a:effectLst/>
                <a:latin typeface="Consolas" panose="020B0609020204030204" pitchFamily="49" charset="0"/>
                <a:ea typeface="Helvetica Neue"/>
              </a:rPr>
              <a:t/>
            </a:r>
            <a:br>
              <a:rPr kumimoji="0" lang="en-US" altLang="ko-KR" b="0" i="0" u="none" strike="noStrike" cap="none" normalizeH="0" baseline="0" dirty="0" smtClean="0">
                <a:ln>
                  <a:noFill/>
                </a:ln>
                <a:solidFill>
                  <a:srgbClr val="333333"/>
                </a:solidFill>
                <a:effectLst/>
                <a:latin typeface="Consolas" panose="020B0609020204030204" pitchFamily="49" charset="0"/>
                <a:ea typeface="Helvetica Neue"/>
              </a:rPr>
            </a:br>
            <a:r>
              <a:rPr kumimoji="0" lang="ko-KR" altLang="ko-KR" b="0" i="1" u="none" strike="noStrike" cap="none" normalizeH="0" baseline="0" dirty="0" smtClean="0">
                <a:ln>
                  <a:noFill/>
                </a:ln>
                <a:solidFill>
                  <a:srgbClr val="60A0B0"/>
                </a:solidFill>
                <a:effectLst/>
                <a:latin typeface="Consolas" panose="020B0609020204030204" pitchFamily="49" charset="0"/>
                <a:ea typeface="Helvetica Neue"/>
              </a:rPr>
              <a:t>#&gt; [1] "two" "four"</a:t>
            </a:r>
            <a:endParaRPr kumimoji="0" lang="ko-KR" altLang="ko-KR"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b="0" i="0" u="none" strike="noStrike" cap="none" normalizeH="0" baseline="0" dirty="0" smtClean="0">
                <a:ln>
                  <a:noFill/>
                </a:ln>
                <a:solidFill>
                  <a:srgbClr val="333333"/>
                </a:solidFill>
                <a:effectLst/>
                <a:ea typeface="Helvetica Neue"/>
              </a:rPr>
              <a:t/>
            </a:r>
            <a:br>
              <a:rPr kumimoji="0" lang="en-US" altLang="ko-KR" b="0" i="0" u="none" strike="noStrike" cap="none" normalizeH="0" baseline="0" dirty="0" smtClean="0">
                <a:ln>
                  <a:noFill/>
                </a:ln>
                <a:solidFill>
                  <a:srgbClr val="333333"/>
                </a:solidFill>
                <a:effectLst/>
                <a:ea typeface="Helvetica Neue"/>
              </a:rPr>
            </a:br>
            <a:r>
              <a:rPr kumimoji="0" lang="ko-KR" altLang="ko-KR" b="0" i="0" u="none" strike="noStrike" cap="none" normalizeH="0" baseline="0" dirty="0" smtClean="0">
                <a:ln>
                  <a:noFill/>
                </a:ln>
                <a:solidFill>
                  <a:srgbClr val="333333"/>
                </a:solidFill>
                <a:effectLst/>
                <a:ea typeface="Helvetica Neue"/>
              </a:rPr>
              <a:t>It’s an error to mix positive and negative values:</a:t>
            </a:r>
            <a:endParaRPr kumimoji="0" lang="ko-KR" altLang="ko-KR"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b="0" i="0" u="none" strike="noStrike" cap="none" normalizeH="0" baseline="0" dirty="0" smtClean="0">
                <a:ln>
                  <a:noFill/>
                </a:ln>
                <a:solidFill>
                  <a:srgbClr val="333333"/>
                </a:solidFill>
                <a:effectLst/>
                <a:latin typeface="Consolas" panose="020B0609020204030204" pitchFamily="49" charset="0"/>
                <a:ea typeface="Helvetica Neue"/>
              </a:rPr>
              <a:t/>
            </a:r>
            <a:br>
              <a:rPr kumimoji="0" lang="en-US" altLang="ko-KR" b="0" i="0" u="none" strike="noStrike" cap="none" normalizeH="0" baseline="0" dirty="0" smtClean="0">
                <a:ln>
                  <a:noFill/>
                </a:ln>
                <a:solidFill>
                  <a:srgbClr val="333333"/>
                </a:solidFill>
                <a:effectLst/>
                <a:latin typeface="Consolas" panose="020B0609020204030204" pitchFamily="49" charset="0"/>
                <a:ea typeface="Helvetica Neue"/>
              </a:rPr>
            </a:br>
            <a:r>
              <a:rPr kumimoji="0" lang="ko-KR" altLang="ko-KR" b="0" i="0" u="none" strike="noStrike" cap="none" normalizeH="0" baseline="0" dirty="0" smtClean="0">
                <a:ln>
                  <a:noFill/>
                </a:ln>
                <a:solidFill>
                  <a:srgbClr val="333333"/>
                </a:solidFill>
                <a:effectLst/>
                <a:latin typeface="Consolas" panose="020B0609020204030204" pitchFamily="49" charset="0"/>
                <a:ea typeface="Helvetica Neue"/>
              </a:rPr>
              <a:t>x[</a:t>
            </a:r>
            <a:r>
              <a:rPr kumimoji="0" lang="ko-KR" altLang="ko-KR" b="1" i="0" u="none" strike="noStrike" cap="none" normalizeH="0" baseline="0" dirty="0" smtClean="0">
                <a:ln>
                  <a:noFill/>
                </a:ln>
                <a:solidFill>
                  <a:srgbClr val="007020"/>
                </a:solidFill>
                <a:effectLst/>
                <a:latin typeface="Consolas" panose="020B0609020204030204" pitchFamily="49" charset="0"/>
                <a:ea typeface="Helvetica Neue"/>
              </a:rPr>
              <a:t>c</a:t>
            </a:r>
            <a:r>
              <a:rPr kumimoji="0" lang="ko-KR" altLang="ko-KR" b="0" i="0" u="none" strike="noStrike" cap="none" normalizeH="0" baseline="0" dirty="0" smtClean="0">
                <a:ln>
                  <a:noFill/>
                </a:ln>
                <a:solidFill>
                  <a:srgbClr val="333333"/>
                </a:solidFill>
                <a:effectLst/>
                <a:latin typeface="Consolas" panose="020B0609020204030204" pitchFamily="49" charset="0"/>
                <a:ea typeface="Helvetica Neue"/>
              </a:rPr>
              <a:t>(</a:t>
            </a:r>
            <a:r>
              <a:rPr kumimoji="0" lang="ko-KR" altLang="ko-KR" b="0" i="0" u="none" strike="noStrike" cap="none" normalizeH="0" baseline="0" dirty="0" smtClean="0">
                <a:ln>
                  <a:noFill/>
                </a:ln>
                <a:solidFill>
                  <a:srgbClr val="40A070"/>
                </a:solidFill>
                <a:effectLst/>
                <a:latin typeface="Consolas" panose="020B0609020204030204" pitchFamily="49" charset="0"/>
                <a:ea typeface="Helvetica Neue"/>
              </a:rPr>
              <a:t>1</a:t>
            </a:r>
            <a:r>
              <a:rPr kumimoji="0" lang="ko-KR" altLang="ko-KR" b="0" i="0" u="none" strike="noStrike" cap="none" normalizeH="0" baseline="0" dirty="0" smtClean="0">
                <a:ln>
                  <a:noFill/>
                </a:ln>
                <a:solidFill>
                  <a:srgbClr val="333333"/>
                </a:solidFill>
                <a:effectLst/>
                <a:latin typeface="Consolas" panose="020B0609020204030204" pitchFamily="49" charset="0"/>
                <a:ea typeface="Helvetica Neue"/>
              </a:rPr>
              <a:t>, -</a:t>
            </a:r>
            <a:r>
              <a:rPr kumimoji="0" lang="ko-KR" altLang="ko-KR" b="0" i="0" u="none" strike="noStrike" cap="none" normalizeH="0" baseline="0" dirty="0" smtClean="0">
                <a:ln>
                  <a:noFill/>
                </a:ln>
                <a:solidFill>
                  <a:srgbClr val="40A070"/>
                </a:solidFill>
                <a:effectLst/>
                <a:latin typeface="Consolas" panose="020B0609020204030204" pitchFamily="49" charset="0"/>
                <a:ea typeface="Helvetica Neue"/>
              </a:rPr>
              <a:t>1</a:t>
            </a:r>
            <a:r>
              <a:rPr kumimoji="0" lang="ko-KR" altLang="ko-KR" b="0" i="0" u="none" strike="noStrike" cap="none" normalizeH="0" baseline="0" dirty="0" smtClean="0">
                <a:ln>
                  <a:noFill/>
                </a:ln>
                <a:solidFill>
                  <a:srgbClr val="333333"/>
                </a:solidFill>
                <a:effectLst/>
                <a:latin typeface="Consolas" panose="020B0609020204030204" pitchFamily="49" charset="0"/>
                <a:ea typeface="Helvetica Neue"/>
              </a:rPr>
              <a:t>)] </a:t>
            </a:r>
            <a:r>
              <a:rPr kumimoji="0" lang="en-US" altLang="ko-KR" b="0" i="0" u="none" strike="noStrike" cap="none" normalizeH="0" baseline="0" dirty="0" smtClean="0">
                <a:ln>
                  <a:noFill/>
                </a:ln>
                <a:solidFill>
                  <a:srgbClr val="333333"/>
                </a:solidFill>
                <a:effectLst/>
                <a:latin typeface="Consolas" panose="020B0609020204030204" pitchFamily="49" charset="0"/>
                <a:ea typeface="Helvetica Neue"/>
              </a:rPr>
              <a:t/>
            </a:r>
            <a:br>
              <a:rPr kumimoji="0" lang="en-US" altLang="ko-KR" b="0" i="0" u="none" strike="noStrike" cap="none" normalizeH="0" baseline="0" dirty="0" smtClean="0">
                <a:ln>
                  <a:noFill/>
                </a:ln>
                <a:solidFill>
                  <a:srgbClr val="333333"/>
                </a:solidFill>
                <a:effectLst/>
                <a:latin typeface="Consolas" panose="020B0609020204030204" pitchFamily="49" charset="0"/>
                <a:ea typeface="Helvetica Neue"/>
              </a:rPr>
            </a:br>
            <a:r>
              <a:rPr kumimoji="0" lang="ko-KR" altLang="ko-KR" b="0" i="1" u="none" strike="noStrike" cap="none" normalizeH="0" baseline="0" dirty="0" smtClean="0">
                <a:ln>
                  <a:noFill/>
                </a:ln>
                <a:solidFill>
                  <a:srgbClr val="60A0B0"/>
                </a:solidFill>
                <a:effectLst/>
                <a:latin typeface="Consolas" panose="020B0609020204030204" pitchFamily="49" charset="0"/>
                <a:ea typeface="Helvetica Neue"/>
              </a:rPr>
              <a:t>#&gt; Error in x[c(1, -1)]: only 0's may be mixed with negative subscripts</a:t>
            </a:r>
            <a:endParaRPr kumimoji="0" lang="ko-KR" altLang="ko-KR"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b="0" i="0" u="none" strike="noStrike" cap="none" normalizeH="0" baseline="0" dirty="0" smtClean="0">
                <a:ln>
                  <a:noFill/>
                </a:ln>
                <a:solidFill>
                  <a:srgbClr val="333333"/>
                </a:solidFill>
                <a:effectLst/>
                <a:ea typeface="Helvetica Neue"/>
              </a:rPr>
              <a:t/>
            </a:r>
            <a:br>
              <a:rPr kumimoji="0" lang="en-US" altLang="ko-KR" b="0" i="0" u="none" strike="noStrike" cap="none" normalizeH="0" baseline="0" dirty="0" smtClean="0">
                <a:ln>
                  <a:noFill/>
                </a:ln>
                <a:solidFill>
                  <a:srgbClr val="333333"/>
                </a:solidFill>
                <a:effectLst/>
                <a:ea typeface="Helvetica Neue"/>
              </a:rPr>
            </a:br>
            <a:r>
              <a:rPr kumimoji="0" lang="ko-KR" altLang="ko-KR" b="0" i="0" u="none" strike="noStrike" cap="none" normalizeH="0" baseline="0" dirty="0" smtClean="0">
                <a:ln>
                  <a:noFill/>
                </a:ln>
                <a:solidFill>
                  <a:srgbClr val="333333"/>
                </a:solidFill>
                <a:effectLst/>
                <a:ea typeface="Helvetica Neue"/>
              </a:rPr>
              <a:t>The error message mentions subsetting with zero, which returns no values:</a:t>
            </a:r>
            <a:endParaRPr kumimoji="0" lang="ko-KR" altLang="ko-KR"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b="0" i="0" u="none" strike="noStrike" cap="none" normalizeH="0" baseline="0" dirty="0" smtClean="0">
                <a:ln>
                  <a:noFill/>
                </a:ln>
                <a:solidFill>
                  <a:srgbClr val="333333"/>
                </a:solidFill>
                <a:effectLst/>
                <a:latin typeface="Consolas" panose="020B0609020204030204" pitchFamily="49" charset="0"/>
                <a:ea typeface="Helvetica Neue"/>
              </a:rPr>
              <a:t/>
            </a:r>
            <a:br>
              <a:rPr kumimoji="0" lang="en-US" altLang="ko-KR" b="0" i="0" u="none" strike="noStrike" cap="none" normalizeH="0" baseline="0" dirty="0" smtClean="0">
                <a:ln>
                  <a:noFill/>
                </a:ln>
                <a:solidFill>
                  <a:srgbClr val="333333"/>
                </a:solidFill>
                <a:effectLst/>
                <a:latin typeface="Consolas" panose="020B0609020204030204" pitchFamily="49" charset="0"/>
                <a:ea typeface="Helvetica Neue"/>
              </a:rPr>
            </a:br>
            <a:r>
              <a:rPr kumimoji="0" lang="ko-KR" altLang="ko-KR" b="0" i="0" u="none" strike="noStrike" cap="none" normalizeH="0" baseline="0" dirty="0" smtClean="0">
                <a:ln>
                  <a:noFill/>
                </a:ln>
                <a:solidFill>
                  <a:srgbClr val="333333"/>
                </a:solidFill>
                <a:effectLst/>
                <a:latin typeface="Consolas" panose="020B0609020204030204" pitchFamily="49" charset="0"/>
                <a:ea typeface="Helvetica Neue"/>
              </a:rPr>
              <a:t>x[</a:t>
            </a:r>
            <a:r>
              <a:rPr kumimoji="0" lang="ko-KR" altLang="ko-KR" b="0" i="0" u="none" strike="noStrike" cap="none" normalizeH="0" baseline="0" dirty="0" smtClean="0">
                <a:ln>
                  <a:noFill/>
                </a:ln>
                <a:solidFill>
                  <a:srgbClr val="40A070"/>
                </a:solidFill>
                <a:effectLst/>
                <a:latin typeface="Consolas" panose="020B0609020204030204" pitchFamily="49" charset="0"/>
                <a:ea typeface="Helvetica Neue"/>
              </a:rPr>
              <a:t>0</a:t>
            </a:r>
            <a:r>
              <a:rPr kumimoji="0" lang="ko-KR" altLang="ko-KR" b="0" i="0" u="none" strike="noStrike" cap="none" normalizeH="0" baseline="0" dirty="0" smtClean="0">
                <a:ln>
                  <a:noFill/>
                </a:ln>
                <a:solidFill>
                  <a:srgbClr val="333333"/>
                </a:solidFill>
                <a:effectLst/>
                <a:latin typeface="Consolas" panose="020B0609020204030204" pitchFamily="49" charset="0"/>
                <a:ea typeface="Helvetica Neue"/>
              </a:rPr>
              <a:t>] </a:t>
            </a:r>
            <a:r>
              <a:rPr kumimoji="0" lang="en-US" altLang="ko-KR" b="0" i="0" u="none" strike="noStrike" cap="none" normalizeH="0" baseline="0" dirty="0" smtClean="0">
                <a:ln>
                  <a:noFill/>
                </a:ln>
                <a:solidFill>
                  <a:srgbClr val="333333"/>
                </a:solidFill>
                <a:effectLst/>
                <a:latin typeface="Consolas" panose="020B0609020204030204" pitchFamily="49" charset="0"/>
                <a:ea typeface="Helvetica Neue"/>
              </a:rPr>
              <a:t/>
            </a:r>
            <a:br>
              <a:rPr kumimoji="0" lang="en-US" altLang="ko-KR" b="0" i="0" u="none" strike="noStrike" cap="none" normalizeH="0" baseline="0" dirty="0" smtClean="0">
                <a:ln>
                  <a:noFill/>
                </a:ln>
                <a:solidFill>
                  <a:srgbClr val="333333"/>
                </a:solidFill>
                <a:effectLst/>
                <a:latin typeface="Consolas" panose="020B0609020204030204" pitchFamily="49" charset="0"/>
                <a:ea typeface="Helvetica Neue"/>
              </a:rPr>
            </a:br>
            <a:r>
              <a:rPr kumimoji="0" lang="ko-KR" altLang="ko-KR" b="0" i="1" u="none" strike="noStrike" cap="none" normalizeH="0" baseline="0" dirty="0" smtClean="0">
                <a:ln>
                  <a:noFill/>
                </a:ln>
                <a:solidFill>
                  <a:srgbClr val="60A0B0"/>
                </a:solidFill>
                <a:effectLst/>
                <a:latin typeface="Consolas" panose="020B0609020204030204" pitchFamily="49" charset="0"/>
                <a:ea typeface="Helvetica Neue"/>
              </a:rPr>
              <a:t>#&gt; character(0)</a:t>
            </a:r>
            <a:endParaRPr kumimoji="0" lang="ko-KR" altLang="ko-KR"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2803787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3212271" y="885049"/>
            <a:ext cx="4685578" cy="2492990"/>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b="0" i="0" u="none" strike="noStrike" cap="none" normalizeH="0" baseline="0" dirty="0" smtClean="0">
                <a:ln>
                  <a:noFill/>
                </a:ln>
                <a:solidFill>
                  <a:srgbClr val="333333"/>
                </a:solidFill>
                <a:effectLst/>
                <a:latin typeface="Consolas" panose="020B0609020204030204" pitchFamily="49" charset="0"/>
              </a:rPr>
              <a:t>x &lt;-</a:t>
            </a:r>
            <a:r>
              <a:rPr kumimoji="0" lang="ko-KR" altLang="ko-KR" b="0" i="0" u="none" strike="noStrike" cap="none" normalizeH="0" baseline="0" dirty="0" smtClean="0">
                <a:ln>
                  <a:noFill/>
                </a:ln>
                <a:solidFill>
                  <a:srgbClr val="4070A0"/>
                </a:solidFill>
                <a:effectLst/>
                <a:latin typeface="Consolas" panose="020B0609020204030204" pitchFamily="49" charset="0"/>
              </a:rPr>
              <a:t> </a:t>
            </a:r>
            <a:r>
              <a:rPr kumimoji="0" lang="ko-KR" altLang="ko-KR" b="1" i="0" u="none" strike="noStrike" cap="none" normalizeH="0" baseline="0" dirty="0" smtClean="0">
                <a:ln>
                  <a:noFill/>
                </a:ln>
                <a:solidFill>
                  <a:srgbClr val="007020"/>
                </a:solidFill>
                <a:effectLst/>
                <a:latin typeface="Consolas" panose="020B0609020204030204" pitchFamily="49" charset="0"/>
              </a:rPr>
              <a:t>c</a:t>
            </a:r>
            <a:r>
              <a:rPr kumimoji="0" lang="ko-KR" altLang="ko-KR" b="0" i="0" u="none" strike="noStrike" cap="none" normalizeH="0" baseline="0" dirty="0" smtClean="0">
                <a:ln>
                  <a:noFill/>
                </a:ln>
                <a:solidFill>
                  <a:srgbClr val="333333"/>
                </a:solidFill>
                <a:effectLst/>
                <a:latin typeface="Consolas" panose="020B0609020204030204" pitchFamily="49" charset="0"/>
              </a:rPr>
              <a:t>(</a:t>
            </a:r>
            <a:r>
              <a:rPr kumimoji="0" lang="ko-KR" altLang="ko-KR" b="0" i="0" u="none" strike="noStrike" cap="none" normalizeH="0" baseline="0" dirty="0" smtClean="0">
                <a:ln>
                  <a:noFill/>
                </a:ln>
                <a:solidFill>
                  <a:srgbClr val="40A070"/>
                </a:solidFill>
                <a:effectLst/>
                <a:latin typeface="Consolas" panose="020B0609020204030204" pitchFamily="49" charset="0"/>
              </a:rPr>
              <a:t>10</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ko-KR" altLang="ko-KR" b="0" i="0" u="none" strike="noStrike" cap="none" normalizeH="0" baseline="0" dirty="0" smtClean="0">
                <a:ln>
                  <a:noFill/>
                </a:ln>
                <a:solidFill>
                  <a:srgbClr val="40A070"/>
                </a:solidFill>
                <a:effectLst/>
                <a:latin typeface="Consolas" panose="020B0609020204030204" pitchFamily="49" charset="0"/>
              </a:rPr>
              <a:t>3</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ko-KR" altLang="ko-KR" b="0" i="0" u="none" strike="noStrike" cap="none" normalizeH="0" baseline="0" dirty="0" smtClean="0">
                <a:ln>
                  <a:noFill/>
                </a:ln>
                <a:solidFill>
                  <a:srgbClr val="007020"/>
                </a:solidFill>
                <a:effectLst/>
                <a:latin typeface="Consolas" panose="020B0609020204030204" pitchFamily="49" charset="0"/>
              </a:rPr>
              <a:t>NA</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ko-KR" altLang="ko-KR" b="0" i="0" u="none" strike="noStrike" cap="none" normalizeH="0" baseline="0" dirty="0" smtClean="0">
                <a:ln>
                  <a:noFill/>
                </a:ln>
                <a:solidFill>
                  <a:srgbClr val="40A070"/>
                </a:solidFill>
                <a:effectLst/>
                <a:latin typeface="Consolas" panose="020B0609020204030204" pitchFamily="49" charset="0"/>
              </a:rPr>
              <a:t>5</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ko-KR" altLang="ko-KR" b="0" i="0" u="none" strike="noStrike" cap="none" normalizeH="0" baseline="0" dirty="0" smtClean="0">
                <a:ln>
                  <a:noFill/>
                </a:ln>
                <a:solidFill>
                  <a:srgbClr val="40A070"/>
                </a:solidFill>
                <a:effectLst/>
                <a:latin typeface="Consolas" panose="020B0609020204030204" pitchFamily="49" charset="0"/>
              </a:rPr>
              <a:t>8</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ko-KR" altLang="ko-KR" b="0" i="0" u="none" strike="noStrike" cap="none" normalizeH="0" baseline="0" dirty="0" smtClean="0">
                <a:ln>
                  <a:noFill/>
                </a:ln>
                <a:solidFill>
                  <a:srgbClr val="40A070"/>
                </a:solidFill>
                <a:effectLst/>
                <a:latin typeface="Consolas" panose="020B0609020204030204" pitchFamily="49" charset="0"/>
              </a:rPr>
              <a:t>1</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ko-KR" altLang="ko-KR" b="0" i="0" u="none" strike="noStrike" cap="none" normalizeH="0" baseline="0" dirty="0" smtClean="0">
                <a:ln>
                  <a:noFill/>
                </a:ln>
                <a:solidFill>
                  <a:srgbClr val="007020"/>
                </a:solidFill>
                <a:effectLst/>
                <a:latin typeface="Consolas" panose="020B0609020204030204" pitchFamily="49" charset="0"/>
              </a:rPr>
              <a:t>NA</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endParaRPr kumimoji="0" lang="en-US" altLang="ko-KR" b="0" i="0" u="none" strike="noStrike" cap="none" normalizeH="0" baseline="0" dirty="0" smtClean="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b="0" i="1" u="none" strike="noStrike" cap="none" normalizeH="0" baseline="0" dirty="0" smtClean="0">
                <a:ln>
                  <a:noFill/>
                </a:ln>
                <a:solidFill>
                  <a:srgbClr val="60A0B0"/>
                </a:solidFill>
                <a:effectLst/>
                <a:latin typeface="Consolas" panose="020B0609020204030204" pitchFamily="49" charset="0"/>
              </a:rPr>
              <a:t># All non-missing values of x</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0" i="0" u="none" strike="noStrike" cap="none" normalizeH="0" baseline="0" dirty="0" smtClean="0">
                <a:ln>
                  <a:noFill/>
                </a:ln>
                <a:solidFill>
                  <a:srgbClr val="333333"/>
                </a:solidFill>
                <a:effectLst/>
                <a:latin typeface="Consolas" panose="020B0609020204030204" pitchFamily="49" charset="0"/>
              </a:rPr>
              <a:t>x[!</a:t>
            </a:r>
            <a:r>
              <a:rPr kumimoji="0" lang="ko-KR" altLang="ko-KR" b="1" i="0" u="none" strike="noStrike" cap="none" normalizeH="0" baseline="0" dirty="0" smtClean="0">
                <a:ln>
                  <a:noFill/>
                </a:ln>
                <a:solidFill>
                  <a:srgbClr val="007020"/>
                </a:solidFill>
                <a:effectLst/>
                <a:latin typeface="Consolas" panose="020B0609020204030204" pitchFamily="49" charset="0"/>
              </a:rPr>
              <a:t>is.na</a:t>
            </a:r>
            <a:r>
              <a:rPr kumimoji="0" lang="ko-KR" altLang="ko-KR" b="0" i="0" u="none" strike="noStrike" cap="none" normalizeH="0" baseline="0" dirty="0" smtClean="0">
                <a:ln>
                  <a:noFill/>
                </a:ln>
                <a:solidFill>
                  <a:srgbClr val="333333"/>
                </a:solidFill>
                <a:effectLst/>
                <a:latin typeface="Consolas" panose="020B0609020204030204" pitchFamily="49" charset="0"/>
              </a:rPr>
              <a:t>(x)]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#&gt; [1] 10 3 5 8 1</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 All even (or missing!) values of x</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0" i="0" u="none" strike="noStrike" cap="none" normalizeH="0" baseline="0" dirty="0" smtClean="0">
                <a:ln>
                  <a:noFill/>
                </a:ln>
                <a:solidFill>
                  <a:srgbClr val="333333"/>
                </a:solidFill>
                <a:effectLst/>
                <a:latin typeface="Consolas" panose="020B0609020204030204" pitchFamily="49" charset="0"/>
              </a:rPr>
              <a:t>x[x %%</a:t>
            </a:r>
            <a:r>
              <a:rPr kumimoji="0" lang="ko-KR" altLang="ko-KR" b="0" i="0" u="none" strike="noStrike" cap="none" normalizeH="0" baseline="0" dirty="0" smtClean="0">
                <a:ln>
                  <a:noFill/>
                </a:ln>
                <a:solidFill>
                  <a:srgbClr val="4070A0"/>
                </a:solidFill>
                <a:effectLst/>
                <a:latin typeface="Consolas" panose="020B0609020204030204" pitchFamily="49" charset="0"/>
              </a:rPr>
              <a:t> </a:t>
            </a:r>
            <a:r>
              <a:rPr kumimoji="0" lang="ko-KR" altLang="ko-KR" b="0" i="0" u="none" strike="noStrike" cap="none" normalizeH="0" baseline="0" dirty="0" smtClean="0">
                <a:ln>
                  <a:noFill/>
                </a:ln>
                <a:solidFill>
                  <a:srgbClr val="40A070"/>
                </a:solidFill>
                <a:effectLst/>
                <a:latin typeface="Consolas" panose="020B0609020204030204" pitchFamily="49" charset="0"/>
              </a:rPr>
              <a:t>2</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ko-KR" altLang="ko-KR" b="0" i="0" u="none" strike="noStrike" cap="none" normalizeH="0" baseline="0" dirty="0" smtClean="0">
                <a:ln>
                  <a:noFill/>
                </a:ln>
                <a:solidFill>
                  <a:srgbClr val="4070A0"/>
                </a:solidFill>
                <a:effectLst/>
                <a:latin typeface="Consolas" panose="020B0609020204030204" pitchFamily="49" charset="0"/>
              </a:rPr>
              <a:t> </a:t>
            </a:r>
            <a:r>
              <a:rPr kumimoji="0" lang="ko-KR" altLang="ko-KR" b="0" i="0" u="none" strike="noStrike" cap="none" normalizeH="0" baseline="0" dirty="0" smtClean="0">
                <a:ln>
                  <a:noFill/>
                </a:ln>
                <a:solidFill>
                  <a:srgbClr val="40A070"/>
                </a:solidFill>
                <a:effectLst/>
                <a:latin typeface="Consolas" panose="020B0609020204030204" pitchFamily="49" charset="0"/>
              </a:rPr>
              <a:t>0</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#&gt; [1] 10 NA 8 NA</a:t>
            </a:r>
            <a:r>
              <a:rPr kumimoji="0" lang="ko-KR" altLang="ko-KR" b="0" i="0" u="none" strike="noStrike" cap="none" normalizeH="0" baseline="0" dirty="0" smtClean="0">
                <a:ln>
                  <a:noFill/>
                </a:ln>
                <a:solidFill>
                  <a:schemeClr val="tx1"/>
                </a:solidFill>
                <a:effectLst/>
              </a:rPr>
              <a:t> </a:t>
            </a:r>
            <a:endParaRPr kumimoji="0" lang="ko-KR" altLang="ko-KR" b="0" i="0" u="none" strike="noStrike" cap="none" normalizeH="0" baseline="0" dirty="0" smtClean="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3402227" y="4312506"/>
            <a:ext cx="4305666" cy="110799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b="0" i="0" u="none" strike="noStrike" cap="none" normalizeH="0" baseline="0" dirty="0" smtClean="0">
                <a:ln>
                  <a:noFill/>
                </a:ln>
                <a:solidFill>
                  <a:srgbClr val="333333"/>
                </a:solidFill>
                <a:effectLst/>
                <a:latin typeface="Consolas" panose="020B0609020204030204" pitchFamily="49" charset="0"/>
              </a:rPr>
              <a:t>x &lt;-</a:t>
            </a:r>
            <a:r>
              <a:rPr kumimoji="0" lang="ko-KR" altLang="ko-KR" b="0" i="0" u="none" strike="noStrike" cap="none" normalizeH="0" baseline="0" dirty="0" smtClean="0">
                <a:ln>
                  <a:noFill/>
                </a:ln>
                <a:solidFill>
                  <a:srgbClr val="4070A0"/>
                </a:solidFill>
                <a:effectLst/>
                <a:latin typeface="Consolas" panose="020B0609020204030204" pitchFamily="49" charset="0"/>
              </a:rPr>
              <a:t> </a:t>
            </a:r>
            <a:r>
              <a:rPr kumimoji="0" lang="ko-KR" altLang="ko-KR" b="1" i="0" u="none" strike="noStrike" cap="none" normalizeH="0" baseline="0" dirty="0" smtClean="0">
                <a:ln>
                  <a:noFill/>
                </a:ln>
                <a:solidFill>
                  <a:srgbClr val="007020"/>
                </a:solidFill>
                <a:effectLst/>
                <a:latin typeface="Consolas" panose="020B0609020204030204" pitchFamily="49" charset="0"/>
              </a:rPr>
              <a:t>c</a:t>
            </a:r>
            <a:r>
              <a:rPr kumimoji="0" lang="ko-KR" altLang="ko-KR" b="0" i="0" u="none" strike="noStrike" cap="none" normalizeH="0" baseline="0" dirty="0" smtClean="0">
                <a:ln>
                  <a:noFill/>
                </a:ln>
                <a:solidFill>
                  <a:srgbClr val="333333"/>
                </a:solidFill>
                <a:effectLst/>
                <a:latin typeface="Consolas" panose="020B0609020204030204" pitchFamily="49" charset="0"/>
              </a:rPr>
              <a:t>(</a:t>
            </a:r>
            <a:r>
              <a:rPr kumimoji="0" lang="ko-KR" altLang="ko-KR" b="0" i="0" u="none" strike="noStrike" cap="none" normalizeH="0" baseline="0" dirty="0" smtClean="0">
                <a:ln>
                  <a:noFill/>
                </a:ln>
                <a:solidFill>
                  <a:srgbClr val="902000"/>
                </a:solidFill>
                <a:effectLst/>
                <a:latin typeface="Consolas" panose="020B0609020204030204" pitchFamily="49" charset="0"/>
              </a:rPr>
              <a:t>abc =</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ko-KR" altLang="ko-KR" b="0" i="0" u="none" strike="noStrike" cap="none" normalizeH="0" baseline="0" dirty="0" smtClean="0">
                <a:ln>
                  <a:noFill/>
                </a:ln>
                <a:solidFill>
                  <a:srgbClr val="40A070"/>
                </a:solidFill>
                <a:effectLst/>
                <a:latin typeface="Consolas" panose="020B0609020204030204" pitchFamily="49" charset="0"/>
              </a:rPr>
              <a:t>1</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ko-KR" altLang="ko-KR" b="0" i="0" u="none" strike="noStrike" cap="none" normalizeH="0" baseline="0" dirty="0" smtClean="0">
                <a:ln>
                  <a:noFill/>
                </a:ln>
                <a:solidFill>
                  <a:srgbClr val="902000"/>
                </a:solidFill>
                <a:effectLst/>
                <a:latin typeface="Consolas" panose="020B0609020204030204" pitchFamily="49" charset="0"/>
              </a:rPr>
              <a:t>def =</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ko-KR" altLang="ko-KR" b="0" i="0" u="none" strike="noStrike" cap="none" normalizeH="0" baseline="0" dirty="0" smtClean="0">
                <a:ln>
                  <a:noFill/>
                </a:ln>
                <a:solidFill>
                  <a:srgbClr val="40A070"/>
                </a:solidFill>
                <a:effectLst/>
                <a:latin typeface="Consolas" panose="020B0609020204030204" pitchFamily="49" charset="0"/>
              </a:rPr>
              <a:t>2</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ko-KR" altLang="ko-KR" b="0" i="0" u="none" strike="noStrike" cap="none" normalizeH="0" baseline="0" dirty="0" smtClean="0">
                <a:ln>
                  <a:noFill/>
                </a:ln>
                <a:solidFill>
                  <a:srgbClr val="902000"/>
                </a:solidFill>
                <a:effectLst/>
                <a:latin typeface="Consolas" panose="020B0609020204030204" pitchFamily="49" charset="0"/>
              </a:rPr>
              <a:t>xyz =</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ko-KR" altLang="ko-KR" b="0" i="0" u="none" strike="noStrike" cap="none" normalizeH="0" baseline="0" dirty="0" smtClean="0">
                <a:ln>
                  <a:noFill/>
                </a:ln>
                <a:solidFill>
                  <a:srgbClr val="40A070"/>
                </a:solidFill>
                <a:effectLst/>
                <a:latin typeface="Consolas" panose="020B0609020204030204" pitchFamily="49" charset="0"/>
              </a:rPr>
              <a:t>5</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0" i="0" u="none" strike="noStrike" cap="none" normalizeH="0" baseline="0" dirty="0" smtClean="0">
                <a:ln>
                  <a:noFill/>
                </a:ln>
                <a:solidFill>
                  <a:srgbClr val="333333"/>
                </a:solidFill>
                <a:effectLst/>
                <a:latin typeface="Consolas" panose="020B0609020204030204" pitchFamily="49" charset="0"/>
              </a:rPr>
              <a:t>x[</a:t>
            </a:r>
            <a:r>
              <a:rPr kumimoji="0" lang="ko-KR" altLang="ko-KR" b="1" i="0" u="none" strike="noStrike" cap="none" normalizeH="0" baseline="0" dirty="0" smtClean="0">
                <a:ln>
                  <a:noFill/>
                </a:ln>
                <a:solidFill>
                  <a:srgbClr val="007020"/>
                </a:solidFill>
                <a:effectLst/>
                <a:latin typeface="Consolas" panose="020B0609020204030204" pitchFamily="49" charset="0"/>
              </a:rPr>
              <a:t>c</a:t>
            </a:r>
            <a:r>
              <a:rPr kumimoji="0" lang="ko-KR" altLang="ko-KR" b="0" i="0" u="none" strike="noStrike" cap="none" normalizeH="0" baseline="0" dirty="0" smtClean="0">
                <a:ln>
                  <a:noFill/>
                </a:ln>
                <a:solidFill>
                  <a:srgbClr val="333333"/>
                </a:solidFill>
                <a:effectLst/>
                <a:latin typeface="Consolas" panose="020B0609020204030204" pitchFamily="49" charset="0"/>
              </a:rPr>
              <a:t>(</a:t>
            </a:r>
            <a:r>
              <a:rPr kumimoji="0" lang="ko-KR" altLang="ko-KR" b="0" i="0" u="none" strike="noStrike" cap="none" normalizeH="0" baseline="0" dirty="0" smtClean="0">
                <a:ln>
                  <a:noFill/>
                </a:ln>
                <a:solidFill>
                  <a:srgbClr val="4070A0"/>
                </a:solidFill>
                <a:effectLst/>
                <a:latin typeface="Consolas" panose="020B0609020204030204" pitchFamily="49" charset="0"/>
              </a:rPr>
              <a:t>"xyz"</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ko-KR" altLang="ko-KR" b="0" i="0" u="none" strike="noStrike" cap="none" normalizeH="0" baseline="0" dirty="0" smtClean="0">
                <a:ln>
                  <a:noFill/>
                </a:ln>
                <a:solidFill>
                  <a:srgbClr val="4070A0"/>
                </a:solidFill>
                <a:effectLst/>
                <a:latin typeface="Consolas" panose="020B0609020204030204" pitchFamily="49" charset="0"/>
              </a:rPr>
              <a:t>"def"</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#&gt; xyz def </a:t>
            </a:r>
            <a:r>
              <a:rPr kumimoji="0" lang="en-US" altLang="ko-KR" b="0" i="1" u="none" strike="noStrike" cap="none" normalizeH="0" baseline="0" dirty="0" smtClean="0">
                <a:ln>
                  <a:noFill/>
                </a:ln>
                <a:solidFill>
                  <a:srgbClr val="60A0B0"/>
                </a:solidFill>
                <a:effectLst/>
                <a:latin typeface="Consolas" panose="020B0609020204030204" pitchFamily="49" charset="0"/>
              </a:rPr>
              <a:t/>
            </a:r>
            <a:br>
              <a:rPr kumimoji="0" lang="en-US" altLang="ko-KR" b="0" i="1" u="none" strike="noStrike" cap="none" normalizeH="0" baseline="0" dirty="0" smtClean="0">
                <a:ln>
                  <a:noFill/>
                </a:ln>
                <a:solidFill>
                  <a:srgbClr val="60A0B0"/>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#&gt; 5 2</a:t>
            </a:r>
            <a:r>
              <a:rPr kumimoji="0" lang="ko-KR" altLang="ko-KR" b="0" i="0" u="none" strike="noStrike" cap="none" normalizeH="0" baseline="0" dirty="0" smtClean="0">
                <a:ln>
                  <a:noFill/>
                </a:ln>
                <a:solidFill>
                  <a:schemeClr val="tx1"/>
                </a:solidFill>
                <a:effectLst/>
              </a:rPr>
              <a:t> </a:t>
            </a:r>
            <a:endParaRPr kumimoji="0" lang="ko-KR" altLang="ko-KR"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9114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Two types of vectors</a:t>
            </a:r>
            <a:endParaRPr lang="ko-KR" altLang="en-US" dirty="0"/>
          </a:p>
        </p:txBody>
      </p:sp>
      <p:sp>
        <p:nvSpPr>
          <p:cNvPr id="3" name="내용 개체 틀 2"/>
          <p:cNvSpPr>
            <a:spLocks noGrp="1"/>
          </p:cNvSpPr>
          <p:nvPr>
            <p:ph idx="1"/>
          </p:nvPr>
        </p:nvSpPr>
        <p:spPr/>
        <p:txBody>
          <a:bodyPr/>
          <a:lstStyle/>
          <a:p>
            <a:r>
              <a:rPr lang="en-US" altLang="ko-KR" b="1" dirty="0"/>
              <a:t>Atomic</a:t>
            </a:r>
            <a:r>
              <a:rPr lang="en-US" altLang="ko-KR" dirty="0"/>
              <a:t> vectors, of which there are six types: </a:t>
            </a:r>
            <a:r>
              <a:rPr lang="en-US" altLang="ko-KR" b="1" dirty="0"/>
              <a:t>logical</a:t>
            </a:r>
            <a:r>
              <a:rPr lang="en-US" altLang="ko-KR" dirty="0"/>
              <a:t>, </a:t>
            </a:r>
            <a:r>
              <a:rPr lang="en-US" altLang="ko-KR" b="1" dirty="0"/>
              <a:t>integer</a:t>
            </a:r>
            <a:r>
              <a:rPr lang="en-US" altLang="ko-KR" dirty="0"/>
              <a:t>, </a:t>
            </a:r>
            <a:r>
              <a:rPr lang="en-US" altLang="ko-KR" b="1" dirty="0"/>
              <a:t>double</a:t>
            </a:r>
            <a:r>
              <a:rPr lang="en-US" altLang="ko-KR" dirty="0"/>
              <a:t>, </a:t>
            </a:r>
            <a:r>
              <a:rPr lang="en-US" altLang="ko-KR" b="1" dirty="0"/>
              <a:t>character</a:t>
            </a:r>
            <a:r>
              <a:rPr lang="en-US" altLang="ko-KR" dirty="0"/>
              <a:t>, </a:t>
            </a:r>
            <a:r>
              <a:rPr lang="en-US" altLang="ko-KR" b="1" dirty="0"/>
              <a:t>complex</a:t>
            </a:r>
            <a:r>
              <a:rPr lang="en-US" altLang="ko-KR" dirty="0"/>
              <a:t>, and </a:t>
            </a:r>
            <a:r>
              <a:rPr lang="en-US" altLang="ko-KR" b="1" dirty="0"/>
              <a:t>raw</a:t>
            </a:r>
            <a:r>
              <a:rPr lang="en-US" altLang="ko-KR" dirty="0"/>
              <a:t>. Integer and double vectors are collectively known as </a:t>
            </a:r>
            <a:r>
              <a:rPr lang="en-US" altLang="ko-KR" b="1" dirty="0"/>
              <a:t>numeric</a:t>
            </a:r>
            <a:r>
              <a:rPr lang="en-US" altLang="ko-KR" dirty="0"/>
              <a:t> vectors</a:t>
            </a:r>
            <a:r>
              <a:rPr lang="en-US" altLang="ko-KR" dirty="0" smtClean="0"/>
              <a:t>.</a:t>
            </a:r>
          </a:p>
          <a:p>
            <a:endParaRPr lang="en-US" altLang="ko-KR" dirty="0"/>
          </a:p>
          <a:p>
            <a:r>
              <a:rPr lang="en-US" altLang="ko-KR" b="1" dirty="0"/>
              <a:t>Lists</a:t>
            </a:r>
            <a:r>
              <a:rPr lang="en-US" altLang="ko-KR" dirty="0"/>
              <a:t>, which are sometimes called recursive vectors because lists can contain other lists.</a:t>
            </a:r>
          </a:p>
          <a:p>
            <a:endParaRPr lang="ko-KR" altLang="en-US" dirty="0"/>
          </a:p>
        </p:txBody>
      </p:sp>
      <p:pic>
        <p:nvPicPr>
          <p:cNvPr id="1026" name="Picture 2" descr="The hierarchy of R's vector type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01982" y="218855"/>
            <a:ext cx="2151818" cy="1819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47623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Recursive vectors (lists)</a:t>
            </a:r>
            <a:endParaRPr lang="ko-KR" altLang="en-US" dirty="0"/>
          </a:p>
        </p:txBody>
      </p:sp>
      <p:sp>
        <p:nvSpPr>
          <p:cNvPr id="3" name="내용 개체 틀 2"/>
          <p:cNvSpPr>
            <a:spLocks noGrp="1"/>
          </p:cNvSpPr>
          <p:nvPr>
            <p:ph idx="1"/>
          </p:nvPr>
        </p:nvSpPr>
        <p:spPr/>
        <p:txBody>
          <a:bodyPr/>
          <a:lstStyle/>
          <a:p>
            <a:endParaRPr lang="ko-KR" altLang="en-US" dirty="0"/>
          </a:p>
        </p:txBody>
      </p:sp>
      <p:sp>
        <p:nvSpPr>
          <p:cNvPr id="4" name="Rectangle 1"/>
          <p:cNvSpPr>
            <a:spLocks noChangeArrowheads="1"/>
          </p:cNvSpPr>
          <p:nvPr/>
        </p:nvSpPr>
        <p:spPr bwMode="auto">
          <a:xfrm>
            <a:off x="444843" y="2336452"/>
            <a:ext cx="2406108" cy="276998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b="0" i="0" u="none" strike="noStrike" cap="none" normalizeH="0" baseline="0" dirty="0" smtClean="0">
                <a:ln>
                  <a:noFill/>
                </a:ln>
                <a:solidFill>
                  <a:srgbClr val="333333"/>
                </a:solidFill>
                <a:effectLst/>
                <a:latin typeface="Consolas" panose="020B0609020204030204" pitchFamily="49" charset="0"/>
              </a:rPr>
              <a:t>x &lt;-</a:t>
            </a:r>
            <a:r>
              <a:rPr kumimoji="0" lang="ko-KR" altLang="ko-KR" b="0" i="0" u="none" strike="noStrike" cap="none" normalizeH="0" baseline="0" dirty="0" smtClean="0">
                <a:ln>
                  <a:noFill/>
                </a:ln>
                <a:solidFill>
                  <a:srgbClr val="4070A0"/>
                </a:solidFill>
                <a:effectLst/>
                <a:latin typeface="Consolas" panose="020B0609020204030204" pitchFamily="49" charset="0"/>
              </a:rPr>
              <a:t> </a:t>
            </a:r>
            <a:r>
              <a:rPr kumimoji="0" lang="ko-KR" altLang="ko-KR" b="1" i="0" u="none" strike="noStrike" cap="none" normalizeH="0" baseline="0" dirty="0" smtClean="0">
                <a:ln>
                  <a:noFill/>
                </a:ln>
                <a:solidFill>
                  <a:srgbClr val="007020"/>
                </a:solidFill>
                <a:effectLst/>
                <a:latin typeface="Consolas" panose="020B0609020204030204" pitchFamily="49" charset="0"/>
              </a:rPr>
              <a:t>list</a:t>
            </a:r>
            <a:r>
              <a:rPr kumimoji="0" lang="ko-KR" altLang="ko-KR" b="0" i="0" u="none" strike="noStrike" cap="none" normalizeH="0" baseline="0" dirty="0" smtClean="0">
                <a:ln>
                  <a:noFill/>
                </a:ln>
                <a:solidFill>
                  <a:srgbClr val="333333"/>
                </a:solidFill>
                <a:effectLst/>
                <a:latin typeface="Consolas" panose="020B0609020204030204" pitchFamily="49" charset="0"/>
              </a:rPr>
              <a:t>(</a:t>
            </a:r>
            <a:r>
              <a:rPr kumimoji="0" lang="ko-KR" altLang="ko-KR" b="0" i="0" u="none" strike="noStrike" cap="none" normalizeH="0" baseline="0" dirty="0" smtClean="0">
                <a:ln>
                  <a:noFill/>
                </a:ln>
                <a:solidFill>
                  <a:srgbClr val="40A070"/>
                </a:solidFill>
                <a:effectLst/>
                <a:latin typeface="Consolas" panose="020B0609020204030204" pitchFamily="49" charset="0"/>
              </a:rPr>
              <a:t>1</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ko-KR" altLang="ko-KR" b="0" i="0" u="none" strike="noStrike" cap="none" normalizeH="0" baseline="0" dirty="0" smtClean="0">
                <a:ln>
                  <a:noFill/>
                </a:ln>
                <a:solidFill>
                  <a:srgbClr val="40A070"/>
                </a:solidFill>
                <a:effectLst/>
                <a:latin typeface="Consolas" panose="020B0609020204030204" pitchFamily="49" charset="0"/>
              </a:rPr>
              <a:t>2</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ko-KR" altLang="ko-KR" b="0" i="0" u="none" strike="noStrike" cap="none" normalizeH="0" baseline="0" dirty="0" smtClean="0">
                <a:ln>
                  <a:noFill/>
                </a:ln>
                <a:solidFill>
                  <a:srgbClr val="40A070"/>
                </a:solidFill>
                <a:effectLst/>
                <a:latin typeface="Consolas" panose="020B0609020204030204" pitchFamily="49" charset="0"/>
              </a:rPr>
              <a:t>3</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0" i="0" u="none" strike="noStrike" cap="none" normalizeH="0" baseline="0" dirty="0" smtClean="0">
                <a:ln>
                  <a:noFill/>
                </a:ln>
                <a:solidFill>
                  <a:srgbClr val="333333"/>
                </a:solidFill>
                <a:effectLst/>
                <a:latin typeface="Consolas" panose="020B0609020204030204" pitchFamily="49" charset="0"/>
              </a:rPr>
              <a:t>x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#&gt; [[1]]</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#&gt; [1] 1</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#&gt; </a:t>
            </a:r>
            <a:r>
              <a:rPr kumimoji="0" lang="en-US" altLang="ko-KR" b="0" i="1" u="none" strike="noStrike" cap="none" normalizeH="0" baseline="0" dirty="0" smtClean="0">
                <a:ln>
                  <a:noFill/>
                </a:ln>
                <a:solidFill>
                  <a:srgbClr val="60A0B0"/>
                </a:solidFill>
                <a:effectLst/>
                <a:latin typeface="Consolas" panose="020B0609020204030204" pitchFamily="49" charset="0"/>
              </a:rPr>
              <a:t/>
            </a:r>
            <a:br>
              <a:rPr kumimoji="0" lang="en-US" altLang="ko-KR" b="0" i="1" u="none" strike="noStrike" cap="none" normalizeH="0" baseline="0" dirty="0" smtClean="0">
                <a:ln>
                  <a:noFill/>
                </a:ln>
                <a:solidFill>
                  <a:srgbClr val="60A0B0"/>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#&gt; [[2]]</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#&gt; [1] 2</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#&gt; </a:t>
            </a:r>
            <a:r>
              <a:rPr kumimoji="0" lang="en-US" altLang="ko-KR" b="0" i="1" u="none" strike="noStrike" cap="none" normalizeH="0" baseline="0" dirty="0" smtClean="0">
                <a:ln>
                  <a:noFill/>
                </a:ln>
                <a:solidFill>
                  <a:srgbClr val="60A0B0"/>
                </a:solidFill>
                <a:effectLst/>
                <a:latin typeface="Consolas" panose="020B0609020204030204" pitchFamily="49" charset="0"/>
              </a:rPr>
              <a:t/>
            </a:r>
            <a:br>
              <a:rPr kumimoji="0" lang="en-US" altLang="ko-KR" b="0" i="1" u="none" strike="noStrike" cap="none" normalizeH="0" baseline="0" dirty="0" smtClean="0">
                <a:ln>
                  <a:noFill/>
                </a:ln>
                <a:solidFill>
                  <a:srgbClr val="60A0B0"/>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#&gt; [[3]]</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#&gt; [1] 3</a:t>
            </a:r>
            <a:r>
              <a:rPr kumimoji="0" lang="ko-KR" altLang="ko-KR" b="0" i="0" u="none" strike="noStrike" cap="none" normalizeH="0" baseline="0" dirty="0" smtClean="0">
                <a:ln>
                  <a:noFill/>
                </a:ln>
                <a:solidFill>
                  <a:schemeClr val="tx1"/>
                </a:solidFill>
                <a:effectLst/>
              </a:rPr>
              <a:t> </a:t>
            </a:r>
            <a:endParaRPr kumimoji="0" lang="ko-KR" altLang="ko-KR"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3753211" y="2059452"/>
            <a:ext cx="4685578" cy="3323987"/>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b="1" i="0" u="none" strike="noStrike" cap="none" normalizeH="0" baseline="0" dirty="0" smtClean="0">
                <a:ln>
                  <a:noFill/>
                </a:ln>
                <a:solidFill>
                  <a:srgbClr val="007020"/>
                </a:solidFill>
                <a:effectLst/>
                <a:latin typeface="Consolas" panose="020B0609020204030204" pitchFamily="49" charset="0"/>
              </a:rPr>
              <a:t>str</a:t>
            </a:r>
            <a:r>
              <a:rPr kumimoji="0" lang="ko-KR" altLang="ko-KR" b="0" i="0" u="none" strike="noStrike" cap="none" normalizeH="0" baseline="0" dirty="0" smtClean="0">
                <a:ln>
                  <a:noFill/>
                </a:ln>
                <a:solidFill>
                  <a:srgbClr val="333333"/>
                </a:solidFill>
                <a:effectLst/>
                <a:latin typeface="Consolas" panose="020B0609020204030204" pitchFamily="49" charset="0"/>
              </a:rPr>
              <a:t>(x)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#&gt; List of 3</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#&gt; $ : num 1</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#&gt; $ : num 2</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#&gt; $ : num 3</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0" i="0" u="none" strike="noStrike" cap="none" normalizeH="0" baseline="0" dirty="0" smtClean="0">
                <a:ln>
                  <a:noFill/>
                </a:ln>
                <a:solidFill>
                  <a:srgbClr val="333333"/>
                </a:solidFill>
                <a:effectLst/>
                <a:latin typeface="Consolas" panose="020B0609020204030204" pitchFamily="49" charset="0"/>
              </a:rPr>
              <a:t>x_named &lt;-</a:t>
            </a:r>
            <a:r>
              <a:rPr kumimoji="0" lang="ko-KR" altLang="ko-KR" b="0" i="0" u="none" strike="noStrike" cap="none" normalizeH="0" baseline="0" dirty="0" smtClean="0">
                <a:ln>
                  <a:noFill/>
                </a:ln>
                <a:solidFill>
                  <a:srgbClr val="4070A0"/>
                </a:solidFill>
                <a:effectLst/>
                <a:latin typeface="Consolas" panose="020B0609020204030204" pitchFamily="49" charset="0"/>
              </a:rPr>
              <a:t> </a:t>
            </a:r>
            <a:r>
              <a:rPr kumimoji="0" lang="ko-KR" altLang="ko-KR" b="1" i="0" u="none" strike="noStrike" cap="none" normalizeH="0" baseline="0" dirty="0" smtClean="0">
                <a:ln>
                  <a:noFill/>
                </a:ln>
                <a:solidFill>
                  <a:srgbClr val="007020"/>
                </a:solidFill>
                <a:effectLst/>
                <a:latin typeface="Consolas" panose="020B0609020204030204" pitchFamily="49" charset="0"/>
              </a:rPr>
              <a:t>list</a:t>
            </a:r>
            <a:r>
              <a:rPr kumimoji="0" lang="ko-KR" altLang="ko-KR" b="0" i="0" u="none" strike="noStrike" cap="none" normalizeH="0" baseline="0" dirty="0" smtClean="0">
                <a:ln>
                  <a:noFill/>
                </a:ln>
                <a:solidFill>
                  <a:srgbClr val="333333"/>
                </a:solidFill>
                <a:effectLst/>
                <a:latin typeface="Consolas" panose="020B0609020204030204" pitchFamily="49" charset="0"/>
              </a:rPr>
              <a:t>(</a:t>
            </a:r>
            <a:r>
              <a:rPr kumimoji="0" lang="ko-KR" altLang="ko-KR" b="0" i="0" u="none" strike="noStrike" cap="none" normalizeH="0" baseline="0" dirty="0" smtClean="0">
                <a:ln>
                  <a:noFill/>
                </a:ln>
                <a:solidFill>
                  <a:srgbClr val="902000"/>
                </a:solidFill>
                <a:effectLst/>
                <a:latin typeface="Consolas" panose="020B0609020204030204" pitchFamily="49" charset="0"/>
              </a:rPr>
              <a:t>a =</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ko-KR" altLang="ko-KR" b="0" i="0" u="none" strike="noStrike" cap="none" normalizeH="0" baseline="0" dirty="0" smtClean="0">
                <a:ln>
                  <a:noFill/>
                </a:ln>
                <a:solidFill>
                  <a:srgbClr val="40A070"/>
                </a:solidFill>
                <a:effectLst/>
                <a:latin typeface="Consolas" panose="020B0609020204030204" pitchFamily="49" charset="0"/>
              </a:rPr>
              <a:t>1</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ko-KR" altLang="ko-KR" b="0" i="0" u="none" strike="noStrike" cap="none" normalizeH="0" baseline="0" dirty="0" smtClean="0">
                <a:ln>
                  <a:noFill/>
                </a:ln>
                <a:solidFill>
                  <a:srgbClr val="902000"/>
                </a:solidFill>
                <a:effectLst/>
                <a:latin typeface="Consolas" panose="020B0609020204030204" pitchFamily="49" charset="0"/>
              </a:rPr>
              <a:t>b =</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ko-KR" altLang="ko-KR" b="0" i="0" u="none" strike="noStrike" cap="none" normalizeH="0" baseline="0" dirty="0" smtClean="0">
                <a:ln>
                  <a:noFill/>
                </a:ln>
                <a:solidFill>
                  <a:srgbClr val="40A070"/>
                </a:solidFill>
                <a:effectLst/>
                <a:latin typeface="Consolas" panose="020B0609020204030204" pitchFamily="49" charset="0"/>
              </a:rPr>
              <a:t>2</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ko-KR" altLang="ko-KR" b="0" i="0" u="none" strike="noStrike" cap="none" normalizeH="0" baseline="0" dirty="0" smtClean="0">
                <a:ln>
                  <a:noFill/>
                </a:ln>
                <a:solidFill>
                  <a:srgbClr val="902000"/>
                </a:solidFill>
                <a:effectLst/>
                <a:latin typeface="Consolas" panose="020B0609020204030204" pitchFamily="49" charset="0"/>
              </a:rPr>
              <a:t>c =</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ko-KR" altLang="ko-KR" b="0" i="0" u="none" strike="noStrike" cap="none" normalizeH="0" baseline="0" dirty="0" smtClean="0">
                <a:ln>
                  <a:noFill/>
                </a:ln>
                <a:solidFill>
                  <a:srgbClr val="40A070"/>
                </a:solidFill>
                <a:effectLst/>
                <a:latin typeface="Consolas" panose="020B0609020204030204" pitchFamily="49" charset="0"/>
              </a:rPr>
              <a:t>3</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1" i="0" u="none" strike="noStrike" cap="none" normalizeH="0" baseline="0" dirty="0" smtClean="0">
                <a:ln>
                  <a:noFill/>
                </a:ln>
                <a:solidFill>
                  <a:srgbClr val="007020"/>
                </a:solidFill>
                <a:effectLst/>
                <a:latin typeface="Consolas" panose="020B0609020204030204" pitchFamily="49" charset="0"/>
              </a:rPr>
              <a:t>str</a:t>
            </a:r>
            <a:r>
              <a:rPr kumimoji="0" lang="ko-KR" altLang="ko-KR" b="0" i="0" u="none" strike="noStrike" cap="none" normalizeH="0" baseline="0" dirty="0" smtClean="0">
                <a:ln>
                  <a:noFill/>
                </a:ln>
                <a:solidFill>
                  <a:srgbClr val="333333"/>
                </a:solidFill>
                <a:effectLst/>
                <a:latin typeface="Consolas" panose="020B0609020204030204" pitchFamily="49" charset="0"/>
              </a:rPr>
              <a:t>(x_named)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#&gt; List of 3</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#&gt; $ a: num 1</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#&gt; $ b: num 2</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#&gt; $ c: num 3</a:t>
            </a:r>
            <a:r>
              <a:rPr kumimoji="0" lang="ko-KR" altLang="ko-KR" b="0" i="0" u="none" strike="noStrike" cap="none" normalizeH="0" baseline="0" dirty="0" smtClean="0">
                <a:ln>
                  <a:noFill/>
                </a:ln>
                <a:solidFill>
                  <a:schemeClr val="tx1"/>
                </a:solidFill>
                <a:effectLst/>
              </a:rPr>
              <a:t> </a:t>
            </a:r>
            <a:endParaRPr kumimoji="0" lang="ko-KR" altLang="ko-KR" b="0" i="0" u="none" strike="noStrike" cap="none" normalizeH="0" baseline="0" dirty="0" smtClean="0">
              <a:ln>
                <a:noFill/>
              </a:ln>
              <a:solidFill>
                <a:schemeClr val="tx1"/>
              </a:solidFill>
              <a:effectLst/>
              <a:latin typeface="Arial" panose="020B0604020202020204" pitchFamily="34" charset="0"/>
            </a:endParaRPr>
          </a:p>
        </p:txBody>
      </p:sp>
      <p:sp>
        <p:nvSpPr>
          <p:cNvPr id="6" name="TextBox 5"/>
          <p:cNvSpPr txBox="1"/>
          <p:nvPr/>
        </p:nvSpPr>
        <p:spPr>
          <a:xfrm>
            <a:off x="8707394" y="3121280"/>
            <a:ext cx="3039763" cy="1200329"/>
          </a:xfrm>
          <a:prstGeom prst="rect">
            <a:avLst/>
          </a:prstGeom>
          <a:noFill/>
        </p:spPr>
        <p:txBody>
          <a:bodyPr wrap="square" rtlCol="0">
            <a:spAutoFit/>
          </a:bodyPr>
          <a:lstStyle/>
          <a:p>
            <a:r>
              <a:rPr lang="en-US" altLang="ko-KR" dirty="0" smtClean="0"/>
              <a:t>A very useful tool for working with lists is </a:t>
            </a:r>
            <a:r>
              <a:rPr lang="en-US" altLang="ko-KR" dirty="0" err="1" smtClean="0">
                <a:latin typeface="Consolas" panose="020B0609020204030204" pitchFamily="49" charset="0"/>
              </a:rPr>
              <a:t>str</a:t>
            </a:r>
            <a:r>
              <a:rPr lang="en-US" altLang="ko-KR" dirty="0" smtClean="0">
                <a:latin typeface="Consolas" panose="020B0609020204030204" pitchFamily="49" charset="0"/>
              </a:rPr>
              <a:t>()</a:t>
            </a:r>
            <a:r>
              <a:rPr lang="en-US" altLang="ko-KR" dirty="0" smtClean="0"/>
              <a:t> because it focusses on the structure, not the contents.</a:t>
            </a:r>
            <a:endParaRPr lang="ko-KR" altLang="en-US" dirty="0"/>
          </a:p>
        </p:txBody>
      </p:sp>
    </p:spTree>
    <p:extLst>
      <p:ext uri="{BB962C8B-B14F-4D97-AF65-F5344CB8AC3E}">
        <p14:creationId xmlns:p14="http://schemas.microsoft.com/office/powerpoint/2010/main" val="22210242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1334530" y="2636619"/>
            <a:ext cx="3799117" cy="1938992"/>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b="0" i="0" u="none" strike="noStrike" cap="none" normalizeH="0" baseline="0" dirty="0" smtClean="0">
                <a:ln>
                  <a:noFill/>
                </a:ln>
                <a:solidFill>
                  <a:srgbClr val="333333"/>
                </a:solidFill>
                <a:effectLst/>
                <a:latin typeface="Consolas" panose="020B0609020204030204" pitchFamily="49" charset="0"/>
              </a:rPr>
              <a:t>y &lt;-</a:t>
            </a:r>
            <a:r>
              <a:rPr kumimoji="0" lang="ko-KR" altLang="ko-KR" b="0" i="0" u="none" strike="noStrike" cap="none" normalizeH="0" baseline="0" dirty="0" smtClean="0">
                <a:ln>
                  <a:noFill/>
                </a:ln>
                <a:solidFill>
                  <a:srgbClr val="4070A0"/>
                </a:solidFill>
                <a:effectLst/>
                <a:latin typeface="Consolas" panose="020B0609020204030204" pitchFamily="49" charset="0"/>
              </a:rPr>
              <a:t> </a:t>
            </a:r>
            <a:r>
              <a:rPr kumimoji="0" lang="ko-KR" altLang="ko-KR" b="1" i="0" u="none" strike="noStrike" cap="none" normalizeH="0" baseline="0" dirty="0" smtClean="0">
                <a:ln>
                  <a:noFill/>
                </a:ln>
                <a:solidFill>
                  <a:srgbClr val="007020"/>
                </a:solidFill>
                <a:effectLst/>
                <a:latin typeface="Consolas" panose="020B0609020204030204" pitchFamily="49" charset="0"/>
              </a:rPr>
              <a:t>list</a:t>
            </a:r>
            <a:r>
              <a:rPr kumimoji="0" lang="ko-KR" altLang="ko-KR" b="0" i="0" u="none" strike="noStrike" cap="none" normalizeH="0" baseline="0" dirty="0" smtClean="0">
                <a:ln>
                  <a:noFill/>
                </a:ln>
                <a:solidFill>
                  <a:srgbClr val="333333"/>
                </a:solidFill>
                <a:effectLst/>
                <a:latin typeface="Consolas" panose="020B0609020204030204" pitchFamily="49" charset="0"/>
              </a:rPr>
              <a:t>(</a:t>
            </a:r>
            <a:r>
              <a:rPr kumimoji="0" lang="ko-KR" altLang="ko-KR" b="0" i="0" u="none" strike="noStrike" cap="none" normalizeH="0" baseline="0" dirty="0" smtClean="0">
                <a:ln>
                  <a:noFill/>
                </a:ln>
                <a:solidFill>
                  <a:srgbClr val="4070A0"/>
                </a:solidFill>
                <a:effectLst/>
                <a:latin typeface="Consolas" panose="020B0609020204030204" pitchFamily="49" charset="0"/>
              </a:rPr>
              <a:t>"a"</a:t>
            </a:r>
            <a:r>
              <a:rPr kumimoji="0" lang="ko-KR" altLang="ko-KR" b="0" i="0" u="none" strike="noStrike" cap="none" normalizeH="0" baseline="0" dirty="0" smtClean="0">
                <a:ln>
                  <a:noFill/>
                </a:ln>
                <a:solidFill>
                  <a:srgbClr val="333333"/>
                </a:solidFill>
                <a:effectLst/>
                <a:latin typeface="Consolas" panose="020B0609020204030204" pitchFamily="49" charset="0"/>
              </a:rPr>
              <a:t>, 1L, </a:t>
            </a:r>
            <a:r>
              <a:rPr kumimoji="0" lang="ko-KR" altLang="ko-KR" b="0" i="0" u="none" strike="noStrike" cap="none" normalizeH="0" baseline="0" dirty="0" smtClean="0">
                <a:ln>
                  <a:noFill/>
                </a:ln>
                <a:solidFill>
                  <a:srgbClr val="40A070"/>
                </a:solidFill>
                <a:effectLst/>
                <a:latin typeface="Consolas" panose="020B0609020204030204" pitchFamily="49" charset="0"/>
              </a:rPr>
              <a:t>1.5</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ko-KR" altLang="ko-KR" b="0" i="0" u="none" strike="noStrike" cap="none" normalizeH="0" baseline="0" dirty="0" smtClean="0">
                <a:ln>
                  <a:noFill/>
                </a:ln>
                <a:solidFill>
                  <a:srgbClr val="007020"/>
                </a:solidFill>
                <a:effectLst/>
                <a:latin typeface="Consolas" panose="020B0609020204030204" pitchFamily="49" charset="0"/>
              </a:rPr>
              <a:t>TRUE</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1" i="0" u="none" strike="noStrike" cap="none" normalizeH="0" baseline="0" dirty="0" smtClean="0">
                <a:ln>
                  <a:noFill/>
                </a:ln>
                <a:solidFill>
                  <a:srgbClr val="007020"/>
                </a:solidFill>
                <a:effectLst/>
                <a:latin typeface="Consolas" panose="020B0609020204030204" pitchFamily="49" charset="0"/>
              </a:rPr>
              <a:t>str</a:t>
            </a:r>
            <a:r>
              <a:rPr kumimoji="0" lang="ko-KR" altLang="ko-KR" b="0" i="0" u="none" strike="noStrike" cap="none" normalizeH="0" baseline="0" dirty="0" smtClean="0">
                <a:ln>
                  <a:noFill/>
                </a:ln>
                <a:solidFill>
                  <a:srgbClr val="333333"/>
                </a:solidFill>
                <a:effectLst/>
                <a:latin typeface="Consolas" panose="020B0609020204030204" pitchFamily="49" charset="0"/>
              </a:rPr>
              <a:t>(y)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#&gt; List of 4</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#&gt; $ : chr "a"</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#&gt; $ : int 1</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#&gt; $ : num 1.5</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#&gt; $ : logi TRUE</a:t>
            </a:r>
            <a:r>
              <a:rPr kumimoji="0" lang="ko-KR" altLang="ko-KR" b="0" i="0" u="none" strike="noStrike" cap="none" normalizeH="0" baseline="0" dirty="0" smtClean="0">
                <a:ln>
                  <a:noFill/>
                </a:ln>
                <a:solidFill>
                  <a:schemeClr val="tx1"/>
                </a:solidFill>
                <a:effectLst/>
              </a:rPr>
              <a:t> </a:t>
            </a:r>
            <a:endParaRPr kumimoji="0" lang="ko-KR" altLang="ko-KR"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6087763" y="2359620"/>
            <a:ext cx="4305666" cy="2492990"/>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b="0" i="0" u="none" strike="noStrike" cap="none" normalizeH="0" baseline="0" dirty="0" smtClean="0">
                <a:ln>
                  <a:noFill/>
                </a:ln>
                <a:solidFill>
                  <a:srgbClr val="333333"/>
                </a:solidFill>
                <a:effectLst/>
                <a:latin typeface="Consolas" panose="020B0609020204030204" pitchFamily="49" charset="0"/>
              </a:rPr>
              <a:t>z &lt;-</a:t>
            </a:r>
            <a:r>
              <a:rPr kumimoji="0" lang="ko-KR" altLang="ko-KR" b="0" i="0" u="none" strike="noStrike" cap="none" normalizeH="0" baseline="0" dirty="0" smtClean="0">
                <a:ln>
                  <a:noFill/>
                </a:ln>
                <a:solidFill>
                  <a:srgbClr val="4070A0"/>
                </a:solidFill>
                <a:effectLst/>
                <a:latin typeface="Consolas" panose="020B0609020204030204" pitchFamily="49" charset="0"/>
              </a:rPr>
              <a:t> </a:t>
            </a:r>
            <a:r>
              <a:rPr kumimoji="0" lang="ko-KR" altLang="ko-KR" b="1" i="0" u="none" strike="noStrike" cap="none" normalizeH="0" baseline="0" dirty="0" smtClean="0">
                <a:ln>
                  <a:noFill/>
                </a:ln>
                <a:solidFill>
                  <a:srgbClr val="007020"/>
                </a:solidFill>
                <a:effectLst/>
                <a:latin typeface="Consolas" panose="020B0609020204030204" pitchFamily="49" charset="0"/>
              </a:rPr>
              <a:t>list</a:t>
            </a:r>
            <a:r>
              <a:rPr kumimoji="0" lang="ko-KR" altLang="ko-KR" b="0" i="0" u="none" strike="noStrike" cap="none" normalizeH="0" baseline="0" dirty="0" smtClean="0">
                <a:ln>
                  <a:noFill/>
                </a:ln>
                <a:solidFill>
                  <a:srgbClr val="333333"/>
                </a:solidFill>
                <a:effectLst/>
                <a:latin typeface="Consolas" panose="020B0609020204030204" pitchFamily="49" charset="0"/>
              </a:rPr>
              <a:t>(</a:t>
            </a:r>
            <a:r>
              <a:rPr kumimoji="0" lang="ko-KR" altLang="ko-KR" b="1" i="0" u="none" strike="noStrike" cap="none" normalizeH="0" baseline="0" dirty="0" smtClean="0">
                <a:ln>
                  <a:noFill/>
                </a:ln>
                <a:solidFill>
                  <a:srgbClr val="007020"/>
                </a:solidFill>
                <a:effectLst/>
                <a:latin typeface="Consolas" panose="020B0609020204030204" pitchFamily="49" charset="0"/>
              </a:rPr>
              <a:t>list</a:t>
            </a:r>
            <a:r>
              <a:rPr kumimoji="0" lang="ko-KR" altLang="ko-KR" b="0" i="0" u="none" strike="noStrike" cap="none" normalizeH="0" baseline="0" dirty="0" smtClean="0">
                <a:ln>
                  <a:noFill/>
                </a:ln>
                <a:solidFill>
                  <a:srgbClr val="333333"/>
                </a:solidFill>
                <a:effectLst/>
                <a:latin typeface="Consolas" panose="020B0609020204030204" pitchFamily="49" charset="0"/>
              </a:rPr>
              <a:t>(</a:t>
            </a:r>
            <a:r>
              <a:rPr kumimoji="0" lang="ko-KR" altLang="ko-KR" b="0" i="0" u="none" strike="noStrike" cap="none" normalizeH="0" baseline="0" dirty="0" smtClean="0">
                <a:ln>
                  <a:noFill/>
                </a:ln>
                <a:solidFill>
                  <a:srgbClr val="40A070"/>
                </a:solidFill>
                <a:effectLst/>
                <a:latin typeface="Consolas" panose="020B0609020204030204" pitchFamily="49" charset="0"/>
              </a:rPr>
              <a:t>1</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ko-KR" altLang="ko-KR" b="0" i="0" u="none" strike="noStrike" cap="none" normalizeH="0" baseline="0" dirty="0" smtClean="0">
                <a:ln>
                  <a:noFill/>
                </a:ln>
                <a:solidFill>
                  <a:srgbClr val="40A070"/>
                </a:solidFill>
                <a:effectLst/>
                <a:latin typeface="Consolas" panose="020B0609020204030204" pitchFamily="49" charset="0"/>
              </a:rPr>
              <a:t>2</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ko-KR" altLang="ko-KR" b="1" i="0" u="none" strike="noStrike" cap="none" normalizeH="0" baseline="0" dirty="0" smtClean="0">
                <a:ln>
                  <a:noFill/>
                </a:ln>
                <a:solidFill>
                  <a:srgbClr val="007020"/>
                </a:solidFill>
                <a:effectLst/>
                <a:latin typeface="Consolas" panose="020B0609020204030204" pitchFamily="49" charset="0"/>
              </a:rPr>
              <a:t>list</a:t>
            </a:r>
            <a:r>
              <a:rPr kumimoji="0" lang="ko-KR" altLang="ko-KR" b="0" i="0" u="none" strike="noStrike" cap="none" normalizeH="0" baseline="0" dirty="0" smtClean="0">
                <a:ln>
                  <a:noFill/>
                </a:ln>
                <a:solidFill>
                  <a:srgbClr val="333333"/>
                </a:solidFill>
                <a:effectLst/>
                <a:latin typeface="Consolas" panose="020B0609020204030204" pitchFamily="49" charset="0"/>
              </a:rPr>
              <a:t>(</a:t>
            </a:r>
            <a:r>
              <a:rPr kumimoji="0" lang="ko-KR" altLang="ko-KR" b="0" i="0" u="none" strike="noStrike" cap="none" normalizeH="0" baseline="0" dirty="0" smtClean="0">
                <a:ln>
                  <a:noFill/>
                </a:ln>
                <a:solidFill>
                  <a:srgbClr val="40A070"/>
                </a:solidFill>
                <a:effectLst/>
                <a:latin typeface="Consolas" panose="020B0609020204030204" pitchFamily="49" charset="0"/>
              </a:rPr>
              <a:t>3</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ko-KR" altLang="ko-KR" b="0" i="0" u="none" strike="noStrike" cap="none" normalizeH="0" baseline="0" dirty="0" smtClean="0">
                <a:ln>
                  <a:noFill/>
                </a:ln>
                <a:solidFill>
                  <a:srgbClr val="40A070"/>
                </a:solidFill>
                <a:effectLst/>
                <a:latin typeface="Consolas" panose="020B0609020204030204" pitchFamily="49" charset="0"/>
              </a:rPr>
              <a:t>4</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1" i="0" u="none" strike="noStrike" cap="none" normalizeH="0" baseline="0" dirty="0" smtClean="0">
                <a:ln>
                  <a:noFill/>
                </a:ln>
                <a:solidFill>
                  <a:srgbClr val="007020"/>
                </a:solidFill>
                <a:effectLst/>
                <a:latin typeface="Consolas" panose="020B0609020204030204" pitchFamily="49" charset="0"/>
              </a:rPr>
              <a:t>str</a:t>
            </a:r>
            <a:r>
              <a:rPr kumimoji="0" lang="ko-KR" altLang="ko-KR" b="0" i="0" u="none" strike="noStrike" cap="none" normalizeH="0" baseline="0" dirty="0" smtClean="0">
                <a:ln>
                  <a:noFill/>
                </a:ln>
                <a:solidFill>
                  <a:srgbClr val="333333"/>
                </a:solidFill>
                <a:effectLst/>
                <a:latin typeface="Consolas" panose="020B0609020204030204" pitchFamily="49" charset="0"/>
              </a:rPr>
              <a:t>(z)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#&gt; List of 2</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#&gt; $ :List of 2</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#&gt; ..$ : num 1</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#&gt; ..$ : num 2</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#&gt; $ :List of 2</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#&gt; ..$ : num 3</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#&gt; ..$ : num 4</a:t>
            </a:r>
            <a:r>
              <a:rPr kumimoji="0" lang="ko-KR" altLang="ko-KR" b="0" i="0" u="none" strike="noStrike" cap="none" normalizeH="0" baseline="0" dirty="0" smtClean="0">
                <a:ln>
                  <a:noFill/>
                </a:ln>
                <a:solidFill>
                  <a:schemeClr val="tx1"/>
                </a:solidFill>
                <a:effectLst/>
              </a:rPr>
              <a:t> </a:t>
            </a:r>
            <a:endParaRPr kumimoji="0" lang="ko-KR" altLang="ko-KR"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706412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Visualizing lists</a:t>
            </a:r>
            <a:endParaRPr lang="ko-KR" altLang="en-US" dirty="0"/>
          </a:p>
        </p:txBody>
      </p:sp>
      <p:sp>
        <p:nvSpPr>
          <p:cNvPr id="3" name="내용 개체 틀 2"/>
          <p:cNvSpPr>
            <a:spLocks noGrp="1"/>
          </p:cNvSpPr>
          <p:nvPr>
            <p:ph idx="1"/>
          </p:nvPr>
        </p:nvSpPr>
        <p:spPr/>
        <p:txBody>
          <a:bodyPr/>
          <a:lstStyle/>
          <a:p>
            <a:endParaRPr lang="ko-KR" altLang="en-US"/>
          </a:p>
        </p:txBody>
      </p:sp>
      <p:sp>
        <p:nvSpPr>
          <p:cNvPr id="4" name="Rectangle 1"/>
          <p:cNvSpPr>
            <a:spLocks noChangeArrowheads="1"/>
          </p:cNvSpPr>
          <p:nvPr/>
        </p:nvSpPr>
        <p:spPr bwMode="auto">
          <a:xfrm>
            <a:off x="4913682" y="1533766"/>
            <a:ext cx="4432304" cy="830997"/>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b="0" i="0" u="none" strike="noStrike" cap="none" normalizeH="0" baseline="0" dirty="0" smtClean="0">
                <a:ln>
                  <a:noFill/>
                </a:ln>
                <a:solidFill>
                  <a:srgbClr val="333333"/>
                </a:solidFill>
                <a:effectLst/>
                <a:latin typeface="Consolas" panose="020B0609020204030204" pitchFamily="49" charset="0"/>
              </a:rPr>
              <a:t>x1 &lt;-</a:t>
            </a:r>
            <a:r>
              <a:rPr kumimoji="0" lang="ko-KR" altLang="ko-KR" b="0" i="0" u="none" strike="noStrike" cap="none" normalizeH="0" baseline="0" dirty="0" smtClean="0">
                <a:ln>
                  <a:noFill/>
                </a:ln>
                <a:solidFill>
                  <a:srgbClr val="4070A0"/>
                </a:solidFill>
                <a:effectLst/>
                <a:latin typeface="Consolas" panose="020B0609020204030204" pitchFamily="49" charset="0"/>
              </a:rPr>
              <a:t> </a:t>
            </a:r>
            <a:r>
              <a:rPr kumimoji="0" lang="ko-KR" altLang="ko-KR" b="1" i="0" u="none" strike="noStrike" cap="none" normalizeH="0" baseline="0" dirty="0" smtClean="0">
                <a:ln>
                  <a:noFill/>
                </a:ln>
                <a:solidFill>
                  <a:srgbClr val="007020"/>
                </a:solidFill>
                <a:effectLst/>
                <a:latin typeface="Consolas" panose="020B0609020204030204" pitchFamily="49" charset="0"/>
              </a:rPr>
              <a:t>list</a:t>
            </a:r>
            <a:r>
              <a:rPr kumimoji="0" lang="ko-KR" altLang="ko-KR" b="0" i="0" u="none" strike="noStrike" cap="none" normalizeH="0" baseline="0" dirty="0" smtClean="0">
                <a:ln>
                  <a:noFill/>
                </a:ln>
                <a:solidFill>
                  <a:srgbClr val="333333"/>
                </a:solidFill>
                <a:effectLst/>
                <a:latin typeface="Consolas" panose="020B0609020204030204" pitchFamily="49" charset="0"/>
              </a:rPr>
              <a:t>(</a:t>
            </a:r>
            <a:r>
              <a:rPr kumimoji="0" lang="ko-KR" altLang="ko-KR" b="1" i="0" u="none" strike="noStrike" cap="none" normalizeH="0" baseline="0" dirty="0" smtClean="0">
                <a:ln>
                  <a:noFill/>
                </a:ln>
                <a:solidFill>
                  <a:srgbClr val="007020"/>
                </a:solidFill>
                <a:effectLst/>
                <a:latin typeface="Consolas" panose="020B0609020204030204" pitchFamily="49" charset="0"/>
              </a:rPr>
              <a:t>c</a:t>
            </a:r>
            <a:r>
              <a:rPr kumimoji="0" lang="ko-KR" altLang="ko-KR" b="0" i="0" u="none" strike="noStrike" cap="none" normalizeH="0" baseline="0" dirty="0" smtClean="0">
                <a:ln>
                  <a:noFill/>
                </a:ln>
                <a:solidFill>
                  <a:srgbClr val="333333"/>
                </a:solidFill>
                <a:effectLst/>
                <a:latin typeface="Consolas" panose="020B0609020204030204" pitchFamily="49" charset="0"/>
              </a:rPr>
              <a:t>(</a:t>
            </a:r>
            <a:r>
              <a:rPr kumimoji="0" lang="ko-KR" altLang="ko-KR" b="0" i="0" u="none" strike="noStrike" cap="none" normalizeH="0" baseline="0" dirty="0" smtClean="0">
                <a:ln>
                  <a:noFill/>
                </a:ln>
                <a:solidFill>
                  <a:srgbClr val="40A070"/>
                </a:solidFill>
                <a:effectLst/>
                <a:latin typeface="Consolas" panose="020B0609020204030204" pitchFamily="49" charset="0"/>
              </a:rPr>
              <a:t>1</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ko-KR" altLang="ko-KR" b="0" i="0" u="none" strike="noStrike" cap="none" normalizeH="0" baseline="0" dirty="0" smtClean="0">
                <a:ln>
                  <a:noFill/>
                </a:ln>
                <a:solidFill>
                  <a:srgbClr val="40A070"/>
                </a:solidFill>
                <a:effectLst/>
                <a:latin typeface="Consolas" panose="020B0609020204030204" pitchFamily="49" charset="0"/>
              </a:rPr>
              <a:t>2</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ko-KR" altLang="ko-KR" b="1" i="0" u="none" strike="noStrike" cap="none" normalizeH="0" baseline="0" dirty="0" smtClean="0">
                <a:ln>
                  <a:noFill/>
                </a:ln>
                <a:solidFill>
                  <a:srgbClr val="007020"/>
                </a:solidFill>
                <a:effectLst/>
                <a:latin typeface="Consolas" panose="020B0609020204030204" pitchFamily="49" charset="0"/>
              </a:rPr>
              <a:t>c</a:t>
            </a:r>
            <a:r>
              <a:rPr kumimoji="0" lang="ko-KR" altLang="ko-KR" b="0" i="0" u="none" strike="noStrike" cap="none" normalizeH="0" baseline="0" dirty="0" smtClean="0">
                <a:ln>
                  <a:noFill/>
                </a:ln>
                <a:solidFill>
                  <a:srgbClr val="333333"/>
                </a:solidFill>
                <a:effectLst/>
                <a:latin typeface="Consolas" panose="020B0609020204030204" pitchFamily="49" charset="0"/>
              </a:rPr>
              <a:t>(</a:t>
            </a:r>
            <a:r>
              <a:rPr kumimoji="0" lang="ko-KR" altLang="ko-KR" b="0" i="0" u="none" strike="noStrike" cap="none" normalizeH="0" baseline="0" dirty="0" smtClean="0">
                <a:ln>
                  <a:noFill/>
                </a:ln>
                <a:solidFill>
                  <a:srgbClr val="40A070"/>
                </a:solidFill>
                <a:effectLst/>
                <a:latin typeface="Consolas" panose="020B0609020204030204" pitchFamily="49" charset="0"/>
              </a:rPr>
              <a:t>3</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ko-KR" altLang="ko-KR" b="0" i="0" u="none" strike="noStrike" cap="none" normalizeH="0" baseline="0" dirty="0" smtClean="0">
                <a:ln>
                  <a:noFill/>
                </a:ln>
                <a:solidFill>
                  <a:srgbClr val="40A070"/>
                </a:solidFill>
                <a:effectLst/>
                <a:latin typeface="Consolas" panose="020B0609020204030204" pitchFamily="49" charset="0"/>
              </a:rPr>
              <a:t>4</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0" i="0" u="none" strike="noStrike" cap="none" normalizeH="0" baseline="0" dirty="0" smtClean="0">
                <a:ln>
                  <a:noFill/>
                </a:ln>
                <a:solidFill>
                  <a:srgbClr val="333333"/>
                </a:solidFill>
                <a:effectLst/>
                <a:latin typeface="Consolas" panose="020B0609020204030204" pitchFamily="49" charset="0"/>
              </a:rPr>
              <a:t>x2 &lt;-</a:t>
            </a:r>
            <a:r>
              <a:rPr kumimoji="0" lang="ko-KR" altLang="ko-KR" b="0" i="0" u="none" strike="noStrike" cap="none" normalizeH="0" baseline="0" dirty="0" smtClean="0">
                <a:ln>
                  <a:noFill/>
                </a:ln>
                <a:solidFill>
                  <a:srgbClr val="4070A0"/>
                </a:solidFill>
                <a:effectLst/>
                <a:latin typeface="Consolas" panose="020B0609020204030204" pitchFamily="49" charset="0"/>
              </a:rPr>
              <a:t> </a:t>
            </a:r>
            <a:r>
              <a:rPr kumimoji="0" lang="ko-KR" altLang="ko-KR" b="1" i="0" u="none" strike="noStrike" cap="none" normalizeH="0" baseline="0" dirty="0" smtClean="0">
                <a:ln>
                  <a:noFill/>
                </a:ln>
                <a:solidFill>
                  <a:srgbClr val="007020"/>
                </a:solidFill>
                <a:effectLst/>
                <a:latin typeface="Consolas" panose="020B0609020204030204" pitchFamily="49" charset="0"/>
              </a:rPr>
              <a:t>list</a:t>
            </a:r>
            <a:r>
              <a:rPr kumimoji="0" lang="ko-KR" altLang="ko-KR" b="0" i="0" u="none" strike="noStrike" cap="none" normalizeH="0" baseline="0" dirty="0" smtClean="0">
                <a:ln>
                  <a:noFill/>
                </a:ln>
                <a:solidFill>
                  <a:srgbClr val="333333"/>
                </a:solidFill>
                <a:effectLst/>
                <a:latin typeface="Consolas" panose="020B0609020204030204" pitchFamily="49" charset="0"/>
              </a:rPr>
              <a:t>(</a:t>
            </a:r>
            <a:r>
              <a:rPr kumimoji="0" lang="ko-KR" altLang="ko-KR" b="1" i="0" u="none" strike="noStrike" cap="none" normalizeH="0" baseline="0" dirty="0" smtClean="0">
                <a:ln>
                  <a:noFill/>
                </a:ln>
                <a:solidFill>
                  <a:srgbClr val="007020"/>
                </a:solidFill>
                <a:effectLst/>
                <a:latin typeface="Consolas" panose="020B0609020204030204" pitchFamily="49" charset="0"/>
              </a:rPr>
              <a:t>list</a:t>
            </a:r>
            <a:r>
              <a:rPr kumimoji="0" lang="ko-KR" altLang="ko-KR" b="0" i="0" u="none" strike="noStrike" cap="none" normalizeH="0" baseline="0" dirty="0" smtClean="0">
                <a:ln>
                  <a:noFill/>
                </a:ln>
                <a:solidFill>
                  <a:srgbClr val="333333"/>
                </a:solidFill>
                <a:effectLst/>
                <a:latin typeface="Consolas" panose="020B0609020204030204" pitchFamily="49" charset="0"/>
              </a:rPr>
              <a:t>(</a:t>
            </a:r>
            <a:r>
              <a:rPr kumimoji="0" lang="ko-KR" altLang="ko-KR" b="0" i="0" u="none" strike="noStrike" cap="none" normalizeH="0" baseline="0" dirty="0" smtClean="0">
                <a:ln>
                  <a:noFill/>
                </a:ln>
                <a:solidFill>
                  <a:srgbClr val="40A070"/>
                </a:solidFill>
                <a:effectLst/>
                <a:latin typeface="Consolas" panose="020B0609020204030204" pitchFamily="49" charset="0"/>
              </a:rPr>
              <a:t>1</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ko-KR" altLang="ko-KR" b="0" i="0" u="none" strike="noStrike" cap="none" normalizeH="0" baseline="0" dirty="0" smtClean="0">
                <a:ln>
                  <a:noFill/>
                </a:ln>
                <a:solidFill>
                  <a:srgbClr val="40A070"/>
                </a:solidFill>
                <a:effectLst/>
                <a:latin typeface="Consolas" panose="020B0609020204030204" pitchFamily="49" charset="0"/>
              </a:rPr>
              <a:t>2</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ko-KR" altLang="ko-KR" b="1" i="0" u="none" strike="noStrike" cap="none" normalizeH="0" baseline="0" dirty="0" smtClean="0">
                <a:ln>
                  <a:noFill/>
                </a:ln>
                <a:solidFill>
                  <a:srgbClr val="007020"/>
                </a:solidFill>
                <a:effectLst/>
                <a:latin typeface="Consolas" panose="020B0609020204030204" pitchFamily="49" charset="0"/>
              </a:rPr>
              <a:t>list</a:t>
            </a:r>
            <a:r>
              <a:rPr kumimoji="0" lang="ko-KR" altLang="ko-KR" b="0" i="0" u="none" strike="noStrike" cap="none" normalizeH="0" baseline="0" dirty="0" smtClean="0">
                <a:ln>
                  <a:noFill/>
                </a:ln>
                <a:solidFill>
                  <a:srgbClr val="333333"/>
                </a:solidFill>
                <a:effectLst/>
                <a:latin typeface="Consolas" panose="020B0609020204030204" pitchFamily="49" charset="0"/>
              </a:rPr>
              <a:t>(</a:t>
            </a:r>
            <a:r>
              <a:rPr kumimoji="0" lang="ko-KR" altLang="ko-KR" b="0" i="0" u="none" strike="noStrike" cap="none" normalizeH="0" baseline="0" dirty="0" smtClean="0">
                <a:ln>
                  <a:noFill/>
                </a:ln>
                <a:solidFill>
                  <a:srgbClr val="40A070"/>
                </a:solidFill>
                <a:effectLst/>
                <a:latin typeface="Consolas" panose="020B0609020204030204" pitchFamily="49" charset="0"/>
              </a:rPr>
              <a:t>3</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ko-KR" altLang="ko-KR" b="0" i="0" u="none" strike="noStrike" cap="none" normalizeH="0" baseline="0" dirty="0" smtClean="0">
                <a:ln>
                  <a:noFill/>
                </a:ln>
                <a:solidFill>
                  <a:srgbClr val="40A070"/>
                </a:solidFill>
                <a:effectLst/>
                <a:latin typeface="Consolas" panose="020B0609020204030204" pitchFamily="49" charset="0"/>
              </a:rPr>
              <a:t>4</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0" i="0" u="none" strike="noStrike" cap="none" normalizeH="0" baseline="0" dirty="0" smtClean="0">
                <a:ln>
                  <a:noFill/>
                </a:ln>
                <a:solidFill>
                  <a:srgbClr val="333333"/>
                </a:solidFill>
                <a:effectLst/>
                <a:latin typeface="Consolas" panose="020B0609020204030204" pitchFamily="49" charset="0"/>
              </a:rPr>
              <a:t>x3 &lt;-</a:t>
            </a:r>
            <a:r>
              <a:rPr kumimoji="0" lang="ko-KR" altLang="ko-KR" b="0" i="0" u="none" strike="noStrike" cap="none" normalizeH="0" baseline="0" dirty="0" smtClean="0">
                <a:ln>
                  <a:noFill/>
                </a:ln>
                <a:solidFill>
                  <a:srgbClr val="4070A0"/>
                </a:solidFill>
                <a:effectLst/>
                <a:latin typeface="Consolas" panose="020B0609020204030204" pitchFamily="49" charset="0"/>
              </a:rPr>
              <a:t> </a:t>
            </a:r>
            <a:r>
              <a:rPr kumimoji="0" lang="ko-KR" altLang="ko-KR" b="1" i="0" u="none" strike="noStrike" cap="none" normalizeH="0" baseline="0" dirty="0" smtClean="0">
                <a:ln>
                  <a:noFill/>
                </a:ln>
                <a:solidFill>
                  <a:srgbClr val="007020"/>
                </a:solidFill>
                <a:effectLst/>
                <a:latin typeface="Consolas" panose="020B0609020204030204" pitchFamily="49" charset="0"/>
              </a:rPr>
              <a:t>list</a:t>
            </a:r>
            <a:r>
              <a:rPr kumimoji="0" lang="ko-KR" altLang="ko-KR" b="0" i="0" u="none" strike="noStrike" cap="none" normalizeH="0" baseline="0" dirty="0" smtClean="0">
                <a:ln>
                  <a:noFill/>
                </a:ln>
                <a:solidFill>
                  <a:srgbClr val="333333"/>
                </a:solidFill>
                <a:effectLst/>
                <a:latin typeface="Consolas" panose="020B0609020204030204" pitchFamily="49" charset="0"/>
              </a:rPr>
              <a:t>(</a:t>
            </a:r>
            <a:r>
              <a:rPr kumimoji="0" lang="ko-KR" altLang="ko-KR" b="0" i="0" u="none" strike="noStrike" cap="none" normalizeH="0" baseline="0" dirty="0" smtClean="0">
                <a:ln>
                  <a:noFill/>
                </a:ln>
                <a:solidFill>
                  <a:srgbClr val="40A070"/>
                </a:solidFill>
                <a:effectLst/>
                <a:latin typeface="Consolas" panose="020B0609020204030204" pitchFamily="49" charset="0"/>
              </a:rPr>
              <a:t>1</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ko-KR" altLang="ko-KR" b="1" i="0" u="none" strike="noStrike" cap="none" normalizeH="0" baseline="0" dirty="0" smtClean="0">
                <a:ln>
                  <a:noFill/>
                </a:ln>
                <a:solidFill>
                  <a:srgbClr val="007020"/>
                </a:solidFill>
                <a:effectLst/>
                <a:latin typeface="Consolas" panose="020B0609020204030204" pitchFamily="49" charset="0"/>
              </a:rPr>
              <a:t>list</a:t>
            </a:r>
            <a:r>
              <a:rPr kumimoji="0" lang="ko-KR" altLang="ko-KR" b="0" i="0" u="none" strike="noStrike" cap="none" normalizeH="0" baseline="0" dirty="0" smtClean="0">
                <a:ln>
                  <a:noFill/>
                </a:ln>
                <a:solidFill>
                  <a:srgbClr val="333333"/>
                </a:solidFill>
                <a:effectLst/>
                <a:latin typeface="Consolas" panose="020B0609020204030204" pitchFamily="49" charset="0"/>
              </a:rPr>
              <a:t>(</a:t>
            </a:r>
            <a:r>
              <a:rPr kumimoji="0" lang="ko-KR" altLang="ko-KR" b="0" i="0" u="none" strike="noStrike" cap="none" normalizeH="0" baseline="0" dirty="0" smtClean="0">
                <a:ln>
                  <a:noFill/>
                </a:ln>
                <a:solidFill>
                  <a:srgbClr val="40A070"/>
                </a:solidFill>
                <a:effectLst/>
                <a:latin typeface="Consolas" panose="020B0609020204030204" pitchFamily="49" charset="0"/>
              </a:rPr>
              <a:t>2</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ko-KR" altLang="ko-KR" b="1" i="0" u="none" strike="noStrike" cap="none" normalizeH="0" baseline="0" dirty="0" smtClean="0">
                <a:ln>
                  <a:noFill/>
                </a:ln>
                <a:solidFill>
                  <a:srgbClr val="007020"/>
                </a:solidFill>
                <a:effectLst/>
                <a:latin typeface="Consolas" panose="020B0609020204030204" pitchFamily="49" charset="0"/>
              </a:rPr>
              <a:t>list</a:t>
            </a:r>
            <a:r>
              <a:rPr kumimoji="0" lang="ko-KR" altLang="ko-KR" b="0" i="0" u="none" strike="noStrike" cap="none" normalizeH="0" baseline="0" dirty="0" smtClean="0">
                <a:ln>
                  <a:noFill/>
                </a:ln>
                <a:solidFill>
                  <a:srgbClr val="333333"/>
                </a:solidFill>
                <a:effectLst/>
                <a:latin typeface="Consolas" panose="020B0609020204030204" pitchFamily="49" charset="0"/>
              </a:rPr>
              <a:t>(</a:t>
            </a:r>
            <a:r>
              <a:rPr kumimoji="0" lang="ko-KR" altLang="ko-KR" b="0" i="0" u="none" strike="noStrike" cap="none" normalizeH="0" baseline="0" dirty="0" smtClean="0">
                <a:ln>
                  <a:noFill/>
                </a:ln>
                <a:solidFill>
                  <a:srgbClr val="40A070"/>
                </a:solidFill>
                <a:effectLst/>
                <a:latin typeface="Consolas" panose="020B0609020204030204" pitchFamily="49" charset="0"/>
              </a:rPr>
              <a:t>3</a:t>
            </a:r>
            <a:r>
              <a:rPr kumimoji="0" lang="ko-KR" altLang="ko-KR" b="0" i="0" u="none" strike="noStrike" cap="none" normalizeH="0" baseline="0" dirty="0" smtClean="0">
                <a:ln>
                  <a:noFill/>
                </a:ln>
                <a:solidFill>
                  <a:srgbClr val="333333"/>
                </a:solidFill>
                <a:effectLst/>
                <a:latin typeface="Consolas" panose="020B0609020204030204" pitchFamily="49" charset="0"/>
              </a:rPr>
              <a:t>)))</a:t>
            </a:r>
            <a:r>
              <a:rPr kumimoji="0" lang="ko-KR" altLang="ko-KR" b="0" i="0" u="none" strike="noStrike" cap="none" normalizeH="0" baseline="0" dirty="0" smtClean="0">
                <a:ln>
                  <a:noFill/>
                </a:ln>
                <a:solidFill>
                  <a:schemeClr val="tx1"/>
                </a:solidFill>
                <a:effectLst/>
              </a:rPr>
              <a:t> </a:t>
            </a:r>
            <a:endParaRPr kumimoji="0" lang="ko-KR" altLang="ko-KR" b="0" i="0" u="none" strike="noStrike" cap="none" normalizeH="0" baseline="0" dirty="0" smtClean="0">
              <a:ln>
                <a:noFill/>
              </a:ln>
              <a:solidFill>
                <a:schemeClr val="tx1"/>
              </a:solidFill>
              <a:effectLst/>
              <a:latin typeface="Arial" panose="020B0604020202020204" pitchFamily="34" charset="0"/>
            </a:endParaRPr>
          </a:p>
        </p:txBody>
      </p:sp>
      <p:pic>
        <p:nvPicPr>
          <p:cNvPr id="18435" name="Picture 3" descr="http://r4ds.had.co.nz/diagrams/lists-struc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2488" y="2503115"/>
            <a:ext cx="7743825" cy="4191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55263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444843" y="263094"/>
            <a:ext cx="7679988"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b="0" i="0" u="none" strike="noStrike" cap="none" normalizeH="0" baseline="0" dirty="0" smtClean="0">
                <a:ln>
                  <a:noFill/>
                </a:ln>
                <a:solidFill>
                  <a:srgbClr val="333333"/>
                </a:solidFill>
                <a:effectLst/>
                <a:latin typeface="Consolas" panose="020B0609020204030204" pitchFamily="49" charset="0"/>
              </a:rPr>
              <a:t>a &lt;-</a:t>
            </a:r>
            <a:r>
              <a:rPr kumimoji="0" lang="ko-KR" altLang="ko-KR" b="0" i="0" u="none" strike="noStrike" cap="none" normalizeH="0" baseline="0" dirty="0" smtClean="0">
                <a:ln>
                  <a:noFill/>
                </a:ln>
                <a:solidFill>
                  <a:srgbClr val="4070A0"/>
                </a:solidFill>
                <a:effectLst/>
                <a:latin typeface="Consolas" panose="020B0609020204030204" pitchFamily="49" charset="0"/>
              </a:rPr>
              <a:t> </a:t>
            </a:r>
            <a:r>
              <a:rPr kumimoji="0" lang="ko-KR" altLang="ko-KR" b="1" i="0" u="none" strike="noStrike" cap="none" normalizeH="0" baseline="0" dirty="0" smtClean="0">
                <a:ln>
                  <a:noFill/>
                </a:ln>
                <a:solidFill>
                  <a:srgbClr val="007020"/>
                </a:solidFill>
                <a:effectLst/>
                <a:latin typeface="Consolas" panose="020B0609020204030204" pitchFamily="49" charset="0"/>
              </a:rPr>
              <a:t>list</a:t>
            </a:r>
            <a:r>
              <a:rPr kumimoji="0" lang="ko-KR" altLang="ko-KR" b="0" i="0" u="none" strike="noStrike" cap="none" normalizeH="0" baseline="0" dirty="0" smtClean="0">
                <a:ln>
                  <a:noFill/>
                </a:ln>
                <a:solidFill>
                  <a:srgbClr val="333333"/>
                </a:solidFill>
                <a:effectLst/>
                <a:latin typeface="Consolas" panose="020B0609020204030204" pitchFamily="49" charset="0"/>
              </a:rPr>
              <a:t>(</a:t>
            </a:r>
            <a:r>
              <a:rPr kumimoji="0" lang="ko-KR" altLang="ko-KR" b="0" i="0" u="none" strike="noStrike" cap="none" normalizeH="0" baseline="0" dirty="0" smtClean="0">
                <a:ln>
                  <a:noFill/>
                </a:ln>
                <a:solidFill>
                  <a:srgbClr val="902000"/>
                </a:solidFill>
                <a:effectLst/>
                <a:latin typeface="Consolas" panose="020B0609020204030204" pitchFamily="49" charset="0"/>
              </a:rPr>
              <a:t>a =</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ko-KR" altLang="ko-KR" b="0" i="0" u="none" strike="noStrike" cap="none" normalizeH="0" baseline="0" dirty="0" smtClean="0">
                <a:ln>
                  <a:noFill/>
                </a:ln>
                <a:solidFill>
                  <a:srgbClr val="40A070"/>
                </a:solidFill>
                <a:effectLst/>
                <a:latin typeface="Consolas" panose="020B0609020204030204" pitchFamily="49" charset="0"/>
              </a:rPr>
              <a:t>1</a:t>
            </a:r>
            <a:r>
              <a:rPr kumimoji="0" lang="ko-KR" altLang="ko-KR" b="0" i="0" u="none" strike="noStrike" cap="none" normalizeH="0" baseline="0" dirty="0" smtClean="0">
                <a:ln>
                  <a:noFill/>
                </a:ln>
                <a:solidFill>
                  <a:srgbClr val="333333"/>
                </a:solidFill>
                <a:effectLst/>
                <a:latin typeface="Consolas" panose="020B0609020204030204" pitchFamily="49" charset="0"/>
              </a:rPr>
              <a:t>:</a:t>
            </a:r>
            <a:r>
              <a:rPr kumimoji="0" lang="ko-KR" altLang="ko-KR" b="0" i="0" u="none" strike="noStrike" cap="none" normalizeH="0" baseline="0" dirty="0" smtClean="0">
                <a:ln>
                  <a:noFill/>
                </a:ln>
                <a:solidFill>
                  <a:srgbClr val="40A070"/>
                </a:solidFill>
                <a:effectLst/>
                <a:latin typeface="Consolas" panose="020B0609020204030204" pitchFamily="49" charset="0"/>
              </a:rPr>
              <a:t>3</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ko-KR" altLang="ko-KR" b="0" i="0" u="none" strike="noStrike" cap="none" normalizeH="0" baseline="0" dirty="0" smtClean="0">
                <a:ln>
                  <a:noFill/>
                </a:ln>
                <a:solidFill>
                  <a:srgbClr val="902000"/>
                </a:solidFill>
                <a:effectLst/>
                <a:latin typeface="Consolas" panose="020B0609020204030204" pitchFamily="49" charset="0"/>
              </a:rPr>
              <a:t>b =</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ko-KR" altLang="ko-KR" b="0" i="0" u="none" strike="noStrike" cap="none" normalizeH="0" baseline="0" dirty="0" smtClean="0">
                <a:ln>
                  <a:noFill/>
                </a:ln>
                <a:solidFill>
                  <a:srgbClr val="4070A0"/>
                </a:solidFill>
                <a:effectLst/>
                <a:latin typeface="Consolas" panose="020B0609020204030204" pitchFamily="49" charset="0"/>
              </a:rPr>
              <a:t>"a string"</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ko-KR" altLang="ko-KR" b="0" i="0" u="none" strike="noStrike" cap="none" normalizeH="0" baseline="0" dirty="0" smtClean="0">
                <a:ln>
                  <a:noFill/>
                </a:ln>
                <a:solidFill>
                  <a:srgbClr val="902000"/>
                </a:solidFill>
                <a:effectLst/>
                <a:latin typeface="Consolas" panose="020B0609020204030204" pitchFamily="49" charset="0"/>
              </a:rPr>
              <a:t>c =</a:t>
            </a:r>
            <a:r>
              <a:rPr kumimoji="0" lang="ko-KR" altLang="ko-KR" b="0" i="0" u="none" strike="noStrike" cap="none" normalizeH="0" baseline="0" dirty="0" smtClean="0">
                <a:ln>
                  <a:noFill/>
                </a:ln>
                <a:solidFill>
                  <a:srgbClr val="333333"/>
                </a:solidFill>
                <a:effectLst/>
                <a:latin typeface="Consolas" panose="020B0609020204030204" pitchFamily="49" charset="0"/>
              </a:rPr>
              <a:t> pi, </a:t>
            </a:r>
            <a:r>
              <a:rPr kumimoji="0" lang="ko-KR" altLang="ko-KR" b="0" i="0" u="none" strike="noStrike" cap="none" normalizeH="0" baseline="0" dirty="0" smtClean="0">
                <a:ln>
                  <a:noFill/>
                </a:ln>
                <a:solidFill>
                  <a:srgbClr val="902000"/>
                </a:solidFill>
                <a:effectLst/>
                <a:latin typeface="Consolas" panose="020B0609020204030204" pitchFamily="49" charset="0"/>
              </a:rPr>
              <a:t>d =</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ko-KR" altLang="ko-KR" b="1" i="0" u="none" strike="noStrike" cap="none" normalizeH="0" baseline="0" dirty="0" smtClean="0">
                <a:ln>
                  <a:noFill/>
                </a:ln>
                <a:solidFill>
                  <a:srgbClr val="007020"/>
                </a:solidFill>
                <a:effectLst/>
                <a:latin typeface="Consolas" panose="020B0609020204030204" pitchFamily="49" charset="0"/>
              </a:rPr>
              <a:t>list</a:t>
            </a:r>
            <a:r>
              <a:rPr kumimoji="0" lang="ko-KR" altLang="ko-KR" b="0" i="0" u="none" strike="noStrike" cap="none" normalizeH="0" baseline="0" dirty="0" smtClean="0">
                <a:ln>
                  <a:noFill/>
                </a:ln>
                <a:solidFill>
                  <a:srgbClr val="333333"/>
                </a:solidFill>
                <a:effectLst/>
                <a:latin typeface="Consolas" panose="020B0609020204030204" pitchFamily="49" charset="0"/>
              </a:rPr>
              <a:t>(-</a:t>
            </a:r>
            <a:r>
              <a:rPr kumimoji="0" lang="ko-KR" altLang="ko-KR" b="0" i="0" u="none" strike="noStrike" cap="none" normalizeH="0" baseline="0" dirty="0" smtClean="0">
                <a:ln>
                  <a:noFill/>
                </a:ln>
                <a:solidFill>
                  <a:srgbClr val="40A070"/>
                </a:solidFill>
                <a:effectLst/>
                <a:latin typeface="Consolas" panose="020B0609020204030204" pitchFamily="49" charset="0"/>
              </a:rPr>
              <a:t>1</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ko-KR" altLang="ko-KR" b="0" i="0" u="none" strike="noStrike" cap="none" normalizeH="0" baseline="0" dirty="0" smtClean="0">
                <a:ln>
                  <a:noFill/>
                </a:ln>
                <a:solidFill>
                  <a:srgbClr val="40A070"/>
                </a:solidFill>
                <a:effectLst/>
                <a:latin typeface="Consolas" panose="020B0609020204030204" pitchFamily="49" charset="0"/>
              </a:rPr>
              <a:t>5</a:t>
            </a:r>
            <a:r>
              <a:rPr kumimoji="0" lang="ko-KR" altLang="ko-KR" b="0" i="0" u="none" strike="noStrike" cap="none" normalizeH="0" baseline="0" dirty="0" smtClean="0">
                <a:ln>
                  <a:noFill/>
                </a:ln>
                <a:solidFill>
                  <a:srgbClr val="333333"/>
                </a:solidFill>
                <a:effectLst/>
                <a:latin typeface="Consolas" panose="020B0609020204030204" pitchFamily="49" charset="0"/>
              </a:rPr>
              <a:t>))</a:t>
            </a:r>
            <a:r>
              <a:rPr kumimoji="0" lang="ko-KR" altLang="ko-KR" b="0" i="0" u="none" strike="noStrike" cap="none" normalizeH="0" baseline="0" dirty="0" smtClean="0">
                <a:ln>
                  <a:noFill/>
                </a:ln>
                <a:solidFill>
                  <a:schemeClr val="tx1"/>
                </a:solidFill>
                <a:effectLst/>
              </a:rPr>
              <a:t> </a:t>
            </a:r>
            <a:endParaRPr kumimoji="0" lang="ko-KR" altLang="ko-KR"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444843" y="695578"/>
            <a:ext cx="3039294" cy="2492990"/>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b="1" i="0" u="none" strike="noStrike" cap="none" normalizeH="0" baseline="0" dirty="0" smtClean="0">
                <a:ln>
                  <a:noFill/>
                </a:ln>
                <a:solidFill>
                  <a:srgbClr val="007020"/>
                </a:solidFill>
                <a:effectLst/>
                <a:latin typeface="Consolas" panose="020B0609020204030204" pitchFamily="49" charset="0"/>
              </a:rPr>
              <a:t>str</a:t>
            </a:r>
            <a:r>
              <a:rPr kumimoji="0" lang="ko-KR" altLang="ko-KR" b="0" i="0" u="none" strike="noStrike" cap="none" normalizeH="0" baseline="0" dirty="0" smtClean="0">
                <a:ln>
                  <a:noFill/>
                </a:ln>
                <a:solidFill>
                  <a:srgbClr val="333333"/>
                </a:solidFill>
                <a:effectLst/>
                <a:latin typeface="Consolas" panose="020B0609020204030204" pitchFamily="49" charset="0"/>
              </a:rPr>
              <a:t>(a[</a:t>
            </a:r>
            <a:r>
              <a:rPr kumimoji="0" lang="ko-KR" altLang="ko-KR" b="0" i="0" u="none" strike="noStrike" cap="none" normalizeH="0" baseline="0" dirty="0" smtClean="0">
                <a:ln>
                  <a:noFill/>
                </a:ln>
                <a:solidFill>
                  <a:srgbClr val="40A070"/>
                </a:solidFill>
                <a:effectLst/>
                <a:latin typeface="Consolas" panose="020B0609020204030204" pitchFamily="49" charset="0"/>
              </a:rPr>
              <a:t>1</a:t>
            </a:r>
            <a:r>
              <a:rPr kumimoji="0" lang="ko-KR" altLang="ko-KR" b="0" i="0" u="none" strike="noStrike" cap="none" normalizeH="0" baseline="0" dirty="0" smtClean="0">
                <a:ln>
                  <a:noFill/>
                </a:ln>
                <a:solidFill>
                  <a:srgbClr val="333333"/>
                </a:solidFill>
                <a:effectLst/>
                <a:latin typeface="Consolas" panose="020B0609020204030204" pitchFamily="49" charset="0"/>
              </a:rPr>
              <a:t>:</a:t>
            </a:r>
            <a:r>
              <a:rPr kumimoji="0" lang="ko-KR" altLang="ko-KR" b="0" i="0" u="none" strike="noStrike" cap="none" normalizeH="0" baseline="0" dirty="0" smtClean="0">
                <a:ln>
                  <a:noFill/>
                </a:ln>
                <a:solidFill>
                  <a:srgbClr val="40A070"/>
                </a:solidFill>
                <a:effectLst/>
                <a:latin typeface="Consolas" panose="020B0609020204030204" pitchFamily="49" charset="0"/>
              </a:rPr>
              <a:t>2</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#&gt; List of 2</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#&gt; $ a: int [1:3] 1 2 3</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#&gt; $ b: chr "a string"</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1" i="0" u="none" strike="noStrike" cap="none" normalizeH="0" baseline="0" dirty="0" smtClean="0">
                <a:ln>
                  <a:noFill/>
                </a:ln>
                <a:solidFill>
                  <a:srgbClr val="007020"/>
                </a:solidFill>
                <a:effectLst/>
                <a:latin typeface="Consolas" panose="020B0609020204030204" pitchFamily="49" charset="0"/>
              </a:rPr>
              <a:t>str</a:t>
            </a:r>
            <a:r>
              <a:rPr kumimoji="0" lang="ko-KR" altLang="ko-KR" b="0" i="0" u="none" strike="noStrike" cap="none" normalizeH="0" baseline="0" dirty="0" smtClean="0">
                <a:ln>
                  <a:noFill/>
                </a:ln>
                <a:solidFill>
                  <a:srgbClr val="333333"/>
                </a:solidFill>
                <a:effectLst/>
                <a:latin typeface="Consolas" panose="020B0609020204030204" pitchFamily="49" charset="0"/>
              </a:rPr>
              <a:t>(a[</a:t>
            </a:r>
            <a:r>
              <a:rPr kumimoji="0" lang="ko-KR" altLang="ko-KR" b="0" i="0" u="none" strike="noStrike" cap="none" normalizeH="0" baseline="0" dirty="0" smtClean="0">
                <a:ln>
                  <a:noFill/>
                </a:ln>
                <a:solidFill>
                  <a:srgbClr val="40A070"/>
                </a:solidFill>
                <a:effectLst/>
                <a:latin typeface="Consolas" panose="020B0609020204030204" pitchFamily="49" charset="0"/>
              </a:rPr>
              <a:t>4</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#&gt; List of 1</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#&gt; $ d:List of 2</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#&gt; ..$ : num -1</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#&gt; ..$ : num -5</a:t>
            </a:r>
            <a:r>
              <a:rPr kumimoji="0" lang="ko-KR" altLang="ko-KR" b="0" i="0" u="none" strike="noStrike" cap="none" normalizeH="0" baseline="0" dirty="0" smtClean="0">
                <a:ln>
                  <a:noFill/>
                </a:ln>
                <a:solidFill>
                  <a:schemeClr val="tx1"/>
                </a:solidFill>
                <a:effectLst/>
              </a:rPr>
              <a:t> </a:t>
            </a:r>
            <a:endParaRPr kumimoji="0" lang="ko-KR" altLang="ko-KR"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3731740" y="815029"/>
            <a:ext cx="5277727"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b="0" i="0" u="none" strike="noStrike" cap="none" normalizeH="0" baseline="0" dirty="0" smtClean="0">
                <a:ln>
                  <a:noFill/>
                </a:ln>
                <a:solidFill>
                  <a:srgbClr val="333333"/>
                </a:solidFill>
                <a:effectLst/>
                <a:latin typeface="Consolas" panose="020B0609020204030204" pitchFamily="49" charset="0"/>
              </a:rPr>
              <a:t>[</a:t>
            </a:r>
            <a:r>
              <a:rPr kumimoji="0" lang="ko-KR" altLang="ko-KR" b="0" i="0" u="none" strike="noStrike" cap="none" normalizeH="0" baseline="0" dirty="0" smtClean="0">
                <a:ln>
                  <a:noFill/>
                </a:ln>
                <a:solidFill>
                  <a:srgbClr val="333333"/>
                </a:solidFill>
                <a:effectLst/>
                <a:ea typeface="Helvetica Neue"/>
              </a:rPr>
              <a:t> extracts a sub-list. The result will always be a list.</a:t>
            </a:r>
            <a:r>
              <a:rPr kumimoji="0" lang="ko-KR" altLang="ko-KR" b="0" i="0" u="none" strike="noStrike" cap="none" normalizeH="0" baseline="0" dirty="0" smtClean="0">
                <a:ln>
                  <a:noFill/>
                </a:ln>
                <a:solidFill>
                  <a:schemeClr val="tx1"/>
                </a:solidFill>
                <a:effectLst/>
              </a:rPr>
              <a:t> </a:t>
            </a:r>
          </a:p>
        </p:txBody>
      </p:sp>
      <p:sp>
        <p:nvSpPr>
          <p:cNvPr id="7" name="Rectangle 4"/>
          <p:cNvSpPr>
            <a:spLocks noChangeArrowheads="1"/>
          </p:cNvSpPr>
          <p:nvPr/>
        </p:nvSpPr>
        <p:spPr bwMode="auto">
          <a:xfrm>
            <a:off x="444843" y="3417670"/>
            <a:ext cx="2406108" cy="1661993"/>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b="1" i="0" u="none" strike="noStrike" cap="none" normalizeH="0" baseline="0" dirty="0" smtClean="0">
                <a:ln>
                  <a:noFill/>
                </a:ln>
                <a:solidFill>
                  <a:srgbClr val="007020"/>
                </a:solidFill>
                <a:effectLst/>
                <a:latin typeface="Consolas" panose="020B0609020204030204" pitchFamily="49" charset="0"/>
              </a:rPr>
              <a:t>str</a:t>
            </a:r>
            <a:r>
              <a:rPr kumimoji="0" lang="ko-KR" altLang="ko-KR" b="0" i="0" u="none" strike="noStrike" cap="none" normalizeH="0" baseline="0" dirty="0" smtClean="0">
                <a:ln>
                  <a:noFill/>
                </a:ln>
                <a:solidFill>
                  <a:srgbClr val="333333"/>
                </a:solidFill>
                <a:effectLst/>
                <a:latin typeface="Consolas" panose="020B0609020204030204" pitchFamily="49" charset="0"/>
              </a:rPr>
              <a:t>(a[[</a:t>
            </a:r>
            <a:r>
              <a:rPr kumimoji="0" lang="ko-KR" altLang="ko-KR" b="0" i="0" u="none" strike="noStrike" cap="none" normalizeH="0" baseline="0" dirty="0" smtClean="0">
                <a:ln>
                  <a:noFill/>
                </a:ln>
                <a:solidFill>
                  <a:srgbClr val="40A070"/>
                </a:solidFill>
                <a:effectLst/>
                <a:latin typeface="Consolas" panose="020B0609020204030204" pitchFamily="49" charset="0"/>
              </a:rPr>
              <a:t>1</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#&gt; int [1:3] 1 2 3</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1" i="0" u="none" strike="noStrike" cap="none" normalizeH="0" baseline="0" dirty="0" smtClean="0">
                <a:ln>
                  <a:noFill/>
                </a:ln>
                <a:solidFill>
                  <a:srgbClr val="007020"/>
                </a:solidFill>
                <a:effectLst/>
                <a:latin typeface="Consolas" panose="020B0609020204030204" pitchFamily="49" charset="0"/>
              </a:rPr>
              <a:t>str</a:t>
            </a:r>
            <a:r>
              <a:rPr kumimoji="0" lang="ko-KR" altLang="ko-KR" b="0" i="0" u="none" strike="noStrike" cap="none" normalizeH="0" baseline="0" dirty="0" smtClean="0">
                <a:ln>
                  <a:noFill/>
                </a:ln>
                <a:solidFill>
                  <a:srgbClr val="333333"/>
                </a:solidFill>
                <a:effectLst/>
                <a:latin typeface="Consolas" panose="020B0609020204030204" pitchFamily="49" charset="0"/>
              </a:rPr>
              <a:t>(a[[</a:t>
            </a:r>
            <a:r>
              <a:rPr kumimoji="0" lang="ko-KR" altLang="ko-KR" b="0" i="0" u="none" strike="noStrike" cap="none" normalizeH="0" baseline="0" dirty="0" smtClean="0">
                <a:ln>
                  <a:noFill/>
                </a:ln>
                <a:solidFill>
                  <a:srgbClr val="40A070"/>
                </a:solidFill>
                <a:effectLst/>
                <a:latin typeface="Consolas" panose="020B0609020204030204" pitchFamily="49" charset="0"/>
              </a:rPr>
              <a:t>4</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#&gt; List of 2</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#&gt; $ : num -1</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#&gt; $ : num -5</a:t>
            </a:r>
            <a:r>
              <a:rPr kumimoji="0" lang="ko-KR" altLang="ko-KR" b="0" i="0" u="none" strike="noStrike" cap="none" normalizeH="0" baseline="0" dirty="0" smtClean="0">
                <a:ln>
                  <a:noFill/>
                </a:ln>
                <a:solidFill>
                  <a:schemeClr val="tx1"/>
                </a:solidFill>
                <a:effectLst/>
              </a:rPr>
              <a:t> </a:t>
            </a:r>
            <a:endParaRPr kumimoji="0" lang="ko-KR" altLang="ko-KR" b="0" i="0" u="none" strike="noStrike" cap="none" normalizeH="0" baseline="0" dirty="0" smtClean="0">
              <a:ln>
                <a:noFill/>
              </a:ln>
              <a:solidFill>
                <a:schemeClr val="tx1"/>
              </a:solidFill>
              <a:effectLst/>
              <a:latin typeface="Arial" panose="020B0604020202020204" pitchFamily="34" charset="0"/>
            </a:endParaRPr>
          </a:p>
        </p:txBody>
      </p:sp>
      <p:sp>
        <p:nvSpPr>
          <p:cNvPr id="8" name="Rectangle 5"/>
          <p:cNvSpPr>
            <a:spLocks noChangeArrowheads="1"/>
          </p:cNvSpPr>
          <p:nvPr/>
        </p:nvSpPr>
        <p:spPr bwMode="auto">
          <a:xfrm>
            <a:off x="3097427" y="3665321"/>
            <a:ext cx="8845370"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b="0" i="0" u="none" strike="noStrike" cap="none" normalizeH="0" baseline="0" dirty="0" smtClean="0">
                <a:ln>
                  <a:noFill/>
                </a:ln>
                <a:solidFill>
                  <a:srgbClr val="333333"/>
                </a:solidFill>
                <a:effectLst/>
                <a:latin typeface="Consolas" panose="020B0609020204030204" pitchFamily="49" charset="0"/>
              </a:rPr>
              <a:t>[[</a:t>
            </a:r>
            <a:r>
              <a:rPr kumimoji="0" lang="ko-KR" altLang="ko-KR" b="0" i="0" u="none" strike="noStrike" cap="none" normalizeH="0" baseline="0" dirty="0" smtClean="0">
                <a:ln>
                  <a:noFill/>
                </a:ln>
                <a:solidFill>
                  <a:srgbClr val="333333"/>
                </a:solidFill>
                <a:effectLst/>
                <a:ea typeface="Helvetica Neue"/>
              </a:rPr>
              <a:t> extracts a single component from a list. It removes a level of hierarchy from the list.</a:t>
            </a:r>
            <a:r>
              <a:rPr kumimoji="0" lang="ko-KR" altLang="ko-KR" b="0" i="0" u="none" strike="noStrike" cap="none" normalizeH="0" baseline="0" dirty="0" smtClean="0">
                <a:ln>
                  <a:noFill/>
                </a:ln>
                <a:solidFill>
                  <a:schemeClr val="tx1"/>
                </a:solidFill>
                <a:effectLst/>
              </a:rPr>
              <a:t> </a:t>
            </a:r>
          </a:p>
        </p:txBody>
      </p:sp>
      <p:sp>
        <p:nvSpPr>
          <p:cNvPr id="9" name="Rectangle 6"/>
          <p:cNvSpPr>
            <a:spLocks noChangeArrowheads="1"/>
          </p:cNvSpPr>
          <p:nvPr/>
        </p:nvSpPr>
        <p:spPr bwMode="auto">
          <a:xfrm>
            <a:off x="444843" y="5308765"/>
            <a:ext cx="1646285" cy="110799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b="0" i="0" u="none" strike="noStrike" cap="none" normalizeH="0" baseline="0" dirty="0" smtClean="0">
                <a:ln>
                  <a:noFill/>
                </a:ln>
                <a:solidFill>
                  <a:srgbClr val="333333"/>
                </a:solidFill>
                <a:effectLst/>
                <a:latin typeface="Consolas" panose="020B0609020204030204" pitchFamily="49" charset="0"/>
              </a:rPr>
              <a:t>a$a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#&gt; [1] 1 2 3</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0" i="0" u="none" strike="noStrike" cap="none" normalizeH="0" baseline="0" dirty="0" smtClean="0">
                <a:ln>
                  <a:noFill/>
                </a:ln>
                <a:solidFill>
                  <a:srgbClr val="333333"/>
                </a:solidFill>
                <a:effectLst/>
                <a:latin typeface="Consolas" panose="020B0609020204030204" pitchFamily="49" charset="0"/>
              </a:rPr>
              <a:t>a[[</a:t>
            </a:r>
            <a:r>
              <a:rPr kumimoji="0" lang="ko-KR" altLang="ko-KR" b="0" i="0" u="none" strike="noStrike" cap="none" normalizeH="0" baseline="0" dirty="0" smtClean="0">
                <a:ln>
                  <a:noFill/>
                </a:ln>
                <a:solidFill>
                  <a:srgbClr val="4070A0"/>
                </a:solidFill>
                <a:effectLst/>
                <a:latin typeface="Consolas" panose="020B0609020204030204" pitchFamily="49" charset="0"/>
              </a:rPr>
              <a:t>"a"</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#&gt; [1] 1 2 3</a:t>
            </a:r>
            <a:r>
              <a:rPr kumimoji="0" lang="ko-KR" altLang="ko-KR" b="0" i="0" u="none" strike="noStrike" cap="none" normalizeH="0" baseline="0" dirty="0" smtClean="0">
                <a:ln>
                  <a:noFill/>
                </a:ln>
                <a:solidFill>
                  <a:schemeClr val="tx1"/>
                </a:solidFill>
                <a:effectLst/>
              </a:rPr>
              <a:t> </a:t>
            </a:r>
            <a:endParaRPr kumimoji="0" lang="ko-KR" altLang="ko-KR" b="0" i="0" u="none" strike="noStrike" cap="none" normalizeH="0" baseline="0" dirty="0" smtClean="0">
              <a:ln>
                <a:noFill/>
              </a:ln>
              <a:solidFill>
                <a:schemeClr val="tx1"/>
              </a:solidFill>
              <a:effectLst/>
              <a:latin typeface="Arial" panose="020B0604020202020204" pitchFamily="34" charset="0"/>
            </a:endParaRPr>
          </a:p>
        </p:txBody>
      </p:sp>
      <p:sp>
        <p:nvSpPr>
          <p:cNvPr id="10" name="Rectangle 7"/>
          <p:cNvSpPr>
            <a:spLocks noChangeArrowheads="1"/>
          </p:cNvSpPr>
          <p:nvPr/>
        </p:nvSpPr>
        <p:spPr bwMode="auto">
          <a:xfrm>
            <a:off x="3097427" y="5361789"/>
            <a:ext cx="6613990" cy="55399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b="0" i="0" u="none" strike="noStrike" cap="none" normalizeH="0" baseline="0" dirty="0" smtClean="0">
                <a:ln>
                  <a:noFill/>
                </a:ln>
                <a:solidFill>
                  <a:srgbClr val="333333"/>
                </a:solidFill>
                <a:effectLst/>
                <a:latin typeface="Consolas" panose="020B0609020204030204" pitchFamily="49" charset="0"/>
              </a:rPr>
              <a:t>$</a:t>
            </a:r>
            <a:r>
              <a:rPr kumimoji="0" lang="ko-KR" altLang="ko-KR" b="0" i="0" u="none" strike="noStrike" cap="none" normalizeH="0" baseline="0" dirty="0" smtClean="0">
                <a:ln>
                  <a:noFill/>
                </a:ln>
                <a:solidFill>
                  <a:srgbClr val="333333"/>
                </a:solidFill>
                <a:effectLst/>
                <a:ea typeface="Helvetica Neue"/>
              </a:rPr>
              <a:t> is a shorthand for extracting named elements of a list. </a:t>
            </a:r>
            <a:r>
              <a:rPr kumimoji="0" lang="en-US" altLang="ko-KR" b="0" i="0" u="none" strike="noStrike" cap="none" normalizeH="0" baseline="0" dirty="0" smtClean="0">
                <a:ln>
                  <a:noFill/>
                </a:ln>
                <a:solidFill>
                  <a:srgbClr val="333333"/>
                </a:solidFill>
                <a:effectLst/>
                <a:ea typeface="Helvetica Neue"/>
              </a:rPr>
              <a:t/>
            </a:r>
            <a:br>
              <a:rPr kumimoji="0" lang="en-US" altLang="ko-KR" b="0" i="0" u="none" strike="noStrike" cap="none" normalizeH="0" baseline="0" dirty="0" smtClean="0">
                <a:ln>
                  <a:noFill/>
                </a:ln>
                <a:solidFill>
                  <a:srgbClr val="333333"/>
                </a:solidFill>
                <a:effectLst/>
                <a:ea typeface="Helvetica Neue"/>
              </a:rPr>
            </a:br>
            <a:r>
              <a:rPr kumimoji="0" lang="ko-KR" altLang="ko-KR" b="0" i="0" u="none" strike="noStrike" cap="none" normalizeH="0" baseline="0" dirty="0" smtClean="0">
                <a:ln>
                  <a:noFill/>
                </a:ln>
                <a:solidFill>
                  <a:srgbClr val="333333"/>
                </a:solidFill>
                <a:effectLst/>
                <a:ea typeface="Helvetica Neue"/>
              </a:rPr>
              <a:t>It works similarly to </a:t>
            </a:r>
            <a:r>
              <a:rPr kumimoji="0" lang="ko-KR" altLang="ko-KR" b="0" i="0" u="none" strike="noStrike" cap="none" normalizeH="0" baseline="0" dirty="0" smtClean="0">
                <a:ln>
                  <a:noFill/>
                </a:ln>
                <a:solidFill>
                  <a:srgbClr val="333333"/>
                </a:solidFill>
                <a:effectLst/>
                <a:latin typeface="Consolas" panose="020B0609020204030204" pitchFamily="49" charset="0"/>
              </a:rPr>
              <a:t>[[</a:t>
            </a:r>
            <a:r>
              <a:rPr kumimoji="0" lang="ko-KR" altLang="ko-KR" b="0" i="0" u="none" strike="noStrike" cap="none" normalizeH="0" baseline="0" dirty="0" smtClean="0">
                <a:ln>
                  <a:noFill/>
                </a:ln>
                <a:solidFill>
                  <a:srgbClr val="333333"/>
                </a:solidFill>
                <a:effectLst/>
                <a:ea typeface="Helvetica Neue"/>
              </a:rPr>
              <a:t> except that you don’t need to use quotes.</a:t>
            </a:r>
            <a:r>
              <a:rPr kumimoji="0" lang="ko-KR" altLang="ko-KR"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11406185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Subsetting a list, visuall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7186" y="1054143"/>
            <a:ext cx="5455386" cy="4794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75592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Lists of condiments</a:t>
            </a:r>
            <a:endParaRPr lang="ko-KR" altLang="en-US" dirty="0"/>
          </a:p>
        </p:txBody>
      </p:sp>
      <p:sp>
        <p:nvSpPr>
          <p:cNvPr id="3" name="내용 개체 틀 2"/>
          <p:cNvSpPr>
            <a:spLocks noGrp="1"/>
          </p:cNvSpPr>
          <p:nvPr>
            <p:ph idx="1"/>
          </p:nvPr>
        </p:nvSpPr>
        <p:spPr/>
        <p:txBody>
          <a:bodyPr/>
          <a:lstStyle/>
          <a:p>
            <a:r>
              <a:rPr lang="en-US" altLang="ko-KR" dirty="0" smtClean="0"/>
              <a:t>The difference between [ and [[ is very important, but it’s easy to get confused. To help you remember, let me show you an unusual pepper shaker.</a:t>
            </a:r>
          </a:p>
          <a:p>
            <a:endParaRPr lang="en-US" altLang="ko-KR" dirty="0"/>
          </a:p>
          <a:p>
            <a:endParaRPr lang="ko-KR" altLang="en-US" dirty="0"/>
          </a:p>
        </p:txBody>
      </p:sp>
      <p:pic>
        <p:nvPicPr>
          <p:cNvPr id="21507" name="Picture 3" descr="http://r4ds.had.co.nz/images/pepper.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5907" y="3310195"/>
            <a:ext cx="1846198" cy="2866768"/>
          </a:xfrm>
          <a:prstGeom prst="rect">
            <a:avLst/>
          </a:prstGeom>
          <a:noFill/>
          <a:extLst>
            <a:ext uri="{909E8E84-426E-40DD-AFC4-6F175D3DCCD1}">
              <a14:hiddenFill xmlns:a14="http://schemas.microsoft.com/office/drawing/2010/main">
                <a:solidFill>
                  <a:srgbClr val="FFFFFF"/>
                </a:solidFill>
              </a14:hiddenFill>
            </a:ext>
          </a:extLst>
        </p:spPr>
      </p:pic>
      <p:pic>
        <p:nvPicPr>
          <p:cNvPr id="21509" name="Picture 5" descr="http://r4ds.had.co.nz/images/pepp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73134" y="3310195"/>
            <a:ext cx="2027450" cy="2875816"/>
          </a:xfrm>
          <a:prstGeom prst="rect">
            <a:avLst/>
          </a:prstGeom>
          <a:noFill/>
          <a:extLst>
            <a:ext uri="{909E8E84-426E-40DD-AFC4-6F175D3DCCD1}">
              <a14:hiddenFill xmlns:a14="http://schemas.microsoft.com/office/drawing/2010/main">
                <a:solidFill>
                  <a:srgbClr val="FFFFFF"/>
                </a:solidFill>
              </a14:hiddenFill>
            </a:ext>
          </a:extLst>
        </p:spPr>
      </p:pic>
      <p:pic>
        <p:nvPicPr>
          <p:cNvPr id="21513" name="Picture 9" descr="http://r4ds.had.co.nz/images/pepper-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76506" y="2780270"/>
            <a:ext cx="2366584" cy="1561071"/>
          </a:xfrm>
          <a:prstGeom prst="rect">
            <a:avLst/>
          </a:prstGeom>
          <a:noFill/>
          <a:extLst>
            <a:ext uri="{909E8E84-426E-40DD-AFC4-6F175D3DCCD1}">
              <a14:hiddenFill xmlns:a14="http://schemas.microsoft.com/office/drawing/2010/main">
                <a:solidFill>
                  <a:srgbClr val="FFFFFF"/>
                </a:solidFill>
              </a14:hiddenFill>
            </a:ext>
          </a:extLst>
        </p:spPr>
      </p:pic>
      <p:pic>
        <p:nvPicPr>
          <p:cNvPr id="21515" name="Picture 11" descr="http://r4ds.had.co.nz/images/pepper-3.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76506" y="4568825"/>
            <a:ext cx="2366584" cy="176610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812324" y="6303697"/>
            <a:ext cx="947352" cy="369332"/>
          </a:xfrm>
          <a:prstGeom prst="rect">
            <a:avLst/>
          </a:prstGeom>
          <a:noFill/>
        </p:spPr>
        <p:txBody>
          <a:bodyPr wrap="square" rtlCol="0">
            <a:spAutoFit/>
          </a:bodyPr>
          <a:lstStyle/>
          <a:p>
            <a:r>
              <a:rPr lang="en-US" altLang="ko-KR" dirty="0" smtClean="0"/>
              <a:t>x</a:t>
            </a:r>
            <a:endParaRPr lang="ko-KR" altLang="en-US" dirty="0"/>
          </a:p>
        </p:txBody>
      </p:sp>
      <p:sp>
        <p:nvSpPr>
          <p:cNvPr id="11" name="TextBox 10"/>
          <p:cNvSpPr txBox="1"/>
          <p:nvPr/>
        </p:nvSpPr>
        <p:spPr>
          <a:xfrm>
            <a:off x="4492120" y="6303697"/>
            <a:ext cx="947352" cy="369332"/>
          </a:xfrm>
          <a:prstGeom prst="rect">
            <a:avLst/>
          </a:prstGeom>
          <a:noFill/>
        </p:spPr>
        <p:txBody>
          <a:bodyPr wrap="square" rtlCol="0">
            <a:spAutoFit/>
          </a:bodyPr>
          <a:lstStyle/>
          <a:p>
            <a:r>
              <a:rPr lang="en-US" altLang="ko-KR" dirty="0" smtClean="0"/>
              <a:t>x[1]</a:t>
            </a:r>
            <a:endParaRPr lang="ko-KR" altLang="en-US" dirty="0"/>
          </a:p>
        </p:txBody>
      </p:sp>
      <p:sp>
        <p:nvSpPr>
          <p:cNvPr id="12" name="TextBox 11"/>
          <p:cNvSpPr txBox="1"/>
          <p:nvPr/>
        </p:nvSpPr>
        <p:spPr>
          <a:xfrm>
            <a:off x="9671660" y="3310195"/>
            <a:ext cx="947352" cy="369332"/>
          </a:xfrm>
          <a:prstGeom prst="rect">
            <a:avLst/>
          </a:prstGeom>
          <a:noFill/>
        </p:spPr>
        <p:txBody>
          <a:bodyPr wrap="square" rtlCol="0">
            <a:spAutoFit/>
          </a:bodyPr>
          <a:lstStyle/>
          <a:p>
            <a:r>
              <a:rPr lang="en-US" altLang="ko-KR" dirty="0" smtClean="0"/>
              <a:t>x[[1]]</a:t>
            </a:r>
            <a:endParaRPr lang="ko-KR" altLang="en-US" dirty="0"/>
          </a:p>
        </p:txBody>
      </p:sp>
      <p:sp>
        <p:nvSpPr>
          <p:cNvPr id="13" name="TextBox 12"/>
          <p:cNvSpPr txBox="1"/>
          <p:nvPr/>
        </p:nvSpPr>
        <p:spPr>
          <a:xfrm>
            <a:off x="9671660" y="5215542"/>
            <a:ext cx="1208464" cy="369332"/>
          </a:xfrm>
          <a:prstGeom prst="rect">
            <a:avLst/>
          </a:prstGeom>
          <a:noFill/>
        </p:spPr>
        <p:txBody>
          <a:bodyPr wrap="square" rtlCol="0">
            <a:spAutoFit/>
          </a:bodyPr>
          <a:lstStyle/>
          <a:p>
            <a:r>
              <a:rPr lang="en-US" altLang="ko-KR" dirty="0" smtClean="0"/>
              <a:t>x[[1]][[1]]</a:t>
            </a:r>
            <a:endParaRPr lang="ko-KR" altLang="en-US" dirty="0"/>
          </a:p>
        </p:txBody>
      </p:sp>
    </p:spTree>
    <p:extLst>
      <p:ext uri="{BB962C8B-B14F-4D97-AF65-F5344CB8AC3E}">
        <p14:creationId xmlns:p14="http://schemas.microsoft.com/office/powerpoint/2010/main" val="16647880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Attributes</a:t>
            </a:r>
            <a:endParaRPr lang="ko-KR" altLang="en-US" dirty="0"/>
          </a:p>
        </p:txBody>
      </p:sp>
      <p:sp>
        <p:nvSpPr>
          <p:cNvPr id="3" name="내용 개체 틀 2"/>
          <p:cNvSpPr>
            <a:spLocks noGrp="1"/>
          </p:cNvSpPr>
          <p:nvPr>
            <p:ph idx="1"/>
          </p:nvPr>
        </p:nvSpPr>
        <p:spPr/>
        <p:txBody>
          <a:bodyPr/>
          <a:lstStyle/>
          <a:p>
            <a:r>
              <a:rPr lang="en-US" altLang="ko-KR" dirty="0" smtClean="0"/>
              <a:t>Any vector can contain arbitrary additional metadata through its attributes. You can think of attributes as named list of vectors that can be attached to any object. You can get and set individual attribute values with </a:t>
            </a:r>
            <a:r>
              <a:rPr lang="en-US" altLang="ko-KR" dirty="0" err="1" smtClean="0">
                <a:latin typeface="Consolas" panose="020B0609020204030204" pitchFamily="49" charset="0"/>
              </a:rPr>
              <a:t>attr</a:t>
            </a:r>
            <a:r>
              <a:rPr lang="en-US" altLang="ko-KR" dirty="0" smtClean="0">
                <a:latin typeface="Consolas" panose="020B0609020204030204" pitchFamily="49" charset="0"/>
              </a:rPr>
              <a:t>()</a:t>
            </a:r>
            <a:r>
              <a:rPr lang="en-US" altLang="ko-KR" dirty="0" smtClean="0"/>
              <a:t> or see them all at once with </a:t>
            </a:r>
            <a:r>
              <a:rPr lang="en-US" altLang="ko-KR" dirty="0" smtClean="0">
                <a:latin typeface="Consolas" panose="020B0609020204030204" pitchFamily="49" charset="0"/>
              </a:rPr>
              <a:t>attributes()</a:t>
            </a:r>
            <a:r>
              <a:rPr lang="en-US" altLang="ko-KR" dirty="0" smtClean="0"/>
              <a:t>.</a:t>
            </a:r>
          </a:p>
          <a:p>
            <a:endParaRPr lang="en-US" altLang="ko-KR" dirty="0"/>
          </a:p>
          <a:p>
            <a:endParaRPr lang="ko-KR" altLang="en-US" dirty="0"/>
          </a:p>
        </p:txBody>
      </p:sp>
      <p:sp>
        <p:nvSpPr>
          <p:cNvPr id="6" name="Rectangle 3"/>
          <p:cNvSpPr>
            <a:spLocks noChangeArrowheads="1"/>
          </p:cNvSpPr>
          <p:nvPr/>
        </p:nvSpPr>
        <p:spPr bwMode="auto">
          <a:xfrm>
            <a:off x="6343135" y="3533629"/>
            <a:ext cx="3799117" cy="304698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b="0" i="0" u="none" strike="noStrike" cap="none" normalizeH="0" baseline="0" dirty="0" smtClean="0">
                <a:ln>
                  <a:noFill/>
                </a:ln>
                <a:solidFill>
                  <a:srgbClr val="333333"/>
                </a:solidFill>
                <a:effectLst/>
                <a:latin typeface="Consolas" panose="020B0609020204030204" pitchFamily="49" charset="0"/>
              </a:rPr>
              <a:t>x &lt;-</a:t>
            </a:r>
            <a:r>
              <a:rPr kumimoji="0" lang="ko-KR" altLang="ko-KR" b="0" i="0" u="none" strike="noStrike" cap="none" normalizeH="0" baseline="0" dirty="0" smtClean="0">
                <a:ln>
                  <a:noFill/>
                </a:ln>
                <a:solidFill>
                  <a:srgbClr val="4070A0"/>
                </a:solidFill>
                <a:effectLst/>
                <a:latin typeface="Consolas" panose="020B0609020204030204" pitchFamily="49" charset="0"/>
              </a:rPr>
              <a:t> </a:t>
            </a:r>
            <a:r>
              <a:rPr kumimoji="0" lang="ko-KR" altLang="ko-KR" b="0" i="0" u="none" strike="noStrike" cap="none" normalizeH="0" baseline="0" dirty="0" smtClean="0">
                <a:ln>
                  <a:noFill/>
                </a:ln>
                <a:solidFill>
                  <a:srgbClr val="40A070"/>
                </a:solidFill>
                <a:effectLst/>
                <a:latin typeface="Consolas" panose="020B0609020204030204" pitchFamily="49" charset="0"/>
              </a:rPr>
              <a:t>1</a:t>
            </a:r>
            <a:r>
              <a:rPr kumimoji="0" lang="ko-KR" altLang="ko-KR" b="0" i="0" u="none" strike="noStrike" cap="none" normalizeH="0" baseline="0" dirty="0" smtClean="0">
                <a:ln>
                  <a:noFill/>
                </a:ln>
                <a:solidFill>
                  <a:srgbClr val="333333"/>
                </a:solidFill>
                <a:effectLst/>
                <a:latin typeface="Consolas" panose="020B0609020204030204" pitchFamily="49" charset="0"/>
              </a:rPr>
              <a:t>:</a:t>
            </a:r>
            <a:r>
              <a:rPr kumimoji="0" lang="ko-KR" altLang="ko-KR" b="0" i="0" u="none" strike="noStrike" cap="none" normalizeH="0" baseline="0" dirty="0" smtClean="0">
                <a:ln>
                  <a:noFill/>
                </a:ln>
                <a:solidFill>
                  <a:srgbClr val="40A070"/>
                </a:solidFill>
                <a:effectLst/>
                <a:latin typeface="Consolas" panose="020B0609020204030204" pitchFamily="49" charset="0"/>
              </a:rPr>
              <a:t>10</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1" i="0" u="none" strike="noStrike" cap="none" normalizeH="0" baseline="0" dirty="0" smtClean="0">
                <a:ln>
                  <a:noFill/>
                </a:ln>
                <a:solidFill>
                  <a:srgbClr val="007020"/>
                </a:solidFill>
                <a:effectLst/>
                <a:latin typeface="Consolas" panose="020B0609020204030204" pitchFamily="49" charset="0"/>
              </a:rPr>
              <a:t>attr</a:t>
            </a:r>
            <a:r>
              <a:rPr kumimoji="0" lang="ko-KR" altLang="ko-KR" b="0" i="0" u="none" strike="noStrike" cap="none" normalizeH="0" baseline="0" dirty="0" smtClean="0">
                <a:ln>
                  <a:noFill/>
                </a:ln>
                <a:solidFill>
                  <a:srgbClr val="333333"/>
                </a:solidFill>
                <a:effectLst/>
                <a:latin typeface="Consolas" panose="020B0609020204030204" pitchFamily="49" charset="0"/>
              </a:rPr>
              <a:t>(x, </a:t>
            </a:r>
            <a:r>
              <a:rPr kumimoji="0" lang="ko-KR" altLang="ko-KR" b="0" i="0" u="none" strike="noStrike" cap="none" normalizeH="0" baseline="0" dirty="0" smtClean="0">
                <a:ln>
                  <a:noFill/>
                </a:ln>
                <a:solidFill>
                  <a:srgbClr val="4070A0"/>
                </a:solidFill>
                <a:effectLst/>
                <a:latin typeface="Consolas" panose="020B0609020204030204" pitchFamily="49" charset="0"/>
              </a:rPr>
              <a:t>"greeting"</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#&gt; NULL</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1" i="0" u="none" strike="noStrike" cap="none" normalizeH="0" baseline="0" dirty="0" smtClean="0">
                <a:ln>
                  <a:noFill/>
                </a:ln>
                <a:solidFill>
                  <a:srgbClr val="007020"/>
                </a:solidFill>
                <a:effectLst/>
                <a:latin typeface="Consolas" panose="020B0609020204030204" pitchFamily="49" charset="0"/>
              </a:rPr>
              <a:t>attr</a:t>
            </a:r>
            <a:r>
              <a:rPr kumimoji="0" lang="ko-KR" altLang="ko-KR" b="0" i="0" u="none" strike="noStrike" cap="none" normalizeH="0" baseline="0" dirty="0" smtClean="0">
                <a:ln>
                  <a:noFill/>
                </a:ln>
                <a:solidFill>
                  <a:srgbClr val="333333"/>
                </a:solidFill>
                <a:effectLst/>
                <a:latin typeface="Consolas" panose="020B0609020204030204" pitchFamily="49" charset="0"/>
              </a:rPr>
              <a:t>(x, </a:t>
            </a:r>
            <a:r>
              <a:rPr kumimoji="0" lang="ko-KR" altLang="ko-KR" b="0" i="0" u="none" strike="noStrike" cap="none" normalizeH="0" baseline="0" dirty="0" smtClean="0">
                <a:ln>
                  <a:noFill/>
                </a:ln>
                <a:solidFill>
                  <a:srgbClr val="4070A0"/>
                </a:solidFill>
                <a:effectLst/>
                <a:latin typeface="Consolas" panose="020B0609020204030204" pitchFamily="49" charset="0"/>
              </a:rPr>
              <a:t>"greeting"</a:t>
            </a:r>
            <a:r>
              <a:rPr kumimoji="0" lang="ko-KR" altLang="ko-KR" b="0" i="0" u="none" strike="noStrike" cap="none" normalizeH="0" baseline="0" dirty="0" smtClean="0">
                <a:ln>
                  <a:noFill/>
                </a:ln>
                <a:solidFill>
                  <a:srgbClr val="333333"/>
                </a:solidFill>
                <a:effectLst/>
                <a:latin typeface="Consolas" panose="020B0609020204030204" pitchFamily="49" charset="0"/>
              </a:rPr>
              <a:t>) &lt;-</a:t>
            </a:r>
            <a:r>
              <a:rPr kumimoji="0" lang="ko-KR" altLang="ko-KR" b="0" i="0" u="none" strike="noStrike" cap="none" normalizeH="0" baseline="0" dirty="0" smtClean="0">
                <a:ln>
                  <a:noFill/>
                </a:ln>
                <a:solidFill>
                  <a:srgbClr val="4070A0"/>
                </a:solidFill>
                <a:effectLst/>
                <a:latin typeface="Consolas" panose="020B0609020204030204" pitchFamily="49" charset="0"/>
              </a:rPr>
              <a:t> "Hi!"</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1" i="0" u="none" strike="noStrike" cap="none" normalizeH="0" baseline="0" dirty="0" smtClean="0">
                <a:ln>
                  <a:noFill/>
                </a:ln>
                <a:solidFill>
                  <a:srgbClr val="007020"/>
                </a:solidFill>
                <a:effectLst/>
                <a:latin typeface="Consolas" panose="020B0609020204030204" pitchFamily="49" charset="0"/>
              </a:rPr>
              <a:t>attr</a:t>
            </a:r>
            <a:r>
              <a:rPr kumimoji="0" lang="ko-KR" altLang="ko-KR" b="0" i="0" u="none" strike="noStrike" cap="none" normalizeH="0" baseline="0" dirty="0" smtClean="0">
                <a:ln>
                  <a:noFill/>
                </a:ln>
                <a:solidFill>
                  <a:srgbClr val="333333"/>
                </a:solidFill>
                <a:effectLst/>
                <a:latin typeface="Consolas" panose="020B0609020204030204" pitchFamily="49" charset="0"/>
              </a:rPr>
              <a:t>(x, </a:t>
            </a:r>
            <a:r>
              <a:rPr kumimoji="0" lang="ko-KR" altLang="ko-KR" b="0" i="0" u="none" strike="noStrike" cap="none" normalizeH="0" baseline="0" dirty="0" smtClean="0">
                <a:ln>
                  <a:noFill/>
                </a:ln>
                <a:solidFill>
                  <a:srgbClr val="4070A0"/>
                </a:solidFill>
                <a:effectLst/>
                <a:latin typeface="Consolas" panose="020B0609020204030204" pitchFamily="49" charset="0"/>
              </a:rPr>
              <a:t>"farewell"</a:t>
            </a:r>
            <a:r>
              <a:rPr kumimoji="0" lang="ko-KR" altLang="ko-KR" b="0" i="0" u="none" strike="noStrike" cap="none" normalizeH="0" baseline="0" dirty="0" smtClean="0">
                <a:ln>
                  <a:noFill/>
                </a:ln>
                <a:solidFill>
                  <a:srgbClr val="333333"/>
                </a:solidFill>
                <a:effectLst/>
                <a:latin typeface="Consolas" panose="020B0609020204030204" pitchFamily="49" charset="0"/>
              </a:rPr>
              <a:t>) &lt;-</a:t>
            </a:r>
            <a:r>
              <a:rPr kumimoji="0" lang="ko-KR" altLang="ko-KR" b="0" i="0" u="none" strike="noStrike" cap="none" normalizeH="0" baseline="0" dirty="0" smtClean="0">
                <a:ln>
                  <a:noFill/>
                </a:ln>
                <a:solidFill>
                  <a:srgbClr val="4070A0"/>
                </a:solidFill>
                <a:effectLst/>
                <a:latin typeface="Consolas" panose="020B0609020204030204" pitchFamily="49" charset="0"/>
              </a:rPr>
              <a:t> "Bye!"</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1" i="0" u="none" strike="noStrike" cap="none" normalizeH="0" baseline="0" dirty="0" smtClean="0">
                <a:ln>
                  <a:noFill/>
                </a:ln>
                <a:solidFill>
                  <a:srgbClr val="007020"/>
                </a:solidFill>
                <a:effectLst/>
                <a:latin typeface="Consolas" panose="020B0609020204030204" pitchFamily="49" charset="0"/>
              </a:rPr>
              <a:t>attributes</a:t>
            </a:r>
            <a:r>
              <a:rPr kumimoji="0" lang="ko-KR" altLang="ko-KR" b="0" i="0" u="none" strike="noStrike" cap="none" normalizeH="0" baseline="0" dirty="0" smtClean="0">
                <a:ln>
                  <a:noFill/>
                </a:ln>
                <a:solidFill>
                  <a:srgbClr val="333333"/>
                </a:solidFill>
                <a:effectLst/>
                <a:latin typeface="Consolas" panose="020B0609020204030204" pitchFamily="49" charset="0"/>
              </a:rPr>
              <a:t>(x)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#&gt; $greeting</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#&gt; [1] "Hi!"</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#&gt; </a:t>
            </a:r>
            <a:r>
              <a:rPr kumimoji="0" lang="en-US" altLang="ko-KR" b="0" i="1" u="none" strike="noStrike" cap="none" normalizeH="0" baseline="0" dirty="0" smtClean="0">
                <a:ln>
                  <a:noFill/>
                </a:ln>
                <a:solidFill>
                  <a:srgbClr val="60A0B0"/>
                </a:solidFill>
                <a:effectLst/>
                <a:latin typeface="Consolas" panose="020B0609020204030204" pitchFamily="49" charset="0"/>
              </a:rPr>
              <a:t/>
            </a:r>
            <a:br>
              <a:rPr kumimoji="0" lang="en-US" altLang="ko-KR" b="0" i="1" u="none" strike="noStrike" cap="none" normalizeH="0" baseline="0" dirty="0" smtClean="0">
                <a:ln>
                  <a:noFill/>
                </a:ln>
                <a:solidFill>
                  <a:srgbClr val="60A0B0"/>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#&gt; $farewell</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#&gt; [1] "Bye!"</a:t>
            </a:r>
            <a:r>
              <a:rPr kumimoji="0" lang="ko-KR" altLang="ko-KR" b="0" i="0" u="none" strike="noStrike" cap="none" normalizeH="0" baseline="0" dirty="0" smtClean="0">
                <a:ln>
                  <a:noFill/>
                </a:ln>
                <a:solidFill>
                  <a:schemeClr val="tx1"/>
                </a:solidFill>
                <a:effectLst/>
              </a:rPr>
              <a:t> </a:t>
            </a:r>
            <a:endParaRPr kumimoji="0" lang="ko-KR" altLang="ko-KR"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267918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Three import attributes</a:t>
            </a:r>
            <a:endParaRPr lang="ko-KR" altLang="en-US" dirty="0"/>
          </a:p>
        </p:txBody>
      </p:sp>
      <p:sp>
        <p:nvSpPr>
          <p:cNvPr id="3" name="내용 개체 틀 2"/>
          <p:cNvSpPr>
            <a:spLocks noGrp="1"/>
          </p:cNvSpPr>
          <p:nvPr>
            <p:ph idx="1"/>
          </p:nvPr>
        </p:nvSpPr>
        <p:spPr/>
        <p:txBody>
          <a:bodyPr/>
          <a:lstStyle/>
          <a:p>
            <a:r>
              <a:rPr lang="en-US" altLang="ko-KR" dirty="0"/>
              <a:t>There are three very important attributes that are used to implement fundamental parts of R</a:t>
            </a:r>
            <a:r>
              <a:rPr lang="en-US" altLang="ko-KR" dirty="0" smtClean="0"/>
              <a:t>:</a:t>
            </a:r>
            <a:br>
              <a:rPr lang="en-US" altLang="ko-KR" dirty="0" smtClean="0"/>
            </a:br>
            <a:endParaRPr lang="en-US" altLang="ko-KR" dirty="0"/>
          </a:p>
          <a:p>
            <a:pPr marL="514350" indent="-514350">
              <a:buFont typeface="+mj-lt"/>
              <a:buAutoNum type="arabicPeriod"/>
            </a:pPr>
            <a:r>
              <a:rPr lang="en-US" altLang="ko-KR" b="1" dirty="0"/>
              <a:t>Names</a:t>
            </a:r>
            <a:r>
              <a:rPr lang="en-US" altLang="ko-KR" dirty="0"/>
              <a:t> are used to name the elements of a vector.</a:t>
            </a:r>
          </a:p>
          <a:p>
            <a:pPr marL="514350" indent="-514350">
              <a:buFont typeface="+mj-lt"/>
              <a:buAutoNum type="arabicPeriod"/>
            </a:pPr>
            <a:r>
              <a:rPr lang="en-US" altLang="ko-KR" b="1" dirty="0"/>
              <a:t>Dimensions</a:t>
            </a:r>
            <a:r>
              <a:rPr lang="en-US" altLang="ko-KR" dirty="0"/>
              <a:t> (dims, for short) make a vector behave like a matrix or array.</a:t>
            </a:r>
          </a:p>
          <a:p>
            <a:pPr marL="514350" indent="-514350">
              <a:buFont typeface="+mj-lt"/>
              <a:buAutoNum type="arabicPeriod"/>
            </a:pPr>
            <a:r>
              <a:rPr lang="en-US" altLang="ko-KR" b="1" dirty="0"/>
              <a:t>Class</a:t>
            </a:r>
            <a:r>
              <a:rPr lang="en-US" altLang="ko-KR" dirty="0"/>
              <a:t> is used to implement the S3 object oriented system.</a:t>
            </a:r>
          </a:p>
          <a:p>
            <a:endParaRPr lang="ko-KR" altLang="en-US" dirty="0"/>
          </a:p>
        </p:txBody>
      </p:sp>
    </p:spTree>
    <p:extLst>
      <p:ext uri="{BB962C8B-B14F-4D97-AF65-F5344CB8AC3E}">
        <p14:creationId xmlns:p14="http://schemas.microsoft.com/office/powerpoint/2010/main" val="18879234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Generic Functions?</a:t>
            </a:r>
            <a:endParaRPr lang="ko-KR" altLang="en-US" dirty="0"/>
          </a:p>
        </p:txBody>
      </p:sp>
      <p:sp>
        <p:nvSpPr>
          <p:cNvPr id="3" name="내용 개체 틀 2"/>
          <p:cNvSpPr>
            <a:spLocks noGrp="1"/>
          </p:cNvSpPr>
          <p:nvPr>
            <p:ph idx="1"/>
          </p:nvPr>
        </p:nvSpPr>
        <p:spPr/>
        <p:txBody>
          <a:bodyPr/>
          <a:lstStyle/>
          <a:p>
            <a:r>
              <a:rPr lang="en-US" altLang="ko-KR" dirty="0"/>
              <a:t>It remains to describe the class, which controls how </a:t>
            </a:r>
            <a:r>
              <a:rPr lang="en-US" altLang="ko-KR" b="1" dirty="0"/>
              <a:t>generic functions</a:t>
            </a:r>
            <a:r>
              <a:rPr lang="en-US" altLang="ko-KR" dirty="0"/>
              <a:t> work. Generic functions are key to object oriented programming in R, because they make functions behave differently for different classes of input. A detailed discussion of object oriented programming is beyond the scope of this book, but you can read more about it in </a:t>
            </a:r>
            <a:r>
              <a:rPr lang="en-US" altLang="ko-KR" i="1" dirty="0"/>
              <a:t>Advanced R</a:t>
            </a:r>
            <a:r>
              <a:rPr lang="en-US" altLang="ko-KR" dirty="0"/>
              <a:t> at </a:t>
            </a:r>
            <a:r>
              <a:rPr lang="en-US" altLang="ko-KR" dirty="0">
                <a:hlinkClick r:id="rId2"/>
              </a:rPr>
              <a:t>http://adv-r.had.co.nz/OO-essentials.html#s3</a:t>
            </a:r>
            <a:r>
              <a:rPr lang="en-US" altLang="ko-KR" dirty="0"/>
              <a:t>.</a:t>
            </a:r>
            <a:endParaRPr lang="ko-KR" altLang="en-US" dirty="0"/>
          </a:p>
        </p:txBody>
      </p:sp>
    </p:spTree>
    <p:extLst>
      <p:ext uri="{BB962C8B-B14F-4D97-AF65-F5344CB8AC3E}">
        <p14:creationId xmlns:p14="http://schemas.microsoft.com/office/powerpoint/2010/main" val="38941761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238898" y="174034"/>
            <a:ext cx="4134145" cy="1384995"/>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b="0" i="0" u="none" strike="noStrike" cap="none" normalizeH="0" baseline="0" dirty="0" smtClean="0">
                <a:ln>
                  <a:noFill/>
                </a:ln>
                <a:solidFill>
                  <a:srgbClr val="333333"/>
                </a:solidFill>
                <a:effectLst/>
                <a:latin typeface="Consolas" panose="020B0609020204030204" pitchFamily="49" charset="0"/>
              </a:rPr>
              <a:t>as.Date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#&gt; function (x, ...) </a:t>
            </a:r>
            <a:r>
              <a:rPr kumimoji="0" lang="en-US" altLang="ko-KR" b="0" i="1" u="none" strike="noStrike" cap="none" normalizeH="0" baseline="0" dirty="0" smtClean="0">
                <a:ln>
                  <a:noFill/>
                </a:ln>
                <a:solidFill>
                  <a:srgbClr val="60A0B0"/>
                </a:solidFill>
                <a:effectLst/>
                <a:latin typeface="Consolas" panose="020B0609020204030204" pitchFamily="49" charset="0"/>
              </a:rPr>
              <a:t/>
            </a:r>
            <a:br>
              <a:rPr kumimoji="0" lang="en-US" altLang="ko-KR" b="0" i="1" u="none" strike="noStrike" cap="none" normalizeH="0" baseline="0" dirty="0" smtClean="0">
                <a:ln>
                  <a:noFill/>
                </a:ln>
                <a:solidFill>
                  <a:srgbClr val="60A0B0"/>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#&gt; UseMethod("as.Date")</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#&gt; &lt;bytecode: 0x6b42288&gt;</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#&gt; &lt;environment: namespace:base&gt;</a:t>
            </a:r>
            <a:r>
              <a:rPr kumimoji="0" lang="ko-KR" altLang="ko-KR" b="0" i="0" u="none" strike="noStrike" cap="none" normalizeH="0" baseline="0" dirty="0" smtClean="0">
                <a:ln>
                  <a:noFill/>
                </a:ln>
                <a:solidFill>
                  <a:schemeClr val="tx1"/>
                </a:solidFill>
                <a:effectLst/>
              </a:rPr>
              <a:t> </a:t>
            </a:r>
            <a:endParaRPr kumimoji="0" lang="ko-KR" altLang="ko-KR"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337752" y="3686430"/>
            <a:ext cx="8864606" cy="110799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b="1" i="0" u="none" strike="noStrike" cap="none" normalizeH="0" baseline="0" dirty="0" smtClean="0">
                <a:ln>
                  <a:noFill/>
                </a:ln>
                <a:solidFill>
                  <a:srgbClr val="007020"/>
                </a:solidFill>
                <a:effectLst/>
                <a:latin typeface="Consolas" panose="020B0609020204030204" pitchFamily="49" charset="0"/>
              </a:rPr>
              <a:t>methods</a:t>
            </a:r>
            <a:r>
              <a:rPr kumimoji="0" lang="ko-KR" altLang="ko-KR" b="0" i="0" u="none" strike="noStrike" cap="none" normalizeH="0" baseline="0" dirty="0" smtClean="0">
                <a:ln>
                  <a:noFill/>
                </a:ln>
                <a:solidFill>
                  <a:srgbClr val="333333"/>
                </a:solidFill>
                <a:effectLst/>
                <a:latin typeface="Consolas" panose="020B0609020204030204" pitchFamily="49" charset="0"/>
              </a:rPr>
              <a:t>(</a:t>
            </a:r>
            <a:r>
              <a:rPr kumimoji="0" lang="ko-KR" altLang="ko-KR" b="0" i="0" u="none" strike="noStrike" cap="none" normalizeH="0" baseline="0" dirty="0" smtClean="0">
                <a:ln>
                  <a:noFill/>
                </a:ln>
                <a:solidFill>
                  <a:srgbClr val="4070A0"/>
                </a:solidFill>
                <a:effectLst/>
                <a:latin typeface="Consolas" panose="020B0609020204030204" pitchFamily="49" charset="0"/>
              </a:rPr>
              <a:t>"as.Date"</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#&gt; [1] as.Date.character as.Date.date as.Date.dates as.Date.default </a:t>
            </a:r>
            <a:r>
              <a:rPr kumimoji="0" lang="en-US" altLang="ko-KR" b="0" i="1" u="none" strike="noStrike" cap="none" normalizeH="0" baseline="0" dirty="0" smtClean="0">
                <a:ln>
                  <a:noFill/>
                </a:ln>
                <a:solidFill>
                  <a:srgbClr val="60A0B0"/>
                </a:solidFill>
                <a:effectLst/>
                <a:latin typeface="Consolas" panose="020B0609020204030204" pitchFamily="49" charset="0"/>
              </a:rPr>
              <a:t/>
            </a:r>
            <a:br>
              <a:rPr kumimoji="0" lang="en-US" altLang="ko-KR" b="0" i="1" u="none" strike="noStrike" cap="none" normalizeH="0" baseline="0" dirty="0" smtClean="0">
                <a:ln>
                  <a:noFill/>
                </a:ln>
                <a:solidFill>
                  <a:srgbClr val="60A0B0"/>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#&gt; [5] as.Date.factor as.Date.numeric as.Date.POSIXct as.Date.POSIXlt </a:t>
            </a:r>
            <a:r>
              <a:rPr kumimoji="0" lang="en-US" altLang="ko-KR" b="0" i="1" u="none" strike="noStrike" cap="none" normalizeH="0" baseline="0" dirty="0" smtClean="0">
                <a:ln>
                  <a:noFill/>
                </a:ln>
                <a:solidFill>
                  <a:srgbClr val="60A0B0"/>
                </a:solidFill>
                <a:effectLst/>
                <a:latin typeface="Consolas" panose="020B0609020204030204" pitchFamily="49" charset="0"/>
              </a:rPr>
              <a:t/>
            </a:r>
            <a:br>
              <a:rPr kumimoji="0" lang="en-US" altLang="ko-KR" b="0" i="1" u="none" strike="noStrike" cap="none" normalizeH="0" baseline="0" dirty="0" smtClean="0">
                <a:ln>
                  <a:noFill/>
                </a:ln>
                <a:solidFill>
                  <a:srgbClr val="60A0B0"/>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#&gt; see '?methods' for accessing help and source code</a:t>
            </a:r>
            <a:r>
              <a:rPr kumimoji="0" lang="ko-KR" altLang="ko-KR" b="0" i="0" u="none" strike="noStrike" cap="none" normalizeH="0" baseline="0" dirty="0" smtClean="0">
                <a:ln>
                  <a:noFill/>
                </a:ln>
                <a:solidFill>
                  <a:schemeClr val="tx1"/>
                </a:solidFill>
                <a:effectLst/>
              </a:rPr>
              <a:t> </a:t>
            </a:r>
            <a:endParaRPr kumimoji="0" lang="ko-KR" altLang="ko-KR" b="0" i="0" u="none" strike="noStrike" cap="none" normalizeH="0" baseline="0" dirty="0" smtClean="0">
              <a:ln>
                <a:noFill/>
              </a:ln>
              <a:solidFill>
                <a:schemeClr val="tx1"/>
              </a:solidFill>
              <a:effectLst/>
              <a:latin typeface="Arial" panose="020B0604020202020204" pitchFamily="34" charset="0"/>
            </a:endParaRPr>
          </a:p>
        </p:txBody>
      </p:sp>
      <p:sp>
        <p:nvSpPr>
          <p:cNvPr id="8" name="직사각형 7"/>
          <p:cNvSpPr/>
          <p:nvPr/>
        </p:nvSpPr>
        <p:spPr>
          <a:xfrm>
            <a:off x="238898" y="2161064"/>
            <a:ext cx="10116064" cy="923330"/>
          </a:xfrm>
          <a:prstGeom prst="rect">
            <a:avLst/>
          </a:prstGeom>
        </p:spPr>
        <p:txBody>
          <a:bodyPr wrap="square">
            <a:spAutoFit/>
          </a:bodyPr>
          <a:lstStyle/>
          <a:p>
            <a:r>
              <a:rPr lang="en-US" altLang="ko-KR" dirty="0" smtClean="0"/>
              <a:t>The call to “</a:t>
            </a:r>
            <a:r>
              <a:rPr lang="en-US" altLang="ko-KR" dirty="0" err="1" smtClean="0"/>
              <a:t>UseMethod</a:t>
            </a:r>
            <a:r>
              <a:rPr lang="en-US" altLang="ko-KR" dirty="0" smtClean="0"/>
              <a:t>” means that this is a generic function, and it will call a </a:t>
            </a:r>
            <a:r>
              <a:rPr lang="en-US" altLang="ko-KR" b="1" dirty="0" smtClean="0"/>
              <a:t>specific method</a:t>
            </a:r>
            <a:r>
              <a:rPr lang="en-US" altLang="ko-KR" dirty="0" smtClean="0"/>
              <a:t>, a function, based on the class of the first argument. (All methods are functions; not all functions are methods). You can list all the methods for a generic with </a:t>
            </a:r>
            <a:r>
              <a:rPr lang="en-US" altLang="ko-KR" dirty="0" smtClean="0">
                <a:latin typeface="Consolas" panose="020B0609020204030204" pitchFamily="49" charset="0"/>
              </a:rPr>
              <a:t>methods()</a:t>
            </a:r>
            <a:r>
              <a:rPr lang="en-US" altLang="ko-KR" dirty="0" smtClean="0"/>
              <a:t>:</a:t>
            </a:r>
            <a:endParaRPr lang="ko-KR" altLang="en-US" dirty="0"/>
          </a:p>
        </p:txBody>
      </p:sp>
    </p:spTree>
    <p:extLst>
      <p:ext uri="{BB962C8B-B14F-4D97-AF65-F5344CB8AC3E}">
        <p14:creationId xmlns:p14="http://schemas.microsoft.com/office/powerpoint/2010/main" val="1356951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Two key properties of vectors</a:t>
            </a:r>
            <a:endParaRPr lang="ko-KR" altLang="en-US" dirty="0"/>
          </a:p>
        </p:txBody>
      </p:sp>
      <p:sp>
        <p:nvSpPr>
          <p:cNvPr id="3" name="내용 개체 틀 2"/>
          <p:cNvSpPr>
            <a:spLocks noGrp="1"/>
          </p:cNvSpPr>
          <p:nvPr>
            <p:ph idx="1"/>
          </p:nvPr>
        </p:nvSpPr>
        <p:spPr/>
        <p:txBody>
          <a:bodyPr>
            <a:normAutofit fontScale="92500" lnSpcReduction="10000"/>
          </a:bodyPr>
          <a:lstStyle/>
          <a:p>
            <a:r>
              <a:rPr lang="en-US" altLang="ko-KR" dirty="0" err="1" smtClean="0"/>
              <a:t>typeof</a:t>
            </a:r>
            <a:r>
              <a:rPr lang="en-US" altLang="ko-KR" dirty="0" smtClean="0"/>
              <a:t>()</a:t>
            </a:r>
          </a:p>
          <a:p>
            <a:pPr marL="0" indent="0">
              <a:buNone/>
            </a:pPr>
            <a:endParaRPr lang="en-US" altLang="ko-KR" dirty="0" smtClean="0"/>
          </a:p>
          <a:p>
            <a:pPr marL="0" indent="0">
              <a:buNone/>
            </a:pPr>
            <a:r>
              <a:rPr lang="en-US" altLang="ko-KR" sz="2000" dirty="0" err="1" smtClean="0">
                <a:solidFill>
                  <a:schemeClr val="accent6"/>
                </a:solidFill>
                <a:latin typeface="Consolas" panose="020B0609020204030204" pitchFamily="49" charset="0"/>
              </a:rPr>
              <a:t>typeof</a:t>
            </a:r>
            <a:r>
              <a:rPr lang="en-US" altLang="ko-KR" sz="2000" dirty="0" smtClean="0">
                <a:latin typeface="Consolas" panose="020B0609020204030204" pitchFamily="49" charset="0"/>
              </a:rPr>
              <a:t>(letters)</a:t>
            </a:r>
            <a:br>
              <a:rPr lang="en-US" altLang="ko-KR" sz="2000" dirty="0" smtClean="0">
                <a:latin typeface="Consolas" panose="020B0609020204030204" pitchFamily="49" charset="0"/>
              </a:rPr>
            </a:br>
            <a:r>
              <a:rPr lang="en-US" altLang="ko-KR" sz="2000" dirty="0" smtClean="0">
                <a:solidFill>
                  <a:schemeClr val="accent1">
                    <a:lumMod val="60000"/>
                    <a:lumOff val="40000"/>
                  </a:schemeClr>
                </a:solidFill>
                <a:latin typeface="Consolas" panose="020B0609020204030204" pitchFamily="49" charset="0"/>
              </a:rPr>
              <a:t>#&gt; [1] “character”</a:t>
            </a:r>
            <a:r>
              <a:rPr lang="en-US" altLang="ko-KR" sz="2000" dirty="0" smtClean="0">
                <a:latin typeface="Consolas" panose="020B0609020204030204" pitchFamily="49" charset="0"/>
              </a:rPr>
              <a:t/>
            </a:r>
            <a:br>
              <a:rPr lang="en-US" altLang="ko-KR" sz="2000" dirty="0" smtClean="0">
                <a:latin typeface="Consolas" panose="020B0609020204030204" pitchFamily="49" charset="0"/>
              </a:rPr>
            </a:br>
            <a:r>
              <a:rPr lang="en-US" altLang="ko-KR" sz="2000" dirty="0" smtClean="0">
                <a:latin typeface="Consolas" panose="020B0609020204030204" pitchFamily="49" charset="0"/>
              </a:rPr>
              <a:t/>
            </a:r>
            <a:br>
              <a:rPr lang="en-US" altLang="ko-KR" sz="2000" dirty="0" smtClean="0">
                <a:latin typeface="Consolas" panose="020B0609020204030204" pitchFamily="49" charset="0"/>
              </a:rPr>
            </a:br>
            <a:r>
              <a:rPr lang="en-US" altLang="ko-KR" sz="2000" dirty="0" err="1" smtClean="0">
                <a:solidFill>
                  <a:schemeClr val="accent6"/>
                </a:solidFill>
                <a:latin typeface="Consolas" panose="020B0609020204030204" pitchFamily="49" charset="0"/>
              </a:rPr>
              <a:t>typeof</a:t>
            </a:r>
            <a:r>
              <a:rPr lang="en-US" altLang="ko-KR" sz="2000" dirty="0" smtClean="0">
                <a:latin typeface="Consolas" panose="020B0609020204030204" pitchFamily="49" charset="0"/>
              </a:rPr>
              <a:t>(</a:t>
            </a:r>
            <a:r>
              <a:rPr lang="en-US" altLang="ko-KR" sz="2000" dirty="0" smtClean="0">
                <a:solidFill>
                  <a:schemeClr val="accent6">
                    <a:lumMod val="40000"/>
                    <a:lumOff val="60000"/>
                  </a:schemeClr>
                </a:solidFill>
                <a:latin typeface="Consolas" panose="020B0609020204030204" pitchFamily="49" charset="0"/>
              </a:rPr>
              <a:t>1</a:t>
            </a:r>
            <a:r>
              <a:rPr lang="en-US" altLang="ko-KR" sz="2000" dirty="0" smtClean="0">
                <a:latin typeface="Consolas" panose="020B0609020204030204" pitchFamily="49" charset="0"/>
              </a:rPr>
              <a:t>:</a:t>
            </a:r>
            <a:r>
              <a:rPr lang="en-US" altLang="ko-KR" sz="2000" dirty="0" smtClean="0">
                <a:solidFill>
                  <a:schemeClr val="accent6">
                    <a:lumMod val="40000"/>
                    <a:lumOff val="60000"/>
                  </a:schemeClr>
                </a:solidFill>
                <a:latin typeface="Consolas" panose="020B0609020204030204" pitchFamily="49" charset="0"/>
              </a:rPr>
              <a:t>10</a:t>
            </a:r>
            <a:r>
              <a:rPr lang="en-US" altLang="ko-KR" sz="2000" dirty="0" smtClean="0">
                <a:latin typeface="Consolas" panose="020B0609020204030204" pitchFamily="49" charset="0"/>
              </a:rPr>
              <a:t>)</a:t>
            </a:r>
            <a:br>
              <a:rPr lang="en-US" altLang="ko-KR" sz="2000" dirty="0" smtClean="0">
                <a:latin typeface="Consolas" panose="020B0609020204030204" pitchFamily="49" charset="0"/>
              </a:rPr>
            </a:br>
            <a:r>
              <a:rPr lang="en-US" altLang="ko-KR" sz="2000" dirty="0" smtClean="0">
                <a:solidFill>
                  <a:schemeClr val="accent1">
                    <a:lumMod val="60000"/>
                    <a:lumOff val="40000"/>
                  </a:schemeClr>
                </a:solidFill>
                <a:latin typeface="Consolas" panose="020B0609020204030204" pitchFamily="49" charset="0"/>
              </a:rPr>
              <a:t>#&gt; [1] “integer”</a:t>
            </a:r>
            <a:br>
              <a:rPr lang="en-US" altLang="ko-KR" sz="2000" dirty="0" smtClean="0">
                <a:solidFill>
                  <a:schemeClr val="accent1">
                    <a:lumMod val="60000"/>
                    <a:lumOff val="40000"/>
                  </a:schemeClr>
                </a:solidFill>
                <a:latin typeface="Consolas" panose="020B0609020204030204" pitchFamily="49" charset="0"/>
              </a:rPr>
            </a:br>
            <a:endParaRPr lang="en-US" altLang="ko-KR" sz="2000" dirty="0">
              <a:solidFill>
                <a:schemeClr val="accent1">
                  <a:lumMod val="60000"/>
                  <a:lumOff val="40000"/>
                </a:schemeClr>
              </a:solidFill>
              <a:latin typeface="Consolas" panose="020B0609020204030204" pitchFamily="49" charset="0"/>
            </a:endParaRPr>
          </a:p>
          <a:p>
            <a:r>
              <a:rPr lang="en-US" altLang="ko-KR" dirty="0" smtClean="0"/>
              <a:t>length()</a:t>
            </a:r>
            <a:br>
              <a:rPr lang="en-US" altLang="ko-KR" dirty="0" smtClean="0"/>
            </a:br>
            <a:endParaRPr lang="en-US" altLang="ko-KR" dirty="0" smtClean="0"/>
          </a:p>
          <a:p>
            <a:pPr marL="0" indent="0">
              <a:buNone/>
            </a:pPr>
            <a:r>
              <a:rPr lang="en-US" altLang="ko-KR" sz="2000" dirty="0" smtClean="0">
                <a:latin typeface="Consolas" panose="020B0609020204030204" pitchFamily="49" charset="0"/>
              </a:rPr>
              <a:t>x &lt;- </a:t>
            </a:r>
            <a:r>
              <a:rPr lang="en-US" altLang="ko-KR" sz="2000" dirty="0">
                <a:solidFill>
                  <a:schemeClr val="accent6"/>
                </a:solidFill>
                <a:latin typeface="Consolas" panose="020B0609020204030204" pitchFamily="49" charset="0"/>
              </a:rPr>
              <a:t>list</a:t>
            </a:r>
            <a:r>
              <a:rPr lang="en-US" altLang="ko-KR" sz="2000" dirty="0" smtClean="0">
                <a:latin typeface="Consolas" panose="020B0609020204030204" pitchFamily="49" charset="0"/>
              </a:rPr>
              <a:t>(“a”, “b”, 1:10)</a:t>
            </a:r>
            <a:br>
              <a:rPr lang="en-US" altLang="ko-KR" sz="2000" dirty="0" smtClean="0">
                <a:latin typeface="Consolas" panose="020B0609020204030204" pitchFamily="49" charset="0"/>
              </a:rPr>
            </a:br>
            <a:r>
              <a:rPr lang="en-US" altLang="ko-KR" sz="2000" dirty="0">
                <a:solidFill>
                  <a:schemeClr val="accent6"/>
                </a:solidFill>
                <a:latin typeface="Consolas" panose="020B0609020204030204" pitchFamily="49" charset="0"/>
              </a:rPr>
              <a:t>length</a:t>
            </a:r>
            <a:r>
              <a:rPr lang="en-US" altLang="ko-KR" sz="2000" dirty="0" smtClean="0">
                <a:latin typeface="Consolas" panose="020B0609020204030204" pitchFamily="49" charset="0"/>
              </a:rPr>
              <a:t>(x)</a:t>
            </a:r>
            <a:br>
              <a:rPr lang="en-US" altLang="ko-KR" sz="2000" dirty="0" smtClean="0">
                <a:latin typeface="Consolas" panose="020B0609020204030204" pitchFamily="49" charset="0"/>
              </a:rPr>
            </a:br>
            <a:r>
              <a:rPr lang="en-US" altLang="ko-KR" sz="2000" dirty="0">
                <a:solidFill>
                  <a:schemeClr val="accent1">
                    <a:lumMod val="60000"/>
                    <a:lumOff val="40000"/>
                  </a:schemeClr>
                </a:solidFill>
                <a:latin typeface="Consolas" panose="020B0609020204030204" pitchFamily="49" charset="0"/>
              </a:rPr>
              <a:t>#&gt; [1] 3</a:t>
            </a:r>
            <a:endParaRPr lang="ko-KR" altLang="en-US" sz="2000" dirty="0">
              <a:solidFill>
                <a:schemeClr val="accent1">
                  <a:lumMod val="60000"/>
                  <a:lumOff val="40000"/>
                </a:schemeClr>
              </a:solidFill>
              <a:latin typeface="Consolas" panose="020B0609020204030204" pitchFamily="49" charset="0"/>
            </a:endParaRPr>
          </a:p>
        </p:txBody>
      </p:sp>
    </p:spTree>
    <p:extLst>
      <p:ext uri="{BB962C8B-B14F-4D97-AF65-F5344CB8AC3E}">
        <p14:creationId xmlns:p14="http://schemas.microsoft.com/office/powerpoint/2010/main" val="28126743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345989" y="455125"/>
            <a:ext cx="8104783" cy="553997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b="1" i="0" u="none" strike="noStrike" cap="none" normalizeH="0" baseline="0" dirty="0" smtClean="0">
                <a:ln>
                  <a:noFill/>
                </a:ln>
                <a:solidFill>
                  <a:srgbClr val="007020"/>
                </a:solidFill>
                <a:effectLst/>
                <a:latin typeface="Consolas" panose="020B0609020204030204" pitchFamily="49" charset="0"/>
              </a:rPr>
              <a:t>getS3method</a:t>
            </a:r>
            <a:r>
              <a:rPr kumimoji="0" lang="ko-KR" altLang="ko-KR" b="0" i="0" u="none" strike="noStrike" cap="none" normalizeH="0" baseline="0" dirty="0" smtClean="0">
                <a:ln>
                  <a:noFill/>
                </a:ln>
                <a:solidFill>
                  <a:srgbClr val="333333"/>
                </a:solidFill>
                <a:effectLst/>
                <a:latin typeface="Consolas" panose="020B0609020204030204" pitchFamily="49" charset="0"/>
              </a:rPr>
              <a:t>(</a:t>
            </a:r>
            <a:r>
              <a:rPr kumimoji="0" lang="ko-KR" altLang="ko-KR" b="0" i="0" u="none" strike="noStrike" cap="none" normalizeH="0" baseline="0" dirty="0" smtClean="0">
                <a:ln>
                  <a:noFill/>
                </a:ln>
                <a:solidFill>
                  <a:srgbClr val="4070A0"/>
                </a:solidFill>
                <a:effectLst/>
                <a:latin typeface="Consolas" panose="020B0609020204030204" pitchFamily="49" charset="0"/>
              </a:rPr>
              <a:t>"as.Date"</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ko-KR" altLang="ko-KR" b="0" i="0" u="none" strike="noStrike" cap="none" normalizeH="0" baseline="0" dirty="0" smtClean="0">
                <a:ln>
                  <a:noFill/>
                </a:ln>
                <a:solidFill>
                  <a:srgbClr val="4070A0"/>
                </a:solidFill>
                <a:effectLst/>
                <a:latin typeface="Consolas" panose="020B0609020204030204" pitchFamily="49" charset="0"/>
              </a:rPr>
              <a:t>"default"</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#&gt; function (x, ...) </a:t>
            </a:r>
            <a:r>
              <a:rPr kumimoji="0" lang="en-US" altLang="ko-KR" b="0" i="1" u="none" strike="noStrike" cap="none" normalizeH="0" baseline="0" dirty="0" smtClean="0">
                <a:ln>
                  <a:noFill/>
                </a:ln>
                <a:solidFill>
                  <a:srgbClr val="60A0B0"/>
                </a:solidFill>
                <a:effectLst/>
                <a:latin typeface="Consolas" panose="020B0609020204030204" pitchFamily="49" charset="0"/>
              </a:rPr>
              <a:t/>
            </a:r>
            <a:br>
              <a:rPr kumimoji="0" lang="en-US" altLang="ko-KR" b="0" i="1" u="none" strike="noStrike" cap="none" normalizeH="0" baseline="0" dirty="0" smtClean="0">
                <a:ln>
                  <a:noFill/>
                </a:ln>
                <a:solidFill>
                  <a:srgbClr val="60A0B0"/>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#&gt; {</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ko-KR" altLang="ko-KR" b="0" i="1" u="none" strike="noStrike" cap="none" normalizeH="0" baseline="0" dirty="0" smtClean="0">
                <a:ln>
                  <a:noFill/>
                </a:ln>
                <a:solidFill>
                  <a:srgbClr val="60A0B0"/>
                </a:solidFill>
                <a:effectLst/>
                <a:latin typeface="Consolas" panose="020B0609020204030204" pitchFamily="49" charset="0"/>
              </a:rPr>
              <a:t>#&gt; if (inherits(x, "Date")) </a:t>
            </a:r>
            <a:r>
              <a:rPr kumimoji="0" lang="en-US" altLang="ko-KR" b="0" i="1" u="none" strike="noStrike" cap="none" normalizeH="0" baseline="0" dirty="0" smtClean="0">
                <a:ln>
                  <a:noFill/>
                </a:ln>
                <a:solidFill>
                  <a:srgbClr val="60A0B0"/>
                </a:solidFill>
                <a:effectLst/>
                <a:latin typeface="Consolas" panose="020B0609020204030204" pitchFamily="49" charset="0"/>
              </a:rPr>
              <a:t/>
            </a:r>
            <a:br>
              <a:rPr kumimoji="0" lang="en-US" altLang="ko-KR" b="0" i="1" u="none" strike="noStrike" cap="none" normalizeH="0" baseline="0" dirty="0" smtClean="0">
                <a:ln>
                  <a:noFill/>
                </a:ln>
                <a:solidFill>
                  <a:srgbClr val="60A0B0"/>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#&gt; return(x)</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#&gt; if (is.logical(x) &amp;&amp; all(is.na(x))) </a:t>
            </a:r>
            <a:r>
              <a:rPr kumimoji="0" lang="en-US" altLang="ko-KR" b="0" i="1" u="none" strike="noStrike" cap="none" normalizeH="0" baseline="0" dirty="0" smtClean="0">
                <a:ln>
                  <a:noFill/>
                </a:ln>
                <a:solidFill>
                  <a:srgbClr val="60A0B0"/>
                </a:solidFill>
                <a:effectLst/>
                <a:latin typeface="Consolas" panose="020B0609020204030204" pitchFamily="49" charset="0"/>
              </a:rPr>
              <a:t/>
            </a:r>
            <a:br>
              <a:rPr kumimoji="0" lang="en-US" altLang="ko-KR" b="0" i="1" u="none" strike="noStrike" cap="none" normalizeH="0" baseline="0" dirty="0" smtClean="0">
                <a:ln>
                  <a:noFill/>
                </a:ln>
                <a:solidFill>
                  <a:srgbClr val="60A0B0"/>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#&gt; return(structure(as.numeric(x), class = "Date"))</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#&gt; stop(gettextf("do not know how to convert '%s' to class %s", </a:t>
            </a:r>
            <a:r>
              <a:rPr kumimoji="0" lang="en-US" altLang="ko-KR" b="0" i="1" u="none" strike="noStrike" cap="none" normalizeH="0" baseline="0" dirty="0" smtClean="0">
                <a:ln>
                  <a:noFill/>
                </a:ln>
                <a:solidFill>
                  <a:srgbClr val="60A0B0"/>
                </a:solidFill>
                <a:effectLst/>
                <a:latin typeface="Consolas" panose="020B0609020204030204" pitchFamily="49" charset="0"/>
              </a:rPr>
              <a:t/>
            </a:r>
            <a:br>
              <a:rPr kumimoji="0" lang="en-US" altLang="ko-KR" b="0" i="1" u="none" strike="noStrike" cap="none" normalizeH="0" baseline="0" dirty="0" smtClean="0">
                <a:ln>
                  <a:noFill/>
                </a:ln>
                <a:solidFill>
                  <a:srgbClr val="60A0B0"/>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#&gt; deparse(substitute(x)), dQuote("Date")), domain = NA)</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#&gt; }</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#&gt; &lt;bytecode: 0x573a678&gt;</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#&gt; &lt;environment: namespace:base&gt;</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1" i="0" u="none" strike="noStrike" cap="none" normalizeH="0" baseline="0" dirty="0" smtClean="0">
                <a:ln>
                  <a:noFill/>
                </a:ln>
                <a:solidFill>
                  <a:srgbClr val="007020"/>
                </a:solidFill>
                <a:effectLst/>
                <a:latin typeface="Consolas" panose="020B0609020204030204" pitchFamily="49" charset="0"/>
              </a:rPr>
              <a:t>getS3method</a:t>
            </a:r>
            <a:r>
              <a:rPr kumimoji="0" lang="ko-KR" altLang="ko-KR" b="0" i="0" u="none" strike="noStrike" cap="none" normalizeH="0" baseline="0" dirty="0" smtClean="0">
                <a:ln>
                  <a:noFill/>
                </a:ln>
                <a:solidFill>
                  <a:srgbClr val="333333"/>
                </a:solidFill>
                <a:effectLst/>
                <a:latin typeface="Consolas" panose="020B0609020204030204" pitchFamily="49" charset="0"/>
              </a:rPr>
              <a:t>(</a:t>
            </a:r>
            <a:r>
              <a:rPr kumimoji="0" lang="ko-KR" altLang="ko-KR" b="0" i="0" u="none" strike="noStrike" cap="none" normalizeH="0" baseline="0" dirty="0" smtClean="0">
                <a:ln>
                  <a:noFill/>
                </a:ln>
                <a:solidFill>
                  <a:srgbClr val="4070A0"/>
                </a:solidFill>
                <a:effectLst/>
                <a:latin typeface="Consolas" panose="020B0609020204030204" pitchFamily="49" charset="0"/>
              </a:rPr>
              <a:t>"as.Date"</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ko-KR" altLang="ko-KR" b="0" i="0" u="none" strike="noStrike" cap="none" normalizeH="0" baseline="0" dirty="0" smtClean="0">
                <a:ln>
                  <a:noFill/>
                </a:ln>
                <a:solidFill>
                  <a:srgbClr val="4070A0"/>
                </a:solidFill>
                <a:effectLst/>
                <a:latin typeface="Consolas" panose="020B0609020204030204" pitchFamily="49" charset="0"/>
              </a:rPr>
              <a:t>"numeric"</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#&gt; function (x, origin, ...) </a:t>
            </a:r>
            <a:r>
              <a:rPr kumimoji="0" lang="en-US" altLang="ko-KR" b="0" i="1" u="none" strike="noStrike" cap="none" normalizeH="0" baseline="0" dirty="0" smtClean="0">
                <a:ln>
                  <a:noFill/>
                </a:ln>
                <a:solidFill>
                  <a:srgbClr val="60A0B0"/>
                </a:solidFill>
                <a:effectLst/>
                <a:latin typeface="Consolas" panose="020B0609020204030204" pitchFamily="49" charset="0"/>
              </a:rPr>
              <a:t/>
            </a:r>
            <a:br>
              <a:rPr kumimoji="0" lang="en-US" altLang="ko-KR" b="0" i="1" u="none" strike="noStrike" cap="none" normalizeH="0" baseline="0" dirty="0" smtClean="0">
                <a:ln>
                  <a:noFill/>
                </a:ln>
                <a:solidFill>
                  <a:srgbClr val="60A0B0"/>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#&gt; {</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#&gt; if (missing(origin)) </a:t>
            </a:r>
            <a:r>
              <a:rPr kumimoji="0" lang="en-US" altLang="ko-KR" b="0" i="1" u="none" strike="noStrike" cap="none" normalizeH="0" baseline="0" dirty="0" smtClean="0">
                <a:ln>
                  <a:noFill/>
                </a:ln>
                <a:solidFill>
                  <a:srgbClr val="60A0B0"/>
                </a:solidFill>
                <a:effectLst/>
                <a:latin typeface="Consolas" panose="020B0609020204030204" pitchFamily="49" charset="0"/>
              </a:rPr>
              <a:t/>
            </a:r>
            <a:br>
              <a:rPr kumimoji="0" lang="en-US" altLang="ko-KR" b="0" i="1" u="none" strike="noStrike" cap="none" normalizeH="0" baseline="0" dirty="0" smtClean="0">
                <a:ln>
                  <a:noFill/>
                </a:ln>
                <a:solidFill>
                  <a:srgbClr val="60A0B0"/>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#&gt; stop("'origin' must be supplied")</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#&gt; as.Date(origin, ...) + x</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#&gt; }</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#&gt; &lt;bytecode: 0x573d6b8&gt;</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#&gt; &lt;environment: namespace:base&gt;</a:t>
            </a:r>
            <a:r>
              <a:rPr kumimoji="0" lang="ko-KR" altLang="ko-KR" b="0" i="0" u="none" strike="noStrike" cap="none" normalizeH="0" baseline="0" dirty="0" smtClean="0">
                <a:ln>
                  <a:noFill/>
                </a:ln>
                <a:solidFill>
                  <a:schemeClr val="tx1"/>
                </a:solidFill>
                <a:effectLst/>
              </a:rPr>
              <a:t> </a:t>
            </a:r>
            <a:endParaRPr kumimoji="0" lang="ko-KR" altLang="ko-KR" b="0" i="0" u="none" strike="noStrike" cap="none" normalizeH="0" baseline="0" dirty="0" smtClean="0">
              <a:ln>
                <a:noFill/>
              </a:ln>
              <a:solidFill>
                <a:schemeClr val="tx1"/>
              </a:solidFill>
              <a:effectLst/>
              <a:latin typeface="Arial" panose="020B0604020202020204" pitchFamily="34" charset="0"/>
            </a:endParaRPr>
          </a:p>
        </p:txBody>
      </p:sp>
      <p:sp>
        <p:nvSpPr>
          <p:cNvPr id="5" name="직사각형 4"/>
          <p:cNvSpPr/>
          <p:nvPr/>
        </p:nvSpPr>
        <p:spPr>
          <a:xfrm>
            <a:off x="5478162" y="5394938"/>
            <a:ext cx="6096000" cy="1200329"/>
          </a:xfrm>
          <a:prstGeom prst="rect">
            <a:avLst/>
          </a:prstGeom>
        </p:spPr>
        <p:txBody>
          <a:bodyPr>
            <a:spAutoFit/>
          </a:bodyPr>
          <a:lstStyle/>
          <a:p>
            <a:r>
              <a:rPr lang="en-US" altLang="ko-KR" dirty="0" smtClean="0"/>
              <a:t>The most important S3 generic is </a:t>
            </a:r>
            <a:r>
              <a:rPr lang="en-US" altLang="ko-KR" dirty="0" smtClean="0">
                <a:latin typeface="Consolas" panose="020B0609020204030204" pitchFamily="49" charset="0"/>
              </a:rPr>
              <a:t>print()</a:t>
            </a:r>
            <a:r>
              <a:rPr lang="en-US" altLang="ko-KR" dirty="0" smtClean="0"/>
              <a:t>: it controls how the object is printed when you type its name at the console. Other important generics are the </a:t>
            </a:r>
            <a:r>
              <a:rPr lang="en-US" altLang="ko-KR" dirty="0" err="1" smtClean="0"/>
              <a:t>subsetting</a:t>
            </a:r>
            <a:r>
              <a:rPr lang="en-US" altLang="ko-KR" dirty="0" smtClean="0"/>
              <a:t> functions </a:t>
            </a:r>
            <a:r>
              <a:rPr lang="en-US" altLang="ko-KR" dirty="0" smtClean="0">
                <a:latin typeface="Consolas" panose="020B0609020204030204" pitchFamily="49" charset="0"/>
              </a:rPr>
              <a:t>[</a:t>
            </a:r>
            <a:r>
              <a:rPr lang="en-US" altLang="ko-KR" dirty="0" smtClean="0"/>
              <a:t>, </a:t>
            </a:r>
            <a:r>
              <a:rPr lang="en-US" altLang="ko-KR" dirty="0" smtClean="0">
                <a:latin typeface="Consolas" panose="020B0609020204030204" pitchFamily="49" charset="0"/>
              </a:rPr>
              <a:t>[[</a:t>
            </a:r>
            <a:r>
              <a:rPr lang="en-US" altLang="ko-KR" dirty="0" smtClean="0"/>
              <a:t>, and </a:t>
            </a:r>
            <a:r>
              <a:rPr lang="en-US" altLang="ko-KR" dirty="0" smtClean="0">
                <a:latin typeface="Consolas" panose="020B0609020204030204" pitchFamily="49" charset="0"/>
              </a:rPr>
              <a:t>$</a:t>
            </a:r>
            <a:r>
              <a:rPr lang="en-US" altLang="ko-KR" dirty="0" smtClean="0"/>
              <a:t>.</a:t>
            </a:r>
            <a:endParaRPr lang="ko-KR" altLang="en-US" dirty="0"/>
          </a:p>
        </p:txBody>
      </p:sp>
    </p:spTree>
    <p:extLst>
      <p:ext uri="{BB962C8B-B14F-4D97-AF65-F5344CB8AC3E}">
        <p14:creationId xmlns:p14="http://schemas.microsoft.com/office/powerpoint/2010/main" val="16041328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Augmented Vectors</a:t>
            </a:r>
            <a:endParaRPr lang="ko-KR" altLang="en-US" dirty="0"/>
          </a:p>
        </p:txBody>
      </p:sp>
      <p:sp>
        <p:nvSpPr>
          <p:cNvPr id="3" name="내용 개체 틀 2"/>
          <p:cNvSpPr>
            <a:spLocks noGrp="1"/>
          </p:cNvSpPr>
          <p:nvPr>
            <p:ph idx="1"/>
          </p:nvPr>
        </p:nvSpPr>
        <p:spPr/>
        <p:txBody>
          <a:bodyPr>
            <a:normAutofit fontScale="62500" lnSpcReduction="20000"/>
          </a:bodyPr>
          <a:lstStyle/>
          <a:p>
            <a:pPr>
              <a:lnSpc>
                <a:spcPct val="120000"/>
              </a:lnSpc>
            </a:pPr>
            <a:r>
              <a:rPr lang="en-US" altLang="ko-KR" dirty="0"/>
              <a:t>Atomic vectors and lists are the building blocks for other important vector types like factors and dates. I call these </a:t>
            </a:r>
            <a:r>
              <a:rPr lang="en-US" altLang="ko-KR" b="1" dirty="0"/>
              <a:t>augmented vectors</a:t>
            </a:r>
            <a:r>
              <a:rPr lang="en-US" altLang="ko-KR" dirty="0"/>
              <a:t>, because they are vectors with additional </a:t>
            </a:r>
            <a:r>
              <a:rPr lang="en-US" altLang="ko-KR" b="1" dirty="0"/>
              <a:t>attributes</a:t>
            </a:r>
            <a:r>
              <a:rPr lang="en-US" altLang="ko-KR" dirty="0"/>
              <a:t>, including class. Because augmented vectors have a class, they behave differently to the atomic vector on which they are built. In this book, we make use of four important augmented vectors</a:t>
            </a:r>
            <a:r>
              <a:rPr lang="en-US" altLang="ko-KR" dirty="0" smtClean="0"/>
              <a:t>:</a:t>
            </a:r>
            <a:br>
              <a:rPr lang="en-US" altLang="ko-KR" dirty="0" smtClean="0"/>
            </a:br>
            <a:endParaRPr lang="en-US" altLang="ko-KR" dirty="0"/>
          </a:p>
          <a:p>
            <a:pPr marL="514350" indent="-514350">
              <a:lnSpc>
                <a:spcPct val="120000"/>
              </a:lnSpc>
              <a:buFont typeface="+mj-lt"/>
              <a:buAutoNum type="arabicPeriod"/>
            </a:pPr>
            <a:r>
              <a:rPr lang="en-US" altLang="ko-KR" dirty="0"/>
              <a:t>Factors</a:t>
            </a:r>
          </a:p>
          <a:p>
            <a:pPr marL="514350" indent="-514350">
              <a:lnSpc>
                <a:spcPct val="120000"/>
              </a:lnSpc>
              <a:buFont typeface="+mj-lt"/>
              <a:buAutoNum type="arabicPeriod"/>
            </a:pPr>
            <a:r>
              <a:rPr lang="en-US" altLang="ko-KR" dirty="0"/>
              <a:t>Dates</a:t>
            </a:r>
          </a:p>
          <a:p>
            <a:pPr marL="514350" indent="-514350">
              <a:lnSpc>
                <a:spcPct val="120000"/>
              </a:lnSpc>
              <a:buFont typeface="+mj-lt"/>
              <a:buAutoNum type="arabicPeriod"/>
            </a:pPr>
            <a:r>
              <a:rPr lang="en-US" altLang="ko-KR" dirty="0"/>
              <a:t>Date-times</a:t>
            </a:r>
          </a:p>
          <a:p>
            <a:pPr marL="514350" indent="-514350">
              <a:lnSpc>
                <a:spcPct val="120000"/>
              </a:lnSpc>
              <a:buFont typeface="+mj-lt"/>
              <a:buAutoNum type="arabicPeriod"/>
            </a:pPr>
            <a:r>
              <a:rPr lang="en-US" altLang="ko-KR" dirty="0"/>
              <a:t>Tibbles</a:t>
            </a:r>
          </a:p>
          <a:p>
            <a:pPr>
              <a:lnSpc>
                <a:spcPct val="120000"/>
              </a:lnSpc>
            </a:pPr>
            <a:endParaRPr lang="en-US" altLang="ko-KR" dirty="0" smtClean="0"/>
          </a:p>
          <a:p>
            <a:pPr>
              <a:lnSpc>
                <a:spcPct val="120000"/>
              </a:lnSpc>
            </a:pPr>
            <a:r>
              <a:rPr lang="en-US" altLang="ko-KR" dirty="0" smtClean="0"/>
              <a:t>These </a:t>
            </a:r>
            <a:r>
              <a:rPr lang="en-US" altLang="ko-KR" dirty="0"/>
              <a:t>are described below.</a:t>
            </a:r>
          </a:p>
          <a:p>
            <a:endParaRPr lang="ko-KR" altLang="en-US" dirty="0"/>
          </a:p>
        </p:txBody>
      </p:sp>
    </p:spTree>
    <p:extLst>
      <p:ext uri="{BB962C8B-B14F-4D97-AF65-F5344CB8AC3E}">
        <p14:creationId xmlns:p14="http://schemas.microsoft.com/office/powerpoint/2010/main" val="9049464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Factors</a:t>
            </a:r>
            <a:endParaRPr lang="ko-KR" altLang="en-US" dirty="0"/>
          </a:p>
        </p:txBody>
      </p:sp>
      <p:sp>
        <p:nvSpPr>
          <p:cNvPr id="3" name="내용 개체 틀 2"/>
          <p:cNvSpPr>
            <a:spLocks noGrp="1"/>
          </p:cNvSpPr>
          <p:nvPr>
            <p:ph idx="1"/>
          </p:nvPr>
        </p:nvSpPr>
        <p:spPr/>
        <p:txBody>
          <a:bodyPr/>
          <a:lstStyle/>
          <a:p>
            <a:r>
              <a:rPr lang="en-US" altLang="ko-KR" dirty="0"/>
              <a:t>Factors are designed to represent categorical data that can take a fixed set of possible values. Factors are built on top of integers, and have a levels attribute:</a:t>
            </a:r>
            <a:endParaRPr lang="ko-KR" altLang="en-US" dirty="0"/>
          </a:p>
        </p:txBody>
      </p:sp>
      <p:sp>
        <p:nvSpPr>
          <p:cNvPr id="4" name="Rectangle 1"/>
          <p:cNvSpPr>
            <a:spLocks noChangeArrowheads="1"/>
          </p:cNvSpPr>
          <p:nvPr/>
        </p:nvSpPr>
        <p:spPr bwMode="auto">
          <a:xfrm>
            <a:off x="838200" y="3495385"/>
            <a:ext cx="7978146" cy="2492990"/>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b="0" i="0" u="none" strike="noStrike" cap="none" normalizeH="0" baseline="0" dirty="0" smtClean="0">
                <a:ln>
                  <a:noFill/>
                </a:ln>
                <a:solidFill>
                  <a:srgbClr val="333333"/>
                </a:solidFill>
                <a:effectLst/>
                <a:latin typeface="Consolas" panose="020B0609020204030204" pitchFamily="49" charset="0"/>
              </a:rPr>
              <a:t>x &lt;-</a:t>
            </a:r>
            <a:r>
              <a:rPr kumimoji="0" lang="ko-KR" altLang="ko-KR" b="0" i="0" u="none" strike="noStrike" cap="none" normalizeH="0" baseline="0" dirty="0" smtClean="0">
                <a:ln>
                  <a:noFill/>
                </a:ln>
                <a:solidFill>
                  <a:srgbClr val="4070A0"/>
                </a:solidFill>
                <a:effectLst/>
                <a:latin typeface="Consolas" panose="020B0609020204030204" pitchFamily="49" charset="0"/>
              </a:rPr>
              <a:t> </a:t>
            </a:r>
            <a:r>
              <a:rPr kumimoji="0" lang="ko-KR" altLang="ko-KR" b="1" i="0" u="none" strike="noStrike" cap="none" normalizeH="0" baseline="0" dirty="0" smtClean="0">
                <a:ln>
                  <a:noFill/>
                </a:ln>
                <a:solidFill>
                  <a:srgbClr val="007020"/>
                </a:solidFill>
                <a:effectLst/>
                <a:latin typeface="Consolas" panose="020B0609020204030204" pitchFamily="49" charset="0"/>
              </a:rPr>
              <a:t>factor</a:t>
            </a:r>
            <a:r>
              <a:rPr kumimoji="0" lang="ko-KR" altLang="ko-KR" b="0" i="0" u="none" strike="noStrike" cap="none" normalizeH="0" baseline="0" dirty="0" smtClean="0">
                <a:ln>
                  <a:noFill/>
                </a:ln>
                <a:solidFill>
                  <a:srgbClr val="333333"/>
                </a:solidFill>
                <a:effectLst/>
                <a:latin typeface="Consolas" panose="020B0609020204030204" pitchFamily="49" charset="0"/>
              </a:rPr>
              <a:t>(</a:t>
            </a:r>
            <a:r>
              <a:rPr kumimoji="0" lang="ko-KR" altLang="ko-KR" b="1" i="0" u="none" strike="noStrike" cap="none" normalizeH="0" baseline="0" dirty="0" smtClean="0">
                <a:ln>
                  <a:noFill/>
                </a:ln>
                <a:solidFill>
                  <a:srgbClr val="007020"/>
                </a:solidFill>
                <a:effectLst/>
                <a:latin typeface="Consolas" panose="020B0609020204030204" pitchFamily="49" charset="0"/>
              </a:rPr>
              <a:t>c</a:t>
            </a:r>
            <a:r>
              <a:rPr kumimoji="0" lang="ko-KR" altLang="ko-KR" b="0" i="0" u="none" strike="noStrike" cap="none" normalizeH="0" baseline="0" dirty="0" smtClean="0">
                <a:ln>
                  <a:noFill/>
                </a:ln>
                <a:solidFill>
                  <a:srgbClr val="333333"/>
                </a:solidFill>
                <a:effectLst/>
                <a:latin typeface="Consolas" panose="020B0609020204030204" pitchFamily="49" charset="0"/>
              </a:rPr>
              <a:t>(</a:t>
            </a:r>
            <a:r>
              <a:rPr kumimoji="0" lang="ko-KR" altLang="ko-KR" b="0" i="0" u="none" strike="noStrike" cap="none" normalizeH="0" baseline="0" dirty="0" smtClean="0">
                <a:ln>
                  <a:noFill/>
                </a:ln>
                <a:solidFill>
                  <a:srgbClr val="4070A0"/>
                </a:solidFill>
                <a:effectLst/>
                <a:latin typeface="Consolas" panose="020B0609020204030204" pitchFamily="49" charset="0"/>
              </a:rPr>
              <a:t>"ab"</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ko-KR" altLang="ko-KR" b="0" i="0" u="none" strike="noStrike" cap="none" normalizeH="0" baseline="0" dirty="0" smtClean="0">
                <a:ln>
                  <a:noFill/>
                </a:ln>
                <a:solidFill>
                  <a:srgbClr val="4070A0"/>
                </a:solidFill>
                <a:effectLst/>
                <a:latin typeface="Consolas" panose="020B0609020204030204" pitchFamily="49" charset="0"/>
              </a:rPr>
              <a:t>"cd"</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ko-KR" altLang="ko-KR" b="0" i="0" u="none" strike="noStrike" cap="none" normalizeH="0" baseline="0" dirty="0" smtClean="0">
                <a:ln>
                  <a:noFill/>
                </a:ln>
                <a:solidFill>
                  <a:srgbClr val="4070A0"/>
                </a:solidFill>
                <a:effectLst/>
                <a:latin typeface="Consolas" panose="020B0609020204030204" pitchFamily="49" charset="0"/>
              </a:rPr>
              <a:t>"ab"</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ko-KR" altLang="ko-KR" b="0" i="0" u="none" strike="noStrike" cap="none" normalizeH="0" baseline="0" dirty="0" smtClean="0">
                <a:ln>
                  <a:noFill/>
                </a:ln>
                <a:solidFill>
                  <a:srgbClr val="902000"/>
                </a:solidFill>
                <a:effectLst/>
                <a:latin typeface="Consolas" panose="020B0609020204030204" pitchFamily="49" charset="0"/>
              </a:rPr>
              <a:t>levels =</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ko-KR" altLang="ko-KR" b="1" i="0" u="none" strike="noStrike" cap="none" normalizeH="0" baseline="0" dirty="0" smtClean="0">
                <a:ln>
                  <a:noFill/>
                </a:ln>
                <a:solidFill>
                  <a:srgbClr val="007020"/>
                </a:solidFill>
                <a:effectLst/>
                <a:latin typeface="Consolas" panose="020B0609020204030204" pitchFamily="49" charset="0"/>
              </a:rPr>
              <a:t>c</a:t>
            </a:r>
            <a:r>
              <a:rPr kumimoji="0" lang="ko-KR" altLang="ko-KR" b="0" i="0" u="none" strike="noStrike" cap="none" normalizeH="0" baseline="0" dirty="0" smtClean="0">
                <a:ln>
                  <a:noFill/>
                </a:ln>
                <a:solidFill>
                  <a:srgbClr val="333333"/>
                </a:solidFill>
                <a:effectLst/>
                <a:latin typeface="Consolas" panose="020B0609020204030204" pitchFamily="49" charset="0"/>
              </a:rPr>
              <a:t>(</a:t>
            </a:r>
            <a:r>
              <a:rPr kumimoji="0" lang="ko-KR" altLang="ko-KR" b="0" i="0" u="none" strike="noStrike" cap="none" normalizeH="0" baseline="0" dirty="0" smtClean="0">
                <a:ln>
                  <a:noFill/>
                </a:ln>
                <a:solidFill>
                  <a:srgbClr val="4070A0"/>
                </a:solidFill>
                <a:effectLst/>
                <a:latin typeface="Consolas" panose="020B0609020204030204" pitchFamily="49" charset="0"/>
              </a:rPr>
              <a:t>"ab"</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ko-KR" altLang="ko-KR" b="0" i="0" u="none" strike="noStrike" cap="none" normalizeH="0" baseline="0" dirty="0" smtClean="0">
                <a:ln>
                  <a:noFill/>
                </a:ln>
                <a:solidFill>
                  <a:srgbClr val="4070A0"/>
                </a:solidFill>
                <a:effectLst/>
                <a:latin typeface="Consolas" panose="020B0609020204030204" pitchFamily="49" charset="0"/>
              </a:rPr>
              <a:t>"cd"</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ko-KR" altLang="ko-KR" b="0" i="0" u="none" strike="noStrike" cap="none" normalizeH="0" baseline="0" dirty="0" smtClean="0">
                <a:ln>
                  <a:noFill/>
                </a:ln>
                <a:solidFill>
                  <a:srgbClr val="4070A0"/>
                </a:solidFill>
                <a:effectLst/>
                <a:latin typeface="Consolas" panose="020B0609020204030204" pitchFamily="49" charset="0"/>
              </a:rPr>
              <a:t>"ef"</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1" i="0" u="none" strike="noStrike" cap="none" normalizeH="0" baseline="0" dirty="0" smtClean="0">
                <a:ln>
                  <a:noFill/>
                </a:ln>
                <a:solidFill>
                  <a:srgbClr val="007020"/>
                </a:solidFill>
                <a:effectLst/>
                <a:latin typeface="Consolas" panose="020B0609020204030204" pitchFamily="49" charset="0"/>
              </a:rPr>
              <a:t>typeof</a:t>
            </a:r>
            <a:r>
              <a:rPr kumimoji="0" lang="ko-KR" altLang="ko-KR" b="0" i="0" u="none" strike="noStrike" cap="none" normalizeH="0" baseline="0" dirty="0" smtClean="0">
                <a:ln>
                  <a:noFill/>
                </a:ln>
                <a:solidFill>
                  <a:srgbClr val="333333"/>
                </a:solidFill>
                <a:effectLst/>
                <a:latin typeface="Consolas" panose="020B0609020204030204" pitchFamily="49" charset="0"/>
              </a:rPr>
              <a:t>(x)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#&gt; [1] "integer"</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1" i="0" u="none" strike="noStrike" cap="none" normalizeH="0" baseline="0" dirty="0" smtClean="0">
                <a:ln>
                  <a:noFill/>
                </a:ln>
                <a:solidFill>
                  <a:srgbClr val="007020"/>
                </a:solidFill>
                <a:effectLst/>
                <a:latin typeface="Consolas" panose="020B0609020204030204" pitchFamily="49" charset="0"/>
              </a:rPr>
              <a:t>attributes</a:t>
            </a:r>
            <a:r>
              <a:rPr kumimoji="0" lang="ko-KR" altLang="ko-KR" b="0" i="0" u="none" strike="noStrike" cap="none" normalizeH="0" baseline="0" dirty="0" smtClean="0">
                <a:ln>
                  <a:noFill/>
                </a:ln>
                <a:solidFill>
                  <a:srgbClr val="333333"/>
                </a:solidFill>
                <a:effectLst/>
                <a:latin typeface="Consolas" panose="020B0609020204030204" pitchFamily="49" charset="0"/>
              </a:rPr>
              <a:t>(x)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#&gt; $levels</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#&gt; [1] "ab" "cd" "ef"</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#&gt; </a:t>
            </a:r>
            <a:r>
              <a:rPr kumimoji="0" lang="en-US" altLang="ko-KR" b="0" i="1" u="none" strike="noStrike" cap="none" normalizeH="0" baseline="0" dirty="0" smtClean="0">
                <a:ln>
                  <a:noFill/>
                </a:ln>
                <a:solidFill>
                  <a:srgbClr val="60A0B0"/>
                </a:solidFill>
                <a:effectLst/>
                <a:latin typeface="Consolas" panose="020B0609020204030204" pitchFamily="49" charset="0"/>
              </a:rPr>
              <a:t/>
            </a:r>
            <a:br>
              <a:rPr kumimoji="0" lang="en-US" altLang="ko-KR" b="0" i="1" u="none" strike="noStrike" cap="none" normalizeH="0" baseline="0" dirty="0" smtClean="0">
                <a:ln>
                  <a:noFill/>
                </a:ln>
                <a:solidFill>
                  <a:srgbClr val="60A0B0"/>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#&gt; $class</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#&gt; [1] "factor"</a:t>
            </a:r>
            <a:r>
              <a:rPr kumimoji="0" lang="ko-KR" altLang="ko-KR" b="0" i="0" u="none" strike="noStrike" cap="none" normalizeH="0" baseline="0" dirty="0" smtClean="0">
                <a:ln>
                  <a:noFill/>
                </a:ln>
                <a:solidFill>
                  <a:schemeClr val="tx1"/>
                </a:solidFill>
                <a:effectLst/>
              </a:rPr>
              <a:t> </a:t>
            </a:r>
            <a:endParaRPr kumimoji="0" lang="ko-KR" altLang="ko-KR"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690676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Dates and date-times</a:t>
            </a:r>
            <a:endParaRPr lang="ko-KR" altLang="en-US" dirty="0"/>
          </a:p>
        </p:txBody>
      </p:sp>
      <p:sp>
        <p:nvSpPr>
          <p:cNvPr id="3" name="내용 개체 틀 2"/>
          <p:cNvSpPr>
            <a:spLocks noGrp="1"/>
          </p:cNvSpPr>
          <p:nvPr>
            <p:ph idx="1"/>
          </p:nvPr>
        </p:nvSpPr>
        <p:spPr/>
        <p:txBody>
          <a:bodyPr/>
          <a:lstStyle/>
          <a:p>
            <a:r>
              <a:rPr lang="en-US" altLang="ko-KR" dirty="0" smtClean="0"/>
              <a:t>Date-times are numeric vectors with class </a:t>
            </a:r>
            <a:r>
              <a:rPr lang="en-US" altLang="ko-KR" dirty="0" err="1" smtClean="0"/>
              <a:t>POSIXct</a:t>
            </a:r>
            <a:r>
              <a:rPr lang="en-US" altLang="ko-KR" dirty="0" smtClean="0"/>
              <a:t> that represent the number of seconds since 1 January 1970. (In case you were wondering, “</a:t>
            </a:r>
            <a:r>
              <a:rPr lang="en-US" altLang="ko-KR" dirty="0" err="1" smtClean="0"/>
              <a:t>POSIXct</a:t>
            </a:r>
            <a:r>
              <a:rPr lang="en-US" altLang="ko-KR" dirty="0" smtClean="0"/>
              <a:t>” stands for “Portable Operating System Interface”, calendar time.)</a:t>
            </a:r>
            <a:endParaRPr lang="ko-KR" altLang="en-US" dirty="0"/>
          </a:p>
        </p:txBody>
      </p:sp>
      <p:sp>
        <p:nvSpPr>
          <p:cNvPr id="4" name="Rectangle 1"/>
          <p:cNvSpPr>
            <a:spLocks noChangeArrowheads="1"/>
          </p:cNvSpPr>
          <p:nvPr/>
        </p:nvSpPr>
        <p:spPr bwMode="auto">
          <a:xfrm>
            <a:off x="1079157" y="3799700"/>
            <a:ext cx="3419206" cy="2215991"/>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b="0" i="0" u="none" strike="noStrike" cap="none" normalizeH="0" baseline="0" dirty="0" smtClean="0">
                <a:ln>
                  <a:noFill/>
                </a:ln>
                <a:solidFill>
                  <a:srgbClr val="333333"/>
                </a:solidFill>
                <a:effectLst/>
                <a:latin typeface="Consolas" panose="020B0609020204030204" pitchFamily="49" charset="0"/>
              </a:rPr>
              <a:t>x &lt;-</a:t>
            </a:r>
            <a:r>
              <a:rPr kumimoji="0" lang="ko-KR" altLang="ko-KR" b="0" i="0" u="none" strike="noStrike" cap="none" normalizeH="0" baseline="0" dirty="0" smtClean="0">
                <a:ln>
                  <a:noFill/>
                </a:ln>
                <a:solidFill>
                  <a:srgbClr val="4070A0"/>
                </a:solidFill>
                <a:effectLst/>
                <a:latin typeface="Consolas" panose="020B0609020204030204" pitchFamily="49" charset="0"/>
              </a:rPr>
              <a:t> </a:t>
            </a:r>
            <a:r>
              <a:rPr kumimoji="0" lang="ko-KR" altLang="ko-KR" b="1" i="0" u="none" strike="noStrike" cap="none" normalizeH="0" baseline="0" dirty="0" smtClean="0">
                <a:ln>
                  <a:noFill/>
                </a:ln>
                <a:solidFill>
                  <a:srgbClr val="007020"/>
                </a:solidFill>
                <a:effectLst/>
                <a:latin typeface="Consolas" panose="020B0609020204030204" pitchFamily="49" charset="0"/>
              </a:rPr>
              <a:t>as.Date</a:t>
            </a:r>
            <a:r>
              <a:rPr kumimoji="0" lang="ko-KR" altLang="ko-KR" b="0" i="0" u="none" strike="noStrike" cap="none" normalizeH="0" baseline="0" dirty="0" smtClean="0">
                <a:ln>
                  <a:noFill/>
                </a:ln>
                <a:solidFill>
                  <a:srgbClr val="333333"/>
                </a:solidFill>
                <a:effectLst/>
                <a:latin typeface="Consolas" panose="020B0609020204030204" pitchFamily="49" charset="0"/>
              </a:rPr>
              <a:t>(</a:t>
            </a:r>
            <a:r>
              <a:rPr kumimoji="0" lang="ko-KR" altLang="ko-KR" b="0" i="0" u="none" strike="noStrike" cap="none" normalizeH="0" baseline="0" dirty="0" smtClean="0">
                <a:ln>
                  <a:noFill/>
                </a:ln>
                <a:solidFill>
                  <a:srgbClr val="4070A0"/>
                </a:solidFill>
                <a:effectLst/>
                <a:latin typeface="Consolas" panose="020B0609020204030204" pitchFamily="49" charset="0"/>
              </a:rPr>
              <a:t>"1971-01-01"</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1" i="0" u="none" strike="noStrike" cap="none" normalizeH="0" baseline="0" dirty="0" smtClean="0">
                <a:ln>
                  <a:noFill/>
                </a:ln>
                <a:solidFill>
                  <a:srgbClr val="007020"/>
                </a:solidFill>
                <a:effectLst/>
                <a:latin typeface="Consolas" panose="020B0609020204030204" pitchFamily="49" charset="0"/>
              </a:rPr>
              <a:t>unclass</a:t>
            </a:r>
            <a:r>
              <a:rPr kumimoji="0" lang="ko-KR" altLang="ko-KR" b="0" i="0" u="none" strike="noStrike" cap="none" normalizeH="0" baseline="0" dirty="0" smtClean="0">
                <a:ln>
                  <a:noFill/>
                </a:ln>
                <a:solidFill>
                  <a:srgbClr val="333333"/>
                </a:solidFill>
                <a:effectLst/>
                <a:latin typeface="Consolas" panose="020B0609020204030204" pitchFamily="49" charset="0"/>
              </a:rPr>
              <a:t>(x)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#&gt; [1] 365</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1" i="0" u="none" strike="noStrike" cap="none" normalizeH="0" baseline="0" dirty="0" smtClean="0">
                <a:ln>
                  <a:noFill/>
                </a:ln>
                <a:solidFill>
                  <a:srgbClr val="007020"/>
                </a:solidFill>
                <a:effectLst/>
                <a:latin typeface="Consolas" panose="020B0609020204030204" pitchFamily="49" charset="0"/>
              </a:rPr>
              <a:t>typeof</a:t>
            </a:r>
            <a:r>
              <a:rPr kumimoji="0" lang="ko-KR" altLang="ko-KR" b="0" i="0" u="none" strike="noStrike" cap="none" normalizeH="0" baseline="0" dirty="0" smtClean="0">
                <a:ln>
                  <a:noFill/>
                </a:ln>
                <a:solidFill>
                  <a:srgbClr val="333333"/>
                </a:solidFill>
                <a:effectLst/>
                <a:latin typeface="Consolas" panose="020B0609020204030204" pitchFamily="49" charset="0"/>
              </a:rPr>
              <a:t>(x)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#&gt; [1] "double"</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1" i="0" u="none" strike="noStrike" cap="none" normalizeH="0" baseline="0" dirty="0" smtClean="0">
                <a:ln>
                  <a:noFill/>
                </a:ln>
                <a:solidFill>
                  <a:srgbClr val="007020"/>
                </a:solidFill>
                <a:effectLst/>
                <a:latin typeface="Consolas" panose="020B0609020204030204" pitchFamily="49" charset="0"/>
              </a:rPr>
              <a:t>attributes</a:t>
            </a:r>
            <a:r>
              <a:rPr kumimoji="0" lang="ko-KR" altLang="ko-KR" b="0" i="0" u="none" strike="noStrike" cap="none" normalizeH="0" baseline="0" dirty="0" smtClean="0">
                <a:ln>
                  <a:noFill/>
                </a:ln>
                <a:solidFill>
                  <a:srgbClr val="333333"/>
                </a:solidFill>
                <a:effectLst/>
                <a:latin typeface="Consolas" panose="020B0609020204030204" pitchFamily="49" charset="0"/>
              </a:rPr>
              <a:t>(x)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#&gt; $class</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#&gt; [1] "Date"</a:t>
            </a:r>
            <a:r>
              <a:rPr kumimoji="0" lang="ko-KR" altLang="ko-KR" b="0" i="0" u="none" strike="noStrike" cap="none" normalizeH="0" baseline="0" dirty="0" smtClean="0">
                <a:ln>
                  <a:noFill/>
                </a:ln>
                <a:solidFill>
                  <a:schemeClr val="tx1"/>
                </a:solidFill>
                <a:effectLst/>
              </a:rPr>
              <a:t> </a:t>
            </a:r>
            <a:endParaRPr kumimoji="0" lang="ko-KR" altLang="ko-KR"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975857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369116" y="395573"/>
            <a:ext cx="6540252" cy="276998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b="0" i="0" u="none" strike="noStrike" cap="none" normalizeH="0" baseline="0" dirty="0" smtClean="0">
                <a:ln>
                  <a:noFill/>
                </a:ln>
                <a:solidFill>
                  <a:srgbClr val="333333"/>
                </a:solidFill>
                <a:effectLst/>
                <a:latin typeface="Consolas" panose="020B0609020204030204" pitchFamily="49" charset="0"/>
              </a:rPr>
              <a:t>x &lt;-</a:t>
            </a:r>
            <a:r>
              <a:rPr kumimoji="0" lang="ko-KR" altLang="ko-KR" b="0" i="0" u="none" strike="noStrike" cap="none" normalizeH="0" baseline="0" dirty="0" smtClean="0">
                <a:ln>
                  <a:noFill/>
                </a:ln>
                <a:solidFill>
                  <a:srgbClr val="4070A0"/>
                </a:solidFill>
                <a:effectLst/>
                <a:latin typeface="Consolas" panose="020B0609020204030204" pitchFamily="49" charset="0"/>
              </a:rPr>
              <a:t> </a:t>
            </a:r>
            <a:r>
              <a:rPr kumimoji="0" lang="ko-KR" altLang="ko-KR" b="0" i="0" u="none" strike="noStrike" cap="none" normalizeH="0" baseline="0" dirty="0" smtClean="0">
                <a:ln>
                  <a:noFill/>
                </a:ln>
                <a:solidFill>
                  <a:srgbClr val="333333"/>
                </a:solidFill>
                <a:effectLst/>
                <a:latin typeface="Consolas" panose="020B0609020204030204" pitchFamily="49" charset="0"/>
              </a:rPr>
              <a:t>lubridate::</a:t>
            </a:r>
            <a:r>
              <a:rPr kumimoji="0" lang="ko-KR" altLang="ko-KR" b="1" i="0" u="none" strike="noStrike" cap="none" normalizeH="0" baseline="0" dirty="0" smtClean="0">
                <a:ln>
                  <a:noFill/>
                </a:ln>
                <a:solidFill>
                  <a:srgbClr val="007020"/>
                </a:solidFill>
                <a:effectLst/>
                <a:latin typeface="Consolas" panose="020B0609020204030204" pitchFamily="49" charset="0"/>
              </a:rPr>
              <a:t>ymd_hm</a:t>
            </a:r>
            <a:r>
              <a:rPr kumimoji="0" lang="ko-KR" altLang="ko-KR" b="0" i="0" u="none" strike="noStrike" cap="none" normalizeH="0" baseline="0" dirty="0" smtClean="0">
                <a:ln>
                  <a:noFill/>
                </a:ln>
                <a:solidFill>
                  <a:srgbClr val="333333"/>
                </a:solidFill>
                <a:effectLst/>
                <a:latin typeface="Consolas" panose="020B0609020204030204" pitchFamily="49" charset="0"/>
              </a:rPr>
              <a:t>(</a:t>
            </a:r>
            <a:r>
              <a:rPr kumimoji="0" lang="ko-KR" altLang="ko-KR" b="0" i="0" u="none" strike="noStrike" cap="none" normalizeH="0" baseline="0" dirty="0" smtClean="0">
                <a:ln>
                  <a:noFill/>
                </a:ln>
                <a:solidFill>
                  <a:srgbClr val="4070A0"/>
                </a:solidFill>
                <a:effectLst/>
                <a:latin typeface="Consolas" panose="020B0609020204030204" pitchFamily="49" charset="0"/>
              </a:rPr>
              <a:t>"1970-01-01 01:00"</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1" i="0" u="none" strike="noStrike" cap="none" normalizeH="0" baseline="0" dirty="0" smtClean="0">
                <a:ln>
                  <a:noFill/>
                </a:ln>
                <a:solidFill>
                  <a:srgbClr val="007020"/>
                </a:solidFill>
                <a:effectLst/>
                <a:latin typeface="Consolas" panose="020B0609020204030204" pitchFamily="49" charset="0"/>
              </a:rPr>
              <a:t>unclass</a:t>
            </a:r>
            <a:r>
              <a:rPr kumimoji="0" lang="ko-KR" altLang="ko-KR" b="0" i="0" u="none" strike="noStrike" cap="none" normalizeH="0" baseline="0" dirty="0" smtClean="0">
                <a:ln>
                  <a:noFill/>
                </a:ln>
                <a:solidFill>
                  <a:srgbClr val="333333"/>
                </a:solidFill>
                <a:effectLst/>
                <a:latin typeface="Consolas" panose="020B0609020204030204" pitchFamily="49" charset="0"/>
              </a:rPr>
              <a:t>(x)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#&gt; [1] 3600</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#&gt; attr(,"tzone")</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#&gt; [1] "UTC"</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1" i="0" u="none" strike="noStrike" cap="none" normalizeH="0" baseline="0" dirty="0" smtClean="0">
                <a:ln>
                  <a:noFill/>
                </a:ln>
                <a:solidFill>
                  <a:srgbClr val="007020"/>
                </a:solidFill>
                <a:effectLst/>
                <a:latin typeface="Consolas" panose="020B0609020204030204" pitchFamily="49" charset="0"/>
              </a:rPr>
              <a:t>typeof</a:t>
            </a:r>
            <a:r>
              <a:rPr kumimoji="0" lang="ko-KR" altLang="ko-KR" b="0" i="0" u="none" strike="noStrike" cap="none" normalizeH="0" baseline="0" dirty="0" smtClean="0">
                <a:ln>
                  <a:noFill/>
                </a:ln>
                <a:solidFill>
                  <a:srgbClr val="333333"/>
                </a:solidFill>
                <a:effectLst/>
                <a:latin typeface="Consolas" panose="020B0609020204030204" pitchFamily="49" charset="0"/>
              </a:rPr>
              <a:t>(x)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#&gt; [1] "double"</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1" i="0" u="none" strike="noStrike" cap="none" normalizeH="0" baseline="0" dirty="0" smtClean="0">
                <a:ln>
                  <a:noFill/>
                </a:ln>
                <a:solidFill>
                  <a:srgbClr val="007020"/>
                </a:solidFill>
                <a:effectLst/>
                <a:latin typeface="Consolas" panose="020B0609020204030204" pitchFamily="49" charset="0"/>
              </a:rPr>
              <a:t>attributes</a:t>
            </a:r>
            <a:r>
              <a:rPr kumimoji="0" lang="ko-KR" altLang="ko-KR" b="0" i="0" u="none" strike="noStrike" cap="none" normalizeH="0" baseline="0" dirty="0" smtClean="0">
                <a:ln>
                  <a:noFill/>
                </a:ln>
                <a:solidFill>
                  <a:srgbClr val="333333"/>
                </a:solidFill>
                <a:effectLst/>
                <a:latin typeface="Consolas" panose="020B0609020204030204" pitchFamily="49" charset="0"/>
              </a:rPr>
              <a:t>(x)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#&gt; $tzone</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#&gt; [1] "UTC"</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ko-KR" altLang="ko-KR" b="0" i="1" u="none" strike="noStrike" cap="none" normalizeH="0" baseline="0" dirty="0" smtClean="0">
                <a:ln>
                  <a:noFill/>
                </a:ln>
                <a:solidFill>
                  <a:srgbClr val="60A0B0"/>
                </a:solidFill>
                <a:effectLst/>
                <a:latin typeface="Consolas" panose="020B0609020204030204" pitchFamily="49" charset="0"/>
              </a:rPr>
              <a:t>#&gt; #&gt; $class</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ko-KR" altLang="ko-KR" b="0" i="1" u="none" strike="noStrike" cap="none" normalizeH="0" baseline="0" dirty="0" smtClean="0">
                <a:ln>
                  <a:noFill/>
                </a:ln>
                <a:solidFill>
                  <a:srgbClr val="60A0B0"/>
                </a:solidFill>
                <a:effectLst/>
                <a:latin typeface="Consolas" panose="020B0609020204030204" pitchFamily="49" charset="0"/>
              </a:rPr>
              <a:t>#&gt; [1] "POSIXct" "POSIXt"</a:t>
            </a:r>
            <a:r>
              <a:rPr kumimoji="0" lang="ko-KR" altLang="ko-KR" b="0" i="0" u="none" strike="noStrike" cap="none" normalizeH="0" baseline="0" dirty="0" smtClean="0">
                <a:ln>
                  <a:noFill/>
                </a:ln>
                <a:solidFill>
                  <a:schemeClr val="tx1"/>
                </a:solidFill>
                <a:effectLst/>
              </a:rPr>
              <a:t> </a:t>
            </a:r>
            <a:endParaRPr kumimoji="0" lang="ko-KR" altLang="ko-KR"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7441035" y="811071"/>
            <a:ext cx="4179029" cy="1938992"/>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b="1" i="0" u="none" strike="noStrike" cap="none" normalizeH="0" baseline="0" dirty="0" smtClean="0">
                <a:ln>
                  <a:noFill/>
                </a:ln>
                <a:solidFill>
                  <a:srgbClr val="007020"/>
                </a:solidFill>
                <a:effectLst/>
                <a:latin typeface="Consolas" panose="020B0609020204030204" pitchFamily="49" charset="0"/>
              </a:rPr>
              <a:t>attr</a:t>
            </a:r>
            <a:r>
              <a:rPr kumimoji="0" lang="ko-KR" altLang="ko-KR" b="0" i="0" u="none" strike="noStrike" cap="none" normalizeH="0" baseline="0" dirty="0" smtClean="0">
                <a:ln>
                  <a:noFill/>
                </a:ln>
                <a:solidFill>
                  <a:srgbClr val="333333"/>
                </a:solidFill>
                <a:effectLst/>
                <a:latin typeface="Consolas" panose="020B0609020204030204" pitchFamily="49" charset="0"/>
              </a:rPr>
              <a:t>(x, </a:t>
            </a:r>
            <a:r>
              <a:rPr kumimoji="0" lang="ko-KR" altLang="ko-KR" b="0" i="0" u="none" strike="noStrike" cap="none" normalizeH="0" baseline="0" dirty="0" smtClean="0">
                <a:ln>
                  <a:noFill/>
                </a:ln>
                <a:solidFill>
                  <a:srgbClr val="4070A0"/>
                </a:solidFill>
                <a:effectLst/>
                <a:latin typeface="Consolas" panose="020B0609020204030204" pitchFamily="49" charset="0"/>
              </a:rPr>
              <a:t>"tzone"</a:t>
            </a:r>
            <a:r>
              <a:rPr kumimoji="0" lang="ko-KR" altLang="ko-KR" b="0" i="0" u="none" strike="noStrike" cap="none" normalizeH="0" baseline="0" dirty="0" smtClean="0">
                <a:ln>
                  <a:noFill/>
                </a:ln>
                <a:solidFill>
                  <a:srgbClr val="333333"/>
                </a:solidFill>
                <a:effectLst/>
                <a:latin typeface="Consolas" panose="020B0609020204030204" pitchFamily="49" charset="0"/>
              </a:rPr>
              <a:t>) &lt;-</a:t>
            </a:r>
            <a:r>
              <a:rPr kumimoji="0" lang="ko-KR" altLang="ko-KR" b="0" i="0" u="none" strike="noStrike" cap="none" normalizeH="0" baseline="0" dirty="0" smtClean="0">
                <a:ln>
                  <a:noFill/>
                </a:ln>
                <a:solidFill>
                  <a:srgbClr val="4070A0"/>
                </a:solidFill>
                <a:effectLst/>
                <a:latin typeface="Consolas" panose="020B0609020204030204" pitchFamily="49" charset="0"/>
              </a:rPr>
              <a:t> "US/Pacific"</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0" i="0" u="none" strike="noStrike" cap="none" normalizeH="0" baseline="0" dirty="0" smtClean="0">
                <a:ln>
                  <a:noFill/>
                </a:ln>
                <a:solidFill>
                  <a:srgbClr val="333333"/>
                </a:solidFill>
                <a:effectLst/>
                <a:latin typeface="Consolas" panose="020B0609020204030204" pitchFamily="49" charset="0"/>
              </a:rPr>
              <a:t>x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#&gt; [1] "1969-12-31 17:00:00 PST"</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1" i="0" u="none" strike="noStrike" cap="none" normalizeH="0" baseline="0" dirty="0" smtClean="0">
                <a:ln>
                  <a:noFill/>
                </a:ln>
                <a:solidFill>
                  <a:srgbClr val="007020"/>
                </a:solidFill>
                <a:effectLst/>
                <a:latin typeface="Consolas" panose="020B0609020204030204" pitchFamily="49" charset="0"/>
              </a:rPr>
              <a:t>attr</a:t>
            </a:r>
            <a:r>
              <a:rPr kumimoji="0" lang="ko-KR" altLang="ko-KR" b="0" i="0" u="none" strike="noStrike" cap="none" normalizeH="0" baseline="0" dirty="0" smtClean="0">
                <a:ln>
                  <a:noFill/>
                </a:ln>
                <a:solidFill>
                  <a:srgbClr val="333333"/>
                </a:solidFill>
                <a:effectLst/>
                <a:latin typeface="Consolas" panose="020B0609020204030204" pitchFamily="49" charset="0"/>
              </a:rPr>
              <a:t>(x, </a:t>
            </a:r>
            <a:r>
              <a:rPr kumimoji="0" lang="ko-KR" altLang="ko-KR" b="0" i="0" u="none" strike="noStrike" cap="none" normalizeH="0" baseline="0" dirty="0" smtClean="0">
                <a:ln>
                  <a:noFill/>
                </a:ln>
                <a:solidFill>
                  <a:srgbClr val="4070A0"/>
                </a:solidFill>
                <a:effectLst/>
                <a:latin typeface="Consolas" panose="020B0609020204030204" pitchFamily="49" charset="0"/>
              </a:rPr>
              <a:t>"tzone"</a:t>
            </a:r>
            <a:r>
              <a:rPr kumimoji="0" lang="ko-KR" altLang="ko-KR" b="0" i="0" u="none" strike="noStrike" cap="none" normalizeH="0" baseline="0" dirty="0" smtClean="0">
                <a:ln>
                  <a:noFill/>
                </a:ln>
                <a:solidFill>
                  <a:srgbClr val="333333"/>
                </a:solidFill>
                <a:effectLst/>
                <a:latin typeface="Consolas" panose="020B0609020204030204" pitchFamily="49" charset="0"/>
              </a:rPr>
              <a:t>) &lt;-</a:t>
            </a:r>
            <a:r>
              <a:rPr kumimoji="0" lang="ko-KR" altLang="ko-KR" b="0" i="0" u="none" strike="noStrike" cap="none" normalizeH="0" baseline="0" dirty="0" smtClean="0">
                <a:ln>
                  <a:noFill/>
                </a:ln>
                <a:solidFill>
                  <a:srgbClr val="4070A0"/>
                </a:solidFill>
                <a:effectLst/>
                <a:latin typeface="Consolas" panose="020B0609020204030204" pitchFamily="49" charset="0"/>
              </a:rPr>
              <a:t> "US/Eastern"</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0" i="0" u="none" strike="noStrike" cap="none" normalizeH="0" baseline="0" dirty="0" smtClean="0">
                <a:ln>
                  <a:noFill/>
                </a:ln>
                <a:solidFill>
                  <a:srgbClr val="333333"/>
                </a:solidFill>
                <a:effectLst/>
                <a:latin typeface="Consolas" panose="020B0609020204030204" pitchFamily="49" charset="0"/>
              </a:rPr>
              <a:t>x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#&gt; [1] "1969-12-31 20:00:00 EST"</a:t>
            </a:r>
            <a:r>
              <a:rPr kumimoji="0" lang="ko-KR" altLang="ko-KR" b="0" i="0" u="none" strike="noStrike" cap="none" normalizeH="0" baseline="0" dirty="0" smtClean="0">
                <a:ln>
                  <a:noFill/>
                </a:ln>
                <a:solidFill>
                  <a:schemeClr val="tx1"/>
                </a:solidFill>
                <a:effectLst/>
              </a:rPr>
              <a:t> </a:t>
            </a:r>
            <a:endParaRPr kumimoji="0" lang="ko-KR" altLang="ko-KR"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5360565" y="3257014"/>
            <a:ext cx="6711774" cy="360098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b="0" i="0" u="none" strike="noStrike" cap="none" normalizeH="0" baseline="0" dirty="0" smtClean="0">
                <a:ln>
                  <a:noFill/>
                </a:ln>
                <a:solidFill>
                  <a:srgbClr val="333333"/>
                </a:solidFill>
                <a:effectLst/>
                <a:latin typeface="Consolas" panose="020B0609020204030204" pitchFamily="49" charset="0"/>
              </a:rPr>
              <a:t>y &lt;-</a:t>
            </a:r>
            <a:r>
              <a:rPr kumimoji="0" lang="ko-KR" altLang="ko-KR" b="0" i="0" u="none" strike="noStrike" cap="none" normalizeH="0" baseline="0" dirty="0" smtClean="0">
                <a:ln>
                  <a:noFill/>
                </a:ln>
                <a:solidFill>
                  <a:srgbClr val="4070A0"/>
                </a:solidFill>
                <a:effectLst/>
                <a:latin typeface="Consolas" panose="020B0609020204030204" pitchFamily="49" charset="0"/>
              </a:rPr>
              <a:t> </a:t>
            </a:r>
            <a:r>
              <a:rPr kumimoji="0" lang="ko-KR" altLang="ko-KR" b="1" i="0" u="none" strike="noStrike" cap="none" normalizeH="0" baseline="0" dirty="0" smtClean="0">
                <a:ln>
                  <a:noFill/>
                </a:ln>
                <a:solidFill>
                  <a:srgbClr val="007020"/>
                </a:solidFill>
                <a:effectLst/>
                <a:latin typeface="Consolas" panose="020B0609020204030204" pitchFamily="49" charset="0"/>
              </a:rPr>
              <a:t>as.POSIXlt</a:t>
            </a:r>
            <a:r>
              <a:rPr kumimoji="0" lang="ko-KR" altLang="ko-KR" b="0" i="0" u="none" strike="noStrike" cap="none" normalizeH="0" baseline="0" dirty="0" smtClean="0">
                <a:ln>
                  <a:noFill/>
                </a:ln>
                <a:solidFill>
                  <a:srgbClr val="333333"/>
                </a:solidFill>
                <a:effectLst/>
                <a:latin typeface="Consolas" panose="020B0609020204030204" pitchFamily="49" charset="0"/>
              </a:rPr>
              <a:t>(x)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1" i="0" u="none" strike="noStrike" cap="none" normalizeH="0" baseline="0" dirty="0" smtClean="0">
                <a:ln>
                  <a:noFill/>
                </a:ln>
                <a:solidFill>
                  <a:srgbClr val="007020"/>
                </a:solidFill>
                <a:effectLst/>
                <a:latin typeface="Consolas" panose="020B0609020204030204" pitchFamily="49" charset="0"/>
              </a:rPr>
              <a:t>typeof</a:t>
            </a:r>
            <a:r>
              <a:rPr kumimoji="0" lang="ko-KR" altLang="ko-KR" b="0" i="0" u="none" strike="noStrike" cap="none" normalizeH="0" baseline="0" dirty="0" smtClean="0">
                <a:ln>
                  <a:noFill/>
                </a:ln>
                <a:solidFill>
                  <a:srgbClr val="333333"/>
                </a:solidFill>
                <a:effectLst/>
                <a:latin typeface="Consolas" panose="020B0609020204030204" pitchFamily="49" charset="0"/>
              </a:rPr>
              <a:t>(y)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#&gt; [1] "list"</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1" i="0" u="none" strike="noStrike" cap="none" normalizeH="0" baseline="0" dirty="0" smtClean="0">
                <a:ln>
                  <a:noFill/>
                </a:ln>
                <a:solidFill>
                  <a:srgbClr val="007020"/>
                </a:solidFill>
                <a:effectLst/>
                <a:latin typeface="Consolas" panose="020B0609020204030204" pitchFamily="49" charset="0"/>
              </a:rPr>
              <a:t>attributes</a:t>
            </a:r>
            <a:r>
              <a:rPr kumimoji="0" lang="ko-KR" altLang="ko-KR" b="0" i="0" u="none" strike="noStrike" cap="none" normalizeH="0" baseline="0" dirty="0" smtClean="0">
                <a:ln>
                  <a:noFill/>
                </a:ln>
                <a:solidFill>
                  <a:srgbClr val="333333"/>
                </a:solidFill>
                <a:effectLst/>
                <a:latin typeface="Consolas" panose="020B0609020204030204" pitchFamily="49" charset="0"/>
              </a:rPr>
              <a:t>(y)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#&gt; $names</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#&gt; [1] "sec" "min" "hour" "mday" "mon" "year" "wday" </a:t>
            </a:r>
            <a:r>
              <a:rPr kumimoji="0" lang="en-US" altLang="ko-KR" b="0" i="1" u="none" strike="noStrike" cap="none" normalizeH="0" baseline="0" dirty="0" smtClean="0">
                <a:ln>
                  <a:noFill/>
                </a:ln>
                <a:solidFill>
                  <a:srgbClr val="60A0B0"/>
                </a:solidFill>
                <a:effectLst/>
                <a:latin typeface="Consolas" panose="020B0609020204030204" pitchFamily="49" charset="0"/>
              </a:rPr>
              <a:t/>
            </a:r>
            <a:br>
              <a:rPr kumimoji="0" lang="en-US" altLang="ko-KR" b="0" i="1" u="none" strike="noStrike" cap="none" normalizeH="0" baseline="0" dirty="0" smtClean="0">
                <a:ln>
                  <a:noFill/>
                </a:ln>
                <a:solidFill>
                  <a:srgbClr val="60A0B0"/>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#&gt; [8] "yday" "isdst" "zone" "gmtoff"</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#&gt; </a:t>
            </a:r>
            <a:r>
              <a:rPr kumimoji="0" lang="en-US" altLang="ko-KR" b="0" i="1" u="none" strike="noStrike" cap="none" normalizeH="0" baseline="0" dirty="0" smtClean="0">
                <a:ln>
                  <a:noFill/>
                </a:ln>
                <a:solidFill>
                  <a:srgbClr val="60A0B0"/>
                </a:solidFill>
                <a:effectLst/>
                <a:latin typeface="Consolas" panose="020B0609020204030204" pitchFamily="49" charset="0"/>
              </a:rPr>
              <a:t/>
            </a:r>
            <a:br>
              <a:rPr kumimoji="0" lang="en-US" altLang="ko-KR" b="0" i="1" u="none" strike="noStrike" cap="none" normalizeH="0" baseline="0" dirty="0" smtClean="0">
                <a:ln>
                  <a:noFill/>
                </a:ln>
                <a:solidFill>
                  <a:srgbClr val="60A0B0"/>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#&gt; $class</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#&gt; [1] "POSIXlt" "POSIXt" </a:t>
            </a:r>
            <a:r>
              <a:rPr kumimoji="0" lang="en-US" altLang="ko-KR" b="0" i="1" u="none" strike="noStrike" cap="none" normalizeH="0" baseline="0" dirty="0" smtClean="0">
                <a:ln>
                  <a:noFill/>
                </a:ln>
                <a:solidFill>
                  <a:srgbClr val="60A0B0"/>
                </a:solidFill>
                <a:effectLst/>
                <a:latin typeface="Consolas" panose="020B0609020204030204" pitchFamily="49" charset="0"/>
              </a:rPr>
              <a:t/>
            </a:r>
            <a:br>
              <a:rPr kumimoji="0" lang="en-US" altLang="ko-KR" b="0" i="1" u="none" strike="noStrike" cap="none" normalizeH="0" baseline="0" dirty="0" smtClean="0">
                <a:ln>
                  <a:noFill/>
                </a:ln>
                <a:solidFill>
                  <a:srgbClr val="60A0B0"/>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#&gt; </a:t>
            </a:r>
            <a:r>
              <a:rPr kumimoji="0" lang="en-US" altLang="ko-KR" b="0" i="1" u="none" strike="noStrike" cap="none" normalizeH="0" baseline="0" dirty="0" smtClean="0">
                <a:ln>
                  <a:noFill/>
                </a:ln>
                <a:solidFill>
                  <a:srgbClr val="60A0B0"/>
                </a:solidFill>
                <a:effectLst/>
                <a:latin typeface="Consolas" panose="020B0609020204030204" pitchFamily="49" charset="0"/>
              </a:rPr>
              <a:t/>
            </a:r>
            <a:br>
              <a:rPr kumimoji="0" lang="en-US" altLang="ko-KR" b="0" i="1" u="none" strike="noStrike" cap="none" normalizeH="0" baseline="0" dirty="0" smtClean="0">
                <a:ln>
                  <a:noFill/>
                </a:ln>
                <a:solidFill>
                  <a:srgbClr val="60A0B0"/>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#&gt; $tzone</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#&gt; [1] "US/Eastern" "EST" "EDT"</a:t>
            </a:r>
            <a:r>
              <a:rPr kumimoji="0" lang="ko-KR" altLang="ko-KR" b="0" i="0" u="none" strike="noStrike" cap="none" normalizeH="0" baseline="0" dirty="0" smtClean="0">
                <a:ln>
                  <a:noFill/>
                </a:ln>
                <a:solidFill>
                  <a:schemeClr val="tx1"/>
                </a:solidFill>
                <a:effectLst/>
              </a:rPr>
              <a:t> </a:t>
            </a:r>
            <a:endParaRPr kumimoji="0" lang="ko-KR" altLang="ko-KR"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77276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Tibbles</a:t>
            </a:r>
            <a:endParaRPr lang="ko-KR" altLang="en-US" dirty="0"/>
          </a:p>
        </p:txBody>
      </p:sp>
      <p:sp>
        <p:nvSpPr>
          <p:cNvPr id="4" name="Rectangle 1"/>
          <p:cNvSpPr>
            <a:spLocks noGrp="1" noChangeArrowheads="1"/>
          </p:cNvSpPr>
          <p:nvPr>
            <p:ph idx="1"/>
          </p:nvPr>
        </p:nvSpPr>
        <p:spPr bwMode="auto">
          <a:xfrm>
            <a:off x="442783" y="1533030"/>
            <a:ext cx="7621702" cy="55399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800" b="0" i="0" u="none" strike="noStrike" cap="none" normalizeH="0" baseline="0" dirty="0" smtClean="0">
                <a:ln>
                  <a:noFill/>
                </a:ln>
                <a:solidFill>
                  <a:srgbClr val="333333"/>
                </a:solidFill>
                <a:effectLst/>
                <a:latin typeface="Arial" panose="020B0604020202020204" pitchFamily="34" charset="0"/>
                <a:ea typeface="Helvetica Neue"/>
              </a:rPr>
              <a:t>Tibbles are augm</a:t>
            </a:r>
            <a:r>
              <a:rPr kumimoji="0" lang="ko-KR" altLang="ko-KR" sz="1800" b="0" i="0" u="none" strike="noStrike" cap="none" normalizeH="0" baseline="0" dirty="0" smtClean="0">
                <a:ln>
                  <a:noFill/>
                </a:ln>
                <a:solidFill>
                  <a:srgbClr val="333333"/>
                </a:solidFill>
                <a:effectLst/>
                <a:ea typeface="Helvetica Neue"/>
              </a:rPr>
              <a:t>ented lists: they have class “tbl_df” + “tbl” + “data.frame”, </a:t>
            </a:r>
            <a:r>
              <a:rPr kumimoji="0" lang="en-US" altLang="ko-KR" sz="1800" b="0" i="0" u="none" strike="noStrike" cap="none" normalizeH="0" baseline="0" dirty="0" smtClean="0">
                <a:ln>
                  <a:noFill/>
                </a:ln>
                <a:solidFill>
                  <a:srgbClr val="333333"/>
                </a:solidFill>
                <a:effectLst/>
                <a:ea typeface="Helvetica Neue"/>
              </a:rPr>
              <a:t/>
            </a:r>
            <a:br>
              <a:rPr kumimoji="0" lang="en-US" altLang="ko-KR" sz="1800" b="0" i="0" u="none" strike="noStrike" cap="none" normalizeH="0" baseline="0" dirty="0" smtClean="0">
                <a:ln>
                  <a:noFill/>
                </a:ln>
                <a:solidFill>
                  <a:srgbClr val="333333"/>
                </a:solidFill>
                <a:effectLst/>
                <a:ea typeface="Helvetica Neue"/>
              </a:rPr>
            </a:br>
            <a:r>
              <a:rPr kumimoji="0" lang="ko-KR" altLang="ko-KR" sz="1800" b="0" i="0" u="none" strike="noStrike" cap="none" normalizeH="0" baseline="0" dirty="0" smtClean="0">
                <a:ln>
                  <a:noFill/>
                </a:ln>
                <a:solidFill>
                  <a:srgbClr val="333333"/>
                </a:solidFill>
                <a:effectLst/>
                <a:ea typeface="Helvetica Neue"/>
              </a:rPr>
              <a:t>and </a:t>
            </a:r>
            <a:r>
              <a:rPr kumimoji="0" lang="ko-KR" altLang="ko-KR" sz="1800" b="0" i="0" u="none" strike="noStrike" cap="none" normalizeH="0" baseline="0" dirty="0" smtClean="0">
                <a:ln>
                  <a:noFill/>
                </a:ln>
                <a:solidFill>
                  <a:srgbClr val="333333"/>
                </a:solidFill>
                <a:effectLst/>
                <a:latin typeface="Consolas" panose="020B0609020204030204" pitchFamily="49" charset="0"/>
              </a:rPr>
              <a:t>names</a:t>
            </a:r>
            <a:r>
              <a:rPr kumimoji="0" lang="ko-KR" altLang="ko-KR" sz="1800" b="0" i="0" u="none" strike="noStrike" cap="none" normalizeH="0" baseline="0" dirty="0" smtClean="0">
                <a:ln>
                  <a:noFill/>
                </a:ln>
                <a:solidFill>
                  <a:srgbClr val="333333"/>
                </a:solidFill>
                <a:effectLst/>
                <a:ea typeface="Helvetica Neue"/>
              </a:rPr>
              <a:t> (column) and </a:t>
            </a:r>
            <a:r>
              <a:rPr kumimoji="0" lang="ko-KR" altLang="ko-KR" sz="1800" b="0" i="0" u="none" strike="noStrike" cap="none" normalizeH="0" baseline="0" dirty="0" smtClean="0">
                <a:ln>
                  <a:noFill/>
                </a:ln>
                <a:solidFill>
                  <a:srgbClr val="333333"/>
                </a:solidFill>
                <a:effectLst/>
                <a:latin typeface="Consolas" panose="020B0609020204030204" pitchFamily="49" charset="0"/>
              </a:rPr>
              <a:t>row.names</a:t>
            </a:r>
            <a:r>
              <a:rPr kumimoji="0" lang="ko-KR" altLang="ko-KR" sz="1800" b="0" i="0" u="none" strike="noStrike" cap="none" normalizeH="0" baseline="0" dirty="0" smtClean="0">
                <a:ln>
                  <a:noFill/>
                </a:ln>
                <a:solidFill>
                  <a:srgbClr val="333333"/>
                </a:solidFill>
                <a:effectLst/>
                <a:ea typeface="Helvetica Neue"/>
              </a:rPr>
              <a:t> attributes:</a:t>
            </a:r>
            <a:r>
              <a:rPr kumimoji="0" lang="ko-KR" altLang="ko-KR" sz="1800" b="0" i="0" u="none" strike="noStrike" cap="none" normalizeH="0" baseline="0" dirty="0" smtClean="0">
                <a:ln>
                  <a:noFill/>
                </a:ln>
                <a:solidFill>
                  <a:schemeClr val="tx1"/>
                </a:solidFill>
                <a:effectLst/>
              </a:rPr>
              <a:t> </a:t>
            </a:r>
          </a:p>
        </p:txBody>
      </p:sp>
      <p:sp>
        <p:nvSpPr>
          <p:cNvPr id="5" name="Rectangle 2"/>
          <p:cNvSpPr>
            <a:spLocks noChangeArrowheads="1"/>
          </p:cNvSpPr>
          <p:nvPr/>
        </p:nvSpPr>
        <p:spPr bwMode="auto">
          <a:xfrm>
            <a:off x="442783" y="2174784"/>
            <a:ext cx="4938853" cy="3323987"/>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b="0" i="0" u="none" strike="noStrike" cap="none" normalizeH="0" baseline="0" dirty="0" smtClean="0">
                <a:ln>
                  <a:noFill/>
                </a:ln>
                <a:solidFill>
                  <a:srgbClr val="333333"/>
                </a:solidFill>
                <a:effectLst/>
                <a:latin typeface="Consolas" panose="020B0609020204030204" pitchFamily="49" charset="0"/>
              </a:rPr>
              <a:t>tb &lt;-</a:t>
            </a:r>
            <a:r>
              <a:rPr kumimoji="0" lang="ko-KR" altLang="ko-KR" b="0" i="0" u="none" strike="noStrike" cap="none" normalizeH="0" baseline="0" dirty="0" smtClean="0">
                <a:ln>
                  <a:noFill/>
                </a:ln>
                <a:solidFill>
                  <a:srgbClr val="4070A0"/>
                </a:solidFill>
                <a:effectLst/>
                <a:latin typeface="Consolas" panose="020B0609020204030204" pitchFamily="49" charset="0"/>
              </a:rPr>
              <a:t> </a:t>
            </a:r>
            <a:r>
              <a:rPr kumimoji="0" lang="ko-KR" altLang="ko-KR" b="0" i="0" u="none" strike="noStrike" cap="none" normalizeH="0" baseline="0" dirty="0" smtClean="0">
                <a:ln>
                  <a:noFill/>
                </a:ln>
                <a:solidFill>
                  <a:srgbClr val="333333"/>
                </a:solidFill>
                <a:effectLst/>
                <a:latin typeface="Consolas" panose="020B0609020204030204" pitchFamily="49" charset="0"/>
              </a:rPr>
              <a:t>tibble::</a:t>
            </a:r>
            <a:r>
              <a:rPr kumimoji="0" lang="ko-KR" altLang="ko-KR" b="1" i="0" u="none" strike="noStrike" cap="none" normalizeH="0" baseline="0" dirty="0" smtClean="0">
                <a:ln>
                  <a:noFill/>
                </a:ln>
                <a:solidFill>
                  <a:srgbClr val="007020"/>
                </a:solidFill>
                <a:effectLst/>
                <a:latin typeface="Consolas" panose="020B0609020204030204" pitchFamily="49" charset="0"/>
              </a:rPr>
              <a:t>tibble</a:t>
            </a:r>
            <a:r>
              <a:rPr kumimoji="0" lang="ko-KR" altLang="ko-KR" b="0" i="0" u="none" strike="noStrike" cap="none" normalizeH="0" baseline="0" dirty="0" smtClean="0">
                <a:ln>
                  <a:noFill/>
                </a:ln>
                <a:solidFill>
                  <a:srgbClr val="333333"/>
                </a:solidFill>
                <a:effectLst/>
                <a:latin typeface="Consolas" panose="020B0609020204030204" pitchFamily="49" charset="0"/>
              </a:rPr>
              <a:t>(</a:t>
            </a:r>
            <a:r>
              <a:rPr kumimoji="0" lang="ko-KR" altLang="ko-KR" b="0" i="0" u="none" strike="noStrike" cap="none" normalizeH="0" baseline="0" dirty="0" smtClean="0">
                <a:ln>
                  <a:noFill/>
                </a:ln>
                <a:solidFill>
                  <a:srgbClr val="902000"/>
                </a:solidFill>
                <a:effectLst/>
                <a:latin typeface="Consolas" panose="020B0609020204030204" pitchFamily="49" charset="0"/>
              </a:rPr>
              <a:t>x =</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ko-KR" altLang="ko-KR" b="0" i="0" u="none" strike="noStrike" cap="none" normalizeH="0" baseline="0" dirty="0" smtClean="0">
                <a:ln>
                  <a:noFill/>
                </a:ln>
                <a:solidFill>
                  <a:srgbClr val="40A070"/>
                </a:solidFill>
                <a:effectLst/>
                <a:latin typeface="Consolas" panose="020B0609020204030204" pitchFamily="49" charset="0"/>
              </a:rPr>
              <a:t>1</a:t>
            </a:r>
            <a:r>
              <a:rPr kumimoji="0" lang="ko-KR" altLang="ko-KR" b="0" i="0" u="none" strike="noStrike" cap="none" normalizeH="0" baseline="0" dirty="0" smtClean="0">
                <a:ln>
                  <a:noFill/>
                </a:ln>
                <a:solidFill>
                  <a:srgbClr val="333333"/>
                </a:solidFill>
                <a:effectLst/>
                <a:latin typeface="Consolas" panose="020B0609020204030204" pitchFamily="49" charset="0"/>
              </a:rPr>
              <a:t>:</a:t>
            </a:r>
            <a:r>
              <a:rPr kumimoji="0" lang="ko-KR" altLang="ko-KR" b="0" i="0" u="none" strike="noStrike" cap="none" normalizeH="0" baseline="0" dirty="0" smtClean="0">
                <a:ln>
                  <a:noFill/>
                </a:ln>
                <a:solidFill>
                  <a:srgbClr val="40A070"/>
                </a:solidFill>
                <a:effectLst/>
                <a:latin typeface="Consolas" panose="020B0609020204030204" pitchFamily="49" charset="0"/>
              </a:rPr>
              <a:t>5</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ko-KR" altLang="ko-KR" b="0" i="0" u="none" strike="noStrike" cap="none" normalizeH="0" baseline="0" dirty="0" smtClean="0">
                <a:ln>
                  <a:noFill/>
                </a:ln>
                <a:solidFill>
                  <a:srgbClr val="902000"/>
                </a:solidFill>
                <a:effectLst/>
                <a:latin typeface="Consolas" panose="020B0609020204030204" pitchFamily="49" charset="0"/>
              </a:rPr>
              <a:t>y =</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ko-KR" altLang="ko-KR" b="0" i="0" u="none" strike="noStrike" cap="none" normalizeH="0" baseline="0" dirty="0" smtClean="0">
                <a:ln>
                  <a:noFill/>
                </a:ln>
                <a:solidFill>
                  <a:srgbClr val="40A070"/>
                </a:solidFill>
                <a:effectLst/>
                <a:latin typeface="Consolas" panose="020B0609020204030204" pitchFamily="49" charset="0"/>
              </a:rPr>
              <a:t>5</a:t>
            </a:r>
            <a:r>
              <a:rPr kumimoji="0" lang="ko-KR" altLang="ko-KR" b="0" i="0" u="none" strike="noStrike" cap="none" normalizeH="0" baseline="0" dirty="0" smtClean="0">
                <a:ln>
                  <a:noFill/>
                </a:ln>
                <a:solidFill>
                  <a:srgbClr val="333333"/>
                </a:solidFill>
                <a:effectLst/>
                <a:latin typeface="Consolas" panose="020B0609020204030204" pitchFamily="49" charset="0"/>
              </a:rPr>
              <a:t>:</a:t>
            </a:r>
            <a:r>
              <a:rPr kumimoji="0" lang="ko-KR" altLang="ko-KR" b="0" i="0" u="none" strike="noStrike" cap="none" normalizeH="0" baseline="0" dirty="0" smtClean="0">
                <a:ln>
                  <a:noFill/>
                </a:ln>
                <a:solidFill>
                  <a:srgbClr val="40A070"/>
                </a:solidFill>
                <a:effectLst/>
                <a:latin typeface="Consolas" panose="020B0609020204030204" pitchFamily="49" charset="0"/>
              </a:rPr>
              <a:t>1</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1" i="0" u="none" strike="noStrike" cap="none" normalizeH="0" baseline="0" dirty="0" smtClean="0">
                <a:ln>
                  <a:noFill/>
                </a:ln>
                <a:solidFill>
                  <a:srgbClr val="007020"/>
                </a:solidFill>
                <a:effectLst/>
                <a:latin typeface="Consolas" panose="020B0609020204030204" pitchFamily="49" charset="0"/>
              </a:rPr>
              <a:t>typeof</a:t>
            </a:r>
            <a:r>
              <a:rPr kumimoji="0" lang="ko-KR" altLang="ko-KR" b="0" i="0" u="none" strike="noStrike" cap="none" normalizeH="0" baseline="0" dirty="0" smtClean="0">
                <a:ln>
                  <a:noFill/>
                </a:ln>
                <a:solidFill>
                  <a:srgbClr val="333333"/>
                </a:solidFill>
                <a:effectLst/>
                <a:latin typeface="Consolas" panose="020B0609020204030204" pitchFamily="49" charset="0"/>
              </a:rPr>
              <a:t>(tb)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#&gt; [1] "list"</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1" i="0" u="none" strike="noStrike" cap="none" normalizeH="0" baseline="0" dirty="0" smtClean="0">
                <a:ln>
                  <a:noFill/>
                </a:ln>
                <a:solidFill>
                  <a:srgbClr val="007020"/>
                </a:solidFill>
                <a:effectLst/>
                <a:latin typeface="Consolas" panose="020B0609020204030204" pitchFamily="49" charset="0"/>
              </a:rPr>
              <a:t>attributes</a:t>
            </a:r>
            <a:r>
              <a:rPr kumimoji="0" lang="ko-KR" altLang="ko-KR" b="0" i="0" u="none" strike="noStrike" cap="none" normalizeH="0" baseline="0" dirty="0" smtClean="0">
                <a:ln>
                  <a:noFill/>
                </a:ln>
                <a:solidFill>
                  <a:srgbClr val="333333"/>
                </a:solidFill>
                <a:effectLst/>
                <a:latin typeface="Consolas" panose="020B0609020204030204" pitchFamily="49" charset="0"/>
              </a:rPr>
              <a:t>(tb)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#&gt; $names</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#&gt; [1] "x" "y"</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#&gt; </a:t>
            </a:r>
            <a:r>
              <a:rPr kumimoji="0" lang="en-US" altLang="ko-KR" b="0" i="1" u="none" strike="noStrike" cap="none" normalizeH="0" baseline="0" dirty="0" smtClean="0">
                <a:ln>
                  <a:noFill/>
                </a:ln>
                <a:solidFill>
                  <a:srgbClr val="60A0B0"/>
                </a:solidFill>
                <a:effectLst/>
                <a:latin typeface="Consolas" panose="020B0609020204030204" pitchFamily="49" charset="0"/>
              </a:rPr>
              <a:t/>
            </a:r>
            <a:br>
              <a:rPr kumimoji="0" lang="en-US" altLang="ko-KR" b="0" i="1" u="none" strike="noStrike" cap="none" normalizeH="0" baseline="0" dirty="0" smtClean="0">
                <a:ln>
                  <a:noFill/>
                </a:ln>
                <a:solidFill>
                  <a:srgbClr val="60A0B0"/>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#&gt; $class</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#&gt; [1] "tbl_df" "tbl" "data.frame"</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#&gt; </a:t>
            </a:r>
            <a:r>
              <a:rPr kumimoji="0" lang="en-US" altLang="ko-KR" b="0" i="1" u="none" strike="noStrike" cap="none" normalizeH="0" baseline="0" dirty="0" smtClean="0">
                <a:ln>
                  <a:noFill/>
                </a:ln>
                <a:solidFill>
                  <a:srgbClr val="60A0B0"/>
                </a:solidFill>
                <a:effectLst/>
                <a:latin typeface="Consolas" panose="020B0609020204030204" pitchFamily="49" charset="0"/>
              </a:rPr>
              <a:t/>
            </a:r>
            <a:br>
              <a:rPr kumimoji="0" lang="en-US" altLang="ko-KR" b="0" i="1" u="none" strike="noStrike" cap="none" normalizeH="0" baseline="0" dirty="0" smtClean="0">
                <a:ln>
                  <a:noFill/>
                </a:ln>
                <a:solidFill>
                  <a:srgbClr val="60A0B0"/>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#&gt; $row.names</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#&gt; [1] 1 2 3 4 5</a:t>
            </a:r>
            <a:r>
              <a:rPr kumimoji="0" lang="ko-KR" altLang="ko-KR" b="0" i="0" u="none" strike="noStrike" cap="none" normalizeH="0" baseline="0" dirty="0" smtClean="0">
                <a:ln>
                  <a:noFill/>
                </a:ln>
                <a:solidFill>
                  <a:schemeClr val="tx1"/>
                </a:solidFill>
                <a:effectLst/>
              </a:rPr>
              <a:t> </a:t>
            </a:r>
            <a:endParaRPr kumimoji="0" lang="ko-KR" altLang="ko-KR"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6713838" y="2174783"/>
            <a:ext cx="4432304" cy="3323987"/>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b="0" i="0" u="none" strike="noStrike" cap="none" normalizeH="0" baseline="0" dirty="0" smtClean="0">
                <a:ln>
                  <a:noFill/>
                </a:ln>
                <a:solidFill>
                  <a:srgbClr val="333333"/>
                </a:solidFill>
                <a:effectLst/>
                <a:latin typeface="Consolas" panose="020B0609020204030204" pitchFamily="49" charset="0"/>
              </a:rPr>
              <a:t>df &lt;-</a:t>
            </a:r>
            <a:r>
              <a:rPr kumimoji="0" lang="ko-KR" altLang="ko-KR" b="0" i="0" u="none" strike="noStrike" cap="none" normalizeH="0" baseline="0" dirty="0" smtClean="0">
                <a:ln>
                  <a:noFill/>
                </a:ln>
                <a:solidFill>
                  <a:srgbClr val="4070A0"/>
                </a:solidFill>
                <a:effectLst/>
                <a:latin typeface="Consolas" panose="020B0609020204030204" pitchFamily="49" charset="0"/>
              </a:rPr>
              <a:t> </a:t>
            </a:r>
            <a:r>
              <a:rPr kumimoji="0" lang="ko-KR" altLang="ko-KR" b="1" i="0" u="none" strike="noStrike" cap="none" normalizeH="0" baseline="0" dirty="0" smtClean="0">
                <a:ln>
                  <a:noFill/>
                </a:ln>
                <a:solidFill>
                  <a:srgbClr val="007020"/>
                </a:solidFill>
                <a:effectLst/>
                <a:latin typeface="Consolas" panose="020B0609020204030204" pitchFamily="49" charset="0"/>
              </a:rPr>
              <a:t>data.frame</a:t>
            </a:r>
            <a:r>
              <a:rPr kumimoji="0" lang="ko-KR" altLang="ko-KR" b="0" i="0" u="none" strike="noStrike" cap="none" normalizeH="0" baseline="0" dirty="0" smtClean="0">
                <a:ln>
                  <a:noFill/>
                </a:ln>
                <a:solidFill>
                  <a:srgbClr val="333333"/>
                </a:solidFill>
                <a:effectLst/>
                <a:latin typeface="Consolas" panose="020B0609020204030204" pitchFamily="49" charset="0"/>
              </a:rPr>
              <a:t>(</a:t>
            </a:r>
            <a:r>
              <a:rPr kumimoji="0" lang="ko-KR" altLang="ko-KR" b="0" i="0" u="none" strike="noStrike" cap="none" normalizeH="0" baseline="0" dirty="0" smtClean="0">
                <a:ln>
                  <a:noFill/>
                </a:ln>
                <a:solidFill>
                  <a:srgbClr val="902000"/>
                </a:solidFill>
                <a:effectLst/>
                <a:latin typeface="Consolas" panose="020B0609020204030204" pitchFamily="49" charset="0"/>
              </a:rPr>
              <a:t>x =</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ko-KR" altLang="ko-KR" b="0" i="0" u="none" strike="noStrike" cap="none" normalizeH="0" baseline="0" dirty="0" smtClean="0">
                <a:ln>
                  <a:noFill/>
                </a:ln>
                <a:solidFill>
                  <a:srgbClr val="40A070"/>
                </a:solidFill>
                <a:effectLst/>
                <a:latin typeface="Consolas" panose="020B0609020204030204" pitchFamily="49" charset="0"/>
              </a:rPr>
              <a:t>1</a:t>
            </a:r>
            <a:r>
              <a:rPr kumimoji="0" lang="ko-KR" altLang="ko-KR" b="0" i="0" u="none" strike="noStrike" cap="none" normalizeH="0" baseline="0" dirty="0" smtClean="0">
                <a:ln>
                  <a:noFill/>
                </a:ln>
                <a:solidFill>
                  <a:srgbClr val="333333"/>
                </a:solidFill>
                <a:effectLst/>
                <a:latin typeface="Consolas" panose="020B0609020204030204" pitchFamily="49" charset="0"/>
              </a:rPr>
              <a:t>:</a:t>
            </a:r>
            <a:r>
              <a:rPr kumimoji="0" lang="ko-KR" altLang="ko-KR" b="0" i="0" u="none" strike="noStrike" cap="none" normalizeH="0" baseline="0" dirty="0" smtClean="0">
                <a:ln>
                  <a:noFill/>
                </a:ln>
                <a:solidFill>
                  <a:srgbClr val="40A070"/>
                </a:solidFill>
                <a:effectLst/>
                <a:latin typeface="Consolas" panose="020B0609020204030204" pitchFamily="49" charset="0"/>
              </a:rPr>
              <a:t>5</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ko-KR" altLang="ko-KR" b="0" i="0" u="none" strike="noStrike" cap="none" normalizeH="0" baseline="0" dirty="0" smtClean="0">
                <a:ln>
                  <a:noFill/>
                </a:ln>
                <a:solidFill>
                  <a:srgbClr val="902000"/>
                </a:solidFill>
                <a:effectLst/>
                <a:latin typeface="Consolas" panose="020B0609020204030204" pitchFamily="49" charset="0"/>
              </a:rPr>
              <a:t>y =</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ko-KR" altLang="ko-KR" b="0" i="0" u="none" strike="noStrike" cap="none" normalizeH="0" baseline="0" dirty="0" smtClean="0">
                <a:ln>
                  <a:noFill/>
                </a:ln>
                <a:solidFill>
                  <a:srgbClr val="40A070"/>
                </a:solidFill>
                <a:effectLst/>
                <a:latin typeface="Consolas" panose="020B0609020204030204" pitchFamily="49" charset="0"/>
              </a:rPr>
              <a:t>5</a:t>
            </a:r>
            <a:r>
              <a:rPr kumimoji="0" lang="ko-KR" altLang="ko-KR" b="0" i="0" u="none" strike="noStrike" cap="none" normalizeH="0" baseline="0" dirty="0" smtClean="0">
                <a:ln>
                  <a:noFill/>
                </a:ln>
                <a:solidFill>
                  <a:srgbClr val="333333"/>
                </a:solidFill>
                <a:effectLst/>
                <a:latin typeface="Consolas" panose="020B0609020204030204" pitchFamily="49" charset="0"/>
              </a:rPr>
              <a:t>:</a:t>
            </a:r>
            <a:r>
              <a:rPr kumimoji="0" lang="ko-KR" altLang="ko-KR" b="0" i="0" u="none" strike="noStrike" cap="none" normalizeH="0" baseline="0" dirty="0" smtClean="0">
                <a:ln>
                  <a:noFill/>
                </a:ln>
                <a:solidFill>
                  <a:srgbClr val="40A070"/>
                </a:solidFill>
                <a:effectLst/>
                <a:latin typeface="Consolas" panose="020B0609020204030204" pitchFamily="49" charset="0"/>
              </a:rPr>
              <a:t>1</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1" i="0" u="none" strike="noStrike" cap="none" normalizeH="0" baseline="0" dirty="0" smtClean="0">
                <a:ln>
                  <a:noFill/>
                </a:ln>
                <a:solidFill>
                  <a:srgbClr val="007020"/>
                </a:solidFill>
                <a:effectLst/>
                <a:latin typeface="Consolas" panose="020B0609020204030204" pitchFamily="49" charset="0"/>
              </a:rPr>
              <a:t>typeof</a:t>
            </a:r>
            <a:r>
              <a:rPr kumimoji="0" lang="ko-KR" altLang="ko-KR" b="0" i="0" u="none" strike="noStrike" cap="none" normalizeH="0" baseline="0" dirty="0" smtClean="0">
                <a:ln>
                  <a:noFill/>
                </a:ln>
                <a:solidFill>
                  <a:srgbClr val="333333"/>
                </a:solidFill>
                <a:effectLst/>
                <a:latin typeface="Consolas" panose="020B0609020204030204" pitchFamily="49" charset="0"/>
              </a:rPr>
              <a:t>(df)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#&gt; [1] "list"</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1" i="0" u="none" strike="noStrike" cap="none" normalizeH="0" baseline="0" dirty="0" smtClean="0">
                <a:ln>
                  <a:noFill/>
                </a:ln>
                <a:solidFill>
                  <a:srgbClr val="007020"/>
                </a:solidFill>
                <a:effectLst/>
                <a:latin typeface="Consolas" panose="020B0609020204030204" pitchFamily="49" charset="0"/>
              </a:rPr>
              <a:t>attributes</a:t>
            </a:r>
            <a:r>
              <a:rPr kumimoji="0" lang="ko-KR" altLang="ko-KR" b="0" i="0" u="none" strike="noStrike" cap="none" normalizeH="0" baseline="0" dirty="0" smtClean="0">
                <a:ln>
                  <a:noFill/>
                </a:ln>
                <a:solidFill>
                  <a:srgbClr val="333333"/>
                </a:solidFill>
                <a:effectLst/>
                <a:latin typeface="Consolas" panose="020B0609020204030204" pitchFamily="49" charset="0"/>
              </a:rPr>
              <a:t>(df)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#&gt; $names</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#&gt; [1] "x" "y"</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#&gt; </a:t>
            </a:r>
            <a:r>
              <a:rPr kumimoji="0" lang="en-US" altLang="ko-KR" b="0" i="1" u="none" strike="noStrike" cap="none" normalizeH="0" baseline="0" dirty="0" smtClean="0">
                <a:ln>
                  <a:noFill/>
                </a:ln>
                <a:solidFill>
                  <a:srgbClr val="60A0B0"/>
                </a:solidFill>
                <a:effectLst/>
                <a:latin typeface="Consolas" panose="020B0609020204030204" pitchFamily="49" charset="0"/>
              </a:rPr>
              <a:t/>
            </a:r>
            <a:br>
              <a:rPr kumimoji="0" lang="en-US" altLang="ko-KR" b="0" i="1" u="none" strike="noStrike" cap="none" normalizeH="0" baseline="0" dirty="0" smtClean="0">
                <a:ln>
                  <a:noFill/>
                </a:ln>
                <a:solidFill>
                  <a:srgbClr val="60A0B0"/>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#&gt; $row.names</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#&gt; [1] 1 2 3 4 5</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#&gt; </a:t>
            </a:r>
            <a:r>
              <a:rPr kumimoji="0" lang="en-US" altLang="ko-KR" b="0" i="1" u="none" strike="noStrike" cap="none" normalizeH="0" baseline="0" dirty="0" smtClean="0">
                <a:ln>
                  <a:noFill/>
                </a:ln>
                <a:solidFill>
                  <a:srgbClr val="60A0B0"/>
                </a:solidFill>
                <a:effectLst/>
                <a:latin typeface="Consolas" panose="020B0609020204030204" pitchFamily="49" charset="0"/>
              </a:rPr>
              <a:t/>
            </a:r>
            <a:br>
              <a:rPr kumimoji="0" lang="en-US" altLang="ko-KR" b="0" i="1" u="none" strike="noStrike" cap="none" normalizeH="0" baseline="0" dirty="0" smtClean="0">
                <a:ln>
                  <a:noFill/>
                </a:ln>
                <a:solidFill>
                  <a:srgbClr val="60A0B0"/>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#&gt; $class</a:t>
            </a:r>
            <a:r>
              <a:rPr kumimoji="0" lang="ko-KR" altLang="ko-KR" b="0" i="0" u="none" strike="noStrike" cap="none" normalizeH="0" baseline="0" dirty="0" smtClean="0">
                <a:ln>
                  <a:noFill/>
                </a:ln>
                <a:solidFill>
                  <a:srgbClr val="333333"/>
                </a:solidFill>
                <a:effectLst/>
                <a:latin typeface="Consolas" panose="020B0609020204030204" pitchFamily="49" charset="0"/>
              </a:rPr>
              <a:t> </a:t>
            </a:r>
            <a:r>
              <a:rPr kumimoji="0" lang="en-US" altLang="ko-KR" b="0" i="0" u="none" strike="noStrike" cap="none" normalizeH="0" baseline="0" dirty="0" smtClean="0">
                <a:ln>
                  <a:noFill/>
                </a:ln>
                <a:solidFill>
                  <a:srgbClr val="333333"/>
                </a:solidFill>
                <a:effectLst/>
                <a:latin typeface="Consolas" panose="020B0609020204030204" pitchFamily="49" charset="0"/>
              </a:rPr>
              <a:t/>
            </a:r>
            <a:br>
              <a:rPr kumimoji="0" lang="en-US" altLang="ko-KR" b="0" i="0" u="none" strike="noStrike" cap="none" normalizeH="0" baseline="0" dirty="0" smtClean="0">
                <a:ln>
                  <a:noFill/>
                </a:ln>
                <a:solidFill>
                  <a:srgbClr val="333333"/>
                </a:solidFill>
                <a:effectLst/>
                <a:latin typeface="Consolas" panose="020B0609020204030204" pitchFamily="49" charset="0"/>
              </a:rPr>
            </a:br>
            <a:r>
              <a:rPr kumimoji="0" lang="ko-KR" altLang="ko-KR" b="0" i="1" u="none" strike="noStrike" cap="none" normalizeH="0" baseline="0" dirty="0" smtClean="0">
                <a:ln>
                  <a:noFill/>
                </a:ln>
                <a:solidFill>
                  <a:srgbClr val="60A0B0"/>
                </a:solidFill>
                <a:effectLst/>
                <a:latin typeface="Consolas" panose="020B0609020204030204" pitchFamily="49" charset="0"/>
              </a:rPr>
              <a:t>#&gt; [1] "data.frame"</a:t>
            </a:r>
            <a:r>
              <a:rPr kumimoji="0" lang="ko-KR" altLang="ko-KR" b="0" i="0" u="none" strike="noStrike" cap="none" normalizeH="0" baseline="0" dirty="0" smtClean="0">
                <a:ln>
                  <a:noFill/>
                </a:ln>
                <a:solidFill>
                  <a:schemeClr val="tx1"/>
                </a:solidFill>
                <a:effectLst/>
              </a:rPr>
              <a:t> </a:t>
            </a:r>
            <a:endParaRPr kumimoji="0" lang="ko-KR" altLang="ko-KR" b="0" i="0" u="none" strike="noStrike" cap="none" normalizeH="0" baseline="0" dirty="0" smtClean="0">
              <a:ln>
                <a:noFill/>
              </a:ln>
              <a:solidFill>
                <a:schemeClr val="tx1"/>
              </a:solidFill>
              <a:effectLst/>
              <a:latin typeface="Arial" panose="020B0604020202020204" pitchFamily="34" charset="0"/>
            </a:endParaRPr>
          </a:p>
        </p:txBody>
      </p:sp>
      <p:sp>
        <p:nvSpPr>
          <p:cNvPr id="7" name="직사각형 6"/>
          <p:cNvSpPr/>
          <p:nvPr/>
        </p:nvSpPr>
        <p:spPr>
          <a:xfrm>
            <a:off x="238897" y="5586527"/>
            <a:ext cx="6096000" cy="1200329"/>
          </a:xfrm>
          <a:prstGeom prst="rect">
            <a:avLst/>
          </a:prstGeom>
        </p:spPr>
        <p:txBody>
          <a:bodyPr>
            <a:spAutoFit/>
          </a:bodyPr>
          <a:lstStyle/>
          <a:p>
            <a:r>
              <a:rPr lang="en-US" altLang="ko-KR" dirty="0" smtClean="0"/>
              <a:t>The difference between a </a:t>
            </a:r>
            <a:r>
              <a:rPr lang="en-US" altLang="ko-KR" dirty="0" err="1" smtClean="0"/>
              <a:t>tibble</a:t>
            </a:r>
            <a:r>
              <a:rPr lang="en-US" altLang="ko-KR" dirty="0" smtClean="0"/>
              <a:t> and a list is that </a:t>
            </a:r>
            <a:r>
              <a:rPr lang="en-US" altLang="ko-KR" b="1" u="sng" dirty="0" smtClean="0"/>
              <a:t>all the elements of a data frame must be vectors with the same length.</a:t>
            </a:r>
            <a:r>
              <a:rPr lang="en-US" altLang="ko-KR" dirty="0" smtClean="0"/>
              <a:t> All functions that work with </a:t>
            </a:r>
            <a:r>
              <a:rPr lang="en-US" altLang="ko-KR" dirty="0" err="1" smtClean="0"/>
              <a:t>tibbles</a:t>
            </a:r>
            <a:r>
              <a:rPr lang="en-US" altLang="ko-KR" dirty="0" smtClean="0"/>
              <a:t> enforce this constraint.</a:t>
            </a:r>
            <a:endParaRPr lang="ko-KR" altLang="en-US" dirty="0"/>
          </a:p>
        </p:txBody>
      </p:sp>
      <p:sp>
        <p:nvSpPr>
          <p:cNvPr id="8" name="직사각형 7"/>
          <p:cNvSpPr/>
          <p:nvPr/>
        </p:nvSpPr>
        <p:spPr>
          <a:xfrm>
            <a:off x="6441989" y="5632627"/>
            <a:ext cx="6096000" cy="923330"/>
          </a:xfrm>
          <a:prstGeom prst="rect">
            <a:avLst/>
          </a:prstGeom>
        </p:spPr>
        <p:txBody>
          <a:bodyPr>
            <a:spAutoFit/>
          </a:bodyPr>
          <a:lstStyle/>
          <a:p>
            <a:r>
              <a:rPr lang="en-US" altLang="ko-KR" b="1" u="sng" dirty="0" smtClean="0"/>
              <a:t>The main difference is the class.</a:t>
            </a:r>
            <a:r>
              <a:rPr lang="en-US" altLang="ko-KR" dirty="0" smtClean="0"/>
              <a:t> The class of </a:t>
            </a:r>
            <a:r>
              <a:rPr lang="en-US" altLang="ko-KR" dirty="0" err="1" smtClean="0"/>
              <a:t>tibble</a:t>
            </a:r>
            <a:r>
              <a:rPr lang="en-US" altLang="ko-KR" dirty="0" smtClean="0"/>
              <a:t> includes “</a:t>
            </a:r>
            <a:r>
              <a:rPr lang="en-US" altLang="ko-KR" dirty="0" err="1" smtClean="0"/>
              <a:t>data.frame</a:t>
            </a:r>
            <a:r>
              <a:rPr lang="en-US" altLang="ko-KR" dirty="0" smtClean="0"/>
              <a:t>” which means </a:t>
            </a:r>
            <a:r>
              <a:rPr lang="en-US" altLang="ko-KR" dirty="0" err="1" smtClean="0"/>
              <a:t>tibbles</a:t>
            </a:r>
            <a:r>
              <a:rPr lang="en-US" altLang="ko-KR" dirty="0" smtClean="0"/>
              <a:t> inherit the regular data frame </a:t>
            </a:r>
            <a:r>
              <a:rPr lang="en-US" altLang="ko-KR" dirty="0" err="1" smtClean="0"/>
              <a:t>behaviour</a:t>
            </a:r>
            <a:r>
              <a:rPr lang="en-US" altLang="ko-KR" dirty="0" smtClean="0"/>
              <a:t> by default.</a:t>
            </a:r>
            <a:endParaRPr lang="ko-KR" altLang="en-US" dirty="0"/>
          </a:p>
        </p:txBody>
      </p:sp>
    </p:spTree>
    <p:extLst>
      <p:ext uri="{BB962C8B-B14F-4D97-AF65-F5344CB8AC3E}">
        <p14:creationId xmlns:p14="http://schemas.microsoft.com/office/powerpoint/2010/main" val="2619573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Augmented Vectors</a:t>
            </a:r>
            <a:endParaRPr lang="ko-KR" altLang="en-US" dirty="0"/>
          </a:p>
        </p:txBody>
      </p:sp>
      <p:sp>
        <p:nvSpPr>
          <p:cNvPr id="3" name="내용 개체 틀 2"/>
          <p:cNvSpPr>
            <a:spLocks noGrp="1"/>
          </p:cNvSpPr>
          <p:nvPr>
            <p:ph idx="1"/>
          </p:nvPr>
        </p:nvSpPr>
        <p:spPr/>
        <p:txBody>
          <a:bodyPr/>
          <a:lstStyle/>
          <a:p>
            <a:r>
              <a:rPr lang="en-US" altLang="ko-KR" dirty="0"/>
              <a:t>Factors are built on top of integer vectors</a:t>
            </a:r>
            <a:r>
              <a:rPr lang="en-US" altLang="ko-KR" dirty="0" smtClean="0"/>
              <a:t>.</a:t>
            </a:r>
          </a:p>
          <a:p>
            <a:endParaRPr lang="en-US" altLang="ko-KR" dirty="0"/>
          </a:p>
          <a:p>
            <a:r>
              <a:rPr lang="en-US" altLang="ko-KR" dirty="0"/>
              <a:t>Dates and date-times are built on top of numeric vectors</a:t>
            </a:r>
            <a:r>
              <a:rPr lang="en-US" altLang="ko-KR" dirty="0" smtClean="0"/>
              <a:t>.</a:t>
            </a:r>
          </a:p>
          <a:p>
            <a:endParaRPr lang="en-US" altLang="ko-KR" dirty="0"/>
          </a:p>
          <a:p>
            <a:r>
              <a:rPr lang="en-US" altLang="ko-KR" dirty="0"/>
              <a:t>Data frames and </a:t>
            </a:r>
            <a:r>
              <a:rPr lang="en-US" altLang="ko-KR" dirty="0" err="1"/>
              <a:t>tibbles</a:t>
            </a:r>
            <a:r>
              <a:rPr lang="en-US" altLang="ko-KR" dirty="0"/>
              <a:t> are built on top of lists.</a:t>
            </a:r>
          </a:p>
          <a:p>
            <a:endParaRPr lang="ko-KR" altLang="en-US" dirty="0"/>
          </a:p>
        </p:txBody>
      </p:sp>
    </p:spTree>
    <p:extLst>
      <p:ext uri="{BB962C8B-B14F-4D97-AF65-F5344CB8AC3E}">
        <p14:creationId xmlns:p14="http://schemas.microsoft.com/office/powerpoint/2010/main" val="1206095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Logical</a:t>
            </a:r>
            <a:endParaRPr lang="ko-KR" altLang="en-US" dirty="0"/>
          </a:p>
        </p:txBody>
      </p:sp>
      <p:sp>
        <p:nvSpPr>
          <p:cNvPr id="3" name="내용 개체 틀 2"/>
          <p:cNvSpPr>
            <a:spLocks noGrp="1"/>
          </p:cNvSpPr>
          <p:nvPr>
            <p:ph idx="1"/>
          </p:nvPr>
        </p:nvSpPr>
        <p:spPr/>
        <p:txBody>
          <a:bodyPr/>
          <a:lstStyle/>
          <a:p>
            <a:r>
              <a:rPr lang="en-US" altLang="ko-KR" dirty="0" smtClean="0"/>
              <a:t>Logical vectors are the simplest type of atomic vector because they can take only three possible values: FALSE, TRUE, and NA.</a:t>
            </a:r>
          </a:p>
          <a:p>
            <a:endParaRPr lang="en-US" altLang="ko-KR" dirty="0"/>
          </a:p>
          <a:p>
            <a:endParaRPr lang="ko-KR" altLang="en-US" dirty="0"/>
          </a:p>
        </p:txBody>
      </p:sp>
      <p:sp>
        <p:nvSpPr>
          <p:cNvPr id="5" name="Rectangle 2"/>
          <p:cNvSpPr>
            <a:spLocks noChangeArrowheads="1"/>
          </p:cNvSpPr>
          <p:nvPr/>
        </p:nvSpPr>
        <p:spPr bwMode="auto">
          <a:xfrm>
            <a:off x="1227062" y="3590623"/>
            <a:ext cx="9374361" cy="1538883"/>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ko-KR" altLang="ko-KR" sz="2000" b="0" i="0" u="none" strike="noStrike" cap="none" normalizeH="0" baseline="0" dirty="0" smtClean="0">
                <a:ln>
                  <a:noFill/>
                </a:ln>
                <a:solidFill>
                  <a:srgbClr val="40A070"/>
                </a:solidFill>
                <a:effectLst/>
                <a:latin typeface="Consolas" panose="020B0609020204030204" pitchFamily="49" charset="0"/>
              </a:rPr>
              <a:t>1</a:t>
            </a:r>
            <a:r>
              <a:rPr kumimoji="0" lang="ko-KR" altLang="ko-KR" sz="2000" b="0" i="0" u="none" strike="noStrike" cap="none" normalizeH="0" baseline="0" dirty="0" smtClean="0">
                <a:ln>
                  <a:noFill/>
                </a:ln>
                <a:solidFill>
                  <a:srgbClr val="333333"/>
                </a:solidFill>
                <a:effectLst/>
                <a:latin typeface="Consolas" panose="020B0609020204030204" pitchFamily="49" charset="0"/>
              </a:rPr>
              <a:t>:</a:t>
            </a:r>
            <a:r>
              <a:rPr kumimoji="0" lang="ko-KR" altLang="ko-KR" sz="2000" b="0" i="0" u="none" strike="noStrike" cap="none" normalizeH="0" baseline="0" dirty="0" smtClean="0">
                <a:ln>
                  <a:noFill/>
                </a:ln>
                <a:solidFill>
                  <a:srgbClr val="40A070"/>
                </a:solidFill>
                <a:effectLst/>
                <a:latin typeface="Consolas" panose="020B0609020204030204" pitchFamily="49" charset="0"/>
              </a:rPr>
              <a:t>10</a:t>
            </a:r>
            <a:r>
              <a:rPr kumimoji="0" lang="ko-KR" altLang="ko-KR" sz="2000" b="0" i="0" u="none" strike="noStrike" cap="none" normalizeH="0" baseline="0" dirty="0" smtClean="0">
                <a:ln>
                  <a:noFill/>
                </a:ln>
                <a:solidFill>
                  <a:srgbClr val="333333"/>
                </a:solidFill>
                <a:effectLst/>
                <a:latin typeface="Consolas" panose="020B0609020204030204" pitchFamily="49" charset="0"/>
              </a:rPr>
              <a:t> %%</a:t>
            </a:r>
            <a:r>
              <a:rPr kumimoji="0" lang="ko-KR" altLang="ko-KR" sz="2000" b="0" i="0" u="none" strike="noStrike" cap="none" normalizeH="0" baseline="0" dirty="0" smtClean="0">
                <a:ln>
                  <a:noFill/>
                </a:ln>
                <a:solidFill>
                  <a:srgbClr val="4070A0"/>
                </a:solidFill>
                <a:effectLst/>
                <a:latin typeface="Consolas" panose="020B0609020204030204" pitchFamily="49" charset="0"/>
              </a:rPr>
              <a:t> </a:t>
            </a:r>
            <a:r>
              <a:rPr kumimoji="0" lang="ko-KR" altLang="ko-KR" sz="2000" b="0" i="0" u="none" strike="noStrike" cap="none" normalizeH="0" baseline="0" dirty="0" smtClean="0">
                <a:ln>
                  <a:noFill/>
                </a:ln>
                <a:solidFill>
                  <a:srgbClr val="40A070"/>
                </a:solidFill>
                <a:effectLst/>
                <a:latin typeface="Consolas" panose="020B0609020204030204" pitchFamily="49" charset="0"/>
              </a:rPr>
              <a:t>3</a:t>
            </a:r>
            <a:r>
              <a:rPr kumimoji="0" lang="ko-KR" altLang="ko-KR" sz="2000" b="0" i="0" u="none" strike="noStrike" cap="none" normalizeH="0" baseline="0" dirty="0" smtClean="0">
                <a:ln>
                  <a:noFill/>
                </a:ln>
                <a:solidFill>
                  <a:srgbClr val="333333"/>
                </a:solidFill>
                <a:effectLst/>
                <a:latin typeface="Consolas" panose="020B0609020204030204" pitchFamily="49" charset="0"/>
              </a:rPr>
              <a:t> ==</a:t>
            </a:r>
            <a:r>
              <a:rPr kumimoji="0" lang="ko-KR" altLang="ko-KR" sz="2000" b="0" i="0" u="none" strike="noStrike" cap="none" normalizeH="0" baseline="0" dirty="0" smtClean="0">
                <a:ln>
                  <a:noFill/>
                </a:ln>
                <a:solidFill>
                  <a:srgbClr val="4070A0"/>
                </a:solidFill>
                <a:effectLst/>
                <a:latin typeface="Consolas" panose="020B0609020204030204" pitchFamily="49" charset="0"/>
              </a:rPr>
              <a:t> </a:t>
            </a:r>
            <a:r>
              <a:rPr kumimoji="0" lang="ko-KR" altLang="ko-KR" sz="2000" b="0" i="0" u="none" strike="noStrike" cap="none" normalizeH="0" baseline="0" dirty="0" smtClean="0">
                <a:ln>
                  <a:noFill/>
                </a:ln>
                <a:solidFill>
                  <a:srgbClr val="40A070"/>
                </a:solidFill>
                <a:effectLst/>
                <a:latin typeface="Consolas" panose="020B0609020204030204" pitchFamily="49" charset="0"/>
              </a:rPr>
              <a:t>0</a:t>
            </a:r>
            <a:r>
              <a:rPr kumimoji="0" lang="ko-KR" altLang="ko-KR" sz="2000" b="0" i="0" u="none" strike="noStrike" cap="none" normalizeH="0" baseline="0" dirty="0" smtClean="0">
                <a:ln>
                  <a:noFill/>
                </a:ln>
                <a:solidFill>
                  <a:srgbClr val="333333"/>
                </a:solidFill>
                <a:effectLst/>
                <a:latin typeface="Consolas" panose="020B0609020204030204" pitchFamily="49" charset="0"/>
              </a:rPr>
              <a:t> </a:t>
            </a:r>
            <a:r>
              <a:rPr kumimoji="0" lang="en-US" altLang="ko-KR" sz="2000" b="0" i="0" u="none" strike="noStrike" cap="none" normalizeH="0" baseline="0" dirty="0" smtClean="0">
                <a:ln>
                  <a:noFill/>
                </a:ln>
                <a:solidFill>
                  <a:srgbClr val="333333"/>
                </a:solidFill>
                <a:effectLst/>
                <a:latin typeface="Consolas" panose="020B0609020204030204" pitchFamily="49" charset="0"/>
              </a:rPr>
              <a:t/>
            </a:r>
            <a:br>
              <a:rPr kumimoji="0" lang="en-US" altLang="ko-KR" sz="2000" b="0" i="0" u="none" strike="noStrike" cap="none" normalizeH="0" baseline="0" dirty="0" smtClean="0">
                <a:ln>
                  <a:noFill/>
                </a:ln>
                <a:solidFill>
                  <a:srgbClr val="333333"/>
                </a:solidFill>
                <a:effectLst/>
                <a:latin typeface="Consolas" panose="020B0609020204030204" pitchFamily="49" charset="0"/>
              </a:rPr>
            </a:br>
            <a:r>
              <a:rPr kumimoji="0" lang="ko-KR" altLang="ko-KR" sz="2000" b="0" i="1" u="none" strike="noStrike" cap="none" normalizeH="0" baseline="0" dirty="0" smtClean="0">
                <a:ln>
                  <a:noFill/>
                </a:ln>
                <a:solidFill>
                  <a:srgbClr val="60A0B0"/>
                </a:solidFill>
                <a:effectLst/>
                <a:latin typeface="Consolas" panose="020B0609020204030204" pitchFamily="49" charset="0"/>
              </a:rPr>
              <a:t>#&gt; [1] FALSE FALSE TRUE FALSE FALSE TRUE FALSE FALSE TRUE FALSE</a:t>
            </a:r>
            <a:r>
              <a:rPr kumimoji="0" lang="ko-KR" altLang="ko-KR" sz="2000" b="0" i="0" u="none" strike="noStrike" cap="none" normalizeH="0" baseline="0" dirty="0" smtClean="0">
                <a:ln>
                  <a:noFill/>
                </a:ln>
                <a:solidFill>
                  <a:srgbClr val="333333"/>
                </a:solidFill>
                <a:effectLst/>
                <a:latin typeface="Consolas" panose="020B0609020204030204" pitchFamily="49" charset="0"/>
              </a:rPr>
              <a:t> </a:t>
            </a:r>
            <a:r>
              <a:rPr kumimoji="0" lang="en-US" altLang="ko-KR" sz="2000" b="0" i="0" u="none" strike="noStrike" cap="none" normalizeH="0" baseline="0" dirty="0" smtClean="0">
                <a:ln>
                  <a:noFill/>
                </a:ln>
                <a:solidFill>
                  <a:srgbClr val="333333"/>
                </a:solidFill>
                <a:effectLst/>
                <a:latin typeface="Consolas" panose="020B0609020204030204" pitchFamily="49" charset="0"/>
              </a:rPr>
              <a:t/>
            </a:r>
            <a:br>
              <a:rPr kumimoji="0" lang="en-US" altLang="ko-KR" sz="2000" b="0" i="0" u="none" strike="noStrike" cap="none" normalizeH="0" baseline="0" dirty="0" smtClean="0">
                <a:ln>
                  <a:noFill/>
                </a:ln>
                <a:solidFill>
                  <a:srgbClr val="333333"/>
                </a:solidFill>
                <a:effectLst/>
                <a:latin typeface="Consolas" panose="020B0609020204030204" pitchFamily="49" charset="0"/>
              </a:rPr>
            </a:br>
            <a:r>
              <a:rPr kumimoji="0" lang="en-US" altLang="ko-KR" sz="2000" b="0" i="0" u="none" strike="noStrike" cap="none" normalizeH="0" baseline="0" dirty="0" smtClean="0">
                <a:ln>
                  <a:noFill/>
                </a:ln>
                <a:solidFill>
                  <a:srgbClr val="333333"/>
                </a:solidFill>
                <a:effectLst/>
                <a:latin typeface="Consolas" panose="020B0609020204030204" pitchFamily="49" charset="0"/>
              </a:rPr>
              <a:t/>
            </a:r>
            <a:br>
              <a:rPr kumimoji="0" lang="en-US" altLang="ko-KR" sz="2000" b="0" i="0" u="none" strike="noStrike" cap="none" normalizeH="0" baseline="0" dirty="0" smtClean="0">
                <a:ln>
                  <a:noFill/>
                </a:ln>
                <a:solidFill>
                  <a:srgbClr val="333333"/>
                </a:solidFill>
                <a:effectLst/>
                <a:latin typeface="Consolas" panose="020B0609020204030204" pitchFamily="49" charset="0"/>
              </a:rPr>
            </a:br>
            <a:r>
              <a:rPr kumimoji="0" lang="ko-KR" altLang="ko-KR" sz="2000" b="1" i="0" u="none" strike="noStrike" cap="none" normalizeH="0" baseline="0" dirty="0" smtClean="0">
                <a:ln>
                  <a:noFill/>
                </a:ln>
                <a:solidFill>
                  <a:srgbClr val="007020"/>
                </a:solidFill>
                <a:effectLst/>
                <a:latin typeface="Consolas" panose="020B0609020204030204" pitchFamily="49" charset="0"/>
              </a:rPr>
              <a:t>c</a:t>
            </a:r>
            <a:r>
              <a:rPr kumimoji="0" lang="ko-KR" altLang="ko-KR" sz="2000" b="0" i="0" u="none" strike="noStrike" cap="none" normalizeH="0" baseline="0" dirty="0" smtClean="0">
                <a:ln>
                  <a:noFill/>
                </a:ln>
                <a:solidFill>
                  <a:srgbClr val="333333"/>
                </a:solidFill>
                <a:effectLst/>
                <a:latin typeface="Consolas" panose="020B0609020204030204" pitchFamily="49" charset="0"/>
              </a:rPr>
              <a:t>(</a:t>
            </a:r>
            <a:r>
              <a:rPr kumimoji="0" lang="ko-KR" altLang="ko-KR" sz="2000" b="0" i="0" u="none" strike="noStrike" cap="none" normalizeH="0" baseline="0" dirty="0" smtClean="0">
                <a:ln>
                  <a:noFill/>
                </a:ln>
                <a:solidFill>
                  <a:srgbClr val="007020"/>
                </a:solidFill>
                <a:effectLst/>
                <a:latin typeface="Consolas" panose="020B0609020204030204" pitchFamily="49" charset="0"/>
              </a:rPr>
              <a:t>TRUE</a:t>
            </a:r>
            <a:r>
              <a:rPr kumimoji="0" lang="ko-KR" altLang="ko-KR" sz="2000" b="0" i="0" u="none" strike="noStrike" cap="none" normalizeH="0" baseline="0" dirty="0" smtClean="0">
                <a:ln>
                  <a:noFill/>
                </a:ln>
                <a:solidFill>
                  <a:srgbClr val="333333"/>
                </a:solidFill>
                <a:effectLst/>
                <a:latin typeface="Consolas" panose="020B0609020204030204" pitchFamily="49" charset="0"/>
              </a:rPr>
              <a:t>, </a:t>
            </a:r>
            <a:r>
              <a:rPr kumimoji="0" lang="ko-KR" altLang="ko-KR" sz="2000" b="0" i="0" u="none" strike="noStrike" cap="none" normalizeH="0" baseline="0" dirty="0" smtClean="0">
                <a:ln>
                  <a:noFill/>
                </a:ln>
                <a:solidFill>
                  <a:srgbClr val="007020"/>
                </a:solidFill>
                <a:effectLst/>
                <a:latin typeface="Consolas" panose="020B0609020204030204" pitchFamily="49" charset="0"/>
              </a:rPr>
              <a:t>TRUE</a:t>
            </a:r>
            <a:r>
              <a:rPr kumimoji="0" lang="ko-KR" altLang="ko-KR" sz="2000" b="0" i="0" u="none" strike="noStrike" cap="none" normalizeH="0" baseline="0" dirty="0" smtClean="0">
                <a:ln>
                  <a:noFill/>
                </a:ln>
                <a:solidFill>
                  <a:srgbClr val="333333"/>
                </a:solidFill>
                <a:effectLst/>
                <a:latin typeface="Consolas" panose="020B0609020204030204" pitchFamily="49" charset="0"/>
              </a:rPr>
              <a:t>, </a:t>
            </a:r>
            <a:r>
              <a:rPr kumimoji="0" lang="ko-KR" altLang="ko-KR" sz="2000" b="0" i="0" u="none" strike="noStrike" cap="none" normalizeH="0" baseline="0" dirty="0" smtClean="0">
                <a:ln>
                  <a:noFill/>
                </a:ln>
                <a:solidFill>
                  <a:srgbClr val="007020"/>
                </a:solidFill>
                <a:effectLst/>
                <a:latin typeface="Consolas" panose="020B0609020204030204" pitchFamily="49" charset="0"/>
              </a:rPr>
              <a:t>FALSE</a:t>
            </a:r>
            <a:r>
              <a:rPr kumimoji="0" lang="ko-KR" altLang="ko-KR" sz="2000" b="0" i="0" u="none" strike="noStrike" cap="none" normalizeH="0" baseline="0" dirty="0" smtClean="0">
                <a:ln>
                  <a:noFill/>
                </a:ln>
                <a:solidFill>
                  <a:srgbClr val="333333"/>
                </a:solidFill>
                <a:effectLst/>
                <a:latin typeface="Consolas" panose="020B0609020204030204" pitchFamily="49" charset="0"/>
              </a:rPr>
              <a:t>, </a:t>
            </a:r>
            <a:r>
              <a:rPr kumimoji="0" lang="ko-KR" altLang="ko-KR" sz="2000" b="0" i="0" u="none" strike="noStrike" cap="none" normalizeH="0" baseline="0" dirty="0" smtClean="0">
                <a:ln>
                  <a:noFill/>
                </a:ln>
                <a:solidFill>
                  <a:srgbClr val="007020"/>
                </a:solidFill>
                <a:effectLst/>
                <a:latin typeface="Consolas" panose="020B0609020204030204" pitchFamily="49" charset="0"/>
              </a:rPr>
              <a:t>NA</a:t>
            </a:r>
            <a:r>
              <a:rPr kumimoji="0" lang="ko-KR" altLang="ko-KR" sz="2000" b="0" i="0" u="none" strike="noStrike" cap="none" normalizeH="0" baseline="0" dirty="0" smtClean="0">
                <a:ln>
                  <a:noFill/>
                </a:ln>
                <a:solidFill>
                  <a:srgbClr val="333333"/>
                </a:solidFill>
                <a:effectLst/>
                <a:latin typeface="Consolas" panose="020B0609020204030204" pitchFamily="49" charset="0"/>
              </a:rPr>
              <a:t>) </a:t>
            </a:r>
            <a:r>
              <a:rPr kumimoji="0" lang="en-US" altLang="ko-KR" sz="2000" b="0" i="0" u="none" strike="noStrike" cap="none" normalizeH="0" baseline="0" dirty="0" smtClean="0">
                <a:ln>
                  <a:noFill/>
                </a:ln>
                <a:solidFill>
                  <a:srgbClr val="333333"/>
                </a:solidFill>
                <a:effectLst/>
                <a:latin typeface="Consolas" panose="020B0609020204030204" pitchFamily="49" charset="0"/>
              </a:rPr>
              <a:t/>
            </a:r>
            <a:br>
              <a:rPr kumimoji="0" lang="en-US" altLang="ko-KR" sz="2000" b="0" i="0" u="none" strike="noStrike" cap="none" normalizeH="0" baseline="0" dirty="0" smtClean="0">
                <a:ln>
                  <a:noFill/>
                </a:ln>
                <a:solidFill>
                  <a:srgbClr val="333333"/>
                </a:solidFill>
                <a:effectLst/>
                <a:latin typeface="Consolas" panose="020B0609020204030204" pitchFamily="49" charset="0"/>
              </a:rPr>
            </a:br>
            <a:r>
              <a:rPr kumimoji="0" lang="ko-KR" altLang="ko-KR" sz="2000" b="0" i="1" u="none" strike="noStrike" cap="none" normalizeH="0" baseline="0" dirty="0" smtClean="0">
                <a:ln>
                  <a:noFill/>
                </a:ln>
                <a:solidFill>
                  <a:srgbClr val="60A0B0"/>
                </a:solidFill>
                <a:effectLst/>
                <a:latin typeface="Consolas" panose="020B0609020204030204" pitchFamily="49" charset="0"/>
              </a:rPr>
              <a:t>#&gt; [1] TRUE TRUE FALSE NA</a:t>
            </a:r>
            <a:r>
              <a:rPr kumimoji="0" lang="ko-KR" altLang="ko-KR" sz="2000" b="0" i="0" u="none" strike="noStrike" cap="none" normalizeH="0" baseline="0" dirty="0" smtClean="0">
                <a:ln>
                  <a:noFill/>
                </a:ln>
                <a:solidFill>
                  <a:schemeClr val="tx1"/>
                </a:solidFill>
                <a:effectLst/>
              </a:rPr>
              <a:t> </a:t>
            </a:r>
            <a:endParaRPr kumimoji="0" lang="ko-KR" altLang="ko-KR"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50639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Numeric</a:t>
            </a:r>
            <a:endParaRPr lang="ko-KR" altLang="en-US" dirty="0"/>
          </a:p>
        </p:txBody>
      </p:sp>
      <p:sp>
        <p:nvSpPr>
          <p:cNvPr id="3" name="내용 개체 틀 2"/>
          <p:cNvSpPr>
            <a:spLocks noGrp="1"/>
          </p:cNvSpPr>
          <p:nvPr>
            <p:ph idx="1"/>
          </p:nvPr>
        </p:nvSpPr>
        <p:spPr/>
        <p:txBody>
          <a:bodyPr/>
          <a:lstStyle/>
          <a:p>
            <a:r>
              <a:rPr lang="en-US" altLang="ko-KR" dirty="0" smtClean="0"/>
              <a:t>Integer and double vectors are known collectively as numeric vectors. In R, numbers are doubles by default. To make an integer, place an L after the number:</a:t>
            </a:r>
          </a:p>
          <a:p>
            <a:endParaRPr lang="en-US" altLang="ko-KR" dirty="0"/>
          </a:p>
          <a:p>
            <a:endParaRPr lang="ko-KR" altLang="en-US" dirty="0"/>
          </a:p>
        </p:txBody>
      </p:sp>
      <p:sp>
        <p:nvSpPr>
          <p:cNvPr id="5" name="Rectangle 2"/>
          <p:cNvSpPr>
            <a:spLocks noChangeArrowheads="1"/>
          </p:cNvSpPr>
          <p:nvPr/>
        </p:nvSpPr>
        <p:spPr bwMode="auto">
          <a:xfrm>
            <a:off x="1316204" y="3412976"/>
            <a:ext cx="2257028" cy="2462213"/>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2000" b="1" i="0" u="none" strike="noStrike" cap="none" normalizeH="0" baseline="0" dirty="0" smtClean="0">
                <a:ln>
                  <a:noFill/>
                </a:ln>
                <a:solidFill>
                  <a:srgbClr val="007020"/>
                </a:solidFill>
                <a:effectLst/>
                <a:latin typeface="Consolas" panose="020B0609020204030204" pitchFamily="49" charset="0"/>
              </a:rPr>
              <a:t>typeof</a:t>
            </a:r>
            <a:r>
              <a:rPr kumimoji="0" lang="ko-KR" altLang="ko-KR" sz="2000" b="0" i="0" u="none" strike="noStrike" cap="none" normalizeH="0" baseline="0" dirty="0" smtClean="0">
                <a:ln>
                  <a:noFill/>
                </a:ln>
                <a:solidFill>
                  <a:srgbClr val="333333"/>
                </a:solidFill>
                <a:effectLst/>
                <a:latin typeface="Consolas" panose="020B0609020204030204" pitchFamily="49" charset="0"/>
              </a:rPr>
              <a:t>(</a:t>
            </a:r>
            <a:r>
              <a:rPr kumimoji="0" lang="ko-KR" altLang="ko-KR" sz="2000" b="0" i="0" u="none" strike="noStrike" cap="none" normalizeH="0" baseline="0" dirty="0" smtClean="0">
                <a:ln>
                  <a:noFill/>
                </a:ln>
                <a:solidFill>
                  <a:srgbClr val="40A070"/>
                </a:solidFill>
                <a:effectLst/>
                <a:latin typeface="Consolas" panose="020B0609020204030204" pitchFamily="49" charset="0"/>
              </a:rPr>
              <a:t>1</a:t>
            </a:r>
            <a:r>
              <a:rPr kumimoji="0" lang="ko-KR" altLang="ko-KR" sz="2000" b="0" i="0" u="none" strike="noStrike" cap="none" normalizeH="0" baseline="0" dirty="0" smtClean="0">
                <a:ln>
                  <a:noFill/>
                </a:ln>
                <a:solidFill>
                  <a:srgbClr val="333333"/>
                </a:solidFill>
                <a:effectLst/>
                <a:latin typeface="Consolas" panose="020B0609020204030204" pitchFamily="49" charset="0"/>
              </a:rPr>
              <a:t>) </a:t>
            </a:r>
            <a:r>
              <a:rPr kumimoji="0" lang="en-US" altLang="ko-KR" sz="2000" b="0" i="0" u="none" strike="noStrike" cap="none" normalizeH="0" baseline="0" dirty="0" smtClean="0">
                <a:ln>
                  <a:noFill/>
                </a:ln>
                <a:solidFill>
                  <a:srgbClr val="333333"/>
                </a:solidFill>
                <a:effectLst/>
                <a:latin typeface="Consolas" panose="020B0609020204030204" pitchFamily="49" charset="0"/>
              </a:rPr>
              <a:t/>
            </a:r>
            <a:br>
              <a:rPr kumimoji="0" lang="en-US" altLang="ko-KR" sz="2000" b="0" i="0" u="none" strike="noStrike" cap="none" normalizeH="0" baseline="0" dirty="0" smtClean="0">
                <a:ln>
                  <a:noFill/>
                </a:ln>
                <a:solidFill>
                  <a:srgbClr val="333333"/>
                </a:solidFill>
                <a:effectLst/>
                <a:latin typeface="Consolas" panose="020B0609020204030204" pitchFamily="49" charset="0"/>
              </a:rPr>
            </a:br>
            <a:r>
              <a:rPr kumimoji="0" lang="ko-KR" altLang="ko-KR" sz="2000" b="0" i="1" u="none" strike="noStrike" cap="none" normalizeH="0" baseline="0" dirty="0" smtClean="0">
                <a:ln>
                  <a:noFill/>
                </a:ln>
                <a:solidFill>
                  <a:srgbClr val="60A0B0"/>
                </a:solidFill>
                <a:effectLst/>
                <a:latin typeface="Consolas" panose="020B0609020204030204" pitchFamily="49" charset="0"/>
              </a:rPr>
              <a:t>#&gt; [1] "double"</a:t>
            </a:r>
            <a:r>
              <a:rPr kumimoji="0" lang="ko-KR" altLang="ko-KR" sz="2000" b="0" i="0" u="none" strike="noStrike" cap="none" normalizeH="0" baseline="0" dirty="0" smtClean="0">
                <a:ln>
                  <a:noFill/>
                </a:ln>
                <a:solidFill>
                  <a:srgbClr val="333333"/>
                </a:solidFill>
                <a:effectLst/>
                <a:latin typeface="Consolas" panose="020B0609020204030204" pitchFamily="49" charset="0"/>
              </a:rPr>
              <a:t> </a:t>
            </a:r>
            <a:r>
              <a:rPr kumimoji="0" lang="en-US" altLang="ko-KR" sz="2000" b="0" i="0" u="none" strike="noStrike" cap="none" normalizeH="0" baseline="0" dirty="0" smtClean="0">
                <a:ln>
                  <a:noFill/>
                </a:ln>
                <a:solidFill>
                  <a:srgbClr val="333333"/>
                </a:solidFill>
                <a:effectLst/>
                <a:latin typeface="Consolas" panose="020B0609020204030204" pitchFamily="49" charset="0"/>
              </a:rPr>
              <a:t/>
            </a:r>
            <a:br>
              <a:rPr kumimoji="0" lang="en-US" altLang="ko-KR" sz="2000" b="0" i="0" u="none" strike="noStrike" cap="none" normalizeH="0" baseline="0" dirty="0" smtClean="0">
                <a:ln>
                  <a:noFill/>
                </a:ln>
                <a:solidFill>
                  <a:srgbClr val="333333"/>
                </a:solidFill>
                <a:effectLst/>
                <a:latin typeface="Consolas" panose="020B0609020204030204" pitchFamily="49" charset="0"/>
              </a:rPr>
            </a:br>
            <a:r>
              <a:rPr kumimoji="0" lang="en-US" altLang="ko-KR" sz="2000" b="0" i="0" u="none" strike="noStrike" cap="none" normalizeH="0" baseline="0" dirty="0" smtClean="0">
                <a:ln>
                  <a:noFill/>
                </a:ln>
                <a:solidFill>
                  <a:srgbClr val="333333"/>
                </a:solidFill>
                <a:effectLst/>
                <a:latin typeface="Consolas" panose="020B0609020204030204" pitchFamily="49" charset="0"/>
              </a:rPr>
              <a:t/>
            </a:r>
            <a:br>
              <a:rPr kumimoji="0" lang="en-US" altLang="ko-KR" sz="2000" b="0" i="0" u="none" strike="noStrike" cap="none" normalizeH="0" baseline="0" dirty="0" smtClean="0">
                <a:ln>
                  <a:noFill/>
                </a:ln>
                <a:solidFill>
                  <a:srgbClr val="333333"/>
                </a:solidFill>
                <a:effectLst/>
                <a:latin typeface="Consolas" panose="020B0609020204030204" pitchFamily="49" charset="0"/>
              </a:rPr>
            </a:br>
            <a:r>
              <a:rPr kumimoji="0" lang="ko-KR" altLang="ko-KR" sz="2000" b="1" i="0" u="none" strike="noStrike" cap="none" normalizeH="0" baseline="0" dirty="0" smtClean="0">
                <a:ln>
                  <a:noFill/>
                </a:ln>
                <a:solidFill>
                  <a:srgbClr val="007020"/>
                </a:solidFill>
                <a:effectLst/>
                <a:latin typeface="Consolas" panose="020B0609020204030204" pitchFamily="49" charset="0"/>
              </a:rPr>
              <a:t>typeof</a:t>
            </a:r>
            <a:r>
              <a:rPr kumimoji="0" lang="ko-KR" altLang="ko-KR" sz="2000" b="0" i="0" u="none" strike="noStrike" cap="none" normalizeH="0" baseline="0" dirty="0" smtClean="0">
                <a:ln>
                  <a:noFill/>
                </a:ln>
                <a:solidFill>
                  <a:srgbClr val="333333"/>
                </a:solidFill>
                <a:effectLst/>
                <a:latin typeface="Consolas" panose="020B0609020204030204" pitchFamily="49" charset="0"/>
              </a:rPr>
              <a:t>(1L) </a:t>
            </a:r>
            <a:r>
              <a:rPr kumimoji="0" lang="en-US" altLang="ko-KR" sz="2000" b="0" i="0" u="none" strike="noStrike" cap="none" normalizeH="0" baseline="0" dirty="0" smtClean="0">
                <a:ln>
                  <a:noFill/>
                </a:ln>
                <a:solidFill>
                  <a:srgbClr val="333333"/>
                </a:solidFill>
                <a:effectLst/>
                <a:latin typeface="Consolas" panose="020B0609020204030204" pitchFamily="49" charset="0"/>
              </a:rPr>
              <a:t/>
            </a:r>
            <a:br>
              <a:rPr kumimoji="0" lang="en-US" altLang="ko-KR" sz="2000" b="0" i="0" u="none" strike="noStrike" cap="none" normalizeH="0" baseline="0" dirty="0" smtClean="0">
                <a:ln>
                  <a:noFill/>
                </a:ln>
                <a:solidFill>
                  <a:srgbClr val="333333"/>
                </a:solidFill>
                <a:effectLst/>
                <a:latin typeface="Consolas" panose="020B0609020204030204" pitchFamily="49" charset="0"/>
              </a:rPr>
            </a:br>
            <a:r>
              <a:rPr kumimoji="0" lang="ko-KR" altLang="ko-KR" sz="2000" b="0" i="1" u="none" strike="noStrike" cap="none" normalizeH="0" baseline="0" dirty="0" smtClean="0">
                <a:ln>
                  <a:noFill/>
                </a:ln>
                <a:solidFill>
                  <a:srgbClr val="60A0B0"/>
                </a:solidFill>
                <a:effectLst/>
                <a:latin typeface="Consolas" panose="020B0609020204030204" pitchFamily="49" charset="0"/>
              </a:rPr>
              <a:t>#&gt; [1] "integer“</a:t>
            </a:r>
            <a:r>
              <a:rPr kumimoji="0" lang="en-US" altLang="ko-KR" sz="2000" b="0" i="1" u="none" strike="noStrike" cap="none" normalizeH="0" baseline="0" dirty="0" smtClean="0">
                <a:ln>
                  <a:noFill/>
                </a:ln>
                <a:solidFill>
                  <a:srgbClr val="60A0B0"/>
                </a:solidFill>
                <a:effectLst/>
                <a:latin typeface="Consolas" panose="020B0609020204030204" pitchFamily="49" charset="0"/>
              </a:rPr>
              <a:t/>
            </a:r>
            <a:br>
              <a:rPr kumimoji="0" lang="en-US" altLang="ko-KR" sz="2000" b="0" i="1" u="none" strike="noStrike" cap="none" normalizeH="0" baseline="0" dirty="0" smtClean="0">
                <a:ln>
                  <a:noFill/>
                </a:ln>
                <a:solidFill>
                  <a:srgbClr val="60A0B0"/>
                </a:solidFill>
                <a:effectLst/>
                <a:latin typeface="Consolas" panose="020B0609020204030204" pitchFamily="49" charset="0"/>
              </a:rPr>
            </a:br>
            <a:r>
              <a:rPr kumimoji="0" lang="ko-KR" altLang="ko-KR" sz="2000" b="0" i="0" u="none" strike="noStrike" cap="none" normalizeH="0" baseline="0" dirty="0" smtClean="0">
                <a:ln>
                  <a:noFill/>
                </a:ln>
                <a:solidFill>
                  <a:srgbClr val="333333"/>
                </a:solidFill>
                <a:effectLst/>
                <a:latin typeface="Consolas" panose="020B0609020204030204" pitchFamily="49" charset="0"/>
              </a:rPr>
              <a:t> </a:t>
            </a:r>
            <a:r>
              <a:rPr kumimoji="0" lang="en-US" altLang="ko-KR" sz="2000" b="0" i="0" u="none" strike="noStrike" cap="none" normalizeH="0" baseline="0" dirty="0" smtClean="0">
                <a:ln>
                  <a:noFill/>
                </a:ln>
                <a:solidFill>
                  <a:srgbClr val="333333"/>
                </a:solidFill>
                <a:effectLst/>
                <a:latin typeface="Consolas" panose="020B0609020204030204" pitchFamily="49" charset="0"/>
              </a:rPr>
              <a:t/>
            </a:r>
            <a:br>
              <a:rPr kumimoji="0" lang="en-US" altLang="ko-KR" sz="2000" b="0" i="0" u="none" strike="noStrike" cap="none" normalizeH="0" baseline="0" dirty="0" smtClean="0">
                <a:ln>
                  <a:noFill/>
                </a:ln>
                <a:solidFill>
                  <a:srgbClr val="333333"/>
                </a:solidFill>
                <a:effectLst/>
                <a:latin typeface="Consolas" panose="020B0609020204030204" pitchFamily="49" charset="0"/>
              </a:rPr>
            </a:br>
            <a:r>
              <a:rPr kumimoji="0" lang="ko-KR" altLang="ko-KR" sz="2000" b="0" i="0" u="none" strike="noStrike" cap="none" normalizeH="0" baseline="0" dirty="0" smtClean="0">
                <a:ln>
                  <a:noFill/>
                </a:ln>
                <a:solidFill>
                  <a:srgbClr val="40A070"/>
                </a:solidFill>
                <a:effectLst/>
                <a:latin typeface="Consolas" panose="020B0609020204030204" pitchFamily="49" charset="0"/>
              </a:rPr>
              <a:t>1.</a:t>
            </a:r>
            <a:r>
              <a:rPr kumimoji="0" lang="ko-KR" altLang="ko-KR" sz="2000" b="0" i="0" u="none" strike="noStrike" cap="none" normalizeH="0" baseline="0" dirty="0" smtClean="0">
                <a:ln>
                  <a:noFill/>
                </a:ln>
                <a:solidFill>
                  <a:srgbClr val="333333"/>
                </a:solidFill>
                <a:effectLst/>
                <a:latin typeface="Consolas" panose="020B0609020204030204" pitchFamily="49" charset="0"/>
              </a:rPr>
              <a:t>5L </a:t>
            </a:r>
            <a:r>
              <a:rPr kumimoji="0" lang="en-US" altLang="ko-KR" sz="2000" b="0" i="0" u="none" strike="noStrike" cap="none" normalizeH="0" baseline="0" dirty="0" smtClean="0">
                <a:ln>
                  <a:noFill/>
                </a:ln>
                <a:solidFill>
                  <a:srgbClr val="333333"/>
                </a:solidFill>
                <a:effectLst/>
                <a:latin typeface="Consolas" panose="020B0609020204030204" pitchFamily="49" charset="0"/>
              </a:rPr>
              <a:t/>
            </a:r>
            <a:br>
              <a:rPr kumimoji="0" lang="en-US" altLang="ko-KR" sz="2000" b="0" i="0" u="none" strike="noStrike" cap="none" normalizeH="0" baseline="0" dirty="0" smtClean="0">
                <a:ln>
                  <a:noFill/>
                </a:ln>
                <a:solidFill>
                  <a:srgbClr val="333333"/>
                </a:solidFill>
                <a:effectLst/>
                <a:latin typeface="Consolas" panose="020B0609020204030204" pitchFamily="49" charset="0"/>
              </a:rPr>
            </a:br>
            <a:r>
              <a:rPr kumimoji="0" lang="ko-KR" altLang="ko-KR" sz="2000" b="0" i="1" u="none" strike="noStrike" cap="none" normalizeH="0" baseline="0" dirty="0" smtClean="0">
                <a:ln>
                  <a:noFill/>
                </a:ln>
                <a:solidFill>
                  <a:srgbClr val="60A0B0"/>
                </a:solidFill>
                <a:effectLst/>
                <a:latin typeface="Consolas" panose="020B0609020204030204" pitchFamily="49" charset="0"/>
              </a:rPr>
              <a:t>#&gt; [1] 1.5</a:t>
            </a:r>
            <a:r>
              <a:rPr kumimoji="0" lang="ko-KR" altLang="ko-KR" sz="2000" b="0" i="0" u="none" strike="noStrike" cap="none" normalizeH="0" baseline="0" dirty="0" smtClean="0">
                <a:ln>
                  <a:noFill/>
                </a:ln>
                <a:solidFill>
                  <a:schemeClr val="tx1"/>
                </a:solidFill>
                <a:effectLst/>
              </a:rPr>
              <a:t> </a:t>
            </a:r>
            <a:endParaRPr kumimoji="0" lang="ko-KR" altLang="ko-KR" sz="20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4695569" y="3412976"/>
            <a:ext cx="2398092" cy="1538883"/>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2000" b="0" i="0" u="none" strike="noStrike" cap="none" normalizeH="0" baseline="0" dirty="0" smtClean="0">
                <a:ln>
                  <a:noFill/>
                </a:ln>
                <a:solidFill>
                  <a:srgbClr val="333333"/>
                </a:solidFill>
                <a:effectLst/>
                <a:latin typeface="Consolas" panose="020B0609020204030204" pitchFamily="49" charset="0"/>
              </a:rPr>
              <a:t>x &lt;-</a:t>
            </a:r>
            <a:r>
              <a:rPr kumimoji="0" lang="ko-KR" altLang="ko-KR" sz="2000" b="0" i="0" u="none" strike="noStrike" cap="none" normalizeH="0" baseline="0" dirty="0" smtClean="0">
                <a:ln>
                  <a:noFill/>
                </a:ln>
                <a:solidFill>
                  <a:srgbClr val="4070A0"/>
                </a:solidFill>
                <a:effectLst/>
                <a:latin typeface="Consolas" panose="020B0609020204030204" pitchFamily="49" charset="0"/>
              </a:rPr>
              <a:t> </a:t>
            </a:r>
            <a:r>
              <a:rPr kumimoji="0" lang="ko-KR" altLang="ko-KR" sz="2000" b="1" i="0" u="none" strike="noStrike" cap="none" normalizeH="0" baseline="0" dirty="0" smtClean="0">
                <a:ln>
                  <a:noFill/>
                </a:ln>
                <a:solidFill>
                  <a:srgbClr val="007020"/>
                </a:solidFill>
                <a:effectLst/>
                <a:latin typeface="Consolas" panose="020B0609020204030204" pitchFamily="49" charset="0"/>
              </a:rPr>
              <a:t>sqrt</a:t>
            </a:r>
            <a:r>
              <a:rPr kumimoji="0" lang="ko-KR" altLang="ko-KR" sz="2000" b="0" i="0" u="none" strike="noStrike" cap="none" normalizeH="0" baseline="0" dirty="0" smtClean="0">
                <a:ln>
                  <a:noFill/>
                </a:ln>
                <a:solidFill>
                  <a:srgbClr val="333333"/>
                </a:solidFill>
                <a:effectLst/>
                <a:latin typeface="Consolas" panose="020B0609020204030204" pitchFamily="49" charset="0"/>
              </a:rPr>
              <a:t>(</a:t>
            </a:r>
            <a:r>
              <a:rPr kumimoji="0" lang="ko-KR" altLang="ko-KR" sz="2000" b="0" i="0" u="none" strike="noStrike" cap="none" normalizeH="0" baseline="0" dirty="0" smtClean="0">
                <a:ln>
                  <a:noFill/>
                </a:ln>
                <a:solidFill>
                  <a:srgbClr val="40A070"/>
                </a:solidFill>
                <a:effectLst/>
                <a:latin typeface="Consolas" panose="020B0609020204030204" pitchFamily="49" charset="0"/>
              </a:rPr>
              <a:t>2</a:t>
            </a:r>
            <a:r>
              <a:rPr kumimoji="0" lang="ko-KR" altLang="ko-KR" sz="2000" b="0" i="0" u="none" strike="noStrike" cap="none" normalizeH="0" baseline="0" dirty="0" smtClean="0">
                <a:ln>
                  <a:noFill/>
                </a:ln>
                <a:solidFill>
                  <a:srgbClr val="333333"/>
                </a:solidFill>
                <a:effectLst/>
                <a:latin typeface="Consolas" panose="020B0609020204030204" pitchFamily="49" charset="0"/>
              </a:rPr>
              <a:t>) ^</a:t>
            </a:r>
            <a:r>
              <a:rPr kumimoji="0" lang="ko-KR" altLang="ko-KR" sz="2000" b="0" i="0" u="none" strike="noStrike" cap="none" normalizeH="0" baseline="0" dirty="0" smtClean="0">
                <a:ln>
                  <a:noFill/>
                </a:ln>
                <a:solidFill>
                  <a:srgbClr val="4070A0"/>
                </a:solidFill>
                <a:effectLst/>
                <a:latin typeface="Consolas" panose="020B0609020204030204" pitchFamily="49" charset="0"/>
              </a:rPr>
              <a:t> </a:t>
            </a:r>
            <a:r>
              <a:rPr kumimoji="0" lang="ko-KR" altLang="ko-KR" sz="2000" b="0" i="0" u="none" strike="noStrike" cap="none" normalizeH="0" baseline="0" dirty="0" smtClean="0">
                <a:ln>
                  <a:noFill/>
                </a:ln>
                <a:solidFill>
                  <a:srgbClr val="40A070"/>
                </a:solidFill>
                <a:effectLst/>
                <a:latin typeface="Consolas" panose="020B0609020204030204" pitchFamily="49" charset="0"/>
              </a:rPr>
              <a:t>2</a:t>
            </a:r>
            <a:r>
              <a:rPr kumimoji="0" lang="ko-KR" altLang="ko-KR" sz="2000" b="0" i="0" u="none" strike="noStrike" cap="none" normalizeH="0" baseline="0" dirty="0" smtClean="0">
                <a:ln>
                  <a:noFill/>
                </a:ln>
                <a:solidFill>
                  <a:srgbClr val="333333"/>
                </a:solidFill>
                <a:effectLst/>
                <a:latin typeface="Consolas" panose="020B0609020204030204" pitchFamily="49" charset="0"/>
              </a:rPr>
              <a:t> </a:t>
            </a:r>
            <a:r>
              <a:rPr kumimoji="0" lang="en-US" altLang="ko-KR" sz="2000" b="0" i="0" u="none" strike="noStrike" cap="none" normalizeH="0" baseline="0" dirty="0" smtClean="0">
                <a:ln>
                  <a:noFill/>
                </a:ln>
                <a:solidFill>
                  <a:srgbClr val="333333"/>
                </a:solidFill>
                <a:effectLst/>
                <a:latin typeface="Consolas" panose="020B0609020204030204" pitchFamily="49" charset="0"/>
              </a:rPr>
              <a:t/>
            </a:r>
            <a:br>
              <a:rPr kumimoji="0" lang="en-US" altLang="ko-KR" sz="2000" b="0" i="0" u="none" strike="noStrike" cap="none" normalizeH="0" baseline="0" dirty="0" smtClean="0">
                <a:ln>
                  <a:noFill/>
                </a:ln>
                <a:solidFill>
                  <a:srgbClr val="333333"/>
                </a:solidFill>
                <a:effectLst/>
                <a:latin typeface="Consolas" panose="020B0609020204030204" pitchFamily="49" charset="0"/>
              </a:rPr>
            </a:br>
            <a:r>
              <a:rPr kumimoji="0" lang="ko-KR" altLang="ko-KR" sz="2000" b="0" i="0" u="none" strike="noStrike" cap="none" normalizeH="0" baseline="0" dirty="0" smtClean="0">
                <a:ln>
                  <a:noFill/>
                </a:ln>
                <a:solidFill>
                  <a:srgbClr val="333333"/>
                </a:solidFill>
                <a:effectLst/>
                <a:latin typeface="Consolas" panose="020B0609020204030204" pitchFamily="49" charset="0"/>
              </a:rPr>
              <a:t>x </a:t>
            </a:r>
            <a:r>
              <a:rPr kumimoji="0" lang="en-US" altLang="ko-KR" sz="2000" b="0" i="0" u="none" strike="noStrike" cap="none" normalizeH="0" baseline="0" dirty="0" smtClean="0">
                <a:ln>
                  <a:noFill/>
                </a:ln>
                <a:solidFill>
                  <a:srgbClr val="333333"/>
                </a:solidFill>
                <a:effectLst/>
                <a:latin typeface="Consolas" panose="020B0609020204030204" pitchFamily="49" charset="0"/>
              </a:rPr>
              <a:t/>
            </a:r>
            <a:br>
              <a:rPr kumimoji="0" lang="en-US" altLang="ko-KR" sz="2000" b="0" i="0" u="none" strike="noStrike" cap="none" normalizeH="0" baseline="0" dirty="0" smtClean="0">
                <a:ln>
                  <a:noFill/>
                </a:ln>
                <a:solidFill>
                  <a:srgbClr val="333333"/>
                </a:solidFill>
                <a:effectLst/>
                <a:latin typeface="Consolas" panose="020B0609020204030204" pitchFamily="49" charset="0"/>
              </a:rPr>
            </a:br>
            <a:r>
              <a:rPr kumimoji="0" lang="ko-KR" altLang="ko-KR" sz="2000" b="0" i="1" u="none" strike="noStrike" cap="none" normalizeH="0" baseline="0" dirty="0" smtClean="0">
                <a:ln>
                  <a:noFill/>
                </a:ln>
                <a:solidFill>
                  <a:srgbClr val="60A0B0"/>
                </a:solidFill>
                <a:effectLst/>
                <a:latin typeface="Consolas" panose="020B0609020204030204" pitchFamily="49" charset="0"/>
              </a:rPr>
              <a:t>#&gt; [1] 2</a:t>
            </a:r>
            <a:r>
              <a:rPr kumimoji="0" lang="ko-KR" altLang="ko-KR" sz="2000" b="0" i="0" u="none" strike="noStrike" cap="none" normalizeH="0" baseline="0" dirty="0" smtClean="0">
                <a:ln>
                  <a:noFill/>
                </a:ln>
                <a:solidFill>
                  <a:srgbClr val="333333"/>
                </a:solidFill>
                <a:effectLst/>
                <a:latin typeface="Consolas" panose="020B0609020204030204" pitchFamily="49" charset="0"/>
              </a:rPr>
              <a:t> </a:t>
            </a:r>
            <a:r>
              <a:rPr kumimoji="0" lang="en-US" altLang="ko-KR" sz="2000" b="0" i="0" u="none" strike="noStrike" cap="none" normalizeH="0" baseline="0" dirty="0" smtClean="0">
                <a:ln>
                  <a:noFill/>
                </a:ln>
                <a:solidFill>
                  <a:srgbClr val="333333"/>
                </a:solidFill>
                <a:effectLst/>
                <a:latin typeface="Consolas" panose="020B0609020204030204" pitchFamily="49" charset="0"/>
              </a:rPr>
              <a:t/>
            </a:r>
            <a:br>
              <a:rPr kumimoji="0" lang="en-US" altLang="ko-KR" sz="2000" b="0" i="0" u="none" strike="noStrike" cap="none" normalizeH="0" baseline="0" dirty="0" smtClean="0">
                <a:ln>
                  <a:noFill/>
                </a:ln>
                <a:solidFill>
                  <a:srgbClr val="333333"/>
                </a:solidFill>
                <a:effectLst/>
                <a:latin typeface="Consolas" panose="020B0609020204030204" pitchFamily="49" charset="0"/>
              </a:rPr>
            </a:br>
            <a:r>
              <a:rPr kumimoji="0" lang="ko-KR" altLang="ko-KR" sz="2000" b="0" i="0" u="none" strike="noStrike" cap="none" normalizeH="0" baseline="0" dirty="0" smtClean="0">
                <a:ln>
                  <a:noFill/>
                </a:ln>
                <a:solidFill>
                  <a:srgbClr val="333333"/>
                </a:solidFill>
                <a:effectLst/>
                <a:latin typeface="Consolas" panose="020B0609020204030204" pitchFamily="49" charset="0"/>
              </a:rPr>
              <a:t>x -</a:t>
            </a:r>
            <a:r>
              <a:rPr kumimoji="0" lang="ko-KR" altLang="ko-KR" sz="2000" b="0" i="0" u="none" strike="noStrike" cap="none" normalizeH="0" baseline="0" dirty="0" smtClean="0">
                <a:ln>
                  <a:noFill/>
                </a:ln>
                <a:solidFill>
                  <a:srgbClr val="4070A0"/>
                </a:solidFill>
                <a:effectLst/>
                <a:latin typeface="Consolas" panose="020B0609020204030204" pitchFamily="49" charset="0"/>
              </a:rPr>
              <a:t> </a:t>
            </a:r>
            <a:r>
              <a:rPr kumimoji="0" lang="ko-KR" altLang="ko-KR" sz="2000" b="0" i="0" u="none" strike="noStrike" cap="none" normalizeH="0" baseline="0" dirty="0" smtClean="0">
                <a:ln>
                  <a:noFill/>
                </a:ln>
                <a:solidFill>
                  <a:srgbClr val="40A070"/>
                </a:solidFill>
                <a:effectLst/>
                <a:latin typeface="Consolas" panose="020B0609020204030204" pitchFamily="49" charset="0"/>
              </a:rPr>
              <a:t>2</a:t>
            </a:r>
            <a:r>
              <a:rPr kumimoji="0" lang="ko-KR" altLang="ko-KR" sz="2000" b="0" i="0" u="none" strike="noStrike" cap="none" normalizeH="0" baseline="0" dirty="0" smtClean="0">
                <a:ln>
                  <a:noFill/>
                </a:ln>
                <a:solidFill>
                  <a:srgbClr val="333333"/>
                </a:solidFill>
                <a:effectLst/>
                <a:latin typeface="Consolas" panose="020B0609020204030204" pitchFamily="49" charset="0"/>
              </a:rPr>
              <a:t> </a:t>
            </a:r>
            <a:r>
              <a:rPr kumimoji="0" lang="en-US" altLang="ko-KR" sz="2000" b="0" i="0" u="none" strike="noStrike" cap="none" normalizeH="0" baseline="0" dirty="0" smtClean="0">
                <a:ln>
                  <a:noFill/>
                </a:ln>
                <a:solidFill>
                  <a:srgbClr val="333333"/>
                </a:solidFill>
                <a:effectLst/>
                <a:latin typeface="Consolas" panose="020B0609020204030204" pitchFamily="49" charset="0"/>
              </a:rPr>
              <a:t/>
            </a:r>
            <a:br>
              <a:rPr kumimoji="0" lang="en-US" altLang="ko-KR" sz="2000" b="0" i="0" u="none" strike="noStrike" cap="none" normalizeH="0" baseline="0" dirty="0" smtClean="0">
                <a:ln>
                  <a:noFill/>
                </a:ln>
                <a:solidFill>
                  <a:srgbClr val="333333"/>
                </a:solidFill>
                <a:effectLst/>
                <a:latin typeface="Consolas" panose="020B0609020204030204" pitchFamily="49" charset="0"/>
              </a:rPr>
            </a:br>
            <a:r>
              <a:rPr kumimoji="0" lang="ko-KR" altLang="ko-KR" sz="2000" b="0" i="1" u="none" strike="noStrike" cap="none" normalizeH="0" baseline="0" dirty="0" smtClean="0">
                <a:ln>
                  <a:noFill/>
                </a:ln>
                <a:solidFill>
                  <a:srgbClr val="60A0B0"/>
                </a:solidFill>
                <a:effectLst/>
                <a:latin typeface="Consolas" panose="020B0609020204030204" pitchFamily="49" charset="0"/>
              </a:rPr>
              <a:t>#&gt; [1] 4.44e-16</a:t>
            </a:r>
            <a:r>
              <a:rPr kumimoji="0" lang="ko-KR" altLang="ko-KR" sz="2000" b="0" i="0" u="none" strike="noStrike" cap="none" normalizeH="0" baseline="0" dirty="0" smtClean="0">
                <a:ln>
                  <a:noFill/>
                </a:ln>
                <a:solidFill>
                  <a:schemeClr val="tx1"/>
                </a:solidFill>
                <a:effectLst/>
              </a:rPr>
              <a:t> </a:t>
            </a:r>
            <a:endParaRPr kumimoji="0" lang="ko-KR" altLang="ko-KR" sz="2000" b="0" i="0" u="none" strike="noStrike" cap="none" normalizeH="0" baseline="0" dirty="0" smtClean="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8064994" y="3412976"/>
            <a:ext cx="2769989" cy="615553"/>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2000" b="1" i="0" u="none" strike="noStrike" cap="none" normalizeH="0" baseline="0" dirty="0" smtClean="0">
                <a:ln>
                  <a:noFill/>
                </a:ln>
                <a:solidFill>
                  <a:srgbClr val="007020"/>
                </a:solidFill>
                <a:effectLst/>
                <a:latin typeface="Consolas" panose="020B0609020204030204" pitchFamily="49" charset="0"/>
              </a:rPr>
              <a:t>c</a:t>
            </a:r>
            <a:r>
              <a:rPr kumimoji="0" lang="ko-KR" altLang="ko-KR" sz="2000" b="0" i="0" u="none" strike="noStrike" cap="none" normalizeH="0" baseline="0" dirty="0" smtClean="0">
                <a:ln>
                  <a:noFill/>
                </a:ln>
                <a:solidFill>
                  <a:srgbClr val="333333"/>
                </a:solidFill>
                <a:effectLst/>
                <a:latin typeface="Consolas" panose="020B0609020204030204" pitchFamily="49" charset="0"/>
              </a:rPr>
              <a:t>(-</a:t>
            </a:r>
            <a:r>
              <a:rPr kumimoji="0" lang="ko-KR" altLang="ko-KR" sz="2000" b="0" i="0" u="none" strike="noStrike" cap="none" normalizeH="0" baseline="0" dirty="0" smtClean="0">
                <a:ln>
                  <a:noFill/>
                </a:ln>
                <a:solidFill>
                  <a:srgbClr val="40A070"/>
                </a:solidFill>
                <a:effectLst/>
                <a:latin typeface="Consolas" panose="020B0609020204030204" pitchFamily="49" charset="0"/>
              </a:rPr>
              <a:t>1</a:t>
            </a:r>
            <a:r>
              <a:rPr kumimoji="0" lang="ko-KR" altLang="ko-KR" sz="2000" b="0" i="0" u="none" strike="noStrike" cap="none" normalizeH="0" baseline="0" dirty="0" smtClean="0">
                <a:ln>
                  <a:noFill/>
                </a:ln>
                <a:solidFill>
                  <a:srgbClr val="333333"/>
                </a:solidFill>
                <a:effectLst/>
                <a:latin typeface="Consolas" panose="020B0609020204030204" pitchFamily="49" charset="0"/>
              </a:rPr>
              <a:t>, </a:t>
            </a:r>
            <a:r>
              <a:rPr kumimoji="0" lang="ko-KR" altLang="ko-KR" sz="2000" b="0" i="0" u="none" strike="noStrike" cap="none" normalizeH="0" baseline="0" dirty="0" smtClean="0">
                <a:ln>
                  <a:noFill/>
                </a:ln>
                <a:solidFill>
                  <a:srgbClr val="40A070"/>
                </a:solidFill>
                <a:effectLst/>
                <a:latin typeface="Consolas" panose="020B0609020204030204" pitchFamily="49" charset="0"/>
              </a:rPr>
              <a:t>0</a:t>
            </a:r>
            <a:r>
              <a:rPr kumimoji="0" lang="ko-KR" altLang="ko-KR" sz="2000" b="0" i="0" u="none" strike="noStrike" cap="none" normalizeH="0" baseline="0" dirty="0" smtClean="0">
                <a:ln>
                  <a:noFill/>
                </a:ln>
                <a:solidFill>
                  <a:srgbClr val="333333"/>
                </a:solidFill>
                <a:effectLst/>
                <a:latin typeface="Consolas" panose="020B0609020204030204" pitchFamily="49" charset="0"/>
              </a:rPr>
              <a:t>, </a:t>
            </a:r>
            <a:r>
              <a:rPr kumimoji="0" lang="ko-KR" altLang="ko-KR" sz="2000" b="0" i="0" u="none" strike="noStrike" cap="none" normalizeH="0" baseline="0" dirty="0" smtClean="0">
                <a:ln>
                  <a:noFill/>
                </a:ln>
                <a:solidFill>
                  <a:srgbClr val="40A070"/>
                </a:solidFill>
                <a:effectLst/>
                <a:latin typeface="Consolas" panose="020B0609020204030204" pitchFamily="49" charset="0"/>
              </a:rPr>
              <a:t>1</a:t>
            </a:r>
            <a:r>
              <a:rPr kumimoji="0" lang="ko-KR" altLang="ko-KR" sz="2000" b="0" i="0" u="none" strike="noStrike" cap="none" normalizeH="0" baseline="0" dirty="0" smtClean="0">
                <a:ln>
                  <a:noFill/>
                </a:ln>
                <a:solidFill>
                  <a:srgbClr val="333333"/>
                </a:solidFill>
                <a:effectLst/>
                <a:latin typeface="Consolas" panose="020B0609020204030204" pitchFamily="49" charset="0"/>
              </a:rPr>
              <a:t>) /</a:t>
            </a:r>
            <a:r>
              <a:rPr kumimoji="0" lang="ko-KR" altLang="ko-KR" sz="2000" b="0" i="0" u="none" strike="noStrike" cap="none" normalizeH="0" baseline="0" dirty="0" smtClean="0">
                <a:ln>
                  <a:noFill/>
                </a:ln>
                <a:solidFill>
                  <a:srgbClr val="4070A0"/>
                </a:solidFill>
                <a:effectLst/>
                <a:latin typeface="Consolas" panose="020B0609020204030204" pitchFamily="49" charset="0"/>
              </a:rPr>
              <a:t> </a:t>
            </a:r>
            <a:r>
              <a:rPr kumimoji="0" lang="ko-KR" altLang="ko-KR" sz="2000" b="0" i="0" u="none" strike="noStrike" cap="none" normalizeH="0" baseline="0" dirty="0" smtClean="0">
                <a:ln>
                  <a:noFill/>
                </a:ln>
                <a:solidFill>
                  <a:srgbClr val="40A070"/>
                </a:solidFill>
                <a:effectLst/>
                <a:latin typeface="Consolas" panose="020B0609020204030204" pitchFamily="49" charset="0"/>
              </a:rPr>
              <a:t>0</a:t>
            </a:r>
            <a:r>
              <a:rPr kumimoji="0" lang="ko-KR" altLang="ko-KR" sz="2000" b="0" i="0" u="none" strike="noStrike" cap="none" normalizeH="0" baseline="0" dirty="0" smtClean="0">
                <a:ln>
                  <a:noFill/>
                </a:ln>
                <a:solidFill>
                  <a:srgbClr val="333333"/>
                </a:solidFill>
                <a:effectLst/>
                <a:latin typeface="Consolas" panose="020B0609020204030204" pitchFamily="49" charset="0"/>
              </a:rPr>
              <a:t> </a:t>
            </a:r>
            <a:r>
              <a:rPr kumimoji="0" lang="en-US" altLang="ko-KR" sz="2000" b="0" i="0" u="none" strike="noStrike" cap="none" normalizeH="0" baseline="0" dirty="0" smtClean="0">
                <a:ln>
                  <a:noFill/>
                </a:ln>
                <a:solidFill>
                  <a:srgbClr val="333333"/>
                </a:solidFill>
                <a:effectLst/>
                <a:latin typeface="Consolas" panose="020B0609020204030204" pitchFamily="49" charset="0"/>
              </a:rPr>
              <a:t/>
            </a:r>
            <a:br>
              <a:rPr kumimoji="0" lang="en-US" altLang="ko-KR" sz="2000" b="0" i="0" u="none" strike="noStrike" cap="none" normalizeH="0" baseline="0" dirty="0" smtClean="0">
                <a:ln>
                  <a:noFill/>
                </a:ln>
                <a:solidFill>
                  <a:srgbClr val="333333"/>
                </a:solidFill>
                <a:effectLst/>
                <a:latin typeface="Consolas" panose="020B0609020204030204" pitchFamily="49" charset="0"/>
              </a:rPr>
            </a:br>
            <a:r>
              <a:rPr kumimoji="0" lang="ko-KR" altLang="ko-KR" sz="2000" b="0" i="1" u="none" strike="noStrike" cap="none" normalizeH="0" baseline="0" dirty="0" smtClean="0">
                <a:ln>
                  <a:noFill/>
                </a:ln>
                <a:solidFill>
                  <a:srgbClr val="60A0B0"/>
                </a:solidFill>
                <a:effectLst/>
                <a:latin typeface="Consolas" panose="020B0609020204030204" pitchFamily="49" charset="0"/>
              </a:rPr>
              <a:t>#&gt; [1] -Inf NaN Inf</a:t>
            </a:r>
            <a:r>
              <a:rPr kumimoji="0" lang="ko-KR" altLang="ko-KR" sz="2000" b="0" i="0" u="none" strike="noStrike" cap="none" normalizeH="0" baseline="0" dirty="0" smtClean="0">
                <a:ln>
                  <a:noFill/>
                </a:ln>
                <a:solidFill>
                  <a:schemeClr val="tx1"/>
                </a:solidFill>
                <a:effectLst/>
              </a:rPr>
              <a:t> </a:t>
            </a:r>
            <a:endParaRPr kumimoji="0" lang="ko-KR" altLang="ko-KR" sz="2000" b="0" i="0" u="none" strike="noStrike" cap="none" normalizeH="0" baseline="0" dirty="0" smtClean="0">
              <a:ln>
                <a:noFill/>
              </a:ln>
              <a:solidFill>
                <a:schemeClr val="tx1"/>
              </a:solidFill>
              <a:effectLst/>
              <a:latin typeface="Arial" panose="020B0604020202020204" pitchFamily="34" charset="0"/>
            </a:endParaRPr>
          </a:p>
        </p:txBody>
      </p:sp>
      <p:sp>
        <p:nvSpPr>
          <p:cNvPr id="8" name="TextBox 7"/>
          <p:cNvSpPr txBox="1"/>
          <p:nvPr/>
        </p:nvSpPr>
        <p:spPr>
          <a:xfrm>
            <a:off x="4035105" y="5125673"/>
            <a:ext cx="4029889" cy="1384995"/>
          </a:xfrm>
          <a:prstGeom prst="rect">
            <a:avLst/>
          </a:prstGeom>
          <a:noFill/>
        </p:spPr>
        <p:txBody>
          <a:bodyPr wrap="square" rtlCol="0">
            <a:spAutoFit/>
          </a:bodyPr>
          <a:lstStyle/>
          <a:p>
            <a:r>
              <a:rPr lang="en-US" altLang="ko-KR" sz="1400" dirty="0" smtClean="0"/>
              <a:t>Doubles are approximations. Doubles represent floating point numbers that can not always be precisely represented with a fixed amount of memory. This means that you should consider all doubles to be approximations. : </a:t>
            </a:r>
            <a:r>
              <a:rPr lang="en-US" altLang="ko-KR" sz="1400" dirty="0" err="1" smtClean="0"/>
              <a:t>dplyr</a:t>
            </a:r>
            <a:r>
              <a:rPr lang="en-US" altLang="ko-KR" sz="1400" dirty="0" smtClean="0"/>
              <a:t>::near() instead of ‘==‘</a:t>
            </a:r>
            <a:endParaRPr lang="ko-KR" altLang="en-US" sz="1400" dirty="0"/>
          </a:p>
        </p:txBody>
      </p:sp>
      <p:sp>
        <p:nvSpPr>
          <p:cNvPr id="10" name="TextBox 9"/>
          <p:cNvSpPr txBox="1"/>
          <p:nvPr/>
        </p:nvSpPr>
        <p:spPr>
          <a:xfrm>
            <a:off x="8263156" y="4182417"/>
            <a:ext cx="3559447" cy="1228482"/>
          </a:xfrm>
          <a:prstGeom prst="rect">
            <a:avLst/>
          </a:prstGeom>
          <a:noFill/>
        </p:spPr>
        <p:txBody>
          <a:bodyPr wrap="square" rtlCol="0">
            <a:spAutoFit/>
          </a:bodyPr>
          <a:lstStyle/>
          <a:p>
            <a:r>
              <a:rPr lang="en-US" altLang="ko-KR" smtClean="0"/>
              <a:t>Avoid using == to check for these other special values. Instead use the helper functions is.finite(), is.infinite(), and is.nan():</a:t>
            </a:r>
            <a:endParaRPr lang="ko-KR" altLang="en-US" dirty="0"/>
          </a:p>
        </p:txBody>
      </p:sp>
    </p:spTree>
    <p:extLst>
      <p:ext uri="{BB962C8B-B14F-4D97-AF65-F5344CB8AC3E}">
        <p14:creationId xmlns:p14="http://schemas.microsoft.com/office/powerpoint/2010/main" val="3166701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Character</a:t>
            </a:r>
            <a:endParaRPr lang="ko-KR" altLang="en-US" dirty="0"/>
          </a:p>
        </p:txBody>
      </p:sp>
      <p:sp>
        <p:nvSpPr>
          <p:cNvPr id="3" name="내용 개체 틀 2"/>
          <p:cNvSpPr>
            <a:spLocks noGrp="1"/>
          </p:cNvSpPr>
          <p:nvPr>
            <p:ph idx="1"/>
          </p:nvPr>
        </p:nvSpPr>
        <p:spPr/>
        <p:txBody>
          <a:bodyPr/>
          <a:lstStyle/>
          <a:p>
            <a:r>
              <a:rPr lang="en-US" altLang="ko-KR" dirty="0"/>
              <a:t>Character vectors are the most complex type of atomic vector, because each element of a character vector is a string, and a string can contain an arbitrary amount of data.</a:t>
            </a:r>
          </a:p>
          <a:p>
            <a:pPr marL="0" indent="0">
              <a:buNone/>
            </a:pPr>
            <a:r>
              <a:rPr lang="en-US" altLang="ko-KR" dirty="0"/>
              <a:t/>
            </a:r>
            <a:br>
              <a:rPr lang="en-US" altLang="ko-KR" dirty="0"/>
            </a:br>
            <a:endParaRPr lang="ko-KR" altLang="en-US" dirty="0"/>
          </a:p>
        </p:txBody>
      </p:sp>
      <p:sp>
        <p:nvSpPr>
          <p:cNvPr id="4" name="Rectangle 1"/>
          <p:cNvSpPr>
            <a:spLocks noChangeArrowheads="1"/>
          </p:cNvSpPr>
          <p:nvPr/>
        </p:nvSpPr>
        <p:spPr bwMode="auto">
          <a:xfrm>
            <a:off x="1227438" y="3868869"/>
            <a:ext cx="5783635" cy="184665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2000" b="0" i="0" u="none" strike="noStrike" cap="none" normalizeH="0" baseline="0" dirty="0" smtClean="0">
                <a:ln>
                  <a:noFill/>
                </a:ln>
                <a:solidFill>
                  <a:srgbClr val="333333"/>
                </a:solidFill>
                <a:effectLst/>
                <a:latin typeface="Consolas" panose="020B0609020204030204" pitchFamily="49" charset="0"/>
              </a:rPr>
              <a:t>x &lt;-</a:t>
            </a:r>
            <a:r>
              <a:rPr kumimoji="0" lang="ko-KR" altLang="ko-KR" sz="2000" b="0" i="0" u="none" strike="noStrike" cap="none" normalizeH="0" baseline="0" dirty="0" smtClean="0">
                <a:ln>
                  <a:noFill/>
                </a:ln>
                <a:solidFill>
                  <a:srgbClr val="4070A0"/>
                </a:solidFill>
                <a:effectLst/>
                <a:latin typeface="Consolas" panose="020B0609020204030204" pitchFamily="49" charset="0"/>
              </a:rPr>
              <a:t> "This is a reasonably long string."</a:t>
            </a:r>
            <a:r>
              <a:rPr kumimoji="0" lang="ko-KR" altLang="ko-KR" sz="2000" b="0" i="0" u="none" strike="noStrike" cap="none" normalizeH="0" baseline="0" dirty="0" smtClean="0">
                <a:ln>
                  <a:noFill/>
                </a:ln>
                <a:solidFill>
                  <a:srgbClr val="333333"/>
                </a:solidFill>
                <a:effectLst/>
                <a:latin typeface="Consolas" panose="020B0609020204030204" pitchFamily="49" charset="0"/>
              </a:rPr>
              <a:t> </a:t>
            </a:r>
            <a:r>
              <a:rPr kumimoji="0" lang="en-US" altLang="ko-KR" sz="2000" b="0" i="0" u="none" strike="noStrike" cap="none" normalizeH="0" baseline="0" dirty="0" smtClean="0">
                <a:ln>
                  <a:noFill/>
                </a:ln>
                <a:solidFill>
                  <a:srgbClr val="333333"/>
                </a:solidFill>
                <a:effectLst/>
                <a:latin typeface="Consolas" panose="020B0609020204030204" pitchFamily="49" charset="0"/>
              </a:rPr>
              <a:t/>
            </a:r>
            <a:br>
              <a:rPr kumimoji="0" lang="en-US" altLang="ko-KR" sz="2000" b="0" i="0" u="none" strike="noStrike" cap="none" normalizeH="0" baseline="0" dirty="0" smtClean="0">
                <a:ln>
                  <a:noFill/>
                </a:ln>
                <a:solidFill>
                  <a:srgbClr val="333333"/>
                </a:solidFill>
                <a:effectLst/>
                <a:latin typeface="Consolas" panose="020B0609020204030204" pitchFamily="49" charset="0"/>
              </a:rPr>
            </a:br>
            <a:r>
              <a:rPr kumimoji="0" lang="ko-KR" altLang="ko-KR" sz="2000" b="0" i="0" u="none" strike="noStrike" cap="none" normalizeH="0" baseline="0" dirty="0" smtClean="0">
                <a:ln>
                  <a:noFill/>
                </a:ln>
                <a:solidFill>
                  <a:srgbClr val="333333"/>
                </a:solidFill>
                <a:effectLst/>
                <a:latin typeface="Consolas" panose="020B0609020204030204" pitchFamily="49" charset="0"/>
              </a:rPr>
              <a:t>pryr::</a:t>
            </a:r>
            <a:r>
              <a:rPr kumimoji="0" lang="ko-KR" altLang="ko-KR" sz="2000" b="1" i="0" u="none" strike="noStrike" cap="none" normalizeH="0" baseline="0" dirty="0" smtClean="0">
                <a:ln>
                  <a:noFill/>
                </a:ln>
                <a:solidFill>
                  <a:srgbClr val="007020"/>
                </a:solidFill>
                <a:effectLst/>
                <a:latin typeface="Consolas" panose="020B0609020204030204" pitchFamily="49" charset="0"/>
              </a:rPr>
              <a:t>object_size</a:t>
            </a:r>
            <a:r>
              <a:rPr kumimoji="0" lang="ko-KR" altLang="ko-KR" sz="2000" b="0" i="0" u="none" strike="noStrike" cap="none" normalizeH="0" baseline="0" dirty="0" smtClean="0">
                <a:ln>
                  <a:noFill/>
                </a:ln>
                <a:solidFill>
                  <a:srgbClr val="333333"/>
                </a:solidFill>
                <a:effectLst/>
                <a:latin typeface="Consolas" panose="020B0609020204030204" pitchFamily="49" charset="0"/>
              </a:rPr>
              <a:t>(x) </a:t>
            </a:r>
            <a:r>
              <a:rPr kumimoji="0" lang="en-US" altLang="ko-KR" sz="2000" b="0" i="0" u="none" strike="noStrike" cap="none" normalizeH="0" baseline="0" dirty="0" smtClean="0">
                <a:ln>
                  <a:noFill/>
                </a:ln>
                <a:solidFill>
                  <a:srgbClr val="333333"/>
                </a:solidFill>
                <a:effectLst/>
                <a:latin typeface="Consolas" panose="020B0609020204030204" pitchFamily="49" charset="0"/>
              </a:rPr>
              <a:t/>
            </a:r>
            <a:br>
              <a:rPr kumimoji="0" lang="en-US" altLang="ko-KR" sz="2000" b="0" i="0" u="none" strike="noStrike" cap="none" normalizeH="0" baseline="0" dirty="0" smtClean="0">
                <a:ln>
                  <a:noFill/>
                </a:ln>
                <a:solidFill>
                  <a:srgbClr val="333333"/>
                </a:solidFill>
                <a:effectLst/>
                <a:latin typeface="Consolas" panose="020B0609020204030204" pitchFamily="49" charset="0"/>
              </a:rPr>
            </a:br>
            <a:r>
              <a:rPr kumimoji="0" lang="ko-KR" altLang="ko-KR" sz="2000" b="0" i="1" u="none" strike="noStrike" cap="none" normalizeH="0" baseline="0" dirty="0" smtClean="0">
                <a:ln>
                  <a:noFill/>
                </a:ln>
                <a:solidFill>
                  <a:srgbClr val="60A0B0"/>
                </a:solidFill>
                <a:effectLst/>
                <a:latin typeface="Consolas" panose="020B0609020204030204" pitchFamily="49" charset="0"/>
              </a:rPr>
              <a:t>#&gt; 136 B</a:t>
            </a:r>
            <a:r>
              <a:rPr kumimoji="0" lang="ko-KR" altLang="ko-KR" sz="2000" b="0" i="0" u="none" strike="noStrike" cap="none" normalizeH="0" baseline="0" dirty="0" smtClean="0">
                <a:ln>
                  <a:noFill/>
                </a:ln>
                <a:solidFill>
                  <a:srgbClr val="333333"/>
                </a:solidFill>
                <a:effectLst/>
                <a:latin typeface="Consolas" panose="020B0609020204030204" pitchFamily="49" charset="0"/>
              </a:rPr>
              <a:t> </a:t>
            </a:r>
            <a:r>
              <a:rPr kumimoji="0" lang="en-US" altLang="ko-KR" sz="2000" b="0" i="0" u="none" strike="noStrike" cap="none" normalizeH="0" baseline="0" dirty="0" smtClean="0">
                <a:ln>
                  <a:noFill/>
                </a:ln>
                <a:solidFill>
                  <a:srgbClr val="333333"/>
                </a:solidFill>
                <a:effectLst/>
                <a:latin typeface="Consolas" panose="020B0609020204030204" pitchFamily="49" charset="0"/>
              </a:rPr>
              <a:t/>
            </a:r>
            <a:br>
              <a:rPr kumimoji="0" lang="en-US" altLang="ko-KR" sz="2000" b="0" i="0" u="none" strike="noStrike" cap="none" normalizeH="0" baseline="0" dirty="0" smtClean="0">
                <a:ln>
                  <a:noFill/>
                </a:ln>
                <a:solidFill>
                  <a:srgbClr val="333333"/>
                </a:solidFill>
                <a:effectLst/>
                <a:latin typeface="Consolas" panose="020B0609020204030204" pitchFamily="49" charset="0"/>
              </a:rPr>
            </a:br>
            <a:r>
              <a:rPr kumimoji="0" lang="ko-KR" altLang="ko-KR" sz="2000" b="0" i="0" u="none" strike="noStrike" cap="none" normalizeH="0" baseline="0" dirty="0" smtClean="0">
                <a:ln>
                  <a:noFill/>
                </a:ln>
                <a:solidFill>
                  <a:srgbClr val="333333"/>
                </a:solidFill>
                <a:effectLst/>
                <a:latin typeface="Consolas" panose="020B0609020204030204" pitchFamily="49" charset="0"/>
              </a:rPr>
              <a:t>y &lt;-</a:t>
            </a:r>
            <a:r>
              <a:rPr kumimoji="0" lang="ko-KR" altLang="ko-KR" sz="2000" b="0" i="0" u="none" strike="noStrike" cap="none" normalizeH="0" baseline="0" dirty="0" smtClean="0">
                <a:ln>
                  <a:noFill/>
                </a:ln>
                <a:solidFill>
                  <a:srgbClr val="4070A0"/>
                </a:solidFill>
                <a:effectLst/>
                <a:latin typeface="Consolas" panose="020B0609020204030204" pitchFamily="49" charset="0"/>
              </a:rPr>
              <a:t> </a:t>
            </a:r>
            <a:r>
              <a:rPr kumimoji="0" lang="ko-KR" altLang="ko-KR" sz="2000" b="1" i="0" u="none" strike="noStrike" cap="none" normalizeH="0" baseline="0" dirty="0" smtClean="0">
                <a:ln>
                  <a:noFill/>
                </a:ln>
                <a:solidFill>
                  <a:srgbClr val="007020"/>
                </a:solidFill>
                <a:effectLst/>
                <a:latin typeface="Consolas" panose="020B0609020204030204" pitchFamily="49" charset="0"/>
              </a:rPr>
              <a:t>rep</a:t>
            </a:r>
            <a:r>
              <a:rPr kumimoji="0" lang="ko-KR" altLang="ko-KR" sz="2000" b="0" i="0" u="none" strike="noStrike" cap="none" normalizeH="0" baseline="0" dirty="0" smtClean="0">
                <a:ln>
                  <a:noFill/>
                </a:ln>
                <a:solidFill>
                  <a:srgbClr val="333333"/>
                </a:solidFill>
                <a:effectLst/>
                <a:latin typeface="Consolas" panose="020B0609020204030204" pitchFamily="49" charset="0"/>
              </a:rPr>
              <a:t>(x, </a:t>
            </a:r>
            <a:r>
              <a:rPr kumimoji="0" lang="ko-KR" altLang="ko-KR" sz="2000" b="0" i="0" u="none" strike="noStrike" cap="none" normalizeH="0" baseline="0" dirty="0" smtClean="0">
                <a:ln>
                  <a:noFill/>
                </a:ln>
                <a:solidFill>
                  <a:srgbClr val="40A070"/>
                </a:solidFill>
                <a:effectLst/>
                <a:latin typeface="Consolas" panose="020B0609020204030204" pitchFamily="49" charset="0"/>
              </a:rPr>
              <a:t>1000</a:t>
            </a:r>
            <a:r>
              <a:rPr kumimoji="0" lang="ko-KR" altLang="ko-KR" sz="2000" b="0" i="0" u="none" strike="noStrike" cap="none" normalizeH="0" baseline="0" dirty="0" smtClean="0">
                <a:ln>
                  <a:noFill/>
                </a:ln>
                <a:solidFill>
                  <a:srgbClr val="333333"/>
                </a:solidFill>
                <a:effectLst/>
                <a:latin typeface="Consolas" panose="020B0609020204030204" pitchFamily="49" charset="0"/>
              </a:rPr>
              <a:t>) </a:t>
            </a:r>
            <a:r>
              <a:rPr kumimoji="0" lang="en-US" altLang="ko-KR" sz="2000" b="0" i="0" u="none" strike="noStrike" cap="none" normalizeH="0" baseline="0" dirty="0" smtClean="0">
                <a:ln>
                  <a:noFill/>
                </a:ln>
                <a:solidFill>
                  <a:srgbClr val="333333"/>
                </a:solidFill>
                <a:effectLst/>
                <a:latin typeface="Consolas" panose="020B0609020204030204" pitchFamily="49" charset="0"/>
              </a:rPr>
              <a:t/>
            </a:r>
            <a:br>
              <a:rPr kumimoji="0" lang="en-US" altLang="ko-KR" sz="2000" b="0" i="0" u="none" strike="noStrike" cap="none" normalizeH="0" baseline="0" dirty="0" smtClean="0">
                <a:ln>
                  <a:noFill/>
                </a:ln>
                <a:solidFill>
                  <a:srgbClr val="333333"/>
                </a:solidFill>
                <a:effectLst/>
                <a:latin typeface="Consolas" panose="020B0609020204030204" pitchFamily="49" charset="0"/>
              </a:rPr>
            </a:br>
            <a:r>
              <a:rPr kumimoji="0" lang="ko-KR" altLang="ko-KR" sz="2000" b="0" i="0" u="none" strike="noStrike" cap="none" normalizeH="0" baseline="0" dirty="0" smtClean="0">
                <a:ln>
                  <a:noFill/>
                </a:ln>
                <a:solidFill>
                  <a:srgbClr val="333333"/>
                </a:solidFill>
                <a:effectLst/>
                <a:latin typeface="Consolas" panose="020B0609020204030204" pitchFamily="49" charset="0"/>
              </a:rPr>
              <a:t>pryr::</a:t>
            </a:r>
            <a:r>
              <a:rPr kumimoji="0" lang="ko-KR" altLang="ko-KR" sz="2000" b="1" i="0" u="none" strike="noStrike" cap="none" normalizeH="0" baseline="0" dirty="0" smtClean="0">
                <a:ln>
                  <a:noFill/>
                </a:ln>
                <a:solidFill>
                  <a:srgbClr val="007020"/>
                </a:solidFill>
                <a:effectLst/>
                <a:latin typeface="Consolas" panose="020B0609020204030204" pitchFamily="49" charset="0"/>
              </a:rPr>
              <a:t>object_size</a:t>
            </a:r>
            <a:r>
              <a:rPr kumimoji="0" lang="ko-KR" altLang="ko-KR" sz="2000" b="0" i="0" u="none" strike="noStrike" cap="none" normalizeH="0" baseline="0" dirty="0" smtClean="0">
                <a:ln>
                  <a:noFill/>
                </a:ln>
                <a:solidFill>
                  <a:srgbClr val="333333"/>
                </a:solidFill>
                <a:effectLst/>
                <a:latin typeface="Consolas" panose="020B0609020204030204" pitchFamily="49" charset="0"/>
              </a:rPr>
              <a:t>(y) </a:t>
            </a:r>
            <a:r>
              <a:rPr kumimoji="0" lang="en-US" altLang="ko-KR" sz="2000" b="0" i="0" u="none" strike="noStrike" cap="none" normalizeH="0" baseline="0" dirty="0" smtClean="0">
                <a:ln>
                  <a:noFill/>
                </a:ln>
                <a:solidFill>
                  <a:srgbClr val="333333"/>
                </a:solidFill>
                <a:effectLst/>
                <a:latin typeface="Consolas" panose="020B0609020204030204" pitchFamily="49" charset="0"/>
              </a:rPr>
              <a:t/>
            </a:r>
            <a:br>
              <a:rPr kumimoji="0" lang="en-US" altLang="ko-KR" sz="2000" b="0" i="0" u="none" strike="noStrike" cap="none" normalizeH="0" baseline="0" dirty="0" smtClean="0">
                <a:ln>
                  <a:noFill/>
                </a:ln>
                <a:solidFill>
                  <a:srgbClr val="333333"/>
                </a:solidFill>
                <a:effectLst/>
                <a:latin typeface="Consolas" panose="020B0609020204030204" pitchFamily="49" charset="0"/>
              </a:rPr>
            </a:br>
            <a:r>
              <a:rPr kumimoji="0" lang="ko-KR" altLang="ko-KR" sz="2000" b="0" i="1" u="none" strike="noStrike" cap="none" normalizeH="0" baseline="0" dirty="0" smtClean="0">
                <a:ln>
                  <a:noFill/>
                </a:ln>
                <a:solidFill>
                  <a:srgbClr val="60A0B0"/>
                </a:solidFill>
                <a:effectLst/>
                <a:latin typeface="Consolas" panose="020B0609020204030204" pitchFamily="49" charset="0"/>
              </a:rPr>
              <a:t>#&gt; 8.13 kB</a:t>
            </a:r>
            <a:r>
              <a:rPr kumimoji="0" lang="ko-KR" altLang="ko-KR" sz="2000" b="0" i="0" u="none" strike="noStrike" cap="none" normalizeH="0" baseline="0" dirty="0" smtClean="0">
                <a:ln>
                  <a:noFill/>
                </a:ln>
                <a:solidFill>
                  <a:schemeClr val="tx1"/>
                </a:solidFill>
                <a:effectLst/>
              </a:rPr>
              <a:t> </a:t>
            </a:r>
            <a:endParaRPr kumimoji="0" lang="ko-KR" altLang="ko-KR" sz="2000" b="0" i="0" u="none" strike="noStrike" cap="none" normalizeH="0" baseline="0" dirty="0" smtClean="0">
              <a:ln>
                <a:noFill/>
              </a:ln>
              <a:solidFill>
                <a:schemeClr val="tx1"/>
              </a:solidFill>
              <a:effectLst/>
              <a:latin typeface="Arial" panose="020B0604020202020204" pitchFamily="34" charset="0"/>
            </a:endParaRPr>
          </a:p>
        </p:txBody>
      </p:sp>
      <p:sp>
        <p:nvSpPr>
          <p:cNvPr id="5" name="TextBox 4"/>
          <p:cNvSpPr txBox="1"/>
          <p:nvPr/>
        </p:nvSpPr>
        <p:spPr>
          <a:xfrm>
            <a:off x="7224584" y="3361038"/>
            <a:ext cx="4510216" cy="2862322"/>
          </a:xfrm>
          <a:prstGeom prst="rect">
            <a:avLst/>
          </a:prstGeom>
          <a:noFill/>
        </p:spPr>
        <p:txBody>
          <a:bodyPr wrap="square" rtlCol="0">
            <a:spAutoFit/>
          </a:bodyPr>
          <a:lstStyle/>
          <a:p>
            <a:r>
              <a:rPr lang="en-US" altLang="ko-KR" u="sng" dirty="0"/>
              <a:t>R uses a global string pool.</a:t>
            </a:r>
            <a:r>
              <a:rPr lang="en-US" altLang="ko-KR" dirty="0"/>
              <a:t> This means that each unique string is only stored in memory once, and every use of the string points to that representation</a:t>
            </a:r>
            <a:r>
              <a:rPr lang="en-US" altLang="ko-KR" dirty="0" smtClean="0"/>
              <a:t>.</a:t>
            </a:r>
          </a:p>
          <a:p>
            <a:endParaRPr lang="en-US" altLang="ko-KR" dirty="0"/>
          </a:p>
          <a:p>
            <a:r>
              <a:rPr lang="en-US" altLang="ko-KR" dirty="0" smtClean="0"/>
              <a:t>‘y’ doesn’t take up 1,000x as much memory as x, because each element of y is just a pointer to that same string. A pointer is 8 bytes, so 1000 pointers to a 136 B string is 8 * 1000 + 136 = 8.13 kB.</a:t>
            </a:r>
            <a:endParaRPr lang="ko-KR" altLang="en-US" dirty="0"/>
          </a:p>
        </p:txBody>
      </p:sp>
    </p:spTree>
    <p:extLst>
      <p:ext uri="{BB962C8B-B14F-4D97-AF65-F5344CB8AC3E}">
        <p14:creationId xmlns:p14="http://schemas.microsoft.com/office/powerpoint/2010/main" val="1773085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Missing Values</a:t>
            </a:r>
            <a:endParaRPr lang="ko-KR" altLang="en-US" dirty="0"/>
          </a:p>
        </p:txBody>
      </p:sp>
      <p:sp>
        <p:nvSpPr>
          <p:cNvPr id="3" name="내용 개체 틀 2"/>
          <p:cNvSpPr>
            <a:spLocks noGrp="1"/>
          </p:cNvSpPr>
          <p:nvPr>
            <p:ph idx="1"/>
          </p:nvPr>
        </p:nvSpPr>
        <p:spPr/>
        <p:txBody>
          <a:bodyPr/>
          <a:lstStyle/>
          <a:p>
            <a:endParaRPr lang="ko-KR" altLang="en-US"/>
          </a:p>
        </p:txBody>
      </p:sp>
      <p:sp>
        <p:nvSpPr>
          <p:cNvPr id="5" name="Rectangle 1"/>
          <p:cNvSpPr>
            <a:spLocks noChangeArrowheads="1"/>
          </p:cNvSpPr>
          <p:nvPr/>
        </p:nvSpPr>
        <p:spPr bwMode="auto">
          <a:xfrm>
            <a:off x="1079157" y="2844566"/>
            <a:ext cx="3667671" cy="2462213"/>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2000" b="0" i="0" u="none" strike="noStrike" cap="none" normalizeH="0" baseline="0" dirty="0" smtClean="0">
                <a:ln>
                  <a:noFill/>
                </a:ln>
                <a:solidFill>
                  <a:srgbClr val="007020"/>
                </a:solidFill>
                <a:effectLst/>
                <a:latin typeface="Consolas" panose="020B0609020204030204" pitchFamily="49" charset="0"/>
              </a:rPr>
              <a:t>NA</a:t>
            </a:r>
            <a:r>
              <a:rPr kumimoji="0" lang="ko-KR" altLang="ko-KR" sz="2000" b="0" i="0" u="none" strike="noStrike" cap="none" normalizeH="0" baseline="0" dirty="0" smtClean="0">
                <a:ln>
                  <a:noFill/>
                </a:ln>
                <a:solidFill>
                  <a:srgbClr val="333333"/>
                </a:solidFill>
                <a:effectLst/>
                <a:latin typeface="Consolas" panose="020B0609020204030204" pitchFamily="49" charset="0"/>
              </a:rPr>
              <a:t> </a:t>
            </a:r>
            <a:r>
              <a:rPr kumimoji="0" lang="ko-KR" altLang="ko-KR" sz="2000" b="0" i="1" u="none" strike="noStrike" cap="none" normalizeH="0" baseline="0" dirty="0" smtClean="0">
                <a:ln>
                  <a:noFill/>
                </a:ln>
                <a:solidFill>
                  <a:srgbClr val="60A0B0"/>
                </a:solidFill>
                <a:effectLst/>
                <a:latin typeface="Consolas" panose="020B0609020204030204" pitchFamily="49" charset="0"/>
              </a:rPr>
              <a:t># logical</a:t>
            </a:r>
            <a:r>
              <a:rPr kumimoji="0" lang="ko-KR" altLang="ko-KR" sz="2000" b="0" i="0" u="none" strike="noStrike" cap="none" normalizeH="0" baseline="0" dirty="0" smtClean="0">
                <a:ln>
                  <a:noFill/>
                </a:ln>
                <a:solidFill>
                  <a:srgbClr val="333333"/>
                </a:solidFill>
                <a:effectLst/>
                <a:latin typeface="Consolas" panose="020B0609020204030204" pitchFamily="49" charset="0"/>
              </a:rPr>
              <a:t> </a:t>
            </a:r>
            <a:r>
              <a:rPr kumimoji="0" lang="en-US" altLang="ko-KR" sz="2000" b="0" i="0" u="none" strike="noStrike" cap="none" normalizeH="0" baseline="0" dirty="0" smtClean="0">
                <a:ln>
                  <a:noFill/>
                </a:ln>
                <a:solidFill>
                  <a:srgbClr val="333333"/>
                </a:solidFill>
                <a:effectLst/>
                <a:latin typeface="Consolas" panose="020B0609020204030204" pitchFamily="49" charset="0"/>
              </a:rPr>
              <a:t/>
            </a:r>
            <a:br>
              <a:rPr kumimoji="0" lang="en-US" altLang="ko-KR" sz="2000" b="0" i="0" u="none" strike="noStrike" cap="none" normalizeH="0" baseline="0" dirty="0" smtClean="0">
                <a:ln>
                  <a:noFill/>
                </a:ln>
                <a:solidFill>
                  <a:srgbClr val="333333"/>
                </a:solidFill>
                <a:effectLst/>
                <a:latin typeface="Consolas" panose="020B0609020204030204" pitchFamily="49" charset="0"/>
              </a:rPr>
            </a:br>
            <a:r>
              <a:rPr kumimoji="0" lang="ko-KR" altLang="ko-KR" sz="2000" b="0" i="1" u="none" strike="noStrike" cap="none" normalizeH="0" baseline="0" dirty="0" smtClean="0">
                <a:ln>
                  <a:noFill/>
                </a:ln>
                <a:solidFill>
                  <a:srgbClr val="60A0B0"/>
                </a:solidFill>
                <a:effectLst/>
                <a:latin typeface="Consolas" panose="020B0609020204030204" pitchFamily="49" charset="0"/>
              </a:rPr>
              <a:t>#&gt; [1] NA</a:t>
            </a:r>
            <a:r>
              <a:rPr kumimoji="0" lang="ko-KR" altLang="ko-KR" sz="2000" b="0" i="0" u="none" strike="noStrike" cap="none" normalizeH="0" baseline="0" dirty="0" smtClean="0">
                <a:ln>
                  <a:noFill/>
                </a:ln>
                <a:solidFill>
                  <a:srgbClr val="333333"/>
                </a:solidFill>
                <a:effectLst/>
                <a:latin typeface="Consolas" panose="020B0609020204030204" pitchFamily="49" charset="0"/>
              </a:rPr>
              <a:t> </a:t>
            </a:r>
            <a:r>
              <a:rPr kumimoji="0" lang="en-US" altLang="ko-KR" sz="2000" b="0" i="0" u="none" strike="noStrike" cap="none" normalizeH="0" baseline="0" dirty="0" smtClean="0">
                <a:ln>
                  <a:noFill/>
                </a:ln>
                <a:solidFill>
                  <a:srgbClr val="333333"/>
                </a:solidFill>
                <a:effectLst/>
                <a:latin typeface="Consolas" panose="020B0609020204030204" pitchFamily="49" charset="0"/>
              </a:rPr>
              <a:t/>
            </a:r>
            <a:br>
              <a:rPr kumimoji="0" lang="en-US" altLang="ko-KR" sz="2000" b="0" i="0" u="none" strike="noStrike" cap="none" normalizeH="0" baseline="0" dirty="0" smtClean="0">
                <a:ln>
                  <a:noFill/>
                </a:ln>
                <a:solidFill>
                  <a:srgbClr val="333333"/>
                </a:solidFill>
                <a:effectLst/>
                <a:latin typeface="Consolas" panose="020B0609020204030204" pitchFamily="49" charset="0"/>
              </a:rPr>
            </a:br>
            <a:r>
              <a:rPr kumimoji="0" lang="ko-KR" altLang="ko-KR" sz="2000" b="0" i="0" u="none" strike="noStrike" cap="none" normalizeH="0" baseline="0" dirty="0" smtClean="0">
                <a:ln>
                  <a:noFill/>
                </a:ln>
                <a:solidFill>
                  <a:srgbClr val="007020"/>
                </a:solidFill>
                <a:effectLst/>
                <a:latin typeface="Consolas" panose="020B0609020204030204" pitchFamily="49" charset="0"/>
              </a:rPr>
              <a:t>NA_integer_</a:t>
            </a:r>
            <a:r>
              <a:rPr kumimoji="0" lang="ko-KR" altLang="ko-KR" sz="2000" b="0" i="0" u="none" strike="noStrike" cap="none" normalizeH="0" baseline="0" dirty="0" smtClean="0">
                <a:ln>
                  <a:noFill/>
                </a:ln>
                <a:solidFill>
                  <a:srgbClr val="333333"/>
                </a:solidFill>
                <a:effectLst/>
                <a:latin typeface="Consolas" panose="020B0609020204030204" pitchFamily="49" charset="0"/>
              </a:rPr>
              <a:t> </a:t>
            </a:r>
            <a:r>
              <a:rPr kumimoji="0" lang="ko-KR" altLang="ko-KR" sz="2000" b="0" i="1" u="none" strike="noStrike" cap="none" normalizeH="0" baseline="0" dirty="0" smtClean="0">
                <a:ln>
                  <a:noFill/>
                </a:ln>
                <a:solidFill>
                  <a:srgbClr val="60A0B0"/>
                </a:solidFill>
                <a:effectLst/>
                <a:latin typeface="Consolas" panose="020B0609020204030204" pitchFamily="49" charset="0"/>
              </a:rPr>
              <a:t># integer</a:t>
            </a:r>
            <a:r>
              <a:rPr kumimoji="0" lang="ko-KR" altLang="ko-KR" sz="2000" b="0" i="0" u="none" strike="noStrike" cap="none" normalizeH="0" baseline="0" dirty="0" smtClean="0">
                <a:ln>
                  <a:noFill/>
                </a:ln>
                <a:solidFill>
                  <a:srgbClr val="333333"/>
                </a:solidFill>
                <a:effectLst/>
                <a:latin typeface="Consolas" panose="020B0609020204030204" pitchFamily="49" charset="0"/>
              </a:rPr>
              <a:t> </a:t>
            </a:r>
            <a:r>
              <a:rPr kumimoji="0" lang="en-US" altLang="ko-KR" sz="2000" b="0" i="0" u="none" strike="noStrike" cap="none" normalizeH="0" baseline="0" dirty="0" smtClean="0">
                <a:ln>
                  <a:noFill/>
                </a:ln>
                <a:solidFill>
                  <a:srgbClr val="333333"/>
                </a:solidFill>
                <a:effectLst/>
                <a:latin typeface="Consolas" panose="020B0609020204030204" pitchFamily="49" charset="0"/>
              </a:rPr>
              <a:t/>
            </a:r>
            <a:br>
              <a:rPr kumimoji="0" lang="en-US" altLang="ko-KR" sz="2000" b="0" i="0" u="none" strike="noStrike" cap="none" normalizeH="0" baseline="0" dirty="0" smtClean="0">
                <a:ln>
                  <a:noFill/>
                </a:ln>
                <a:solidFill>
                  <a:srgbClr val="333333"/>
                </a:solidFill>
                <a:effectLst/>
                <a:latin typeface="Consolas" panose="020B0609020204030204" pitchFamily="49" charset="0"/>
              </a:rPr>
            </a:br>
            <a:r>
              <a:rPr kumimoji="0" lang="ko-KR" altLang="ko-KR" sz="2000" b="0" i="1" u="none" strike="noStrike" cap="none" normalizeH="0" baseline="0" dirty="0" smtClean="0">
                <a:ln>
                  <a:noFill/>
                </a:ln>
                <a:solidFill>
                  <a:srgbClr val="60A0B0"/>
                </a:solidFill>
                <a:effectLst/>
                <a:latin typeface="Consolas" panose="020B0609020204030204" pitchFamily="49" charset="0"/>
              </a:rPr>
              <a:t>#&gt; [1] NA</a:t>
            </a:r>
            <a:r>
              <a:rPr kumimoji="0" lang="ko-KR" altLang="ko-KR" sz="2000" b="0" i="0" u="none" strike="noStrike" cap="none" normalizeH="0" baseline="0" dirty="0" smtClean="0">
                <a:ln>
                  <a:noFill/>
                </a:ln>
                <a:solidFill>
                  <a:srgbClr val="333333"/>
                </a:solidFill>
                <a:effectLst/>
                <a:latin typeface="Consolas" panose="020B0609020204030204" pitchFamily="49" charset="0"/>
              </a:rPr>
              <a:t> </a:t>
            </a:r>
            <a:r>
              <a:rPr kumimoji="0" lang="en-US" altLang="ko-KR" sz="2000" b="0" i="0" u="none" strike="noStrike" cap="none" normalizeH="0" baseline="0" dirty="0" smtClean="0">
                <a:ln>
                  <a:noFill/>
                </a:ln>
                <a:solidFill>
                  <a:srgbClr val="333333"/>
                </a:solidFill>
                <a:effectLst/>
                <a:latin typeface="Consolas" panose="020B0609020204030204" pitchFamily="49" charset="0"/>
              </a:rPr>
              <a:t/>
            </a:r>
            <a:br>
              <a:rPr kumimoji="0" lang="en-US" altLang="ko-KR" sz="2000" b="0" i="0" u="none" strike="noStrike" cap="none" normalizeH="0" baseline="0" dirty="0" smtClean="0">
                <a:ln>
                  <a:noFill/>
                </a:ln>
                <a:solidFill>
                  <a:srgbClr val="333333"/>
                </a:solidFill>
                <a:effectLst/>
                <a:latin typeface="Consolas" panose="020B0609020204030204" pitchFamily="49" charset="0"/>
              </a:rPr>
            </a:br>
            <a:r>
              <a:rPr kumimoji="0" lang="ko-KR" altLang="ko-KR" sz="2000" b="0" i="0" u="none" strike="noStrike" cap="none" normalizeH="0" baseline="0" dirty="0" smtClean="0">
                <a:ln>
                  <a:noFill/>
                </a:ln>
                <a:solidFill>
                  <a:srgbClr val="007020"/>
                </a:solidFill>
                <a:effectLst/>
                <a:latin typeface="Consolas" panose="020B0609020204030204" pitchFamily="49" charset="0"/>
              </a:rPr>
              <a:t>NA_real_</a:t>
            </a:r>
            <a:r>
              <a:rPr kumimoji="0" lang="ko-KR" altLang="ko-KR" sz="2000" b="0" i="0" u="none" strike="noStrike" cap="none" normalizeH="0" baseline="0" dirty="0" smtClean="0">
                <a:ln>
                  <a:noFill/>
                </a:ln>
                <a:solidFill>
                  <a:srgbClr val="333333"/>
                </a:solidFill>
                <a:effectLst/>
                <a:latin typeface="Consolas" panose="020B0609020204030204" pitchFamily="49" charset="0"/>
              </a:rPr>
              <a:t> </a:t>
            </a:r>
            <a:r>
              <a:rPr kumimoji="0" lang="ko-KR" altLang="ko-KR" sz="2000" b="0" i="1" u="none" strike="noStrike" cap="none" normalizeH="0" baseline="0" dirty="0" smtClean="0">
                <a:ln>
                  <a:noFill/>
                </a:ln>
                <a:solidFill>
                  <a:srgbClr val="60A0B0"/>
                </a:solidFill>
                <a:effectLst/>
                <a:latin typeface="Consolas" panose="020B0609020204030204" pitchFamily="49" charset="0"/>
              </a:rPr>
              <a:t># double</a:t>
            </a:r>
            <a:r>
              <a:rPr kumimoji="0" lang="ko-KR" altLang="ko-KR" sz="2000" b="0" i="0" u="none" strike="noStrike" cap="none" normalizeH="0" baseline="0" dirty="0" smtClean="0">
                <a:ln>
                  <a:noFill/>
                </a:ln>
                <a:solidFill>
                  <a:srgbClr val="333333"/>
                </a:solidFill>
                <a:effectLst/>
                <a:latin typeface="Consolas" panose="020B0609020204030204" pitchFamily="49" charset="0"/>
              </a:rPr>
              <a:t> </a:t>
            </a:r>
            <a:r>
              <a:rPr kumimoji="0" lang="en-US" altLang="ko-KR" sz="2000" b="0" i="0" u="none" strike="noStrike" cap="none" normalizeH="0" baseline="0" dirty="0" smtClean="0">
                <a:ln>
                  <a:noFill/>
                </a:ln>
                <a:solidFill>
                  <a:srgbClr val="333333"/>
                </a:solidFill>
                <a:effectLst/>
                <a:latin typeface="Consolas" panose="020B0609020204030204" pitchFamily="49" charset="0"/>
              </a:rPr>
              <a:t/>
            </a:r>
            <a:br>
              <a:rPr kumimoji="0" lang="en-US" altLang="ko-KR" sz="2000" b="0" i="0" u="none" strike="noStrike" cap="none" normalizeH="0" baseline="0" dirty="0" smtClean="0">
                <a:ln>
                  <a:noFill/>
                </a:ln>
                <a:solidFill>
                  <a:srgbClr val="333333"/>
                </a:solidFill>
                <a:effectLst/>
                <a:latin typeface="Consolas" panose="020B0609020204030204" pitchFamily="49" charset="0"/>
              </a:rPr>
            </a:br>
            <a:r>
              <a:rPr kumimoji="0" lang="ko-KR" altLang="ko-KR" sz="2000" b="0" i="1" u="none" strike="noStrike" cap="none" normalizeH="0" baseline="0" dirty="0" smtClean="0">
                <a:ln>
                  <a:noFill/>
                </a:ln>
                <a:solidFill>
                  <a:srgbClr val="60A0B0"/>
                </a:solidFill>
                <a:effectLst/>
                <a:latin typeface="Consolas" panose="020B0609020204030204" pitchFamily="49" charset="0"/>
              </a:rPr>
              <a:t>#&gt; [1] NA</a:t>
            </a:r>
            <a:r>
              <a:rPr kumimoji="0" lang="ko-KR" altLang="ko-KR" sz="2000" b="0" i="0" u="none" strike="noStrike" cap="none" normalizeH="0" baseline="0" dirty="0" smtClean="0">
                <a:ln>
                  <a:noFill/>
                </a:ln>
                <a:solidFill>
                  <a:srgbClr val="333333"/>
                </a:solidFill>
                <a:effectLst/>
                <a:latin typeface="Consolas" panose="020B0609020204030204" pitchFamily="49" charset="0"/>
              </a:rPr>
              <a:t> </a:t>
            </a:r>
            <a:r>
              <a:rPr kumimoji="0" lang="en-US" altLang="ko-KR" sz="2000" b="0" i="0" u="none" strike="noStrike" cap="none" normalizeH="0" baseline="0" dirty="0" smtClean="0">
                <a:ln>
                  <a:noFill/>
                </a:ln>
                <a:solidFill>
                  <a:srgbClr val="333333"/>
                </a:solidFill>
                <a:effectLst/>
                <a:latin typeface="Consolas" panose="020B0609020204030204" pitchFamily="49" charset="0"/>
              </a:rPr>
              <a:t/>
            </a:r>
            <a:br>
              <a:rPr kumimoji="0" lang="en-US" altLang="ko-KR" sz="2000" b="0" i="0" u="none" strike="noStrike" cap="none" normalizeH="0" baseline="0" dirty="0" smtClean="0">
                <a:ln>
                  <a:noFill/>
                </a:ln>
                <a:solidFill>
                  <a:srgbClr val="333333"/>
                </a:solidFill>
                <a:effectLst/>
                <a:latin typeface="Consolas" panose="020B0609020204030204" pitchFamily="49" charset="0"/>
              </a:rPr>
            </a:br>
            <a:r>
              <a:rPr kumimoji="0" lang="ko-KR" altLang="ko-KR" sz="2000" b="0" i="0" u="none" strike="noStrike" cap="none" normalizeH="0" baseline="0" dirty="0" smtClean="0">
                <a:ln>
                  <a:noFill/>
                </a:ln>
                <a:solidFill>
                  <a:srgbClr val="007020"/>
                </a:solidFill>
                <a:effectLst/>
                <a:latin typeface="Consolas" panose="020B0609020204030204" pitchFamily="49" charset="0"/>
              </a:rPr>
              <a:t>NA_character_</a:t>
            </a:r>
            <a:r>
              <a:rPr kumimoji="0" lang="ko-KR" altLang="ko-KR" sz="2000" b="0" i="0" u="none" strike="noStrike" cap="none" normalizeH="0" baseline="0" dirty="0" smtClean="0">
                <a:ln>
                  <a:noFill/>
                </a:ln>
                <a:solidFill>
                  <a:srgbClr val="333333"/>
                </a:solidFill>
                <a:effectLst/>
                <a:latin typeface="Consolas" panose="020B0609020204030204" pitchFamily="49" charset="0"/>
              </a:rPr>
              <a:t> </a:t>
            </a:r>
            <a:r>
              <a:rPr kumimoji="0" lang="ko-KR" altLang="ko-KR" sz="2000" b="0" i="1" u="none" strike="noStrike" cap="none" normalizeH="0" baseline="0" dirty="0" smtClean="0">
                <a:ln>
                  <a:noFill/>
                </a:ln>
                <a:solidFill>
                  <a:srgbClr val="60A0B0"/>
                </a:solidFill>
                <a:effectLst/>
                <a:latin typeface="Consolas" panose="020B0609020204030204" pitchFamily="49" charset="0"/>
              </a:rPr>
              <a:t># character</a:t>
            </a:r>
            <a:r>
              <a:rPr kumimoji="0" lang="ko-KR" altLang="ko-KR" sz="2000" b="0" i="0" u="none" strike="noStrike" cap="none" normalizeH="0" baseline="0" dirty="0" smtClean="0">
                <a:ln>
                  <a:noFill/>
                </a:ln>
                <a:solidFill>
                  <a:srgbClr val="333333"/>
                </a:solidFill>
                <a:effectLst/>
                <a:latin typeface="Consolas" panose="020B0609020204030204" pitchFamily="49" charset="0"/>
              </a:rPr>
              <a:t> </a:t>
            </a:r>
            <a:r>
              <a:rPr kumimoji="0" lang="en-US" altLang="ko-KR" sz="2000" b="0" i="0" u="none" strike="noStrike" cap="none" normalizeH="0" baseline="0" dirty="0" smtClean="0">
                <a:ln>
                  <a:noFill/>
                </a:ln>
                <a:solidFill>
                  <a:srgbClr val="333333"/>
                </a:solidFill>
                <a:effectLst/>
                <a:latin typeface="Consolas" panose="020B0609020204030204" pitchFamily="49" charset="0"/>
              </a:rPr>
              <a:t/>
            </a:r>
            <a:br>
              <a:rPr kumimoji="0" lang="en-US" altLang="ko-KR" sz="2000" b="0" i="0" u="none" strike="noStrike" cap="none" normalizeH="0" baseline="0" dirty="0" smtClean="0">
                <a:ln>
                  <a:noFill/>
                </a:ln>
                <a:solidFill>
                  <a:srgbClr val="333333"/>
                </a:solidFill>
                <a:effectLst/>
                <a:latin typeface="Consolas" panose="020B0609020204030204" pitchFamily="49" charset="0"/>
              </a:rPr>
            </a:br>
            <a:r>
              <a:rPr kumimoji="0" lang="ko-KR" altLang="ko-KR" sz="2000" b="0" i="1" u="none" strike="noStrike" cap="none" normalizeH="0" baseline="0" dirty="0" smtClean="0">
                <a:ln>
                  <a:noFill/>
                </a:ln>
                <a:solidFill>
                  <a:srgbClr val="60A0B0"/>
                </a:solidFill>
                <a:effectLst/>
                <a:latin typeface="Consolas" panose="020B0609020204030204" pitchFamily="49" charset="0"/>
              </a:rPr>
              <a:t>#&gt; [1] NA</a:t>
            </a:r>
            <a:r>
              <a:rPr kumimoji="0" lang="ko-KR" altLang="ko-KR" sz="2000" b="0" i="0" u="none" strike="noStrike" cap="none" normalizeH="0" baseline="0" dirty="0" smtClean="0">
                <a:ln>
                  <a:noFill/>
                </a:ln>
                <a:solidFill>
                  <a:schemeClr val="tx1"/>
                </a:solidFill>
                <a:effectLst/>
              </a:rPr>
              <a:t> </a:t>
            </a:r>
            <a:endParaRPr kumimoji="0" lang="ko-KR" altLang="ko-KR" sz="2000" b="0" i="0" u="none" strike="noStrike" cap="none" normalizeH="0" baseline="0" dirty="0" smtClean="0">
              <a:ln>
                <a:noFill/>
              </a:ln>
              <a:solidFill>
                <a:schemeClr val="tx1"/>
              </a:solidFill>
              <a:effectLst/>
              <a:latin typeface="Arial" panose="020B0604020202020204" pitchFamily="34" charset="0"/>
            </a:endParaRPr>
          </a:p>
        </p:txBody>
      </p:sp>
      <p:sp>
        <p:nvSpPr>
          <p:cNvPr id="6" name="TextBox 5"/>
          <p:cNvSpPr txBox="1"/>
          <p:nvPr/>
        </p:nvSpPr>
        <p:spPr>
          <a:xfrm>
            <a:off x="6096000" y="2783010"/>
            <a:ext cx="4917989" cy="2585323"/>
          </a:xfrm>
          <a:prstGeom prst="rect">
            <a:avLst/>
          </a:prstGeom>
          <a:noFill/>
        </p:spPr>
        <p:txBody>
          <a:bodyPr wrap="square" rtlCol="0">
            <a:spAutoFit/>
          </a:bodyPr>
          <a:lstStyle/>
          <a:p>
            <a:r>
              <a:rPr lang="en-US" altLang="ko-KR" u="sng" dirty="0" smtClean="0"/>
              <a:t>Normally you don’t need to know</a:t>
            </a:r>
            <a:r>
              <a:rPr lang="en-US" altLang="ko-KR" dirty="0" smtClean="0"/>
              <a:t> about these different types because you can always use NA and it will be converted to the correct type using the implicit coercion rules described next. However, there are </a:t>
            </a:r>
            <a:r>
              <a:rPr lang="en-US" altLang="ko-KR" u="sng" dirty="0" smtClean="0"/>
              <a:t>some functions that are strict about their inputs</a:t>
            </a:r>
            <a:r>
              <a:rPr lang="en-US" altLang="ko-KR" dirty="0" smtClean="0"/>
              <a:t>, so it’s useful to have this knowledge sitting in your back pocket so you can be specific when needed.</a:t>
            </a:r>
            <a:endParaRPr lang="ko-KR" altLang="en-US" dirty="0"/>
          </a:p>
        </p:txBody>
      </p:sp>
    </p:spTree>
    <p:extLst>
      <p:ext uri="{BB962C8B-B14F-4D97-AF65-F5344CB8AC3E}">
        <p14:creationId xmlns:p14="http://schemas.microsoft.com/office/powerpoint/2010/main" val="871567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Using atomic vectors</a:t>
            </a:r>
            <a:endParaRPr lang="ko-KR" altLang="en-US" dirty="0"/>
          </a:p>
        </p:txBody>
      </p:sp>
      <p:sp>
        <p:nvSpPr>
          <p:cNvPr id="3" name="내용 개체 틀 2"/>
          <p:cNvSpPr>
            <a:spLocks noGrp="1"/>
          </p:cNvSpPr>
          <p:nvPr>
            <p:ph idx="1"/>
          </p:nvPr>
        </p:nvSpPr>
        <p:spPr/>
        <p:txBody>
          <a:bodyPr>
            <a:normAutofit fontScale="92500" lnSpcReduction="10000"/>
          </a:bodyPr>
          <a:lstStyle/>
          <a:p>
            <a:r>
              <a:rPr lang="en-US" altLang="ko-KR" dirty="0" smtClean="0"/>
              <a:t>How to convert from one type to another, and when that happens automatically.</a:t>
            </a:r>
          </a:p>
          <a:p>
            <a:endParaRPr lang="en-US" altLang="ko-KR" dirty="0" smtClean="0"/>
          </a:p>
          <a:p>
            <a:r>
              <a:rPr lang="en-US" altLang="ko-KR" dirty="0" smtClean="0"/>
              <a:t>How to tell if an object is a specific type of vector.</a:t>
            </a:r>
          </a:p>
          <a:p>
            <a:endParaRPr lang="en-US" altLang="ko-KR" dirty="0" smtClean="0"/>
          </a:p>
          <a:p>
            <a:r>
              <a:rPr lang="en-US" altLang="ko-KR" dirty="0" smtClean="0"/>
              <a:t>What happens when you work with vectors of different lengths.</a:t>
            </a:r>
          </a:p>
          <a:p>
            <a:endParaRPr lang="en-US" altLang="ko-KR" dirty="0" smtClean="0"/>
          </a:p>
          <a:p>
            <a:r>
              <a:rPr lang="en-US" altLang="ko-KR" dirty="0" smtClean="0"/>
              <a:t>How to name the elements of a vector.</a:t>
            </a:r>
          </a:p>
          <a:p>
            <a:endParaRPr lang="en-US" altLang="ko-KR" dirty="0" smtClean="0"/>
          </a:p>
          <a:p>
            <a:r>
              <a:rPr lang="en-US" altLang="ko-KR" dirty="0" smtClean="0"/>
              <a:t>How to pull out elements of interest.</a:t>
            </a:r>
            <a:endParaRPr lang="ko-KR" altLang="en-US" dirty="0"/>
          </a:p>
        </p:txBody>
      </p:sp>
    </p:spTree>
    <p:extLst>
      <p:ext uri="{BB962C8B-B14F-4D97-AF65-F5344CB8AC3E}">
        <p14:creationId xmlns:p14="http://schemas.microsoft.com/office/powerpoint/2010/main" val="2492323064"/>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131</TotalTime>
  <Words>1764</Words>
  <Application>Microsoft Office PowerPoint</Application>
  <PresentationFormat>와이드스크린</PresentationFormat>
  <Paragraphs>181</Paragraphs>
  <Slides>35</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35</vt:i4>
      </vt:variant>
    </vt:vector>
  </HeadingPairs>
  <TitlesOfParts>
    <vt:vector size="40" baseType="lpstr">
      <vt:lpstr>Helvetica Neue</vt:lpstr>
      <vt:lpstr>Malgun Gothic</vt:lpstr>
      <vt:lpstr>Arial</vt:lpstr>
      <vt:lpstr>Consolas</vt:lpstr>
      <vt:lpstr>Office 테마</vt:lpstr>
      <vt:lpstr>Vectors/Iterators(I)</vt:lpstr>
      <vt:lpstr>Two types of vectors</vt:lpstr>
      <vt:lpstr>Two key properties of vectors</vt:lpstr>
      <vt:lpstr>Augmented Vectors</vt:lpstr>
      <vt:lpstr>Logical</vt:lpstr>
      <vt:lpstr>Numeric</vt:lpstr>
      <vt:lpstr>Character</vt:lpstr>
      <vt:lpstr>Missing Values</vt:lpstr>
      <vt:lpstr>Using atomic vectors</vt:lpstr>
      <vt:lpstr>Coercion</vt:lpstr>
      <vt:lpstr>PowerPoint 프레젠테이션</vt:lpstr>
      <vt:lpstr>Test Functions</vt:lpstr>
      <vt:lpstr>Scalars and recycling rules</vt:lpstr>
      <vt:lpstr>PowerPoint 프레젠테이션</vt:lpstr>
      <vt:lpstr>PowerPoint 프레젠테이션</vt:lpstr>
      <vt:lpstr>Naming vectors</vt:lpstr>
      <vt:lpstr>Subsetting</vt:lpstr>
      <vt:lpstr>PowerPoint 프레젠테이션</vt:lpstr>
      <vt:lpstr>PowerPoint 프레젠테이션</vt:lpstr>
      <vt:lpstr>Recursive vectors (lists)</vt:lpstr>
      <vt:lpstr>PowerPoint 프레젠테이션</vt:lpstr>
      <vt:lpstr>Visualizing lists</vt:lpstr>
      <vt:lpstr>PowerPoint 프레젠테이션</vt:lpstr>
      <vt:lpstr>PowerPoint 프레젠테이션</vt:lpstr>
      <vt:lpstr>Lists of condiments</vt:lpstr>
      <vt:lpstr>Attributes</vt:lpstr>
      <vt:lpstr>Three import attributes</vt:lpstr>
      <vt:lpstr>Generic Functions?</vt:lpstr>
      <vt:lpstr>PowerPoint 프레젠테이션</vt:lpstr>
      <vt:lpstr>PowerPoint 프레젠테이션</vt:lpstr>
      <vt:lpstr>Augmented Vectors</vt:lpstr>
      <vt:lpstr>Factors</vt:lpstr>
      <vt:lpstr>Dates and date-times</vt:lpstr>
      <vt:lpstr>PowerPoint 프레젠테이션</vt:lpstr>
      <vt:lpstr>Tibbles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Vectors/Iterators(I)</dc:title>
  <dc:creator>Sangjin Sim</dc:creator>
  <cp:lastModifiedBy>Sangjin Sim</cp:lastModifiedBy>
  <cp:revision>12</cp:revision>
  <dcterms:created xsi:type="dcterms:W3CDTF">2017-07-05T01:26:40Z</dcterms:created>
  <dcterms:modified xsi:type="dcterms:W3CDTF">2017-07-05T03:38:30Z</dcterms:modified>
</cp:coreProperties>
</file>