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91" r:id="rId23"/>
    <p:sldId id="279" r:id="rId24"/>
    <p:sldId id="292" r:id="rId25"/>
    <p:sldId id="293" r:id="rId26"/>
    <p:sldId id="297" r:id="rId27"/>
    <p:sldId id="296" r:id="rId28"/>
    <p:sldId id="298" r:id="rId29"/>
    <p:sldId id="299"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4" d="100"/>
          <a:sy n="64" d="100"/>
        </p:scale>
        <p:origin x="7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32506BC-55E8-41B5-8AC2-3A8D396AC0AB}" type="datetimeFigureOut">
              <a:rPr lang="ko-KR" altLang="en-US" smtClean="0"/>
              <a:t>2017-07-12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115345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32506BC-55E8-41B5-8AC2-3A8D396AC0AB}" type="datetimeFigureOut">
              <a:rPr lang="ko-KR" altLang="en-US" smtClean="0"/>
              <a:t>2017-07-12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49996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32506BC-55E8-41B5-8AC2-3A8D396AC0AB}" type="datetimeFigureOut">
              <a:rPr lang="ko-KR" altLang="en-US" smtClean="0"/>
              <a:t>2017-07-12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134625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32506BC-55E8-41B5-8AC2-3A8D396AC0AB}" type="datetimeFigureOut">
              <a:rPr lang="ko-KR" altLang="en-US" smtClean="0"/>
              <a:t>2017-07-12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48839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32506BC-55E8-41B5-8AC2-3A8D396AC0AB}" type="datetimeFigureOut">
              <a:rPr lang="ko-KR" altLang="en-US" smtClean="0"/>
              <a:t>2017-07-12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206863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32506BC-55E8-41B5-8AC2-3A8D396AC0AB}" type="datetimeFigureOut">
              <a:rPr lang="ko-KR" altLang="en-US" smtClean="0"/>
              <a:t>2017-07-12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212923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32506BC-55E8-41B5-8AC2-3A8D396AC0AB}" type="datetimeFigureOut">
              <a:rPr lang="ko-KR" altLang="en-US" smtClean="0"/>
              <a:t>2017-07-12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267858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32506BC-55E8-41B5-8AC2-3A8D396AC0AB}" type="datetimeFigureOut">
              <a:rPr lang="ko-KR" altLang="en-US" smtClean="0"/>
              <a:t>2017-07-12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939936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32506BC-55E8-41B5-8AC2-3A8D396AC0AB}" type="datetimeFigureOut">
              <a:rPr lang="ko-KR" altLang="en-US" smtClean="0"/>
              <a:t>2017-07-12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350575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32506BC-55E8-41B5-8AC2-3A8D396AC0AB}" type="datetimeFigureOut">
              <a:rPr lang="ko-KR" altLang="en-US" smtClean="0"/>
              <a:t>2017-07-12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388211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32506BC-55E8-41B5-8AC2-3A8D396AC0AB}" type="datetimeFigureOut">
              <a:rPr lang="ko-KR" altLang="en-US" smtClean="0"/>
              <a:t>2017-07-12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273820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506BC-55E8-41B5-8AC2-3A8D396AC0AB}" type="datetimeFigureOut">
              <a:rPr lang="ko-KR" altLang="en-US" smtClean="0"/>
              <a:t>2017-07-12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212185694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r4ds.had.co.nz/model-building.html#model-building" TargetMode="External"/><Relationship Id="rId2" Type="http://schemas.openxmlformats.org/officeDocument/2006/relationships/hyperlink" Target="http://r4ds.had.co.nz/model-basics.html#model-basics" TargetMode="External"/><Relationship Id="rId1" Type="http://schemas.openxmlformats.org/officeDocument/2006/relationships/slideLayout" Target="../slideLayouts/slideLayout2.xml"/><Relationship Id="rId4" Type="http://schemas.openxmlformats.org/officeDocument/2006/relationships/hyperlink" Target="http://r4ds.had.co.nz/many-models.html#many-mode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48714" y="652806"/>
            <a:ext cx="9144000" cy="1052426"/>
          </a:xfrm>
        </p:spPr>
        <p:txBody>
          <a:bodyPr/>
          <a:lstStyle/>
          <a:p>
            <a:r>
              <a:rPr lang="en-US" altLang="ko-KR" dirty="0" smtClean="0"/>
              <a:t>#23 </a:t>
            </a:r>
            <a:r>
              <a:rPr lang="en-US" altLang="ko-KR" dirty="0" smtClean="0"/>
              <a:t>Model Basics</a:t>
            </a:r>
            <a:endParaRPr lang="ko-KR" altLang="en-US"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126" y="1922675"/>
            <a:ext cx="3047748" cy="4571622"/>
          </a:xfrm>
          <a:prstGeom prst="rect">
            <a:avLst/>
          </a:prstGeom>
        </p:spPr>
      </p:pic>
    </p:spTree>
    <p:extLst>
      <p:ext uri="{BB962C8B-B14F-4D97-AF65-F5344CB8AC3E}">
        <p14:creationId xmlns:p14="http://schemas.microsoft.com/office/powerpoint/2010/main" val="1985679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Model Basics</a:t>
            </a:r>
            <a:endParaRPr lang="en-US" altLang="ko-KR" dirty="0"/>
          </a:p>
        </p:txBody>
      </p:sp>
      <p:pic>
        <p:nvPicPr>
          <p:cNvPr id="5" name="내용 개체 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105" y="1690688"/>
            <a:ext cx="5261895" cy="4351338"/>
          </a:xfrm>
        </p:spPr>
      </p:pic>
      <p:sp>
        <p:nvSpPr>
          <p:cNvPr id="6" name="TextBox 5"/>
          <p:cNvSpPr txBox="1"/>
          <p:nvPr/>
        </p:nvSpPr>
        <p:spPr>
          <a:xfrm>
            <a:off x="6525562" y="1690687"/>
            <a:ext cx="5211736" cy="1477328"/>
          </a:xfrm>
          <a:prstGeom prst="rect">
            <a:avLst/>
          </a:prstGeom>
          <a:noFill/>
        </p:spPr>
        <p:txBody>
          <a:bodyPr wrap="square" rtlCol="0">
            <a:spAutoFit/>
          </a:bodyPr>
          <a:lstStyle/>
          <a:p>
            <a:r>
              <a:rPr lang="en-US" altLang="ko-KR" dirty="0"/>
              <a:t>let’s overlay the 10 best models on to the data. I’ve </a:t>
            </a:r>
            <a:r>
              <a:rPr lang="en-US" altLang="ko-KR" dirty="0" err="1"/>
              <a:t>coloured</a:t>
            </a:r>
            <a:r>
              <a:rPr lang="en-US" altLang="ko-KR" dirty="0"/>
              <a:t> the models </a:t>
            </a:r>
            <a:r>
              <a:rPr lang="en-US" altLang="ko-KR" dirty="0" smtClean="0"/>
              <a:t>by –</a:t>
            </a:r>
            <a:r>
              <a:rPr lang="en-US" altLang="ko-KR" dirty="0" err="1" smtClean="0"/>
              <a:t>dist</a:t>
            </a:r>
            <a:r>
              <a:rPr lang="en-US" altLang="ko-KR" dirty="0" smtClean="0"/>
              <a:t> :</a:t>
            </a:r>
            <a:br>
              <a:rPr lang="en-US" altLang="ko-KR" dirty="0" smtClean="0"/>
            </a:br>
            <a:r>
              <a:rPr lang="en-US" altLang="ko-KR" dirty="0"/>
              <a:t>this is an easy way to make sure that the best models (i.e. the ones with the smallest distance) get the </a:t>
            </a:r>
            <a:r>
              <a:rPr lang="en-US" altLang="ko-KR" dirty="0" err="1"/>
              <a:t>brighest</a:t>
            </a:r>
            <a:r>
              <a:rPr lang="en-US" altLang="ko-KR" dirty="0"/>
              <a:t> </a:t>
            </a:r>
            <a:r>
              <a:rPr lang="en-US" altLang="ko-KR" dirty="0" err="1"/>
              <a:t>colours</a:t>
            </a:r>
            <a:r>
              <a:rPr lang="en-US" altLang="ko-KR" dirty="0"/>
              <a:t>.</a:t>
            </a:r>
            <a:endParaRPr lang="ko-KR" altLang="en-US" u="sng" dirty="0"/>
          </a:p>
        </p:txBody>
      </p:sp>
    </p:spTree>
    <p:extLst>
      <p:ext uri="{BB962C8B-B14F-4D97-AF65-F5344CB8AC3E}">
        <p14:creationId xmlns:p14="http://schemas.microsoft.com/office/powerpoint/2010/main" val="270341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841167" y="1690688"/>
            <a:ext cx="4047345" cy="2308324"/>
          </a:xfrm>
          <a:prstGeom prst="rect">
            <a:avLst/>
          </a:prstGeom>
          <a:noFill/>
        </p:spPr>
        <p:txBody>
          <a:bodyPr wrap="square" rtlCol="0">
            <a:spAutoFit/>
          </a:bodyPr>
          <a:lstStyle/>
          <a:p>
            <a:r>
              <a:rPr lang="en-US" altLang="ko-KR" dirty="0"/>
              <a:t>Using some connections between geometry, calculus, and linear algebra</a:t>
            </a:r>
            <a:r>
              <a:rPr lang="en-US" altLang="ko-KR" dirty="0" smtClean="0"/>
              <a:t>, lm() </a:t>
            </a:r>
            <a:r>
              <a:rPr lang="en-US" altLang="ko-KR" dirty="0"/>
              <a:t>actually finds the closest model in a single step, using a sophisticated algorithm. This approach is both faster, and guarantees that there is a global minimum.</a:t>
            </a:r>
            <a:endParaRPr lang="ko-KR" altLang="en-US" dirty="0"/>
          </a:p>
        </p:txBody>
      </p:sp>
      <p:sp>
        <p:nvSpPr>
          <p:cNvPr id="8" name="제목 1"/>
          <p:cNvSpPr>
            <a:spLocks noGrp="1"/>
          </p:cNvSpPr>
          <p:nvPr>
            <p:ph type="title"/>
          </p:nvPr>
        </p:nvSpPr>
        <p:spPr>
          <a:xfrm>
            <a:off x="838200" y="365125"/>
            <a:ext cx="10515600" cy="1325563"/>
          </a:xfrm>
        </p:spPr>
        <p:txBody>
          <a:bodyPr/>
          <a:lstStyle/>
          <a:p>
            <a:r>
              <a:rPr lang="en-US" altLang="ko-KR" dirty="0" smtClean="0"/>
              <a:t>Model Basics</a:t>
            </a:r>
            <a:endParaRPr lang="en-US" altLang="ko-KR" dirty="0"/>
          </a:p>
        </p:txBody>
      </p:sp>
      <p:pic>
        <p:nvPicPr>
          <p:cNvPr id="6" name="내용 개체 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4892737" cy="2071843"/>
          </a:xfrm>
        </p:spPr>
      </p:pic>
    </p:spTree>
    <p:extLst>
      <p:ext uri="{BB962C8B-B14F-4D97-AF65-F5344CB8AC3E}">
        <p14:creationId xmlns:p14="http://schemas.microsoft.com/office/powerpoint/2010/main" val="153840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Visualising</a:t>
            </a:r>
            <a:r>
              <a:rPr lang="en-US" altLang="ko-KR" dirty="0" smtClean="0"/>
              <a:t> </a:t>
            </a:r>
            <a:r>
              <a:rPr lang="en-US" altLang="ko-KR" dirty="0"/>
              <a:t>models</a:t>
            </a:r>
            <a:endParaRPr lang="ko-KR" altLang="en-US" dirty="0"/>
          </a:p>
        </p:txBody>
      </p:sp>
      <p:sp>
        <p:nvSpPr>
          <p:cNvPr id="3" name="내용 개체 틀 2"/>
          <p:cNvSpPr>
            <a:spLocks noGrp="1"/>
          </p:cNvSpPr>
          <p:nvPr>
            <p:ph idx="1"/>
          </p:nvPr>
        </p:nvSpPr>
        <p:spPr/>
        <p:txBody>
          <a:bodyPr/>
          <a:lstStyle/>
          <a:p>
            <a:pPr marL="0" indent="0">
              <a:buNone/>
            </a:pPr>
            <a:r>
              <a:rPr lang="en-US" altLang="ko-KR" dirty="0"/>
              <a:t>It’s also useful to see what the model doesn’t capture, the so-called residuals which are left after subtracting the predictions from the data. Residuals are powerful because they allow us to use models to remove striking patterns so we can study the subtler trends that remain.</a:t>
            </a:r>
            <a:endParaRPr lang="ko-KR" altLang="en-US" dirty="0"/>
          </a:p>
        </p:txBody>
      </p:sp>
    </p:spTree>
    <p:extLst>
      <p:ext uri="{BB962C8B-B14F-4D97-AF65-F5344CB8AC3E}">
        <p14:creationId xmlns:p14="http://schemas.microsoft.com/office/powerpoint/2010/main" val="2414171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Visualising</a:t>
            </a:r>
            <a:r>
              <a:rPr lang="en-US" altLang="ko-KR" dirty="0"/>
              <a:t> </a:t>
            </a:r>
            <a:r>
              <a:rPr lang="en-US" altLang="ko-KR" dirty="0" smtClean="0"/>
              <a:t>models - Prediction</a:t>
            </a:r>
            <a:endParaRPr lang="ko-KR" altLang="en-US" dirty="0"/>
          </a:p>
        </p:txBody>
      </p:sp>
      <p:sp>
        <p:nvSpPr>
          <p:cNvPr id="3" name="내용 개체 틀 2"/>
          <p:cNvSpPr>
            <a:spLocks noGrp="1"/>
          </p:cNvSpPr>
          <p:nvPr>
            <p:ph idx="1"/>
          </p:nvPr>
        </p:nvSpPr>
        <p:spPr/>
        <p:txBody>
          <a:bodyPr>
            <a:normAutofit/>
          </a:bodyPr>
          <a:lstStyle/>
          <a:p>
            <a:r>
              <a:rPr lang="en-US" altLang="ko-KR" dirty="0"/>
              <a:t>To </a:t>
            </a:r>
            <a:r>
              <a:rPr lang="en-US" altLang="ko-KR" dirty="0" err="1"/>
              <a:t>visualise</a:t>
            </a:r>
            <a:r>
              <a:rPr lang="en-US" altLang="ko-KR" dirty="0"/>
              <a:t> the predictions from a model, we start by generating an evenly spaced grid of values that covers the region where our data lies</a:t>
            </a:r>
            <a:r>
              <a:rPr lang="en-US" altLang="ko-KR" dirty="0" smtClean="0"/>
              <a:t>.</a:t>
            </a:r>
          </a:p>
          <a:p>
            <a:pPr marL="0" indent="0">
              <a:buNone/>
            </a:pPr>
            <a:endParaRPr lang="en-US" altLang="ko-KR" dirty="0" smtClean="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272" y="3207348"/>
            <a:ext cx="2924175" cy="3381375"/>
          </a:xfrm>
          <a:prstGeom prst="rect">
            <a:avLst/>
          </a:prstGeom>
        </p:spPr>
      </p:pic>
      <p:sp>
        <p:nvSpPr>
          <p:cNvPr id="5" name="TextBox 4"/>
          <p:cNvSpPr txBox="1"/>
          <p:nvPr/>
        </p:nvSpPr>
        <p:spPr>
          <a:xfrm>
            <a:off x="4158519" y="3678128"/>
            <a:ext cx="4182256" cy="646331"/>
          </a:xfrm>
          <a:prstGeom prst="rect">
            <a:avLst/>
          </a:prstGeom>
          <a:noFill/>
        </p:spPr>
        <p:txBody>
          <a:bodyPr wrap="square" rtlCol="0">
            <a:spAutoFit/>
          </a:bodyPr>
          <a:lstStyle/>
          <a:p>
            <a:r>
              <a:rPr lang="ko-KR" altLang="en-US" dirty="0" smtClean="0"/>
              <a:t>균일한 값을 생성하기 위해 사용한 </a:t>
            </a:r>
            <a:r>
              <a:rPr lang="en-US" altLang="ko-KR" b="1" dirty="0" err="1" smtClean="0"/>
              <a:t>modelr</a:t>
            </a:r>
            <a:r>
              <a:rPr lang="en-US" altLang="ko-KR" b="1" dirty="0"/>
              <a:t> </a:t>
            </a:r>
            <a:r>
              <a:rPr lang="en-US" altLang="ko-KR" b="1" dirty="0" smtClean="0"/>
              <a:t>:: </a:t>
            </a:r>
            <a:r>
              <a:rPr lang="en-US" altLang="ko-KR" b="1" dirty="0" err="1" smtClean="0"/>
              <a:t>data_grid</a:t>
            </a:r>
            <a:r>
              <a:rPr lang="en-US" altLang="ko-KR" b="1" dirty="0" smtClean="0"/>
              <a:t>()</a:t>
            </a:r>
            <a:endParaRPr lang="ko-KR" altLang="en-US" b="1" dirty="0"/>
          </a:p>
        </p:txBody>
      </p:sp>
    </p:spTree>
    <p:extLst>
      <p:ext uri="{BB962C8B-B14F-4D97-AF65-F5344CB8AC3E}">
        <p14:creationId xmlns:p14="http://schemas.microsoft.com/office/powerpoint/2010/main" val="310949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p:cNvSpPr>
            <a:spLocks noGrp="1"/>
          </p:cNvSpPr>
          <p:nvPr>
            <p:ph type="title"/>
          </p:nvPr>
        </p:nvSpPr>
        <p:spPr>
          <a:xfrm>
            <a:off x="838200" y="365125"/>
            <a:ext cx="10515600" cy="1325563"/>
          </a:xfrm>
        </p:spPr>
        <p:txBody>
          <a:bodyPr/>
          <a:lstStyle/>
          <a:p>
            <a:r>
              <a:rPr lang="en-US" altLang="ko-KR" dirty="0" err="1"/>
              <a:t>Visualising</a:t>
            </a:r>
            <a:r>
              <a:rPr lang="en-US" altLang="ko-KR" dirty="0"/>
              <a:t> </a:t>
            </a:r>
            <a:r>
              <a:rPr lang="en-US" altLang="ko-KR" dirty="0" smtClean="0"/>
              <a:t>models – </a:t>
            </a:r>
            <a:r>
              <a:rPr lang="en-US" altLang="ko-KR" dirty="0" err="1" smtClean="0"/>
              <a:t>Prediction_Add</a:t>
            </a:r>
            <a:endParaRPr lang="ko-KR" altLang="en-US" dirty="0"/>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7200900" cy="3533775"/>
          </a:xfrm>
          <a:prstGeom prst="rect">
            <a:avLst/>
          </a:prstGeom>
        </p:spPr>
      </p:pic>
      <p:sp>
        <p:nvSpPr>
          <p:cNvPr id="3" name="TextBox 2"/>
          <p:cNvSpPr txBox="1"/>
          <p:nvPr/>
        </p:nvSpPr>
        <p:spPr>
          <a:xfrm>
            <a:off x="8394492" y="1690688"/>
            <a:ext cx="3117954" cy="923330"/>
          </a:xfrm>
          <a:prstGeom prst="rect">
            <a:avLst/>
          </a:prstGeom>
          <a:noFill/>
        </p:spPr>
        <p:txBody>
          <a:bodyPr wrap="square" rtlCol="0">
            <a:spAutoFit/>
          </a:bodyPr>
          <a:lstStyle/>
          <a:p>
            <a:r>
              <a:rPr lang="en-US" altLang="ko-KR" dirty="0" err="1" smtClean="0"/>
              <a:t>Modelr</a:t>
            </a:r>
            <a:r>
              <a:rPr lang="en-US" altLang="ko-KR" dirty="0" smtClean="0"/>
              <a:t> :: </a:t>
            </a:r>
            <a:r>
              <a:rPr lang="en-US" altLang="ko-KR" dirty="0" err="1" smtClean="0"/>
              <a:t>add_prediction</a:t>
            </a:r>
            <a:r>
              <a:rPr lang="en-US" altLang="ko-KR" dirty="0" smtClean="0"/>
              <a:t>() </a:t>
            </a:r>
            <a:r>
              <a:rPr lang="ko-KR" altLang="en-US" dirty="0" smtClean="0"/>
              <a:t>을 사용하면 예측 열을 추가 할 수 있다</a:t>
            </a:r>
            <a:r>
              <a:rPr lang="en-US" altLang="ko-KR" dirty="0" smtClean="0"/>
              <a:t>.</a:t>
            </a:r>
            <a:endParaRPr lang="ko-KR" altLang="en-US" dirty="0"/>
          </a:p>
        </p:txBody>
      </p:sp>
    </p:spTree>
    <p:extLst>
      <p:ext uri="{BB962C8B-B14F-4D97-AF65-F5344CB8AC3E}">
        <p14:creationId xmlns:p14="http://schemas.microsoft.com/office/powerpoint/2010/main" val="349965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p:cNvSpPr>
            <a:spLocks noGrp="1"/>
          </p:cNvSpPr>
          <p:nvPr>
            <p:ph type="title"/>
          </p:nvPr>
        </p:nvSpPr>
        <p:spPr/>
        <p:txBody>
          <a:bodyPr/>
          <a:lstStyle/>
          <a:p>
            <a:r>
              <a:rPr lang="en-US" altLang="ko-KR" dirty="0" err="1"/>
              <a:t>Visualising</a:t>
            </a:r>
            <a:r>
              <a:rPr lang="en-US" altLang="ko-KR" dirty="0"/>
              <a:t> </a:t>
            </a:r>
            <a:r>
              <a:rPr lang="en-US" altLang="ko-KR" dirty="0" smtClean="0"/>
              <a:t>models – Residual</a:t>
            </a:r>
            <a:endParaRPr lang="ko-KR" altLang="en-US" dirty="0"/>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2009775" cy="3495675"/>
          </a:xfrm>
          <a:prstGeom prst="rect">
            <a:avLst/>
          </a:prstGeom>
        </p:spPr>
      </p:pic>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773" y="1690688"/>
            <a:ext cx="5185660" cy="3494684"/>
          </a:xfrm>
          <a:prstGeom prst="rect">
            <a:avLst/>
          </a:prstGeom>
        </p:spPr>
      </p:pic>
      <p:sp>
        <p:nvSpPr>
          <p:cNvPr id="8" name="TextBox 7"/>
          <p:cNvSpPr txBox="1"/>
          <p:nvPr/>
        </p:nvSpPr>
        <p:spPr>
          <a:xfrm>
            <a:off x="959370" y="5651292"/>
            <a:ext cx="10394430" cy="369332"/>
          </a:xfrm>
          <a:prstGeom prst="rect">
            <a:avLst/>
          </a:prstGeom>
          <a:noFill/>
        </p:spPr>
        <p:txBody>
          <a:bodyPr wrap="square" rtlCol="0">
            <a:spAutoFit/>
          </a:bodyPr>
          <a:lstStyle/>
          <a:p>
            <a:r>
              <a:rPr lang="en-US" altLang="ko-KR" dirty="0"/>
              <a:t>We add residuals to the data </a:t>
            </a:r>
            <a:r>
              <a:rPr lang="en-US" altLang="ko-KR" dirty="0" smtClean="0"/>
              <a:t>with </a:t>
            </a:r>
            <a:r>
              <a:rPr lang="en-US" altLang="ko-KR" dirty="0" err="1" smtClean="0"/>
              <a:t>add_residual</a:t>
            </a:r>
            <a:r>
              <a:rPr lang="en-US" altLang="ko-KR" dirty="0" smtClean="0"/>
              <a:t>( ), </a:t>
            </a:r>
            <a:r>
              <a:rPr lang="en-US" altLang="ko-KR" dirty="0"/>
              <a:t>which works much like </a:t>
            </a:r>
            <a:r>
              <a:rPr lang="en-US" altLang="ko-KR" dirty="0" err="1" smtClean="0"/>
              <a:t>add_prediction</a:t>
            </a:r>
            <a:r>
              <a:rPr lang="en-US" altLang="ko-KR" dirty="0" smtClean="0"/>
              <a:t>( )</a:t>
            </a:r>
            <a:endParaRPr lang="ko-KR" altLang="en-US" dirty="0"/>
          </a:p>
        </p:txBody>
      </p:sp>
    </p:spTree>
    <p:extLst>
      <p:ext uri="{BB962C8B-B14F-4D97-AF65-F5344CB8AC3E}">
        <p14:creationId xmlns:p14="http://schemas.microsoft.com/office/powerpoint/2010/main" val="122838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Categorical </a:t>
            </a:r>
            <a:r>
              <a:rPr lang="en-US" altLang="ko-KR" dirty="0" smtClean="0"/>
              <a:t>variables</a:t>
            </a:r>
            <a:endParaRPr lang="ko-KR" altLang="en-US"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2667000" cy="3438525"/>
          </a:xfrm>
        </p:spPr>
      </p:pic>
      <p:sp>
        <p:nvSpPr>
          <p:cNvPr id="5" name="TextBox 4"/>
          <p:cNvSpPr txBox="1"/>
          <p:nvPr/>
        </p:nvSpPr>
        <p:spPr>
          <a:xfrm>
            <a:off x="4437089" y="1843790"/>
            <a:ext cx="4497049" cy="923330"/>
          </a:xfrm>
          <a:prstGeom prst="rect">
            <a:avLst/>
          </a:prstGeom>
          <a:noFill/>
        </p:spPr>
        <p:txBody>
          <a:bodyPr wrap="square" rtlCol="0">
            <a:spAutoFit/>
          </a:bodyPr>
          <a:lstStyle/>
          <a:p>
            <a:r>
              <a:rPr lang="ko-KR" altLang="en-US" dirty="0" smtClean="0"/>
              <a:t>범주형 일 때는 상황이 조금 복잡해짐</a:t>
            </a:r>
            <a:r>
              <a:rPr lang="en-US" altLang="ko-KR" dirty="0" smtClean="0"/>
              <a:t/>
            </a:r>
            <a:br>
              <a:rPr lang="en-US" altLang="ko-KR" dirty="0" smtClean="0"/>
            </a:br>
            <a:r>
              <a:rPr lang="ko-KR" altLang="en-US" dirty="0" smtClean="0"/>
              <a:t>범주형 변수이기 때문에 </a:t>
            </a:r>
            <a:r>
              <a:rPr lang="en-US" altLang="ko-KR" dirty="0" smtClean="0"/>
              <a:t>0 or 1</a:t>
            </a:r>
            <a:r>
              <a:rPr lang="ko-KR" altLang="en-US" dirty="0" smtClean="0"/>
              <a:t>로 표현을 </a:t>
            </a:r>
            <a:r>
              <a:rPr lang="ko-KR" altLang="en-US" dirty="0" err="1" smtClean="0"/>
              <a:t>해야함</a:t>
            </a:r>
            <a:endParaRPr lang="ko-KR" altLang="en-US" dirty="0"/>
          </a:p>
        </p:txBody>
      </p:sp>
    </p:spTree>
    <p:extLst>
      <p:ext uri="{BB962C8B-B14F-4D97-AF65-F5344CB8AC3E}">
        <p14:creationId xmlns:p14="http://schemas.microsoft.com/office/powerpoint/2010/main" val="1412865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959" y="391072"/>
            <a:ext cx="4676697" cy="3115366"/>
          </a:xfrm>
          <a:prstGeom prst="rect">
            <a:avLst/>
          </a:prstGeom>
        </p:spPr>
      </p:pic>
      <p:sp>
        <p:nvSpPr>
          <p:cNvPr id="3" name="TextBox 2"/>
          <p:cNvSpPr txBox="1"/>
          <p:nvPr/>
        </p:nvSpPr>
        <p:spPr>
          <a:xfrm>
            <a:off x="5546361" y="391072"/>
            <a:ext cx="3867462" cy="923330"/>
          </a:xfrm>
          <a:prstGeom prst="rect">
            <a:avLst/>
          </a:prstGeom>
          <a:noFill/>
        </p:spPr>
        <p:txBody>
          <a:bodyPr wrap="square" rtlCol="0">
            <a:spAutoFit/>
          </a:bodyPr>
          <a:lstStyle/>
          <a:p>
            <a:r>
              <a:rPr lang="en-US" altLang="ko-KR" dirty="0"/>
              <a:t>L</a:t>
            </a:r>
            <a:r>
              <a:rPr lang="en-US" altLang="ko-KR" dirty="0" smtClean="0"/>
              <a:t>ook </a:t>
            </a:r>
            <a:r>
              <a:rPr lang="en-US" altLang="ko-KR" dirty="0"/>
              <a:t>at some data and models to make that </a:t>
            </a:r>
            <a:r>
              <a:rPr lang="en-US" altLang="ko-KR" dirty="0" smtClean="0"/>
              <a:t>concrete. Here’s the sim2 dataset from </a:t>
            </a:r>
            <a:r>
              <a:rPr lang="en-US" altLang="ko-KR" dirty="0" err="1" smtClean="0"/>
              <a:t>modelr</a:t>
            </a:r>
            <a:endParaRPr lang="ko-KR" altLang="en-US" dirty="0"/>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548" y="3506438"/>
            <a:ext cx="2962275" cy="3072985"/>
          </a:xfrm>
          <a:prstGeom prst="rect">
            <a:avLst/>
          </a:prstGeom>
        </p:spPr>
      </p:pic>
      <p:sp>
        <p:nvSpPr>
          <p:cNvPr id="6" name="TextBox 5"/>
          <p:cNvSpPr txBox="1"/>
          <p:nvPr/>
        </p:nvSpPr>
        <p:spPr>
          <a:xfrm>
            <a:off x="959373" y="3506438"/>
            <a:ext cx="5486399" cy="369332"/>
          </a:xfrm>
          <a:prstGeom prst="rect">
            <a:avLst/>
          </a:prstGeom>
          <a:noFill/>
        </p:spPr>
        <p:txBody>
          <a:bodyPr wrap="square" rtlCol="0">
            <a:spAutoFit/>
          </a:bodyPr>
          <a:lstStyle/>
          <a:p>
            <a:r>
              <a:rPr lang="en-US" altLang="ko-KR" dirty="0"/>
              <a:t>We can fit a model to it, and generate predictions:</a:t>
            </a:r>
            <a:endParaRPr lang="ko-KR" altLang="en-US" dirty="0"/>
          </a:p>
        </p:txBody>
      </p:sp>
    </p:spTree>
    <p:extLst>
      <p:ext uri="{BB962C8B-B14F-4D97-AF65-F5344CB8AC3E}">
        <p14:creationId xmlns:p14="http://schemas.microsoft.com/office/powerpoint/2010/main" val="3280378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646" y="584616"/>
            <a:ext cx="4931764" cy="646331"/>
          </a:xfrm>
          <a:prstGeom prst="rect">
            <a:avLst/>
          </a:prstGeom>
          <a:noFill/>
        </p:spPr>
        <p:txBody>
          <a:bodyPr wrap="square" rtlCol="0">
            <a:spAutoFit/>
          </a:bodyPr>
          <a:lstStyle/>
          <a:p>
            <a:r>
              <a:rPr lang="en-US" altLang="ko-KR" dirty="0"/>
              <a:t>That’s easy to see if we overlay the predictions on top of the original data:</a:t>
            </a:r>
            <a:endParaRPr lang="ko-KR" altLang="en-US" dirty="0"/>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410" y="584616"/>
            <a:ext cx="6124575" cy="4324350"/>
          </a:xfrm>
          <a:prstGeom prst="rect">
            <a:avLst/>
          </a:prstGeom>
        </p:spPr>
      </p:pic>
    </p:spTree>
    <p:extLst>
      <p:ext uri="{BB962C8B-B14F-4D97-AF65-F5344CB8AC3E}">
        <p14:creationId xmlns:p14="http://schemas.microsoft.com/office/powerpoint/2010/main" val="199114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Interactions (continuous and categorical)</a:t>
            </a:r>
          </a:p>
        </p:txBody>
      </p:sp>
      <p:pic>
        <p:nvPicPr>
          <p:cNvPr id="7" name="내용 개체 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124575" cy="4114800"/>
          </a:xfrm>
        </p:spPr>
      </p:pic>
      <p:sp>
        <p:nvSpPr>
          <p:cNvPr id="6" name="TextBox 5"/>
          <p:cNvSpPr txBox="1"/>
          <p:nvPr/>
        </p:nvSpPr>
        <p:spPr>
          <a:xfrm>
            <a:off x="7298562" y="1690688"/>
            <a:ext cx="4243864" cy="646331"/>
          </a:xfrm>
          <a:prstGeom prst="rect">
            <a:avLst/>
          </a:prstGeom>
          <a:noFill/>
        </p:spPr>
        <p:txBody>
          <a:bodyPr wrap="square" rtlCol="0">
            <a:spAutoFit/>
          </a:bodyPr>
          <a:lstStyle/>
          <a:p>
            <a:r>
              <a:rPr lang="en-US" altLang="ko-KR" dirty="0"/>
              <a:t>What happens when you combine a continuous and a categorical variable? </a:t>
            </a:r>
            <a:endParaRPr lang="ko-KR" altLang="en-US" dirty="0"/>
          </a:p>
        </p:txBody>
      </p:sp>
    </p:spTree>
    <p:extLst>
      <p:ext uri="{BB962C8B-B14F-4D97-AF65-F5344CB8AC3E}">
        <p14:creationId xmlns:p14="http://schemas.microsoft.com/office/powerpoint/2010/main" val="222102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a:t>
            </a:r>
            <a:endParaRPr lang="ko-KR" altLang="en-US" dirty="0"/>
          </a:p>
        </p:txBody>
      </p:sp>
      <p:sp>
        <p:nvSpPr>
          <p:cNvPr id="3" name="내용 개체 틀 2"/>
          <p:cNvSpPr>
            <a:spLocks noGrp="1"/>
          </p:cNvSpPr>
          <p:nvPr>
            <p:ph idx="1"/>
          </p:nvPr>
        </p:nvSpPr>
        <p:spPr>
          <a:xfrm>
            <a:off x="838200" y="1825624"/>
            <a:ext cx="10515600" cy="4740067"/>
          </a:xfrm>
        </p:spPr>
        <p:txBody>
          <a:bodyPr/>
          <a:lstStyle/>
          <a:p>
            <a:r>
              <a:rPr lang="en-US" altLang="ko-KR" dirty="0"/>
              <a:t>The focus of this </a:t>
            </a:r>
            <a:r>
              <a:rPr lang="en-US" altLang="ko-KR" dirty="0" smtClean="0"/>
              <a:t>chapter </a:t>
            </a:r>
            <a:r>
              <a:rPr lang="en-US" altLang="ko-KR" dirty="0"/>
              <a:t>is on exploration, not confirmation or formal inference. But you’ll learn a few basic tools that help you understand the variation within your models</a:t>
            </a:r>
            <a:r>
              <a:rPr lang="en-US" altLang="ko-KR" dirty="0" smtClean="0"/>
              <a:t>.</a:t>
            </a:r>
          </a:p>
          <a:p>
            <a:endParaRPr lang="en-US" altLang="ko-KR" dirty="0"/>
          </a:p>
          <a:p>
            <a:endParaRPr lang="en-US" altLang="ko-KR" dirty="0" smtClean="0"/>
          </a:p>
          <a:p>
            <a:endParaRPr lang="en-US" altLang="ko-KR" dirty="0"/>
          </a:p>
          <a:p>
            <a:endParaRPr lang="en-US" altLang="ko-KR" dirty="0" smtClean="0"/>
          </a:p>
          <a:p>
            <a:endParaRPr lang="en-US" altLang="ko-KR" dirty="0"/>
          </a:p>
          <a:p>
            <a:pPr marL="0" indent="0">
              <a:buNone/>
            </a:pPr>
            <a:endParaRPr lang="en-US" altLang="ko-KR" dirty="0" smtClean="0"/>
          </a:p>
          <a:p>
            <a:endParaRPr lang="en-US" altLang="ko-KR" dirty="0"/>
          </a:p>
          <a:p>
            <a:endParaRPr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26770"/>
            <a:ext cx="5334744" cy="1743318"/>
          </a:xfrm>
          <a:prstGeom prst="rect">
            <a:avLst/>
          </a:prstGeom>
        </p:spPr>
      </p:pic>
    </p:spTree>
    <p:extLst>
      <p:ext uri="{BB962C8B-B14F-4D97-AF65-F5344CB8AC3E}">
        <p14:creationId xmlns:p14="http://schemas.microsoft.com/office/powerpoint/2010/main" val="1744762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871" y="549409"/>
            <a:ext cx="3219450" cy="752475"/>
          </a:xfrm>
          <a:prstGeom prst="rect">
            <a:avLst/>
          </a:prstGeom>
        </p:spPr>
      </p:pic>
      <p:sp>
        <p:nvSpPr>
          <p:cNvPr id="3" name="TextBox 2"/>
          <p:cNvSpPr txBox="1"/>
          <p:nvPr/>
        </p:nvSpPr>
        <p:spPr>
          <a:xfrm>
            <a:off x="494677" y="44969"/>
            <a:ext cx="6160958" cy="369332"/>
          </a:xfrm>
          <a:prstGeom prst="rect">
            <a:avLst/>
          </a:prstGeom>
          <a:noFill/>
        </p:spPr>
        <p:txBody>
          <a:bodyPr wrap="square" rtlCol="0">
            <a:spAutoFit/>
          </a:bodyPr>
          <a:lstStyle/>
          <a:p>
            <a:r>
              <a:rPr lang="en-US" altLang="ko-KR" dirty="0"/>
              <a:t>There are two possible models you could fit to this data:</a:t>
            </a:r>
            <a:endParaRPr lang="ko-KR" altLang="en-US" dirty="0"/>
          </a:p>
        </p:txBody>
      </p:sp>
      <p:sp>
        <p:nvSpPr>
          <p:cNvPr id="7" name="TextBox 6"/>
          <p:cNvSpPr txBox="1"/>
          <p:nvPr/>
        </p:nvSpPr>
        <p:spPr>
          <a:xfrm>
            <a:off x="749508" y="1558978"/>
            <a:ext cx="10478125" cy="646331"/>
          </a:xfrm>
          <a:prstGeom prst="rect">
            <a:avLst/>
          </a:prstGeom>
          <a:noFill/>
        </p:spPr>
        <p:txBody>
          <a:bodyPr wrap="square" rtlCol="0">
            <a:spAutoFit/>
          </a:bodyPr>
          <a:lstStyle/>
          <a:p>
            <a:r>
              <a:rPr lang="en-US" altLang="ko-KR" dirty="0"/>
              <a:t>When you add variables with </a:t>
            </a:r>
            <a:r>
              <a:rPr lang="en-US" altLang="ko-KR" dirty="0" smtClean="0"/>
              <a:t>+, the </a:t>
            </a:r>
            <a:r>
              <a:rPr lang="en-US" altLang="ko-KR" dirty="0"/>
              <a:t>model will estimate each effect independent of all the others. It’s possible to fit the so-called interaction by using </a:t>
            </a:r>
            <a:r>
              <a:rPr lang="en-US" altLang="ko-KR" dirty="0" smtClean="0"/>
              <a:t>* .</a:t>
            </a:r>
            <a:endParaRPr lang="ko-KR" altLang="en-US" dirty="0"/>
          </a:p>
        </p:txBody>
      </p:sp>
      <p:sp>
        <p:nvSpPr>
          <p:cNvPr id="8" name="TextBox 7"/>
          <p:cNvSpPr txBox="1"/>
          <p:nvPr/>
        </p:nvSpPr>
        <p:spPr>
          <a:xfrm>
            <a:off x="734520" y="2278508"/>
            <a:ext cx="10493115" cy="1477328"/>
          </a:xfrm>
          <a:prstGeom prst="rect">
            <a:avLst/>
          </a:prstGeom>
          <a:noFill/>
        </p:spPr>
        <p:txBody>
          <a:bodyPr wrap="square" rtlCol="0">
            <a:spAutoFit/>
          </a:bodyPr>
          <a:lstStyle/>
          <a:p>
            <a:r>
              <a:rPr lang="en-US" altLang="ko-KR" dirty="0"/>
              <a:t>To </a:t>
            </a:r>
            <a:r>
              <a:rPr lang="en-US" altLang="ko-KR" dirty="0" err="1"/>
              <a:t>visualise</a:t>
            </a:r>
            <a:r>
              <a:rPr lang="en-US" altLang="ko-KR" dirty="0"/>
              <a:t> these models we need two new tricks</a:t>
            </a:r>
            <a:r>
              <a:rPr lang="en-US" altLang="ko-KR" dirty="0" smtClean="0"/>
              <a:t>: </a:t>
            </a:r>
            <a:br>
              <a:rPr lang="en-US" altLang="ko-KR" dirty="0" smtClean="0"/>
            </a:br>
            <a:r>
              <a:rPr lang="en-US" altLang="ko-KR" dirty="0"/>
              <a:t>We have two predictors, so we need to </a:t>
            </a:r>
            <a:r>
              <a:rPr lang="en-US" altLang="ko-KR" dirty="0" smtClean="0"/>
              <a:t>give </a:t>
            </a:r>
            <a:r>
              <a:rPr lang="en-US" altLang="ko-KR" dirty="0" err="1" smtClean="0"/>
              <a:t>data_grid</a:t>
            </a:r>
            <a:r>
              <a:rPr lang="en-US" altLang="ko-KR" dirty="0" smtClean="0"/>
              <a:t>( ) both variable.</a:t>
            </a:r>
            <a:br>
              <a:rPr lang="en-US" altLang="ko-KR" dirty="0" smtClean="0"/>
            </a:br>
            <a:r>
              <a:rPr lang="en-US" altLang="ko-KR" dirty="0" smtClean="0"/>
              <a:t/>
            </a:r>
            <a:br>
              <a:rPr lang="en-US" altLang="ko-KR" dirty="0" smtClean="0"/>
            </a:br>
            <a:r>
              <a:rPr lang="en-US" altLang="ko-KR" dirty="0"/>
              <a:t>To generate predictions from both models simultaneously, we can </a:t>
            </a:r>
            <a:r>
              <a:rPr lang="en-US" altLang="ko-KR" dirty="0" smtClean="0"/>
              <a:t>use </a:t>
            </a:r>
            <a:r>
              <a:rPr lang="en-US" altLang="ko-KR" dirty="0" err="1" smtClean="0"/>
              <a:t>gather_prediction</a:t>
            </a:r>
            <a:r>
              <a:rPr lang="en-US" altLang="ko-KR" dirty="0" smtClean="0"/>
              <a:t>( )</a:t>
            </a:r>
            <a:r>
              <a:rPr lang="en-US" altLang="ko-KR" dirty="0"/>
              <a:t> which adds each prediction as a row.</a:t>
            </a:r>
            <a:endParaRPr lang="ko-KR" altLang="en-US" dirty="0"/>
          </a:p>
        </p:txBody>
      </p:sp>
      <p:pic>
        <p:nvPicPr>
          <p:cNvPr id="10" name="그림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20" y="3890746"/>
            <a:ext cx="3013802" cy="2883537"/>
          </a:xfrm>
          <a:prstGeom prst="rect">
            <a:avLst/>
          </a:prstGeom>
        </p:spPr>
      </p:pic>
    </p:spTree>
    <p:extLst>
      <p:ext uri="{BB962C8B-B14F-4D97-AF65-F5344CB8AC3E}">
        <p14:creationId xmlns:p14="http://schemas.microsoft.com/office/powerpoint/2010/main" val="2570641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748063" cy="4351338"/>
          </a:xfrm>
        </p:spPr>
      </p:pic>
      <p:sp>
        <p:nvSpPr>
          <p:cNvPr id="7" name="제목 6"/>
          <p:cNvSpPr>
            <a:spLocks noGrp="1"/>
          </p:cNvSpPr>
          <p:nvPr>
            <p:ph type="title"/>
          </p:nvPr>
        </p:nvSpPr>
        <p:spPr/>
        <p:txBody>
          <a:bodyPr/>
          <a:lstStyle/>
          <a:p>
            <a:r>
              <a:rPr lang="en-US" altLang="ko-KR" dirty="0"/>
              <a:t>Interactions (continuous and categorical)</a:t>
            </a:r>
            <a:endParaRPr lang="ko-KR" altLang="en-US" dirty="0"/>
          </a:p>
        </p:txBody>
      </p:sp>
      <p:sp>
        <p:nvSpPr>
          <p:cNvPr id="9" name="TextBox 8"/>
          <p:cNvSpPr txBox="1"/>
          <p:nvPr/>
        </p:nvSpPr>
        <p:spPr>
          <a:xfrm>
            <a:off x="6850505" y="1690688"/>
            <a:ext cx="4826833" cy="2308324"/>
          </a:xfrm>
          <a:prstGeom prst="rect">
            <a:avLst/>
          </a:prstGeom>
          <a:noFill/>
        </p:spPr>
        <p:txBody>
          <a:bodyPr wrap="square" rtlCol="0">
            <a:spAutoFit/>
          </a:bodyPr>
          <a:lstStyle/>
          <a:p>
            <a:r>
              <a:rPr lang="en-US" altLang="ko-KR" dirty="0"/>
              <a:t>Note that the model that uses </a:t>
            </a:r>
            <a:r>
              <a:rPr lang="en-US" altLang="ko-KR" dirty="0" smtClean="0"/>
              <a:t>+ </a:t>
            </a:r>
            <a:r>
              <a:rPr lang="en-US" altLang="ko-KR" dirty="0"/>
              <a:t> has the same slope for each line, but different intercepts. The model that </a:t>
            </a:r>
            <a:r>
              <a:rPr lang="en-US" altLang="ko-KR" dirty="0" smtClean="0"/>
              <a:t>uses * </a:t>
            </a:r>
            <a:r>
              <a:rPr lang="en-US" altLang="ko-KR" dirty="0"/>
              <a:t>has a different slope and intercept for each line.</a:t>
            </a:r>
          </a:p>
          <a:p>
            <a:r>
              <a:rPr lang="en-US" altLang="ko-KR" dirty="0" smtClean="0"/>
              <a:t>Which </a:t>
            </a:r>
            <a:r>
              <a:rPr lang="en-US" altLang="ko-KR" dirty="0"/>
              <a:t>model is better for this data? We can take look at the residuals. Here I’ve facetted by both model </a:t>
            </a:r>
            <a:r>
              <a:rPr lang="en-US" altLang="ko-KR" dirty="0" smtClean="0"/>
              <a:t>and</a:t>
            </a:r>
            <a:r>
              <a:rPr lang="ko-KR" altLang="en-US" dirty="0" smtClean="0"/>
              <a:t> </a:t>
            </a:r>
            <a:r>
              <a:rPr lang="en-US" altLang="ko-KR" dirty="0" smtClean="0"/>
              <a:t>x2 </a:t>
            </a:r>
            <a:r>
              <a:rPr lang="en-US" altLang="ko-KR" dirty="0"/>
              <a:t> because it makes it easier to see the pattern within each group.</a:t>
            </a:r>
          </a:p>
        </p:txBody>
      </p:sp>
    </p:spTree>
    <p:extLst>
      <p:ext uri="{BB962C8B-B14F-4D97-AF65-F5344CB8AC3E}">
        <p14:creationId xmlns:p14="http://schemas.microsoft.com/office/powerpoint/2010/main" val="389552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dirty="0"/>
              <a:t>Interactions (continuous and categorical)</a:t>
            </a:r>
            <a:endParaRPr lang="ko-KR" altLang="en-US" dirty="0"/>
          </a:p>
        </p:txBody>
      </p:sp>
      <p:sp>
        <p:nvSpPr>
          <p:cNvPr id="9" name="TextBox 8"/>
          <p:cNvSpPr txBox="1"/>
          <p:nvPr/>
        </p:nvSpPr>
        <p:spPr>
          <a:xfrm>
            <a:off x="6850505" y="1690688"/>
            <a:ext cx="4826833" cy="1477328"/>
          </a:xfrm>
          <a:prstGeom prst="rect">
            <a:avLst/>
          </a:prstGeom>
          <a:noFill/>
        </p:spPr>
        <p:txBody>
          <a:bodyPr wrap="square" rtlCol="0">
            <a:spAutoFit/>
          </a:bodyPr>
          <a:lstStyle/>
          <a:p>
            <a:r>
              <a:rPr lang="en-US" altLang="ko-KR" dirty="0"/>
              <a:t>There is little obvious pattern in the residuals </a:t>
            </a:r>
            <a:r>
              <a:rPr lang="en-US" altLang="ko-KR" dirty="0" smtClean="0"/>
              <a:t>for mod2. </a:t>
            </a:r>
            <a:r>
              <a:rPr lang="en-US" altLang="ko-KR" dirty="0"/>
              <a:t>The residuals </a:t>
            </a:r>
            <a:r>
              <a:rPr lang="en-US" altLang="ko-KR" dirty="0" smtClean="0"/>
              <a:t>for mod1 </a:t>
            </a:r>
            <a:r>
              <a:rPr lang="en-US" altLang="ko-KR" dirty="0"/>
              <a:t>show that the model has clearly missed some pattern </a:t>
            </a:r>
            <a:r>
              <a:rPr lang="en-US" altLang="ko-KR" dirty="0" smtClean="0"/>
              <a:t>in b, </a:t>
            </a:r>
            <a:r>
              <a:rPr lang="en-US" altLang="ko-KR" dirty="0"/>
              <a:t>and less so, but still present is pattern </a:t>
            </a:r>
            <a:r>
              <a:rPr lang="en-US" altLang="ko-KR" dirty="0" smtClean="0"/>
              <a:t>in c, and d.</a:t>
            </a:r>
            <a:endParaRPr lang="en-US" altLang="ko-KR" dirty="0"/>
          </a:p>
        </p:txBody>
      </p:sp>
      <p:pic>
        <p:nvPicPr>
          <p:cNvPr id="3" name="내용 개체 틀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385" y="1540811"/>
            <a:ext cx="5221605" cy="4351338"/>
          </a:xfrm>
        </p:spPr>
      </p:pic>
    </p:spTree>
    <p:extLst>
      <p:ext uri="{BB962C8B-B14F-4D97-AF65-F5344CB8AC3E}">
        <p14:creationId xmlns:p14="http://schemas.microsoft.com/office/powerpoint/2010/main" val="2942901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p:cNvSpPr>
            <a:spLocks noGrp="1"/>
          </p:cNvSpPr>
          <p:nvPr>
            <p:ph type="title"/>
          </p:nvPr>
        </p:nvSpPr>
        <p:spPr>
          <a:xfrm>
            <a:off x="838200" y="365125"/>
            <a:ext cx="10515600" cy="1325563"/>
          </a:xfrm>
        </p:spPr>
        <p:txBody>
          <a:bodyPr/>
          <a:lstStyle/>
          <a:p>
            <a:r>
              <a:rPr lang="en-US" altLang="ko-KR" dirty="0"/>
              <a:t>Interactions </a:t>
            </a:r>
            <a:r>
              <a:rPr lang="en-US" altLang="ko-KR" dirty="0" smtClean="0"/>
              <a:t>(two continuous)</a:t>
            </a:r>
            <a:endParaRPr lang="ko-KR" altLang="en-US" dirty="0"/>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690688"/>
            <a:ext cx="2639518" cy="5087237"/>
          </a:xfrm>
          <a:prstGeom prst="rect">
            <a:avLst/>
          </a:prstGeom>
        </p:spPr>
      </p:pic>
      <p:sp>
        <p:nvSpPr>
          <p:cNvPr id="4" name="TextBox 3"/>
          <p:cNvSpPr txBox="1"/>
          <p:nvPr/>
        </p:nvSpPr>
        <p:spPr>
          <a:xfrm>
            <a:off x="3822492" y="1888761"/>
            <a:ext cx="7225259" cy="369332"/>
          </a:xfrm>
          <a:prstGeom prst="rect">
            <a:avLst/>
          </a:prstGeom>
          <a:noFill/>
        </p:spPr>
        <p:txBody>
          <a:bodyPr wrap="square" rtlCol="0">
            <a:spAutoFit/>
          </a:bodyPr>
          <a:lstStyle/>
          <a:p>
            <a:r>
              <a:rPr lang="ko-KR" altLang="en-US" dirty="0" err="1" smtClean="0"/>
              <a:t>연속형</a:t>
            </a:r>
            <a:r>
              <a:rPr lang="ko-KR" altLang="en-US" dirty="0" smtClean="0"/>
              <a:t> 변수가 </a:t>
            </a:r>
            <a:r>
              <a:rPr lang="en-US" altLang="ko-KR" dirty="0" smtClean="0"/>
              <a:t>2</a:t>
            </a:r>
            <a:r>
              <a:rPr lang="ko-KR" altLang="en-US" dirty="0" smtClean="0"/>
              <a:t>개 일 때</a:t>
            </a:r>
            <a:endParaRPr lang="ko-KR" altLang="en-US" dirty="0"/>
          </a:p>
        </p:txBody>
      </p:sp>
    </p:spTree>
    <p:extLst>
      <p:ext uri="{BB962C8B-B14F-4D97-AF65-F5344CB8AC3E}">
        <p14:creationId xmlns:p14="http://schemas.microsoft.com/office/powerpoint/2010/main" val="3007559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p:cNvSpPr>
            <a:spLocks noGrp="1"/>
          </p:cNvSpPr>
          <p:nvPr>
            <p:ph type="title"/>
          </p:nvPr>
        </p:nvSpPr>
        <p:spPr>
          <a:xfrm>
            <a:off x="838200" y="365125"/>
            <a:ext cx="10515600" cy="1325563"/>
          </a:xfrm>
        </p:spPr>
        <p:txBody>
          <a:bodyPr/>
          <a:lstStyle/>
          <a:p>
            <a:r>
              <a:rPr lang="en-US" altLang="ko-KR" dirty="0"/>
              <a:t>Interactions </a:t>
            </a:r>
            <a:r>
              <a:rPr lang="en-US" altLang="ko-KR" dirty="0" smtClean="0"/>
              <a:t>(two continuous)</a:t>
            </a:r>
            <a:endParaRPr lang="ko-KR" altLang="en-US" dirty="0"/>
          </a:p>
        </p:txBody>
      </p:sp>
      <p:sp>
        <p:nvSpPr>
          <p:cNvPr id="4" name="TextBox 3"/>
          <p:cNvSpPr txBox="1"/>
          <p:nvPr/>
        </p:nvSpPr>
        <p:spPr>
          <a:xfrm>
            <a:off x="838200" y="1690688"/>
            <a:ext cx="7225259" cy="923330"/>
          </a:xfrm>
          <a:prstGeom prst="rect">
            <a:avLst/>
          </a:prstGeom>
          <a:noFill/>
        </p:spPr>
        <p:txBody>
          <a:bodyPr wrap="square" rtlCol="0">
            <a:spAutoFit/>
          </a:bodyPr>
          <a:lstStyle/>
          <a:p>
            <a:r>
              <a:rPr lang="en-US" altLang="ko-KR" dirty="0" smtClean="0"/>
              <a:t>Pretty = TRUE </a:t>
            </a:r>
            <a:r>
              <a:rPr lang="en-US" altLang="ko-KR" dirty="0"/>
              <a:t>will generate a “pretty” sequence, i.e. something that looks nice to the human eye. This is useful if you want to produce tables of output:</a:t>
            </a:r>
            <a:endParaRPr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842" y="1690688"/>
            <a:ext cx="4219575" cy="1190625"/>
          </a:xfrm>
          <a:prstGeom prst="rect">
            <a:avLst/>
          </a:prstGeom>
        </p:spPr>
      </p:pic>
      <p:sp>
        <p:nvSpPr>
          <p:cNvPr id="6" name="TextBox 5"/>
          <p:cNvSpPr txBox="1"/>
          <p:nvPr/>
        </p:nvSpPr>
        <p:spPr>
          <a:xfrm>
            <a:off x="838200" y="3477916"/>
            <a:ext cx="7225259" cy="923330"/>
          </a:xfrm>
          <a:prstGeom prst="rect">
            <a:avLst/>
          </a:prstGeom>
          <a:noFill/>
        </p:spPr>
        <p:txBody>
          <a:bodyPr wrap="square" rtlCol="0">
            <a:spAutoFit/>
          </a:bodyPr>
          <a:lstStyle/>
          <a:p>
            <a:r>
              <a:rPr lang="en-US" altLang="ko-KR" dirty="0"/>
              <a:t>Next let’s try and </a:t>
            </a:r>
            <a:r>
              <a:rPr lang="en-US" altLang="ko-KR" dirty="0" err="1"/>
              <a:t>visualise</a:t>
            </a:r>
            <a:r>
              <a:rPr lang="en-US" altLang="ko-KR" dirty="0"/>
              <a:t> that model. We have two continuous predictors, so you can imagine the model like a 3d surface. We could display that </a:t>
            </a:r>
            <a:r>
              <a:rPr lang="en-US" altLang="ko-KR" dirty="0" smtClean="0"/>
              <a:t>using </a:t>
            </a:r>
            <a:r>
              <a:rPr lang="en-US" altLang="ko-KR" dirty="0" err="1" smtClean="0"/>
              <a:t>geom_tile</a:t>
            </a:r>
            <a:r>
              <a:rPr lang="en-US" altLang="ko-KR" dirty="0" smtClean="0"/>
              <a:t>( ) :</a:t>
            </a:r>
            <a:endParaRPr lang="ko-KR" altLang="en-US" dirty="0"/>
          </a:p>
        </p:txBody>
      </p:sp>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41" y="3582846"/>
            <a:ext cx="4219575" cy="2866045"/>
          </a:xfrm>
          <a:prstGeom prst="rect">
            <a:avLst/>
          </a:prstGeom>
        </p:spPr>
      </p:pic>
    </p:spTree>
    <p:extLst>
      <p:ext uri="{BB962C8B-B14F-4D97-AF65-F5344CB8AC3E}">
        <p14:creationId xmlns:p14="http://schemas.microsoft.com/office/powerpoint/2010/main" val="8152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p:cNvSpPr>
            <a:spLocks noGrp="1"/>
          </p:cNvSpPr>
          <p:nvPr>
            <p:ph type="title"/>
          </p:nvPr>
        </p:nvSpPr>
        <p:spPr>
          <a:xfrm>
            <a:off x="838200" y="365125"/>
            <a:ext cx="10515600" cy="1325563"/>
          </a:xfrm>
        </p:spPr>
        <p:txBody>
          <a:bodyPr/>
          <a:lstStyle/>
          <a:p>
            <a:r>
              <a:rPr lang="en-US" altLang="ko-KR" dirty="0" smtClean="0"/>
              <a:t>Transformations</a:t>
            </a:r>
            <a:endParaRPr lang="ko-KR" altLang="en-US" dirty="0"/>
          </a:p>
        </p:txBody>
      </p:sp>
      <p:sp>
        <p:nvSpPr>
          <p:cNvPr id="2" name="TextBox 1"/>
          <p:cNvSpPr txBox="1"/>
          <p:nvPr/>
        </p:nvSpPr>
        <p:spPr>
          <a:xfrm>
            <a:off x="943755" y="1367522"/>
            <a:ext cx="10304489" cy="646331"/>
          </a:xfrm>
          <a:prstGeom prst="rect">
            <a:avLst/>
          </a:prstGeom>
          <a:noFill/>
        </p:spPr>
        <p:txBody>
          <a:bodyPr wrap="square" rtlCol="0">
            <a:spAutoFit/>
          </a:bodyPr>
          <a:lstStyle/>
          <a:p>
            <a:r>
              <a:rPr lang="en-US" altLang="ko-KR" dirty="0"/>
              <a:t>Transformations are useful because you can use them to approximate non-linear functions</a:t>
            </a:r>
            <a:r>
              <a:rPr lang="en-US" altLang="ko-KR" dirty="0" smtClean="0"/>
              <a:t>.</a:t>
            </a:r>
            <a:br>
              <a:rPr lang="en-US" altLang="ko-KR" dirty="0" smtClean="0"/>
            </a:br>
            <a:r>
              <a:rPr lang="en-US" altLang="ko-KR" dirty="0"/>
              <a:t>Typing that sequence by hand is tedious, so R provides a helper function: </a:t>
            </a:r>
            <a:r>
              <a:rPr lang="en-US" altLang="ko-KR" dirty="0" smtClean="0"/>
              <a:t>: poly ( )</a:t>
            </a:r>
            <a:endParaRPr lang="ko-KR" altLang="en-US" dirty="0"/>
          </a:p>
        </p:txBody>
      </p:sp>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128603"/>
            <a:ext cx="3433997" cy="4467069"/>
          </a:xfrm>
          <a:prstGeom prst="rect">
            <a:avLst/>
          </a:prstGeom>
        </p:spPr>
      </p:pic>
      <p:pic>
        <p:nvPicPr>
          <p:cNvPr id="10" name="그림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038" y="2128603"/>
            <a:ext cx="3867150" cy="1895475"/>
          </a:xfrm>
          <a:prstGeom prst="rect">
            <a:avLst/>
          </a:prstGeom>
        </p:spPr>
      </p:pic>
      <p:sp>
        <p:nvSpPr>
          <p:cNvPr id="11" name="오른쪽 화살표 10"/>
          <p:cNvSpPr/>
          <p:nvPr/>
        </p:nvSpPr>
        <p:spPr>
          <a:xfrm>
            <a:off x="4527030" y="2518348"/>
            <a:ext cx="1568969" cy="80946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4512117" y="3327816"/>
            <a:ext cx="1808735" cy="646331"/>
          </a:xfrm>
          <a:prstGeom prst="rect">
            <a:avLst/>
          </a:prstGeom>
          <a:noFill/>
        </p:spPr>
        <p:txBody>
          <a:bodyPr wrap="square" rtlCol="0">
            <a:spAutoFit/>
          </a:bodyPr>
          <a:lstStyle/>
          <a:p>
            <a:r>
              <a:rPr lang="en-US" altLang="ko-KR" dirty="0" smtClean="0"/>
              <a:t>Use a </a:t>
            </a:r>
            <a:r>
              <a:rPr lang="en-US" altLang="ko-KR" dirty="0" err="1" smtClean="0"/>
              <a:t>fumction</a:t>
            </a:r>
            <a:r>
              <a:rPr lang="en-US" altLang="ko-KR" dirty="0" smtClean="0"/>
              <a:t> Poly( )</a:t>
            </a:r>
            <a:endParaRPr lang="ko-KR" altLang="en-US" dirty="0"/>
          </a:p>
        </p:txBody>
      </p:sp>
    </p:spTree>
    <p:extLst>
      <p:ext uri="{BB962C8B-B14F-4D97-AF65-F5344CB8AC3E}">
        <p14:creationId xmlns:p14="http://schemas.microsoft.com/office/powerpoint/2010/main" val="1195226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p:cNvSpPr>
            <a:spLocks noGrp="1"/>
          </p:cNvSpPr>
          <p:nvPr>
            <p:ph type="title"/>
          </p:nvPr>
        </p:nvSpPr>
        <p:spPr>
          <a:xfrm>
            <a:off x="838200" y="365125"/>
            <a:ext cx="10515600" cy="1325563"/>
          </a:xfrm>
        </p:spPr>
        <p:txBody>
          <a:bodyPr/>
          <a:lstStyle/>
          <a:p>
            <a:r>
              <a:rPr lang="en-US" altLang="ko-KR" dirty="0" smtClean="0"/>
              <a:t>Transformations</a:t>
            </a:r>
            <a:endParaRPr lang="ko-KR" altLang="en-US" dirty="0"/>
          </a:p>
        </p:txBody>
      </p:sp>
      <p:sp>
        <p:nvSpPr>
          <p:cNvPr id="2" name="TextBox 1"/>
          <p:cNvSpPr txBox="1"/>
          <p:nvPr/>
        </p:nvSpPr>
        <p:spPr>
          <a:xfrm>
            <a:off x="943755" y="1367522"/>
            <a:ext cx="10304489" cy="923330"/>
          </a:xfrm>
          <a:prstGeom prst="rect">
            <a:avLst/>
          </a:prstGeom>
          <a:noFill/>
        </p:spPr>
        <p:txBody>
          <a:bodyPr wrap="square" rtlCol="0">
            <a:spAutoFit/>
          </a:bodyPr>
          <a:lstStyle/>
          <a:p>
            <a:r>
              <a:rPr lang="en-US" altLang="ko-KR" dirty="0"/>
              <a:t>However there's one major problem with using </a:t>
            </a:r>
            <a:r>
              <a:rPr lang="en-US" altLang="ko-KR" dirty="0" smtClean="0"/>
              <a:t>: poly( )  </a:t>
            </a:r>
            <a:r>
              <a:rPr lang="en-US" altLang="ko-KR" dirty="0"/>
              <a:t>outside the range of the data, polynomials rapidly shoot off to positive or negative infinity</a:t>
            </a:r>
            <a:r>
              <a:rPr lang="en-US" altLang="ko-KR" dirty="0" smtClean="0"/>
              <a:t>.</a:t>
            </a:r>
            <a:br>
              <a:rPr lang="en-US" altLang="ko-KR" dirty="0" smtClean="0"/>
            </a:br>
            <a:r>
              <a:rPr lang="en-US" altLang="ko-KR" dirty="0"/>
              <a:t>One safer alternative is to use the natural spline, </a:t>
            </a:r>
            <a:r>
              <a:rPr lang="en-US" altLang="ko-KR" dirty="0" smtClean="0"/>
              <a:t>. : spline :: ns( )</a:t>
            </a:r>
            <a:endParaRPr lang="ko-KR" altLang="en-US"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55" y="2693085"/>
            <a:ext cx="3419475" cy="2133600"/>
          </a:xfrm>
          <a:prstGeom prst="rect">
            <a:avLst/>
          </a:prstGeom>
        </p:spPr>
      </p:pic>
      <p:sp>
        <p:nvSpPr>
          <p:cNvPr id="5" name="TextBox 4"/>
          <p:cNvSpPr txBox="1"/>
          <p:nvPr/>
        </p:nvSpPr>
        <p:spPr>
          <a:xfrm>
            <a:off x="5111645" y="2803161"/>
            <a:ext cx="5111647" cy="923330"/>
          </a:xfrm>
          <a:prstGeom prst="rect">
            <a:avLst/>
          </a:prstGeom>
          <a:noFill/>
        </p:spPr>
        <p:txBody>
          <a:bodyPr wrap="square" rtlCol="0">
            <a:spAutoFit/>
          </a:bodyPr>
          <a:lstStyle/>
          <a:p>
            <a:r>
              <a:rPr lang="en-US" altLang="ko-KR" dirty="0" smtClean="0"/>
              <a:t>Poly( ) </a:t>
            </a:r>
            <a:r>
              <a:rPr lang="ko-KR" altLang="en-US" dirty="0" smtClean="0"/>
              <a:t>는 데이터의 범위를 벗어날 때 음 또는 양의 무한대로 떨어져 나간다</a:t>
            </a:r>
            <a:r>
              <a:rPr lang="en-US" altLang="ko-KR" dirty="0" smtClean="0"/>
              <a:t>. </a:t>
            </a:r>
            <a:r>
              <a:rPr lang="ko-KR" altLang="en-US" dirty="0" smtClean="0"/>
              <a:t>이것에 대한 대안 중 하나는 </a:t>
            </a:r>
            <a:r>
              <a:rPr lang="en-US" altLang="ko-KR" dirty="0" smtClean="0"/>
              <a:t>spline</a:t>
            </a:r>
            <a:r>
              <a:rPr lang="ko-KR" altLang="en-US" dirty="0" smtClean="0"/>
              <a:t> </a:t>
            </a:r>
            <a:r>
              <a:rPr lang="en-US" altLang="ko-KR" dirty="0" smtClean="0"/>
              <a:t>:: ns</a:t>
            </a:r>
            <a:r>
              <a:rPr lang="ko-KR" altLang="en-US" dirty="0" smtClean="0"/>
              <a:t>를 사용 하는 것</a:t>
            </a:r>
            <a:endParaRPr lang="ko-KR" altLang="en-US" dirty="0"/>
          </a:p>
        </p:txBody>
      </p:sp>
    </p:spTree>
    <p:extLst>
      <p:ext uri="{BB962C8B-B14F-4D97-AF65-F5344CB8AC3E}">
        <p14:creationId xmlns:p14="http://schemas.microsoft.com/office/powerpoint/2010/main" val="1032946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p:cNvSpPr>
            <a:spLocks noGrp="1"/>
          </p:cNvSpPr>
          <p:nvPr>
            <p:ph type="title"/>
          </p:nvPr>
        </p:nvSpPr>
        <p:spPr>
          <a:xfrm>
            <a:off x="838200" y="365125"/>
            <a:ext cx="10515600" cy="1325563"/>
          </a:xfrm>
        </p:spPr>
        <p:txBody>
          <a:bodyPr/>
          <a:lstStyle/>
          <a:p>
            <a:r>
              <a:rPr lang="en-US" altLang="ko-KR" dirty="0" smtClean="0"/>
              <a:t>Transformations</a:t>
            </a:r>
            <a:endParaRPr lang="ko-KR" altLang="en-US" dirty="0"/>
          </a:p>
        </p:txBody>
      </p:sp>
      <p:sp>
        <p:nvSpPr>
          <p:cNvPr id="2" name="TextBox 1"/>
          <p:cNvSpPr txBox="1"/>
          <p:nvPr/>
        </p:nvSpPr>
        <p:spPr>
          <a:xfrm>
            <a:off x="943755" y="1367522"/>
            <a:ext cx="10304489" cy="369332"/>
          </a:xfrm>
          <a:prstGeom prst="rect">
            <a:avLst/>
          </a:prstGeom>
          <a:noFill/>
        </p:spPr>
        <p:txBody>
          <a:bodyPr wrap="square" rtlCol="0">
            <a:spAutoFit/>
          </a:bodyPr>
          <a:lstStyle/>
          <a:p>
            <a:r>
              <a:rPr lang="en-US" altLang="ko-KR" dirty="0"/>
              <a:t>Let’s see what that looks like when we try and approximate a non-linear function:</a:t>
            </a:r>
            <a:endParaRPr lang="ko-KR" altLang="en-US" dirty="0"/>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56" y="1788200"/>
            <a:ext cx="5786828" cy="4975424"/>
          </a:xfrm>
          <a:prstGeom prst="rect">
            <a:avLst/>
          </a:prstGeom>
        </p:spPr>
      </p:pic>
      <p:sp>
        <p:nvSpPr>
          <p:cNvPr id="7" name="TextBox 6"/>
          <p:cNvSpPr txBox="1"/>
          <p:nvPr/>
        </p:nvSpPr>
        <p:spPr>
          <a:xfrm>
            <a:off x="7090348" y="1963711"/>
            <a:ext cx="4157896" cy="646331"/>
          </a:xfrm>
          <a:prstGeom prst="rect">
            <a:avLst/>
          </a:prstGeom>
          <a:noFill/>
        </p:spPr>
        <p:txBody>
          <a:bodyPr wrap="square" rtlCol="0">
            <a:spAutoFit/>
          </a:bodyPr>
          <a:lstStyle/>
          <a:p>
            <a:r>
              <a:rPr lang="ko-KR" altLang="en-US" dirty="0" smtClean="0"/>
              <a:t>비선형 함수를 근사 할 때 어떤 모양인지에 대한 부분</a:t>
            </a:r>
            <a:endParaRPr lang="ko-KR" altLang="en-US" dirty="0"/>
          </a:p>
        </p:txBody>
      </p:sp>
    </p:spTree>
    <p:extLst>
      <p:ext uri="{BB962C8B-B14F-4D97-AF65-F5344CB8AC3E}">
        <p14:creationId xmlns:p14="http://schemas.microsoft.com/office/powerpoint/2010/main" val="261597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p:cNvSpPr>
            <a:spLocks noGrp="1"/>
          </p:cNvSpPr>
          <p:nvPr>
            <p:ph type="title"/>
          </p:nvPr>
        </p:nvSpPr>
        <p:spPr>
          <a:xfrm>
            <a:off x="838200" y="365125"/>
            <a:ext cx="10515600" cy="1325563"/>
          </a:xfrm>
        </p:spPr>
        <p:txBody>
          <a:bodyPr/>
          <a:lstStyle/>
          <a:p>
            <a:r>
              <a:rPr lang="en-US" altLang="ko-KR" dirty="0" smtClean="0"/>
              <a:t>Transformations</a:t>
            </a:r>
            <a:endParaRPr lang="ko-KR" altLang="en-US" dirty="0"/>
          </a:p>
        </p:txBody>
      </p:sp>
      <p:sp>
        <p:nvSpPr>
          <p:cNvPr id="7" name="TextBox 6"/>
          <p:cNvSpPr txBox="1"/>
          <p:nvPr/>
        </p:nvSpPr>
        <p:spPr>
          <a:xfrm>
            <a:off x="926892" y="1413458"/>
            <a:ext cx="4157896" cy="369332"/>
          </a:xfrm>
          <a:prstGeom prst="rect">
            <a:avLst/>
          </a:prstGeom>
          <a:noFill/>
        </p:spPr>
        <p:txBody>
          <a:bodyPr wrap="square" rtlCol="0">
            <a:spAutoFit/>
          </a:bodyPr>
          <a:lstStyle/>
          <a:p>
            <a:r>
              <a:rPr lang="en-US" altLang="ko-KR" dirty="0" smtClean="0"/>
              <a:t>5</a:t>
            </a:r>
            <a:r>
              <a:rPr lang="ko-KR" altLang="en-US" dirty="0" smtClean="0"/>
              <a:t>가지 모델을 적용 하면</a:t>
            </a:r>
            <a:endParaRPr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5984488" cy="6858000"/>
          </a:xfrm>
          <a:prstGeom prst="rect">
            <a:avLst/>
          </a:prstGeom>
        </p:spPr>
      </p:pic>
    </p:spTree>
    <p:extLst>
      <p:ext uri="{BB962C8B-B14F-4D97-AF65-F5344CB8AC3E}">
        <p14:creationId xmlns:p14="http://schemas.microsoft.com/office/powerpoint/2010/main" val="3392623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p:cNvSpPr>
            <a:spLocks noGrp="1"/>
          </p:cNvSpPr>
          <p:nvPr>
            <p:ph type="title"/>
          </p:nvPr>
        </p:nvSpPr>
        <p:spPr>
          <a:xfrm>
            <a:off x="838200" y="365125"/>
            <a:ext cx="10515600" cy="1325563"/>
          </a:xfrm>
        </p:spPr>
        <p:txBody>
          <a:bodyPr/>
          <a:lstStyle/>
          <a:p>
            <a:r>
              <a:rPr lang="en-US" altLang="ko-KR" dirty="0"/>
              <a:t>Missing values</a:t>
            </a:r>
            <a:endParaRPr lang="ko-KR" altLang="en-US" dirty="0"/>
          </a:p>
        </p:txBody>
      </p:sp>
      <p:sp>
        <p:nvSpPr>
          <p:cNvPr id="2" name="TextBox 1"/>
          <p:cNvSpPr txBox="1"/>
          <p:nvPr/>
        </p:nvSpPr>
        <p:spPr>
          <a:xfrm>
            <a:off x="943755" y="1367522"/>
            <a:ext cx="10304489" cy="1200329"/>
          </a:xfrm>
          <a:prstGeom prst="rect">
            <a:avLst/>
          </a:prstGeom>
          <a:noFill/>
        </p:spPr>
        <p:txBody>
          <a:bodyPr wrap="square" rtlCol="0">
            <a:spAutoFit/>
          </a:bodyPr>
          <a:lstStyle/>
          <a:p>
            <a:r>
              <a:rPr lang="en-US" altLang="ko-KR" dirty="0"/>
              <a:t>Missing values obviously can not convey any information about the relationship between the variables, so modelling functions will drop any rows that contain missing values. R’s default </a:t>
            </a:r>
            <a:r>
              <a:rPr lang="en-US" altLang="ko-KR" dirty="0" err="1"/>
              <a:t>behaviour</a:t>
            </a:r>
            <a:r>
              <a:rPr lang="en-US" altLang="ko-KR" dirty="0"/>
              <a:t> is to silently drop them, </a:t>
            </a:r>
            <a:r>
              <a:rPr lang="en-US" altLang="ko-KR" dirty="0" smtClean="0"/>
              <a:t>but options(</a:t>
            </a:r>
            <a:r>
              <a:rPr lang="en-US" altLang="ko-KR" dirty="0" err="1" smtClean="0"/>
              <a:t>na.action</a:t>
            </a:r>
            <a:r>
              <a:rPr lang="en-US" altLang="ko-KR" dirty="0" smtClean="0"/>
              <a:t> = </a:t>
            </a:r>
            <a:r>
              <a:rPr lang="en-US" altLang="ko-KR" dirty="0" err="1" smtClean="0"/>
              <a:t>na.warn</a:t>
            </a:r>
            <a:r>
              <a:rPr lang="en-US" altLang="ko-KR" dirty="0" smtClean="0"/>
              <a:t>) (run in the prerequisites),</a:t>
            </a:r>
            <a:r>
              <a:rPr lang="en-US" altLang="ko-KR" dirty="0"/>
              <a:t> makes sure you get a warning.</a:t>
            </a:r>
            <a:r>
              <a:rPr lang="en-US" altLang="ko-KR" dirty="0" smtClean="0"/>
              <a:t> </a:t>
            </a:r>
            <a:endParaRPr lang="ko-KR" altLang="en-US"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55" y="2693085"/>
            <a:ext cx="3619500" cy="2867025"/>
          </a:xfrm>
          <a:prstGeom prst="rect">
            <a:avLst/>
          </a:prstGeom>
        </p:spPr>
      </p:pic>
    </p:spTree>
    <p:extLst>
      <p:ext uri="{BB962C8B-B14F-4D97-AF65-F5344CB8AC3E}">
        <p14:creationId xmlns:p14="http://schemas.microsoft.com/office/powerpoint/2010/main" val="93408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834088"/>
          </a:xfrm>
        </p:spPr>
        <p:txBody>
          <a:bodyPr/>
          <a:lstStyle/>
          <a:p>
            <a:r>
              <a:rPr lang="en-US" altLang="ko-KR" dirty="0" smtClean="0"/>
              <a:t>2 Category</a:t>
            </a:r>
            <a:endParaRPr lang="ko-KR" altLang="en-US" dirty="0"/>
          </a:p>
        </p:txBody>
      </p:sp>
      <p:sp>
        <p:nvSpPr>
          <p:cNvPr id="3" name="내용 개체 틀 2"/>
          <p:cNvSpPr>
            <a:spLocks noGrp="1"/>
          </p:cNvSpPr>
          <p:nvPr>
            <p:ph idx="1"/>
          </p:nvPr>
        </p:nvSpPr>
        <p:spPr/>
        <p:txBody>
          <a:bodyPr>
            <a:normAutofit/>
          </a:bodyPr>
          <a:lstStyle/>
          <a:p>
            <a:r>
              <a:rPr lang="en-US" altLang="ko-KR" dirty="0" smtClean="0"/>
              <a:t>Supervised(</a:t>
            </a:r>
            <a:r>
              <a:rPr lang="ko-KR" altLang="en-US" dirty="0" smtClean="0"/>
              <a:t>지도학습</a:t>
            </a:r>
            <a:r>
              <a:rPr lang="en-US" altLang="ko-KR" dirty="0" smtClean="0"/>
              <a:t>)</a:t>
            </a:r>
            <a:br>
              <a:rPr lang="en-US" altLang="ko-KR" dirty="0" smtClean="0"/>
            </a:br>
            <a:r>
              <a:rPr lang="en-US" altLang="ko-KR" dirty="0" smtClean="0"/>
              <a:t>: </a:t>
            </a:r>
            <a:r>
              <a:rPr lang="ko-KR" altLang="en-US" sz="2400" dirty="0" smtClean="0"/>
              <a:t>훈련 </a:t>
            </a:r>
            <a:r>
              <a:rPr lang="ko-KR" altLang="en-US" sz="2400" dirty="0"/>
              <a:t>데이터</a:t>
            </a:r>
            <a:r>
              <a:rPr lang="en-US" altLang="ko-KR" sz="2400" dirty="0"/>
              <a:t>(Training Data)</a:t>
            </a:r>
            <a:r>
              <a:rPr lang="ko-KR" altLang="en-US" sz="2400" dirty="0"/>
              <a:t>로부터 하나의 함수를 유추해내기 위한 </a:t>
            </a:r>
            <a:r>
              <a:rPr lang="en-US" altLang="ko-KR" sz="2400" dirty="0" smtClean="0"/>
              <a:t/>
            </a:r>
            <a:br>
              <a:rPr lang="en-US" altLang="ko-KR" sz="2400" dirty="0" smtClean="0"/>
            </a:br>
            <a:r>
              <a:rPr lang="en-US" altLang="ko-KR" sz="2400" dirty="0" smtClean="0"/>
              <a:t> </a:t>
            </a:r>
            <a:r>
              <a:rPr lang="ko-KR" altLang="en-US" sz="2400" dirty="0" smtClean="0"/>
              <a:t>기계</a:t>
            </a:r>
            <a:r>
              <a:rPr lang="ko-KR" altLang="en-US" sz="2400" dirty="0"/>
              <a:t> 학습</a:t>
            </a:r>
            <a:r>
              <a:rPr lang="en-US" altLang="ko-KR" sz="2400" dirty="0"/>
              <a:t>(Machine Learning</a:t>
            </a:r>
            <a:r>
              <a:rPr lang="en-US" altLang="ko-KR" sz="2400" dirty="0" smtClean="0"/>
              <a:t>)</a:t>
            </a:r>
          </a:p>
          <a:p>
            <a:pPr marL="0" indent="0">
              <a:buNone/>
            </a:pPr>
            <a:endParaRPr lang="en-US" altLang="ko-KR" sz="2400" dirty="0" smtClean="0"/>
          </a:p>
          <a:p>
            <a:r>
              <a:rPr lang="en-US" altLang="ko-KR" dirty="0" smtClean="0"/>
              <a:t>Unsupervised(</a:t>
            </a:r>
            <a:r>
              <a:rPr lang="ko-KR" altLang="en-US" dirty="0" err="1" smtClean="0"/>
              <a:t>비지도학습</a:t>
            </a:r>
            <a:r>
              <a:rPr lang="en-US" altLang="ko-KR" dirty="0" smtClean="0"/>
              <a:t>)</a:t>
            </a:r>
            <a:br>
              <a:rPr lang="en-US" altLang="ko-KR" dirty="0" smtClean="0"/>
            </a:br>
            <a:r>
              <a:rPr lang="en-US" altLang="ko-KR" dirty="0" smtClean="0"/>
              <a:t>: </a:t>
            </a:r>
            <a:r>
              <a:rPr lang="ko-KR" altLang="en-US" sz="2400" dirty="0"/>
              <a:t>데이터가 어떻게 구성되었는지를 알아내는 문제의 </a:t>
            </a:r>
            <a:r>
              <a:rPr lang="ko-KR" altLang="en-US" sz="2400" dirty="0" smtClean="0"/>
              <a:t>범주</a:t>
            </a:r>
            <a:r>
              <a:rPr lang="en-US" altLang="ko-KR" sz="2400" dirty="0" smtClean="0"/>
              <a:t>, </a:t>
            </a:r>
            <a:r>
              <a:rPr lang="ko-KR" altLang="en-US" sz="2400" dirty="0" err="1" smtClean="0"/>
              <a:t>입력값에</a:t>
            </a:r>
            <a:r>
              <a:rPr lang="ko-KR" altLang="en-US" sz="2400" dirty="0" smtClean="0"/>
              <a:t> 대한       목표치가 주어지지 않음</a:t>
            </a:r>
            <a:endParaRPr lang="en-US" altLang="ko-KR" dirty="0" smtClean="0"/>
          </a:p>
        </p:txBody>
      </p:sp>
    </p:spTree>
    <p:extLst>
      <p:ext uri="{BB962C8B-B14F-4D97-AF65-F5344CB8AC3E}">
        <p14:creationId xmlns:p14="http://schemas.microsoft.com/office/powerpoint/2010/main" val="281267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523407" y="1720694"/>
            <a:ext cx="10515600" cy="4351338"/>
          </a:xfrm>
        </p:spPr>
        <p:txBody>
          <a:bodyPr>
            <a:normAutofit/>
          </a:bodyPr>
          <a:lstStyle/>
          <a:p>
            <a:r>
              <a:rPr lang="en-US" altLang="ko-KR" sz="2400" dirty="0"/>
              <a:t>In </a:t>
            </a:r>
            <a:r>
              <a:rPr lang="en-US" altLang="ko-KR" sz="2400" dirty="0">
                <a:hlinkClick r:id="rId2"/>
              </a:rPr>
              <a:t>model basics</a:t>
            </a:r>
            <a:r>
              <a:rPr lang="en-US" altLang="ko-KR" sz="2400" dirty="0"/>
              <a:t>, you’ll learn how models work mechanistically, </a:t>
            </a:r>
            <a:r>
              <a:rPr lang="en-US" altLang="ko-KR" sz="2400" dirty="0" err="1"/>
              <a:t>focussing</a:t>
            </a:r>
            <a:r>
              <a:rPr lang="en-US" altLang="ko-KR" sz="2400" dirty="0"/>
              <a:t> on the important family of linear models. You’ll learn general tools for gaining insight into what a predictive model tells you about your data, </a:t>
            </a:r>
            <a:r>
              <a:rPr lang="en-US" altLang="ko-KR" sz="2400" dirty="0" err="1"/>
              <a:t>focussing</a:t>
            </a:r>
            <a:r>
              <a:rPr lang="en-US" altLang="ko-KR" sz="2400" dirty="0"/>
              <a:t> on simple simulated datasets.</a:t>
            </a:r>
          </a:p>
          <a:p>
            <a:r>
              <a:rPr lang="en-US" altLang="ko-KR" sz="2400" dirty="0"/>
              <a:t>In </a:t>
            </a:r>
            <a:r>
              <a:rPr lang="en-US" altLang="ko-KR" sz="2400" dirty="0">
                <a:hlinkClick r:id="rId3"/>
              </a:rPr>
              <a:t>model building</a:t>
            </a:r>
            <a:r>
              <a:rPr lang="en-US" altLang="ko-KR" sz="2400" dirty="0"/>
              <a:t>, you’ll learn how to use models to pull out known patterns in real </a:t>
            </a:r>
            <a:r>
              <a:rPr lang="en-US" altLang="ko-KR" sz="2400" dirty="0" smtClean="0"/>
              <a:t>data. </a:t>
            </a:r>
          </a:p>
          <a:p>
            <a:r>
              <a:rPr lang="en-US" altLang="ko-KR" sz="2400" dirty="0" smtClean="0"/>
              <a:t>In </a:t>
            </a:r>
            <a:r>
              <a:rPr lang="en-US" altLang="ko-KR" sz="2400" dirty="0" smtClean="0">
                <a:hlinkClick r:id="rId4"/>
              </a:rPr>
              <a:t>many models</a:t>
            </a:r>
            <a:r>
              <a:rPr lang="en-US" altLang="ko-KR" sz="2400" dirty="0" smtClean="0"/>
              <a:t>, you’ll learn how to use many simple models to help understand complex datasets. This is a powerful technique, but to access it you’ll need to combine modelling and programming tools.</a:t>
            </a:r>
          </a:p>
          <a:p>
            <a:endParaRPr lang="ko-KR" altLang="en-US" sz="2400" dirty="0"/>
          </a:p>
        </p:txBody>
      </p:sp>
    </p:spTree>
    <p:extLst>
      <p:ext uri="{BB962C8B-B14F-4D97-AF65-F5344CB8AC3E}">
        <p14:creationId xmlns:p14="http://schemas.microsoft.com/office/powerpoint/2010/main" val="120609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 Hypothesis generation vs. hypothesis confirmation</a:t>
            </a:r>
          </a:p>
        </p:txBody>
      </p:sp>
      <p:sp>
        <p:nvSpPr>
          <p:cNvPr id="3" name="내용 개체 틀 2"/>
          <p:cNvSpPr>
            <a:spLocks noGrp="1"/>
          </p:cNvSpPr>
          <p:nvPr>
            <p:ph idx="1"/>
          </p:nvPr>
        </p:nvSpPr>
        <p:spPr/>
        <p:txBody>
          <a:bodyPr/>
          <a:lstStyle/>
          <a:p>
            <a:pPr marL="0" indent="0">
              <a:buNone/>
            </a:pPr>
            <a:endParaRPr lang="en-US" altLang="ko-KR" sz="2400" dirty="0" smtClean="0"/>
          </a:p>
          <a:p>
            <a:pPr marL="0" indent="0">
              <a:buNone/>
            </a:pPr>
            <a:r>
              <a:rPr lang="en-US" altLang="ko-KR" sz="2400" dirty="0" smtClean="0"/>
              <a:t>Doing </a:t>
            </a:r>
            <a:r>
              <a:rPr lang="en-US" altLang="ko-KR" sz="2400" dirty="0"/>
              <a:t>this correctly is not complicated, but it is hard. There is a pair of ideas that you must understand in order to do inference correctly</a:t>
            </a:r>
            <a:r>
              <a:rPr lang="en-US" altLang="ko-KR" sz="2400" dirty="0" smtClean="0"/>
              <a:t>:</a:t>
            </a:r>
            <a:br>
              <a:rPr lang="en-US" altLang="ko-KR" sz="2400" dirty="0" smtClean="0"/>
            </a:br>
            <a:endParaRPr lang="en-US" altLang="ko-KR" sz="2400" dirty="0"/>
          </a:p>
          <a:p>
            <a:pPr marL="457200" indent="-457200">
              <a:buFont typeface="+mj-lt"/>
              <a:buAutoNum type="arabicPeriod"/>
            </a:pPr>
            <a:r>
              <a:rPr lang="en-US" altLang="ko-KR" sz="2000" dirty="0"/>
              <a:t>Each observation can either be used for exploration or confirmation, not both</a:t>
            </a:r>
            <a:r>
              <a:rPr lang="en-US" altLang="ko-KR" sz="2000" dirty="0" smtClean="0"/>
              <a:t>.</a:t>
            </a:r>
            <a:br>
              <a:rPr lang="en-US" altLang="ko-KR" sz="2000" dirty="0" smtClean="0"/>
            </a:br>
            <a:endParaRPr lang="en-US" altLang="ko-KR" sz="2000" dirty="0"/>
          </a:p>
          <a:p>
            <a:pPr marL="457200" indent="-457200">
              <a:buFont typeface="+mj-lt"/>
              <a:buAutoNum type="arabicPeriod"/>
            </a:pPr>
            <a:r>
              <a:rPr lang="en-US" altLang="ko-KR" sz="2000" dirty="0"/>
              <a:t>You can use an observation as many times as you like for exploration, but you can only use it once for confirmation. As soon as you use an observation twice, you’ve switched from confirmation to exploration.</a:t>
            </a:r>
          </a:p>
          <a:p>
            <a:endParaRPr lang="ko-KR" altLang="en-US" dirty="0"/>
          </a:p>
        </p:txBody>
      </p:sp>
    </p:spTree>
    <p:extLst>
      <p:ext uri="{BB962C8B-B14F-4D97-AF65-F5344CB8AC3E}">
        <p14:creationId xmlns:p14="http://schemas.microsoft.com/office/powerpoint/2010/main" val="45063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Model Basics</a:t>
            </a:r>
            <a:endParaRPr lang="ko-KR" altLang="en-US" dirty="0"/>
          </a:p>
        </p:txBody>
      </p:sp>
      <p:sp>
        <p:nvSpPr>
          <p:cNvPr id="3" name="내용 개체 틀 2"/>
          <p:cNvSpPr>
            <a:spLocks noGrp="1"/>
          </p:cNvSpPr>
          <p:nvPr>
            <p:ph idx="1"/>
          </p:nvPr>
        </p:nvSpPr>
        <p:spPr/>
        <p:txBody>
          <a:bodyPr/>
          <a:lstStyle/>
          <a:p>
            <a:pPr marL="0" indent="0">
              <a:buNone/>
            </a:pPr>
            <a:r>
              <a:rPr lang="en-US" altLang="ko-KR" dirty="0" smtClean="0"/>
              <a:t>Prerequisites</a:t>
            </a:r>
            <a:endParaRPr lang="en-US" altLang="ko-KR" dirty="0"/>
          </a:p>
          <a:p>
            <a:pPr marL="0" indent="0">
              <a:buNone/>
            </a:pPr>
            <a:endParaRPr lang="en-US" altLang="ko-KR" dirty="0" smtClean="0"/>
          </a:p>
          <a:p>
            <a:pPr marL="0" indent="0">
              <a:buNone/>
            </a:pPr>
            <a:endParaRPr lang="en-US" altLang="ko-KR" dirty="0"/>
          </a:p>
          <a:p>
            <a:pPr marL="0" indent="0">
              <a:buNone/>
            </a:pPr>
            <a:endParaRPr lang="en-US" altLang="ko-KR" dirty="0" smtClean="0"/>
          </a:p>
          <a:p>
            <a:pPr marL="0" indent="0">
              <a:buNone/>
            </a:pPr>
            <a:r>
              <a:rPr lang="en-US" altLang="ko-KR" dirty="0" smtClean="0"/>
              <a:t>Simple Model</a:t>
            </a:r>
            <a:endParaRPr lang="ko-KR" altLang="en-US"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64932"/>
            <a:ext cx="3019425" cy="1228725"/>
          </a:xfrm>
          <a:prstGeom prst="rect">
            <a:avLst/>
          </a:prstGeom>
        </p:spPr>
      </p:pic>
      <p:sp>
        <p:nvSpPr>
          <p:cNvPr id="11" name="TextBox 10"/>
          <p:cNvSpPr txBox="1"/>
          <p:nvPr/>
        </p:nvSpPr>
        <p:spPr>
          <a:xfrm>
            <a:off x="4032354" y="2364932"/>
            <a:ext cx="4122295" cy="646331"/>
          </a:xfrm>
          <a:prstGeom prst="rect">
            <a:avLst/>
          </a:prstGeom>
          <a:noFill/>
        </p:spPr>
        <p:txBody>
          <a:bodyPr wrap="square" rtlCol="0">
            <a:spAutoFit/>
          </a:bodyPr>
          <a:lstStyle/>
          <a:p>
            <a:r>
              <a:rPr lang="en-US" altLang="ko-KR" dirty="0" err="1"/>
              <a:t>modelr</a:t>
            </a:r>
            <a:r>
              <a:rPr lang="en-US" altLang="ko-KR" dirty="0"/>
              <a:t> </a:t>
            </a:r>
            <a:r>
              <a:rPr lang="ko-KR" altLang="en-US" dirty="0"/>
              <a:t>패키지를 사용하여 파이프에서 </a:t>
            </a:r>
            <a:r>
              <a:rPr lang="ko-KR" altLang="en-US" dirty="0" smtClean="0"/>
              <a:t>자연스럽게 작동하도록 하기 위함</a:t>
            </a:r>
            <a:endParaRPr lang="ko-KR" altLang="en-US" dirty="0"/>
          </a:p>
        </p:txBody>
      </p:sp>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424674"/>
            <a:ext cx="3019425" cy="733425"/>
          </a:xfrm>
          <a:prstGeom prst="rect">
            <a:avLst/>
          </a:prstGeom>
        </p:spPr>
      </p:pic>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7226" y="4424674"/>
            <a:ext cx="3422149" cy="2085272"/>
          </a:xfrm>
          <a:prstGeom prst="rect">
            <a:avLst/>
          </a:prstGeom>
        </p:spPr>
      </p:pic>
      <p:sp>
        <p:nvSpPr>
          <p:cNvPr id="14" name="TextBox 13"/>
          <p:cNvSpPr txBox="1"/>
          <p:nvPr/>
        </p:nvSpPr>
        <p:spPr>
          <a:xfrm>
            <a:off x="8154648" y="4424674"/>
            <a:ext cx="3432749" cy="646331"/>
          </a:xfrm>
          <a:prstGeom prst="rect">
            <a:avLst/>
          </a:prstGeom>
          <a:noFill/>
        </p:spPr>
        <p:txBody>
          <a:bodyPr wrap="square" rtlCol="0">
            <a:spAutoFit/>
          </a:bodyPr>
          <a:lstStyle/>
          <a:p>
            <a:r>
              <a:rPr lang="en-US" altLang="ko-KR" dirty="0" err="1" smtClean="0"/>
              <a:t>Modelr</a:t>
            </a:r>
            <a:r>
              <a:rPr lang="en-US" altLang="ko-KR" dirty="0" smtClean="0"/>
              <a:t> </a:t>
            </a:r>
            <a:r>
              <a:rPr lang="ko-KR" altLang="en-US" dirty="0" smtClean="0"/>
              <a:t>패키지에 </a:t>
            </a:r>
            <a:r>
              <a:rPr lang="en-US" altLang="ko-KR" dirty="0" smtClean="0"/>
              <a:t>sim1 </a:t>
            </a:r>
            <a:r>
              <a:rPr lang="ko-KR" altLang="en-US" dirty="0" smtClean="0"/>
              <a:t>이라는 </a:t>
            </a:r>
            <a:r>
              <a:rPr lang="en-US" altLang="ko-KR" dirty="0" err="1" smtClean="0"/>
              <a:t>DataSet</a:t>
            </a:r>
            <a:r>
              <a:rPr lang="ko-KR" altLang="en-US" dirty="0" smtClean="0"/>
              <a:t>포함</a:t>
            </a:r>
            <a:r>
              <a:rPr lang="en-US" altLang="ko-KR" dirty="0" smtClean="0"/>
              <a:t>. Sim1</a:t>
            </a:r>
            <a:r>
              <a:rPr lang="ko-KR" altLang="en-US" dirty="0" smtClean="0"/>
              <a:t>의 패턴 확인</a:t>
            </a:r>
            <a:endParaRPr lang="ko-KR" altLang="en-US" dirty="0"/>
          </a:p>
        </p:txBody>
      </p:sp>
    </p:spTree>
    <p:extLst>
      <p:ext uri="{BB962C8B-B14F-4D97-AF65-F5344CB8AC3E}">
        <p14:creationId xmlns:p14="http://schemas.microsoft.com/office/powerpoint/2010/main" val="316670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Model Basics</a:t>
            </a:r>
            <a:endParaRPr lang="ko-KR" altLang="en-US" dirty="0"/>
          </a:p>
        </p:txBody>
      </p:sp>
      <p:sp>
        <p:nvSpPr>
          <p:cNvPr id="3" name="내용 개체 틀 2"/>
          <p:cNvSpPr>
            <a:spLocks noGrp="1"/>
          </p:cNvSpPr>
          <p:nvPr>
            <p:ph idx="1"/>
          </p:nvPr>
        </p:nvSpPr>
        <p:spPr/>
        <p:txBody>
          <a:bodyPr/>
          <a:lstStyle/>
          <a:p>
            <a:pPr marL="0" indent="0">
              <a:buNone/>
            </a:pPr>
            <a:r>
              <a:rPr lang="en-US" altLang="ko-KR" dirty="0"/>
              <a:t/>
            </a:r>
            <a:br>
              <a:rPr lang="en-US" altLang="ko-KR" dirty="0"/>
            </a:br>
            <a:endParaRPr lang="ko-KR" altLang="en-US" dirty="0"/>
          </a:p>
        </p:txBody>
      </p:sp>
      <p:sp>
        <p:nvSpPr>
          <p:cNvPr id="5" name="TextBox 4"/>
          <p:cNvSpPr txBox="1"/>
          <p:nvPr/>
        </p:nvSpPr>
        <p:spPr>
          <a:xfrm>
            <a:off x="6269923" y="3876424"/>
            <a:ext cx="4510216" cy="1754326"/>
          </a:xfrm>
          <a:prstGeom prst="rect">
            <a:avLst/>
          </a:prstGeom>
          <a:noFill/>
        </p:spPr>
        <p:txBody>
          <a:bodyPr wrap="square" rtlCol="0">
            <a:spAutoFit/>
          </a:bodyPr>
          <a:lstStyle/>
          <a:p>
            <a:r>
              <a:rPr lang="en-US" altLang="ko-KR" dirty="0"/>
              <a:t>There are 250 models on this plot, but a lot are really bad! We need to find the good models by making precise our intuition that a good model is “close” to the data. We need a way to quantify the distance between the data and a model</a:t>
            </a:r>
            <a:r>
              <a:rPr lang="en-US" altLang="ko-KR" dirty="0" smtClean="0"/>
              <a:t>.</a:t>
            </a:r>
            <a:endParaRPr lang="ko-KR" altLang="en-US" dirty="0"/>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517534"/>
            <a:ext cx="5367728" cy="2080105"/>
          </a:xfrm>
          <a:prstGeom prst="rect">
            <a:avLst/>
          </a:prstGeom>
        </p:spPr>
      </p:pic>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00371"/>
            <a:ext cx="4858062" cy="2938491"/>
          </a:xfrm>
          <a:prstGeom prst="rect">
            <a:avLst/>
          </a:prstGeom>
        </p:spPr>
      </p:pic>
    </p:spTree>
    <p:extLst>
      <p:ext uri="{BB962C8B-B14F-4D97-AF65-F5344CB8AC3E}">
        <p14:creationId xmlns:p14="http://schemas.microsoft.com/office/powerpoint/2010/main" val="177308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Model Basics</a:t>
            </a:r>
            <a:endParaRPr lang="ko-KR" altLang="en-US" dirty="0"/>
          </a:p>
        </p:txBody>
      </p:sp>
      <p:pic>
        <p:nvPicPr>
          <p:cNvPr id="7" name="내용 개체 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972175" cy="1971675"/>
          </a:xfrm>
        </p:spPr>
      </p:pic>
      <p:sp>
        <p:nvSpPr>
          <p:cNvPr id="6" name="TextBox 5"/>
          <p:cNvSpPr txBox="1"/>
          <p:nvPr/>
        </p:nvSpPr>
        <p:spPr>
          <a:xfrm>
            <a:off x="6810375" y="1690688"/>
            <a:ext cx="5211736" cy="646331"/>
          </a:xfrm>
          <a:prstGeom prst="rect">
            <a:avLst/>
          </a:prstGeom>
          <a:noFill/>
        </p:spPr>
        <p:txBody>
          <a:bodyPr wrap="square" rtlCol="0">
            <a:spAutoFit/>
          </a:bodyPr>
          <a:lstStyle/>
          <a:p>
            <a:r>
              <a:rPr lang="en-US" altLang="ko-KR" dirty="0"/>
              <a:t>T</a:t>
            </a:r>
            <a:r>
              <a:rPr lang="en-US" altLang="ko-KR" dirty="0" smtClean="0"/>
              <a:t>he </a:t>
            </a:r>
            <a:r>
              <a:rPr lang="en-US" altLang="ko-KR" dirty="0"/>
              <a:t>plot </a:t>
            </a:r>
            <a:r>
              <a:rPr lang="en-US" altLang="ko-KR" dirty="0" smtClean="0"/>
              <a:t>shows </a:t>
            </a:r>
            <a:r>
              <a:rPr lang="en-US" altLang="ko-KR" dirty="0"/>
              <a:t>30 distances: </a:t>
            </a:r>
            <a:r>
              <a:rPr lang="en-US" altLang="ko-KR" dirty="0" smtClean="0"/>
              <a:t/>
            </a:r>
            <a:br>
              <a:rPr lang="en-US" altLang="ko-KR" dirty="0" smtClean="0"/>
            </a:br>
            <a:r>
              <a:rPr lang="en-US" altLang="ko-KR" u="sng" dirty="0" smtClean="0"/>
              <a:t>how </a:t>
            </a:r>
            <a:r>
              <a:rPr lang="en-US" altLang="ko-KR" u="sng" dirty="0"/>
              <a:t>do we collapse that into a </a:t>
            </a:r>
            <a:r>
              <a:rPr lang="en-US" altLang="ko-KR" u="sng" dirty="0" smtClean="0"/>
              <a:t>single number</a:t>
            </a:r>
            <a:r>
              <a:rPr lang="en-US" altLang="ko-KR" u="sng" dirty="0"/>
              <a:t>?</a:t>
            </a:r>
            <a:endParaRPr lang="ko-KR" altLang="en-US" u="sng" dirty="0"/>
          </a:p>
        </p:txBody>
      </p:sp>
    </p:spTree>
    <p:extLst>
      <p:ext uri="{BB962C8B-B14F-4D97-AF65-F5344CB8AC3E}">
        <p14:creationId xmlns:p14="http://schemas.microsoft.com/office/powerpoint/2010/main" val="87156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Model Basics</a:t>
            </a:r>
            <a:endParaRPr lang="ko-KR" altLang="en-US"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5149823" cy="1511271"/>
          </a:xfrm>
        </p:spPr>
      </p:pic>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01958"/>
            <a:ext cx="5149823" cy="3590003"/>
          </a:xfrm>
          <a:prstGeom prst="rect">
            <a:avLst/>
          </a:prstGeom>
        </p:spPr>
      </p:pic>
      <p:sp>
        <p:nvSpPr>
          <p:cNvPr id="6" name="TextBox 5"/>
          <p:cNvSpPr txBox="1"/>
          <p:nvPr/>
        </p:nvSpPr>
        <p:spPr>
          <a:xfrm>
            <a:off x="6525562" y="1690687"/>
            <a:ext cx="5211736" cy="1477328"/>
          </a:xfrm>
          <a:prstGeom prst="rect">
            <a:avLst/>
          </a:prstGeom>
          <a:noFill/>
        </p:spPr>
        <p:txBody>
          <a:bodyPr wrap="square" rtlCol="0">
            <a:spAutoFit/>
          </a:bodyPr>
          <a:lstStyle/>
          <a:p>
            <a:r>
              <a:rPr lang="en-US" altLang="ko-KR" dirty="0"/>
              <a:t>we can use </a:t>
            </a:r>
            <a:r>
              <a:rPr lang="en-US" altLang="ko-KR" dirty="0" err="1"/>
              <a:t>purrr</a:t>
            </a:r>
            <a:r>
              <a:rPr lang="en-US" altLang="ko-KR" dirty="0"/>
              <a:t> to compute the distance for all the models defined above. We need a helper function because our distance function expects the model as a numeric vector of length 2.</a:t>
            </a:r>
            <a:endParaRPr lang="ko-KR" altLang="en-US" u="sng" dirty="0"/>
          </a:p>
        </p:txBody>
      </p:sp>
    </p:spTree>
    <p:extLst>
      <p:ext uri="{BB962C8B-B14F-4D97-AF65-F5344CB8AC3E}">
        <p14:creationId xmlns:p14="http://schemas.microsoft.com/office/powerpoint/2010/main" val="249232306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TotalTime>
  <Words>775</Words>
  <Application>Microsoft Office PowerPoint</Application>
  <PresentationFormat>와이드스크린</PresentationFormat>
  <Paragraphs>82</Paragraphs>
  <Slides>29</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29</vt:i4>
      </vt:variant>
    </vt:vector>
  </HeadingPairs>
  <TitlesOfParts>
    <vt:vector size="32" baseType="lpstr">
      <vt:lpstr>맑은 고딕</vt:lpstr>
      <vt:lpstr>Arial</vt:lpstr>
      <vt:lpstr>Office 테마</vt:lpstr>
      <vt:lpstr>#23 Model Basics</vt:lpstr>
      <vt:lpstr>Introduction</vt:lpstr>
      <vt:lpstr>2 Category</vt:lpstr>
      <vt:lpstr>PowerPoint 프레젠테이션</vt:lpstr>
      <vt:lpstr> Hypothesis generation vs. hypothesis confirmation</vt:lpstr>
      <vt:lpstr>Model Basics</vt:lpstr>
      <vt:lpstr>Model Basics</vt:lpstr>
      <vt:lpstr>Model Basics</vt:lpstr>
      <vt:lpstr>Model Basics</vt:lpstr>
      <vt:lpstr>Model Basics</vt:lpstr>
      <vt:lpstr>Model Basics</vt:lpstr>
      <vt:lpstr>Visualising models</vt:lpstr>
      <vt:lpstr>Visualising models - Prediction</vt:lpstr>
      <vt:lpstr>Visualising models – Prediction_Add</vt:lpstr>
      <vt:lpstr>Visualising models – Residual</vt:lpstr>
      <vt:lpstr>Categorical variables</vt:lpstr>
      <vt:lpstr>PowerPoint 프레젠테이션</vt:lpstr>
      <vt:lpstr>PowerPoint 프레젠테이션</vt:lpstr>
      <vt:lpstr>Interactions (continuous and categorical)</vt:lpstr>
      <vt:lpstr>PowerPoint 프레젠테이션</vt:lpstr>
      <vt:lpstr>Interactions (continuous and categorical)</vt:lpstr>
      <vt:lpstr>Interactions (continuous and categorical)</vt:lpstr>
      <vt:lpstr>Interactions (two continuous)</vt:lpstr>
      <vt:lpstr>Interactions (two continuous)</vt:lpstr>
      <vt:lpstr>Transformations</vt:lpstr>
      <vt:lpstr>Transformations</vt:lpstr>
      <vt:lpstr>Transformations</vt:lpstr>
      <vt:lpstr>Transformations</vt:lpstr>
      <vt:lpstr>Missing values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Vectors/Iterators(I)</dc:title>
  <dc:creator>Sangjin Sim</dc:creator>
  <cp:lastModifiedBy>Yonghwan Jung</cp:lastModifiedBy>
  <cp:revision>38</cp:revision>
  <dcterms:created xsi:type="dcterms:W3CDTF">2017-07-05T01:26:40Z</dcterms:created>
  <dcterms:modified xsi:type="dcterms:W3CDTF">2017-07-12T16:18:47Z</dcterms:modified>
</cp:coreProperties>
</file>