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75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82" r:id="rId23"/>
    <p:sldId id="286" r:id="rId24"/>
    <p:sldId id="287" r:id="rId25"/>
    <p:sldId id="288" r:id="rId26"/>
    <p:sldId id="283" r:id="rId27"/>
    <p:sldId id="284" r:id="rId28"/>
    <p:sldId id="285" r:id="rId29"/>
    <p:sldId id="289" r:id="rId30"/>
    <p:sldId id="290" r:id="rId31"/>
    <p:sldId id="291" r:id="rId32"/>
    <p:sldId id="303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77" r:id="rId45"/>
    <p:sldId id="280" r:id="rId46"/>
    <p:sldId id="281" r:id="rId47"/>
    <p:sldId id="278" r:id="rId48"/>
    <p:sldId id="27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9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4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2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9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2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3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7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8C82-FA2B-4E97-9423-DEB797BC182B}" type="datetimeFigureOut">
              <a:rPr lang="ko-KR" altLang="en-US" smtClean="0"/>
              <a:pPr/>
              <a:t>2017-04-24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5753617-Code-Diagnostics" TargetMode="External"/><Relationship Id="rId2" Type="http://schemas.openxmlformats.org/officeDocument/2006/relationships/hyperlink" Target="https://twitter.com/rstudioti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6004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rgbClr val="0070C0"/>
                </a:solidFill>
              </a:rPr>
              <a:t>R</a:t>
            </a:r>
            <a:r>
              <a:rPr lang="en-US" altLang="ko-KR" dirty="0"/>
              <a:t> Basics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26322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ko-KR" sz="3600" dirty="0"/>
              <a:t>6. Workflow: scripts</a:t>
            </a:r>
          </a:p>
          <a:p>
            <a:pPr algn="l">
              <a:lnSpc>
                <a:spcPct val="170000"/>
              </a:lnSpc>
            </a:pPr>
            <a:r>
              <a:rPr lang="en-US" altLang="ko-KR" sz="3600" dirty="0"/>
              <a:t>7. Exploratory Data Analysis</a:t>
            </a:r>
          </a:p>
          <a:p>
            <a:pPr algn="l"/>
            <a:endParaRPr lang="en-US" altLang="ko-KR" dirty="0"/>
          </a:p>
          <a:p>
            <a:pPr algn="r"/>
            <a:r>
              <a:rPr lang="en-US" altLang="ko-KR" sz="3100" dirty="0">
                <a:solidFill>
                  <a:srgbClr val="0070C0"/>
                </a:solidFill>
              </a:rPr>
              <a:t>2017.04.24 </a:t>
            </a:r>
            <a:r>
              <a:rPr lang="en-US" altLang="ko-KR" sz="3100" dirty="0" err="1">
                <a:solidFill>
                  <a:srgbClr val="0070C0"/>
                </a:solidFill>
              </a:rPr>
              <a:t>Heeju</a:t>
            </a:r>
            <a:r>
              <a:rPr lang="en-US" altLang="ko-KR" sz="3100" dirty="0">
                <a:solidFill>
                  <a:srgbClr val="0070C0"/>
                </a:solidFill>
              </a:rPr>
              <a:t> Jo</a:t>
            </a:r>
            <a:endParaRPr lang="en-US" altLang="ko-KR" sz="2600" dirty="0">
              <a:solidFill>
                <a:srgbClr val="0070C0"/>
              </a:solidFill>
            </a:endParaRPr>
          </a:p>
          <a:p>
            <a:pPr algn="l"/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9357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7.3.1 </a:t>
            </a:r>
            <a:r>
              <a:rPr lang="en-US" altLang="ko-KR" b="1" dirty="0" err="1"/>
              <a:t>Visualising</a:t>
            </a:r>
            <a:r>
              <a:rPr lang="en-US" altLang="ko-KR" b="1" dirty="0"/>
              <a:t> distributions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122" y="1673254"/>
            <a:ext cx="7062718" cy="44684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1322" y="1688465"/>
            <a:ext cx="2704677" cy="40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4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946" y="1673224"/>
            <a:ext cx="7108089" cy="4590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3865" y="1673225"/>
            <a:ext cx="3344056" cy="353885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7.3.1 </a:t>
            </a:r>
            <a:r>
              <a:rPr lang="en-US" altLang="ko-KR" b="1" dirty="0" err="1"/>
              <a:t>Visualising</a:t>
            </a:r>
            <a:r>
              <a:rPr lang="en-US" altLang="ko-KR" b="1" dirty="0"/>
              <a:t> distributions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52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3680" y="1507808"/>
            <a:ext cx="6648450" cy="5006484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7.3.1 </a:t>
            </a:r>
            <a:r>
              <a:rPr lang="en-US" altLang="ko-KR" b="1" dirty="0" err="1"/>
              <a:t>Visualising</a:t>
            </a:r>
            <a:r>
              <a:rPr lang="en-US" altLang="ko-KR" b="1" dirty="0"/>
              <a:t> distributions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82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7960" y="1779905"/>
            <a:ext cx="6746558" cy="44238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7.3.1 </a:t>
            </a:r>
            <a:r>
              <a:rPr lang="en-US" altLang="ko-KR" b="1" dirty="0" err="1"/>
              <a:t>Visualising</a:t>
            </a:r>
            <a:r>
              <a:rPr lang="en-US" altLang="ko-KR" b="1" dirty="0"/>
              <a:t> distributions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87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7.3.2 Typical values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1814" y="1660208"/>
            <a:ext cx="7218521" cy="46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3576" y="1751648"/>
            <a:ext cx="7229475" cy="4666298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7.3.2 Typical values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67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7.3.3 Unusual values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0310" y="1581785"/>
            <a:ext cx="7229475" cy="46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7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rcRect r="2429"/>
          <a:stretch>
            <a:fillRect/>
          </a:stretch>
        </p:blipFill>
        <p:spPr>
          <a:xfrm>
            <a:off x="214604" y="1818368"/>
            <a:ext cx="6170956" cy="421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9385" y="1803128"/>
            <a:ext cx="5438775" cy="42291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7.3.3 Unusual values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43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7.3.4 Exercises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1640"/>
            <a:ext cx="10607040" cy="44853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" sz="1800" dirty="0"/>
              <a:t>Explore the distribution of each of the x, y, and z variables in diamonds. What do you learn? Think about a diamond and how you might decide which dimension is the length, width, and depth.</a:t>
            </a:r>
            <a:endParaRPr lang="ko" altLang="en-US" sz="18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" sz="1800" dirty="0"/>
              <a:t>Explore the distribution of price. Do you discover anything unusual or surprising? (Hint: Carefully think about the </a:t>
            </a:r>
            <a:r>
              <a:rPr lang="en-US" altLang="ko" sz="1800" dirty="0" err="1"/>
              <a:t>binwidth</a:t>
            </a:r>
            <a:r>
              <a:rPr lang="en-US" altLang="ko" sz="1800" dirty="0"/>
              <a:t> and make sure you try a wide range of values.)</a:t>
            </a:r>
            <a:endParaRPr lang="ko" altLang="en-US" sz="18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" sz="1800" dirty="0"/>
              <a:t>How many diamonds are 0.99 carat? How many are 1 carat? What do you think is the cause of the difference?</a:t>
            </a:r>
            <a:endParaRPr lang="ko" altLang="en-US" sz="18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" sz="1800" dirty="0"/>
              <a:t>Compare and contrast </a:t>
            </a:r>
            <a:r>
              <a:rPr lang="en-US" altLang="ko" sz="1800" dirty="0" err="1"/>
              <a:t>coord_cartesian</a:t>
            </a:r>
            <a:r>
              <a:rPr lang="en-US" altLang="ko" sz="1800" dirty="0"/>
              <a:t>() vs </a:t>
            </a:r>
            <a:r>
              <a:rPr lang="en-US" altLang="ko" sz="1800" dirty="0" err="1"/>
              <a:t>xlim</a:t>
            </a:r>
            <a:r>
              <a:rPr lang="en-US" altLang="ko" sz="1800" dirty="0"/>
              <a:t>() or </a:t>
            </a:r>
            <a:r>
              <a:rPr lang="en-US" altLang="ko" sz="1800" dirty="0" err="1"/>
              <a:t>ylim</a:t>
            </a:r>
            <a:r>
              <a:rPr lang="en-US" altLang="ko" sz="1800" dirty="0"/>
              <a:t>() when zooming in on a histogram. What happens if you leave </a:t>
            </a:r>
            <a:r>
              <a:rPr lang="en-US" altLang="ko" sz="1800" dirty="0" err="1"/>
              <a:t>binwidth</a:t>
            </a:r>
            <a:r>
              <a:rPr lang="en-US" altLang="ko" sz="1800" dirty="0"/>
              <a:t> unset? What happens if you try and zoom so only half a bar shows?</a:t>
            </a:r>
            <a:endParaRPr lang="ko" altLang="en-US" sz="1800" dirty="0"/>
          </a:p>
          <a:p>
            <a:pPr>
              <a:lnSpc>
                <a:spcPct val="150000"/>
              </a:lnSpc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3748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7.4 Missing values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587500"/>
            <a:ext cx="22098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553768"/>
            <a:ext cx="3581400" cy="561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7300" y="1027906"/>
            <a:ext cx="62865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12800" y="2740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6. Workflow: scripts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60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8950" y="1027906"/>
            <a:ext cx="6134100" cy="583882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7.4 Missing values</a:t>
            </a:r>
            <a:br>
              <a:rPr lang="en-US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46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7.4.1 Exercises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" dirty="0"/>
              <a:t>What happens to missing values in a histogram? What happens to missing values in a bar chart? Why is there a difference?</a:t>
            </a:r>
            <a:endParaRPr lang="ko" altLang="en-US" dirty="0"/>
          </a:p>
          <a:p>
            <a:pPr marL="514350" indent="-514350">
              <a:buFont typeface="+mj-lt"/>
              <a:buAutoNum type="arabicPeriod"/>
            </a:pPr>
            <a:endParaRPr lang="ko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ko" dirty="0"/>
              <a:t>What does </a:t>
            </a:r>
            <a:r>
              <a:rPr lang="en-US" altLang="ko" i="1" dirty="0"/>
              <a:t>na.rm = TRUE</a:t>
            </a:r>
            <a:r>
              <a:rPr lang="en-US" altLang="ko" dirty="0"/>
              <a:t> do in </a:t>
            </a:r>
            <a:r>
              <a:rPr lang="en-US" altLang="ko" i="1" dirty="0"/>
              <a:t>mean() </a:t>
            </a:r>
            <a:r>
              <a:rPr lang="en-US" altLang="ko" dirty="0"/>
              <a:t>and </a:t>
            </a:r>
            <a:r>
              <a:rPr lang="en-US" altLang="ko" i="1" dirty="0"/>
              <a:t>sum()</a:t>
            </a:r>
            <a:r>
              <a:rPr lang="en-US" altLang="ko" dirty="0"/>
              <a:t>?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77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7.5 </a:t>
            </a:r>
            <a:r>
              <a:rPr lang="en-US" altLang="ko-KR" b="1" dirty="0" err="1"/>
              <a:t>Covariation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Covariation</a:t>
            </a:r>
            <a:r>
              <a:rPr lang="en-US" altLang="ko-KR" dirty="0"/>
              <a:t> describes the behavior </a:t>
            </a:r>
            <a:r>
              <a:rPr lang="en-US" altLang="ko-KR" i="1" dirty="0"/>
              <a:t>between</a:t>
            </a:r>
            <a:r>
              <a:rPr lang="en-US" altLang="ko-KR" dirty="0"/>
              <a:t> 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Tendency for the values of two or more variables to vary together in a related ways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The best way to spot </a:t>
            </a:r>
            <a:r>
              <a:rPr lang="en-US" altLang="ko-KR" dirty="0" err="1"/>
              <a:t>covariation</a:t>
            </a:r>
            <a:r>
              <a:rPr lang="en-US" altLang="ko-KR" dirty="0"/>
              <a:t> is to </a:t>
            </a:r>
            <a:r>
              <a:rPr lang="en-US" altLang="ko-KR" dirty="0" err="1"/>
              <a:t>visualise</a:t>
            </a:r>
            <a:r>
              <a:rPr lang="en-US" altLang="ko-KR" dirty="0"/>
              <a:t> the relationship between two or more variables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7.5.1 </a:t>
            </a:r>
            <a:r>
              <a:rPr lang="en-US" altLang="ko-KR" sz="4000" b="1" dirty="0"/>
              <a:t>A categorical and continuous variable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3142" y="1775960"/>
            <a:ext cx="7645717" cy="44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665" y="1968953"/>
            <a:ext cx="7656671" cy="435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2188" y="1963194"/>
            <a:ext cx="7667625" cy="44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627" y="1791153"/>
            <a:ext cx="8454746" cy="468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2086769"/>
            <a:ext cx="66484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2" y="2062956"/>
            <a:ext cx="66579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0" y="2029619"/>
            <a:ext cx="66675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6.1 Running code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399" y="1832610"/>
            <a:ext cx="9623953" cy="388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091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25" y="1920081"/>
            <a:ext cx="668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7.5.1.1 Exercises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1457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Use what you’ve learned to improve the </a:t>
            </a:r>
            <a:r>
              <a:rPr lang="en-US" altLang="ko-KR" sz="2000" dirty="0" err="1"/>
              <a:t>visualisation</a:t>
            </a:r>
            <a:r>
              <a:rPr lang="en-US" altLang="ko-KR" sz="2000" dirty="0"/>
              <a:t> of the departure times of cancelled vs. non-cancelled flights.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What variable in the diamonds dataset is most important for predicting the price of a diamond? How is that variable correlated with cut? Why does the combination of those two relationships lead to lower quality diamonds being more expensive?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Install the </a:t>
            </a:r>
            <a:r>
              <a:rPr lang="en-US" altLang="ko-KR" sz="2000" dirty="0" err="1"/>
              <a:t>ggstance</a:t>
            </a:r>
            <a:r>
              <a:rPr lang="en-US" altLang="ko-KR" sz="2000" dirty="0"/>
              <a:t> package, and create a horizontal </a:t>
            </a:r>
            <a:r>
              <a:rPr lang="en-US" altLang="ko-KR" sz="2000" dirty="0" err="1"/>
              <a:t>boxplot</a:t>
            </a:r>
            <a:r>
              <a:rPr lang="en-US" altLang="ko-KR" sz="2000" dirty="0"/>
              <a:t>. How does this compare to using </a:t>
            </a:r>
            <a:r>
              <a:rPr lang="en-US" altLang="ko-KR" sz="2000" dirty="0" err="1"/>
              <a:t>coord_flip</a:t>
            </a:r>
            <a:r>
              <a:rPr lang="en-US" altLang="ko-KR" sz="2000" dirty="0"/>
              <a:t>()?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altLang="ko-KR" sz="2000" dirty="0"/>
              <a:t>One problem with </a:t>
            </a:r>
            <a:r>
              <a:rPr lang="en-US" altLang="ko-KR" sz="2000" dirty="0" err="1"/>
              <a:t>boxplots</a:t>
            </a:r>
            <a:r>
              <a:rPr lang="en-US" altLang="ko-KR" sz="2000" dirty="0"/>
              <a:t> is that they were developed in an era of much smaller datasets and tend to display a prohibitively large number of “outlying values”. One approach to remedy this problem is the letter value plot. Install the </a:t>
            </a:r>
            <a:r>
              <a:rPr lang="en-US" altLang="ko-KR" sz="2000" dirty="0" err="1"/>
              <a:t>lvplot</a:t>
            </a:r>
            <a:r>
              <a:rPr lang="en-US" altLang="ko-KR" sz="2000" dirty="0"/>
              <a:t> package, and try using </a:t>
            </a:r>
            <a:r>
              <a:rPr lang="en-US" altLang="ko-KR" sz="2000" dirty="0" err="1"/>
              <a:t>geom_lv</a:t>
            </a:r>
            <a:r>
              <a:rPr lang="en-US" altLang="ko-KR" sz="2000" dirty="0"/>
              <a:t>() to display the distribution of price </a:t>
            </a:r>
            <a:r>
              <a:rPr lang="en-US" altLang="ko-KR" sz="2000" dirty="0" err="1"/>
              <a:t>vs</a:t>
            </a:r>
            <a:r>
              <a:rPr lang="en-US" altLang="ko-KR" sz="2000" dirty="0"/>
              <a:t> cut. What do you learn? How do you interpret the plots?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altLang="ko-KR" sz="2000" dirty="0"/>
              <a:t>Compare and contrast </a:t>
            </a:r>
            <a:r>
              <a:rPr lang="en-US" altLang="ko-KR" sz="2000" dirty="0" err="1"/>
              <a:t>geom_violin</a:t>
            </a:r>
            <a:r>
              <a:rPr lang="en-US" altLang="ko-KR" sz="2000" dirty="0"/>
              <a:t>() with a facetted </a:t>
            </a:r>
            <a:r>
              <a:rPr lang="en-US" altLang="ko-KR" sz="2000" dirty="0" err="1"/>
              <a:t>geom_histogram</a:t>
            </a:r>
            <a:r>
              <a:rPr lang="en-US" altLang="ko-KR" sz="2000" dirty="0"/>
              <a:t>(), or a </a:t>
            </a:r>
            <a:r>
              <a:rPr lang="en-US" altLang="ko-KR" sz="2000" dirty="0" err="1"/>
              <a:t>coloured</a:t>
            </a:r>
            <a:r>
              <a:rPr lang="en-US" altLang="ko-KR" sz="2000" dirty="0"/>
              <a:t> </a:t>
            </a:r>
            <a:r>
              <a:rPr lang="en-US" altLang="ko-KR" sz="2000" dirty="0" err="1"/>
              <a:t>geom_freqpoly</a:t>
            </a:r>
            <a:r>
              <a:rPr lang="en-US" altLang="ko-KR" sz="2000" dirty="0"/>
              <a:t>(). What are the pros and cons of each method?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altLang="ko-KR" sz="2000" dirty="0"/>
              <a:t>If you have a small dataset, it’s sometimes useful to use </a:t>
            </a:r>
            <a:r>
              <a:rPr lang="en-US" altLang="ko-KR" sz="2000" dirty="0" err="1"/>
              <a:t>geom_jitter</a:t>
            </a:r>
            <a:r>
              <a:rPr lang="en-US" altLang="ko-KR" sz="2000" dirty="0"/>
              <a:t>() to see the relationship between a continuous and categorical variable. The </a:t>
            </a:r>
            <a:r>
              <a:rPr lang="en-US" altLang="ko-KR" sz="2000" dirty="0" err="1"/>
              <a:t>ggbeeswarm</a:t>
            </a:r>
            <a:r>
              <a:rPr lang="en-US" altLang="ko-KR" sz="2000" dirty="0"/>
              <a:t> package provides a number of methods similar to </a:t>
            </a:r>
            <a:r>
              <a:rPr lang="en-US" altLang="ko-KR" sz="2000" dirty="0" err="1"/>
              <a:t>geom_jitter</a:t>
            </a:r>
            <a:r>
              <a:rPr lang="en-US" altLang="ko-KR" sz="2000" dirty="0"/>
              <a:t>(). List them and briefly describe what each one does.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endParaRPr lang="ko-KR" altLang="en-US" sz="20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7.5.1.1 Exercises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7.5.2 Two categorical variables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2039144"/>
            <a:ext cx="6629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5757" y="1849596"/>
            <a:ext cx="7700486" cy="463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9327" y="1490345"/>
            <a:ext cx="7733347" cy="508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7.5.2.1 Exercises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200" dirty="0"/>
              <a:t>How could you rescale the count dataset above to more clearly show the distribution of cut within </a:t>
            </a:r>
            <a:r>
              <a:rPr lang="en-US" altLang="ko-KR" sz="2200" dirty="0" err="1"/>
              <a:t>colour</a:t>
            </a:r>
            <a:r>
              <a:rPr lang="en-US" altLang="ko-KR" sz="2200" dirty="0"/>
              <a:t>, or </a:t>
            </a:r>
            <a:r>
              <a:rPr lang="en-US" altLang="ko-KR" sz="2200" dirty="0" err="1"/>
              <a:t>colour</a:t>
            </a:r>
            <a:r>
              <a:rPr lang="en-US" altLang="ko-KR" sz="2200" dirty="0"/>
              <a:t> within cut?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200" dirty="0"/>
              <a:t>Use </a:t>
            </a:r>
            <a:r>
              <a:rPr lang="en-US" altLang="ko-KR" sz="2200" dirty="0" err="1"/>
              <a:t>geom_tile</a:t>
            </a:r>
            <a:r>
              <a:rPr lang="en-US" altLang="ko-KR" sz="2200" dirty="0"/>
              <a:t>() together with </a:t>
            </a:r>
            <a:r>
              <a:rPr lang="en-US" altLang="ko-KR" sz="2200" dirty="0" err="1"/>
              <a:t>dplyr</a:t>
            </a:r>
            <a:r>
              <a:rPr lang="en-US" altLang="ko-KR" sz="2200" dirty="0"/>
              <a:t> to explore how average flight delays vary by destination and month of year. What makes the plot difficult to read? How could you improve it?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200" dirty="0"/>
              <a:t>Why is it slightly better to use </a:t>
            </a:r>
            <a:r>
              <a:rPr lang="en-US" altLang="ko-KR" sz="2200" dirty="0" err="1"/>
              <a:t>aes</a:t>
            </a:r>
            <a:r>
              <a:rPr lang="en-US" altLang="ko-KR" sz="2200" dirty="0"/>
              <a:t>(x = color, y = cut) rather than </a:t>
            </a:r>
            <a:r>
              <a:rPr lang="en-US" altLang="ko-KR" sz="2200" dirty="0" err="1"/>
              <a:t>aes</a:t>
            </a:r>
            <a:r>
              <a:rPr lang="en-US" altLang="ko-KR" sz="2200" dirty="0"/>
              <a:t>(x = cut, y = color) in the example above?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sz="2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7.5.3 Two continuous variables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6711" y="1895315"/>
            <a:ext cx="7678579" cy="445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6711" y="2058194"/>
            <a:ext cx="7678579" cy="44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793" y="1237960"/>
            <a:ext cx="6394414" cy="525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6.2 </a:t>
            </a:r>
            <a:r>
              <a:rPr lang="en-US" altLang="ko-KR" b="1" dirty="0" err="1"/>
              <a:t>RStudio</a:t>
            </a:r>
            <a:r>
              <a:rPr lang="en-US" altLang="ko-KR" b="1" dirty="0"/>
              <a:t> diagnostics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632" y="1562683"/>
            <a:ext cx="7994736" cy="462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1265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618" y="2072481"/>
            <a:ext cx="7634764" cy="44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803" y="2046764"/>
            <a:ext cx="7722394" cy="442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7.5.3.1 Exercises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Instead of </a:t>
            </a:r>
            <a:r>
              <a:rPr lang="en-US" altLang="ko-KR" sz="2400" dirty="0" err="1"/>
              <a:t>summarising</a:t>
            </a:r>
            <a:r>
              <a:rPr lang="en-US" altLang="ko-KR" sz="2400" dirty="0"/>
              <a:t> the conditional distribution with a </a:t>
            </a:r>
            <a:r>
              <a:rPr lang="en-US" altLang="ko-KR" sz="2400" dirty="0" err="1"/>
              <a:t>boxplot</a:t>
            </a:r>
            <a:r>
              <a:rPr lang="en-US" altLang="ko-KR" sz="2400" dirty="0"/>
              <a:t>, you could use a frequency polygon. What do you need to consider when using </a:t>
            </a:r>
            <a:r>
              <a:rPr lang="en-US" altLang="ko-KR" sz="2400" dirty="0" err="1"/>
              <a:t>cut_width</a:t>
            </a:r>
            <a:r>
              <a:rPr lang="en-US" altLang="ko-KR" sz="2400" dirty="0"/>
              <a:t>() </a:t>
            </a:r>
            <a:r>
              <a:rPr lang="en-US" altLang="ko-KR" sz="2400" dirty="0" err="1"/>
              <a:t>vs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cut_number</a:t>
            </a:r>
            <a:r>
              <a:rPr lang="en-US" altLang="ko-KR" sz="2400" dirty="0"/>
              <a:t>()? How does that impact a </a:t>
            </a:r>
            <a:r>
              <a:rPr lang="en-US" altLang="ko-KR" sz="2400" dirty="0" err="1"/>
              <a:t>visualisation</a:t>
            </a:r>
            <a:r>
              <a:rPr lang="en-US" altLang="ko-KR" sz="2400" dirty="0"/>
              <a:t> of the 2d distribution of carat and price?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/>
              <a:t>Visualise</a:t>
            </a:r>
            <a:r>
              <a:rPr lang="en-US" altLang="ko-KR" sz="2400" dirty="0"/>
              <a:t> the distribution of carat, partitioned by price.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How does the price distribution of very large diamonds compare to small diamonds. Is it as you expect, or does it surprise you?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Combine two of the techniques you’ve learned to </a:t>
            </a:r>
            <a:r>
              <a:rPr lang="en-US" altLang="ko-KR" sz="2400" dirty="0" err="1"/>
              <a:t>visualise</a:t>
            </a:r>
            <a:r>
              <a:rPr lang="en-US" altLang="ko-KR" sz="2400" dirty="0"/>
              <a:t> the combined distribution of cut, carat, and price.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9171" y="28711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000" dirty="0"/>
              <a:t>Two dimensional plots reveal outliers that are not visible in one dimensional plots. For example, some points in the plot below have an unusual combination of x and </a:t>
            </a:r>
            <a:r>
              <a:rPr lang="en-US" altLang="ko-KR" sz="2000" dirty="0" err="1"/>
              <a:t>yvalues</a:t>
            </a:r>
            <a:r>
              <a:rPr lang="en-US" altLang="ko-KR" sz="2000" dirty="0"/>
              <a:t>, which makes the points outliers even though their x and y values appear normal when examined separately.</a:t>
            </a:r>
            <a:endParaRPr lang="ko-KR" alt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775" y="2163994"/>
            <a:ext cx="63436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8861" y="6167610"/>
            <a:ext cx="8314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Why is a </a:t>
            </a:r>
            <a:r>
              <a:rPr lang="en-US" altLang="ko-KR" sz="2000" dirty="0" err="1"/>
              <a:t>scatterplot</a:t>
            </a:r>
            <a:r>
              <a:rPr lang="en-US" altLang="ko-KR" sz="2000" dirty="0"/>
              <a:t> a better display than a binned plot for this case?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7.6 Patterns and models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0225" y="1339055"/>
            <a:ext cx="7591550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649" y="2394676"/>
            <a:ext cx="4550239" cy="328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127" y="2287994"/>
            <a:ext cx="5322285" cy="336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866" y="1950720"/>
            <a:ext cx="7158268" cy="41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7.7 ggplot2 calls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25" y="1818414"/>
            <a:ext cx="66865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7963" y="3031083"/>
            <a:ext cx="66960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4287429"/>
            <a:ext cx="66484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7.8 Learning more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6.3 Practice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Rstudio Tips Twitter</a:t>
            </a: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hlinkClick r:id="rId2"/>
              </a:rPr>
              <a:t>https://twitter.com/rstudiotips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다른 일반적 실수 진단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hlinkClick r:id="rId3"/>
              </a:rPr>
              <a:t>https://support.rstudio.com/hc/en-us/articles/205753617-Code-Diagnostics</a:t>
            </a:r>
            <a:r>
              <a:rPr lang="en-US" altLang="ko-KR" sz="2000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40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274002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7. Exploratory Data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22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7.1 Introduction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7.1.1 Prerequisites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342" y="2729884"/>
            <a:ext cx="24288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0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7.2 Questions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02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7.3 Variation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2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422</Words>
  <Application>Microsoft Office PowerPoint</Application>
  <PresentationFormat>와이드스크린</PresentationFormat>
  <Paragraphs>67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1" baseType="lpstr">
      <vt:lpstr>맑은 고딕</vt:lpstr>
      <vt:lpstr>Arial</vt:lpstr>
      <vt:lpstr>Office 테마</vt:lpstr>
      <vt:lpstr>R Basics</vt:lpstr>
      <vt:lpstr>PowerPoint 프레젠테이션</vt:lpstr>
      <vt:lpstr>6.1 Running code </vt:lpstr>
      <vt:lpstr>6.2 RStudio diagnostics </vt:lpstr>
      <vt:lpstr>6.3 Practice </vt:lpstr>
      <vt:lpstr>7. Exploratory Data Analysis</vt:lpstr>
      <vt:lpstr>7.1 Introduction </vt:lpstr>
      <vt:lpstr>7.2 Questions </vt:lpstr>
      <vt:lpstr>7.3 Variation </vt:lpstr>
      <vt:lpstr>7.3.1 Visualising distributions </vt:lpstr>
      <vt:lpstr>7.3.1 Visualising distributions </vt:lpstr>
      <vt:lpstr>7.3.1 Visualising distributions </vt:lpstr>
      <vt:lpstr>7.3.1 Visualising distributions </vt:lpstr>
      <vt:lpstr>7.3.2 Typical values </vt:lpstr>
      <vt:lpstr>7.3.2 Typical values </vt:lpstr>
      <vt:lpstr>7.3.3 Unusual values </vt:lpstr>
      <vt:lpstr>7.3.3 Unusual values </vt:lpstr>
      <vt:lpstr>7.3.4 Exercises </vt:lpstr>
      <vt:lpstr>7.4 Missing values </vt:lpstr>
      <vt:lpstr>7.4 Missing values </vt:lpstr>
      <vt:lpstr>7.4.1 Exercises </vt:lpstr>
      <vt:lpstr>7.5 Covariation </vt:lpstr>
      <vt:lpstr>7.5.1 A categorical and continuous variable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7.5.1.1 Exercises</vt:lpstr>
      <vt:lpstr>7.5.1.1 Exercises</vt:lpstr>
      <vt:lpstr>7.5.2 Two categorical variables </vt:lpstr>
      <vt:lpstr>PowerPoint 프레젠테이션</vt:lpstr>
      <vt:lpstr>PowerPoint 프레젠테이션</vt:lpstr>
      <vt:lpstr>7.5.2.1 Exercises</vt:lpstr>
      <vt:lpstr>7.5.3 Two continuous variables </vt:lpstr>
      <vt:lpstr>PowerPoint 프레젠테이션</vt:lpstr>
      <vt:lpstr>PowerPoint 프레젠테이션</vt:lpstr>
      <vt:lpstr>PowerPoint 프레젠테이션</vt:lpstr>
      <vt:lpstr>PowerPoint 프레젠테이션</vt:lpstr>
      <vt:lpstr>7.5.3.1 Exercises</vt:lpstr>
      <vt:lpstr>PowerPoint 프레젠테이션</vt:lpstr>
      <vt:lpstr>7.6 Patterns and models </vt:lpstr>
      <vt:lpstr>PowerPoint 프레젠테이션</vt:lpstr>
      <vt:lpstr>PowerPoint 프레젠테이션</vt:lpstr>
      <vt:lpstr>7.7 ggplot2 calls </vt:lpstr>
      <vt:lpstr>7.8 Learning more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edu</dc:creator>
  <cp:lastModifiedBy>고객만족1</cp:lastModifiedBy>
  <cp:revision>15</cp:revision>
  <dcterms:created xsi:type="dcterms:W3CDTF">2017-04-17T03:50:46Z</dcterms:created>
  <dcterms:modified xsi:type="dcterms:W3CDTF">2017-04-24T08:54:17Z</dcterms:modified>
</cp:coreProperties>
</file>