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93" r:id="rId9"/>
    <p:sldId id="291" r:id="rId10"/>
    <p:sldId id="262" r:id="rId11"/>
    <p:sldId id="267" r:id="rId12"/>
    <p:sldId id="272" r:id="rId13"/>
    <p:sldId id="273" r:id="rId14"/>
    <p:sldId id="274" r:id="rId15"/>
    <p:sldId id="275" r:id="rId16"/>
    <p:sldId id="276" r:id="rId17"/>
    <p:sldId id="263" r:id="rId18"/>
    <p:sldId id="277" r:id="rId19"/>
    <p:sldId id="278" r:id="rId20"/>
    <p:sldId id="279" r:id="rId21"/>
    <p:sldId id="280" r:id="rId22"/>
    <p:sldId id="264" r:id="rId23"/>
    <p:sldId id="281" r:id="rId24"/>
    <p:sldId id="290" r:id="rId25"/>
    <p:sldId id="282" r:id="rId26"/>
    <p:sldId id="29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5" r:id="rId35"/>
    <p:sldId id="266" r:id="rId36"/>
    <p:sldId id="260" r:id="rId37"/>
    <p:sldId id="26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_intro" id="{B6A54F02-5D70-4611-9611-05BD147C58E4}">
          <p14:sldIdLst>
            <p14:sldId id="256"/>
            <p14:sldId id="258"/>
          </p14:sldIdLst>
        </p14:section>
        <p14:section name="01_section" id="{DFF5BD90-E33E-46A4-8080-5799AF6415CC}">
          <p14:sldIdLst>
            <p14:sldId id="259"/>
            <p14:sldId id="268"/>
            <p14:sldId id="269"/>
            <p14:sldId id="270"/>
            <p14:sldId id="271"/>
            <p14:sldId id="293"/>
            <p14:sldId id="291"/>
          </p14:sldIdLst>
        </p14:section>
        <p14:section name="02_section" id="{910AA3D0-63F6-4086-B832-16275532C078}">
          <p14:sldIdLst>
            <p14:sldId id="262"/>
            <p14:sldId id="267"/>
            <p14:sldId id="272"/>
            <p14:sldId id="273"/>
            <p14:sldId id="274"/>
            <p14:sldId id="275"/>
            <p14:sldId id="276"/>
          </p14:sldIdLst>
        </p14:section>
        <p14:section name="03_section" id="{0E11E504-6575-4B02-A7F7-6493F0D71FAE}">
          <p14:sldIdLst>
            <p14:sldId id="263"/>
            <p14:sldId id="277"/>
            <p14:sldId id="278"/>
            <p14:sldId id="279"/>
            <p14:sldId id="280"/>
          </p14:sldIdLst>
        </p14:section>
        <p14:section name="04_section" id="{80BF3CAE-C4AA-4D49-9599-4D99529534B4}">
          <p14:sldIdLst>
            <p14:sldId id="264"/>
            <p14:sldId id="281"/>
            <p14:sldId id="290"/>
            <p14:sldId id="282"/>
            <p14:sldId id="29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05_section" id="{EB0F7EA5-E217-41E5-88DE-117FB07D8F90}">
          <p14:sldIdLst>
            <p14:sldId id="265"/>
          </p14:sldIdLst>
        </p14:section>
        <p14:section name="06_section" id="{7619227B-43D5-4835-86DF-507C229A5207}">
          <p14:sldIdLst>
            <p14:sldId id="266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C1A8-B1A8-447A-BB56-A4ED623CDD0F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xforge.org/home/docs/faq/faq/what-is-the-different-between-a-monophone-and-a-triphon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8%B0%EB%8C%93%EA%B0%92_%EC%B5%9C%EB%8C%80%ED%99%94_%EC%95%8C%EA%B3%A0%EB%A6%AC%EC%A6%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%EC%8B%9C%EA%B0%84%EC%B0%A8_%ED%95%99%EC%8A%B5" TargetMode="External"/><Relationship Id="rId5" Type="http://schemas.openxmlformats.org/officeDocument/2006/relationships/hyperlink" Target="http://dsba.korea.ac.kr/wp/wp-content/seminar/Pattern%20recognition/%EA%B0%80%EC%9A%B0%EC%8B%9C%EC%95%88%20%ED%98%BC%ED%95%A9%20%EB%AA%A8%ED%98%95.pdf" TargetMode="External"/><Relationship Id="rId4" Type="http://schemas.openxmlformats.org/officeDocument/2006/relationships/hyperlink" Target="https://ko.wikipedia.org/wiki/%EC%9D%80%EB%8B%89_%EB%A7%88%EB%A5%B4%EC%BD%94%ED%94%84_%EB%AA%A8%EB%8D%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Activation_function" TargetMode="External"/><Relationship Id="rId2" Type="http://schemas.openxmlformats.org/officeDocument/2006/relationships/hyperlink" Target="https://blog.naver.com/atelierjpro/22095044185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27ADD7B-F1D0-4455-9C68-BD67FBA1D80F}"/>
              </a:ext>
            </a:extLst>
          </p:cNvPr>
          <p:cNvGrpSpPr/>
          <p:nvPr/>
        </p:nvGrpSpPr>
        <p:grpSpPr>
          <a:xfrm>
            <a:off x="1489428" y="1024401"/>
            <a:ext cx="6165145" cy="1725981"/>
            <a:chOff x="1451585" y="1024401"/>
            <a:chExt cx="6165145" cy="1725981"/>
          </a:xfrm>
        </p:grpSpPr>
        <p:pic>
          <p:nvPicPr>
            <p:cNvPr id="1028" name="Picture 4" descr="oreo에 대한 이미지 검색결과">
              <a:extLst>
                <a:ext uri="{FF2B5EF4-FFF2-40B4-BE49-F238E27FC236}">
                  <a16:creationId xmlns:a16="http://schemas.microsoft.com/office/drawing/2014/main" id="{9DB71153-F03C-42E9-9415-62340D835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85" y="1024401"/>
              <a:ext cx="1725981" cy="172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756969-D5C7-4CA1-AE55-E2E8A183ED02}"/>
                </a:ext>
              </a:extLst>
            </p:cNvPr>
            <p:cNvSpPr txBox="1"/>
            <p:nvPr/>
          </p:nvSpPr>
          <p:spPr>
            <a:xfrm>
              <a:off x="3177566" y="1426943"/>
              <a:ext cx="44391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/>
                <a:t>~ </a:t>
              </a:r>
              <a:r>
                <a:rPr lang="en-US" altLang="ko-KR" sz="8000" b="1" dirty="0" err="1">
                  <a:solidFill>
                    <a:srgbClr val="FF0000"/>
                  </a:solidFill>
                </a:rPr>
                <a:t>Keras</a:t>
              </a:r>
              <a:r>
                <a:rPr lang="en-US" altLang="ko-KR" sz="8000" b="1" dirty="0" err="1"/>
                <a:t>tra</a:t>
              </a:r>
              <a:endParaRPr lang="ko-KR" altLang="en-US" sz="8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0F4457-DF30-4B3B-9B89-9F96E51499C2}"/>
              </a:ext>
            </a:extLst>
          </p:cNvPr>
          <p:cNvSpPr txBox="1"/>
          <p:nvPr/>
        </p:nvSpPr>
        <p:spPr>
          <a:xfrm>
            <a:off x="6810375" y="242887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</a:t>
            </a:r>
            <a:r>
              <a:rPr lang="en-US" altLang="ko-KR" sz="1200"/>
              <a:t> </a:t>
            </a:r>
            <a:r>
              <a:rPr lang="ko-KR" altLang="en-US" sz="1200"/>
              <a:t>논문 </a:t>
            </a:r>
            <a:r>
              <a:rPr lang="ko-KR" altLang="en-US" sz="1200" dirty="0"/>
              <a:t>맛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94C1-2E10-4960-96CC-5DF6A3D84260}"/>
              </a:ext>
            </a:extLst>
          </p:cNvPr>
          <p:cNvSpPr txBox="1"/>
          <p:nvPr/>
        </p:nvSpPr>
        <p:spPr>
          <a:xfrm>
            <a:off x="6721716" y="5426766"/>
            <a:ext cx="1582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/>
              <a:t>김승욱</a:t>
            </a:r>
            <a:endParaRPr lang="en-US" altLang="ko-KR" sz="2400" dirty="0"/>
          </a:p>
          <a:p>
            <a:pPr algn="r"/>
            <a:r>
              <a:rPr lang="en-US" altLang="ko-KR" sz="2400"/>
              <a:t>2017.12.21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57F01-FFBC-4AF5-BE79-72AC8DF3785C}"/>
              </a:ext>
            </a:extLst>
          </p:cNvPr>
          <p:cNvSpPr txBox="1"/>
          <p:nvPr/>
        </p:nvSpPr>
        <p:spPr>
          <a:xfrm>
            <a:off x="1247917" y="3686175"/>
            <a:ext cx="650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2000" b="1">
                <a:latin typeface="Arial Black" panose="020B0A04020102020204" pitchFamily="34" charset="0"/>
              </a:rPr>
              <a:t>Deep Neural Networks for Acoustic Modeling</a:t>
            </a:r>
          </a:p>
          <a:p>
            <a:pPr algn="ctr" latinLnBrk="1"/>
            <a:r>
              <a:rPr lang="en-US" altLang="ko-KR" sz="2000" b="1">
                <a:latin typeface="Arial Black" panose="020B0A04020102020204" pitchFamily="34" charset="0"/>
              </a:rPr>
              <a:t>in Speech Recognition</a:t>
            </a:r>
            <a:endParaRPr lang="ko-KR" altLang="ko-KR" sz="20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Ⅱ</a:t>
              </a:r>
              <a:endParaRPr lang="ko-KR" altLang="en-US" sz="2800" b="1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134B26-8FB6-425F-9AE0-77752D238A62}"/>
              </a:ext>
            </a:extLst>
          </p:cNvPr>
          <p:cNvSpPr/>
          <p:nvPr/>
        </p:nvSpPr>
        <p:spPr>
          <a:xfrm>
            <a:off x="927634" y="4158056"/>
            <a:ext cx="553212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A.	Generative pre-training</a:t>
            </a:r>
          </a:p>
          <a:p>
            <a:r>
              <a:rPr lang="en-US" altLang="ko-KR"/>
              <a:t>B.	An efficient learning procedure for RBMs</a:t>
            </a:r>
          </a:p>
          <a:p>
            <a:r>
              <a:rPr lang="en-US" altLang="ko-KR"/>
              <a:t>C.	Modeling real-valued data</a:t>
            </a:r>
          </a:p>
          <a:p>
            <a:r>
              <a:rPr lang="en-US" altLang="ko-KR"/>
              <a:t>D.	Stacking RBMs to make a deep belief network</a:t>
            </a:r>
          </a:p>
          <a:p>
            <a:r>
              <a:rPr lang="en-US" altLang="ko-KR"/>
              <a:t>E.	Interfacing a DNN with an HMM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68D53-ABEF-48A7-B8D8-A4671B200F9F}"/>
              </a:ext>
            </a:extLst>
          </p:cNvPr>
          <p:cNvSpPr txBox="1"/>
          <p:nvPr/>
        </p:nvSpPr>
        <p:spPr>
          <a:xfrm>
            <a:off x="1003683" y="3074067"/>
            <a:ext cx="713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+mj-ea"/>
                <a:ea typeface="+mj-ea"/>
              </a:rPr>
              <a:t>Training Deep Neural Networks</a:t>
            </a:r>
            <a:endParaRPr lang="ko-KR" altLang="en-US" sz="36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415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399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Traning</a:t>
            </a:r>
            <a:r>
              <a:rPr lang="ko-KR" altLang="en-US" sz="2400"/>
              <a:t> </a:t>
            </a:r>
            <a:r>
              <a:rPr lang="en-US" altLang="ko-KR" sz="2400"/>
              <a:t>Deep</a:t>
            </a:r>
            <a:r>
              <a:rPr lang="ko-KR" altLang="en-US" sz="2400"/>
              <a:t> </a:t>
            </a:r>
            <a:r>
              <a:rPr lang="en-US" altLang="ko-KR" sz="2400"/>
              <a:t>Neural</a:t>
            </a:r>
            <a:r>
              <a:rPr lang="ko-KR" altLang="en-US" sz="2400"/>
              <a:t> </a:t>
            </a:r>
            <a:r>
              <a:rPr lang="en-US" altLang="ko-KR" sz="2400"/>
              <a:t>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4317-231F-45E4-B4A4-8BC8AE6409DD}"/>
              </a:ext>
            </a:extLst>
          </p:cNvPr>
          <p:cNvSpPr txBox="1"/>
          <p:nvPr/>
        </p:nvSpPr>
        <p:spPr>
          <a:xfrm>
            <a:off x="404609" y="1339700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DNN</a:t>
            </a:r>
          </a:p>
          <a:p>
            <a:endParaRPr lang="en-US" altLang="ko-KR" sz="1600"/>
          </a:p>
          <a:p>
            <a:r>
              <a:rPr lang="en-US" altLang="ko-KR" sz="1600"/>
              <a:t>DNN(Deep Neural Network)</a:t>
            </a:r>
            <a:r>
              <a:rPr lang="ko-KR" altLang="en-US" sz="1600"/>
              <a:t>은 </a:t>
            </a:r>
            <a:r>
              <a:rPr lang="en-US" altLang="ko-KR" sz="1600"/>
              <a:t>feed-forward </a:t>
            </a:r>
            <a:r>
              <a:rPr lang="ko-KR" altLang="en-US" sz="1600"/>
              <a:t>방식이며 입력과 출력 사이에 </a:t>
            </a:r>
            <a:r>
              <a:rPr lang="en-US" altLang="ko-KR" sz="1600"/>
              <a:t>2</a:t>
            </a:r>
            <a:r>
              <a:rPr lang="ko-KR" altLang="en-US" sz="1600"/>
              <a:t>개 이상의 </a:t>
            </a:r>
            <a:r>
              <a:rPr lang="en-US" altLang="ko-KR" sz="1600"/>
              <a:t>ANN</a:t>
            </a:r>
          </a:p>
          <a:p>
            <a:r>
              <a:rPr lang="en-US" altLang="ko-KR" sz="1600"/>
              <a:t>(Artificial Neural Network)</a:t>
            </a:r>
            <a:r>
              <a:rPr lang="ko-KR" altLang="en-US" sz="1600"/>
              <a:t>이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40275-34F3-4C90-9759-08294DBF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738417"/>
            <a:ext cx="6245475" cy="18277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4BF231-EA57-47D7-B676-3F98F027DFC4}"/>
              </a:ext>
            </a:extLst>
          </p:cNvPr>
          <p:cNvSpPr/>
          <p:nvPr/>
        </p:nvSpPr>
        <p:spPr>
          <a:xfrm>
            <a:off x="1087090" y="5275149"/>
            <a:ext cx="375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https://youtu.be/hImSxZyRiOw?t=143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F2607-BD61-4C58-AE52-2EAE38FC323F}"/>
              </a:ext>
            </a:extLst>
          </p:cNvPr>
          <p:cNvSpPr txBox="1"/>
          <p:nvPr/>
        </p:nvSpPr>
        <p:spPr>
          <a:xfrm>
            <a:off x="425302" y="4944137"/>
            <a:ext cx="1463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Perceptrons</a:t>
            </a:r>
            <a:endParaRPr lang="ko-KR" alt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C9367-E79B-401D-9912-751C10895742}"/>
              </a:ext>
            </a:extLst>
          </p:cNvPr>
          <p:cNvSpPr txBox="1"/>
          <p:nvPr/>
        </p:nvSpPr>
        <p:spPr>
          <a:xfrm>
            <a:off x="439478" y="5628166"/>
            <a:ext cx="106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Softmax</a:t>
            </a:r>
            <a:endParaRPr lang="ko-KR" altLang="en-US" sz="20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0B2C87-FEA6-4365-8C2B-27529A9ECFC4}"/>
              </a:ext>
            </a:extLst>
          </p:cNvPr>
          <p:cNvSpPr/>
          <p:nvPr/>
        </p:nvSpPr>
        <p:spPr>
          <a:xfrm>
            <a:off x="1087090" y="5929997"/>
            <a:ext cx="3123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https://youtu.be/RC_A9Tu99y4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120836-9F9B-4B12-A23A-CB5EA25A7BF8}"/>
              </a:ext>
            </a:extLst>
          </p:cNvPr>
          <p:cNvSpPr/>
          <p:nvPr/>
        </p:nvSpPr>
        <p:spPr>
          <a:xfrm>
            <a:off x="1087090" y="6276117"/>
            <a:ext cx="306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https://youtu.be/n8S-v_LCTms</a:t>
            </a:r>
          </a:p>
        </p:txBody>
      </p:sp>
    </p:spTree>
    <p:extLst>
      <p:ext uri="{BB962C8B-B14F-4D97-AF65-F5344CB8AC3E}">
        <p14:creationId xmlns:p14="http://schemas.microsoft.com/office/powerpoint/2010/main" val="332303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356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	Generative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01320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804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B.	An Efficient Learning Procedure for RBMs</a:t>
            </a:r>
          </a:p>
        </p:txBody>
      </p:sp>
    </p:spTree>
    <p:extLst>
      <p:ext uri="{BB962C8B-B14F-4D97-AF65-F5344CB8AC3E}">
        <p14:creationId xmlns:p14="http://schemas.microsoft.com/office/powerpoint/2010/main" val="35350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0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C.	Modeling Real-Valued Data</a:t>
            </a:r>
          </a:p>
        </p:txBody>
      </p:sp>
    </p:spTree>
    <p:extLst>
      <p:ext uri="{BB962C8B-B14F-4D97-AF65-F5344CB8AC3E}">
        <p14:creationId xmlns:p14="http://schemas.microsoft.com/office/powerpoint/2010/main" val="24017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640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D.	Stacking RBMs to make a Deep Belief Network</a:t>
            </a:r>
          </a:p>
        </p:txBody>
      </p:sp>
    </p:spTree>
    <p:extLst>
      <p:ext uri="{BB962C8B-B14F-4D97-AF65-F5344CB8AC3E}">
        <p14:creationId xmlns:p14="http://schemas.microsoft.com/office/powerpoint/2010/main" val="202864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64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E.	Interfacing a DNN with an HMM</a:t>
            </a:r>
          </a:p>
        </p:txBody>
      </p:sp>
    </p:spTree>
    <p:extLst>
      <p:ext uri="{BB962C8B-B14F-4D97-AF65-F5344CB8AC3E}">
        <p14:creationId xmlns:p14="http://schemas.microsoft.com/office/powerpoint/2010/main" val="255734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Ⅲ</a:t>
              </a:r>
              <a:endParaRPr lang="ko-KR" altLang="en-US" sz="2800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B41852-0928-43B9-89AC-FB2D1DC5CA47}"/>
              </a:ext>
            </a:extLst>
          </p:cNvPr>
          <p:cNvSpPr txBox="1"/>
          <p:nvPr/>
        </p:nvSpPr>
        <p:spPr>
          <a:xfrm>
            <a:off x="503322" y="2845466"/>
            <a:ext cx="8137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>
                <a:latin typeface="+mj-ea"/>
                <a:ea typeface="+mj-ea"/>
              </a:rPr>
              <a:t>Phonetic Classification and Recognition</a:t>
            </a:r>
          </a:p>
          <a:p>
            <a:pPr algn="ctr"/>
            <a:r>
              <a:rPr lang="en-US" altLang="ko-KR" sz="3600" b="1" spc="-150">
                <a:latin typeface="+mj-ea"/>
                <a:ea typeface="+mj-ea"/>
              </a:rPr>
              <a:t>on TIMIT</a:t>
            </a:r>
            <a:endParaRPr lang="ko-KR" altLang="en-US" sz="3600" b="1" spc="-15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6F0D2-5F4C-408E-91F3-517492C708D5}"/>
              </a:ext>
            </a:extLst>
          </p:cNvPr>
          <p:cNvSpPr/>
          <p:nvPr/>
        </p:nvSpPr>
        <p:spPr>
          <a:xfrm>
            <a:off x="924278" y="4156143"/>
            <a:ext cx="6693865" cy="14332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A.	Pre-processing the waveform for deep neural networks</a:t>
            </a:r>
          </a:p>
          <a:p>
            <a:r>
              <a:rPr lang="en-US" altLang="ko-KR"/>
              <a:t>B.	Fine-tuning DBN-DNN to optimize mutual information</a:t>
            </a:r>
          </a:p>
          <a:p>
            <a:r>
              <a:rPr lang="en-US" altLang="ko-KR"/>
              <a:t>C.	Convolutional DNNs for phone classification and recognition</a:t>
            </a:r>
          </a:p>
          <a:p>
            <a:r>
              <a:rPr lang="en-US" altLang="ko-KR"/>
              <a:t>D.	A summary of the differences between DNNs and GMMs</a:t>
            </a:r>
          </a:p>
        </p:txBody>
      </p:sp>
    </p:spTree>
    <p:extLst>
      <p:ext uri="{BB962C8B-B14F-4D97-AF65-F5344CB8AC3E}">
        <p14:creationId xmlns:p14="http://schemas.microsoft.com/office/powerpoint/2010/main" val="172374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665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	</a:t>
            </a:r>
            <a:r>
              <a:rPr lang="en-US" altLang="ko-KR" sz="2400" spc="-150"/>
              <a:t>Pre-Processing the Waveform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005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649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B.	</a:t>
            </a:r>
            <a:r>
              <a:rPr lang="en-US" altLang="ko-KR" sz="2400" spc="-150"/>
              <a:t>Fine-Tuning DBN-DNN to Optimize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47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711410" y="2351741"/>
            <a:ext cx="7853240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/>
              <a:t>Introduction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/>
              <a:t>Training Deep Neural Networks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/>
              <a:t>Phonetic Classification and Recognition on TIMIT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/>
              <a:t>Comparing DBN-DNNs with GMMs for Large-Vocabulary Speech Recognition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/>
              <a:t>Other Ways of Using Deep Neural Networks for Speech Recognition</a:t>
            </a:r>
            <a:endParaRPr lang="en-US" altLang="ko-KR" b="1" dirty="0"/>
          </a:p>
        </p:txBody>
      </p:sp>
      <p:pic>
        <p:nvPicPr>
          <p:cNvPr id="2050" name="Picture 2" descr="android oreo에 대한 이미지 검색결과">
            <a:extLst>
              <a:ext uri="{FF2B5EF4-FFF2-40B4-BE49-F238E27FC236}">
                <a16:creationId xmlns:a16="http://schemas.microsoft.com/office/drawing/2014/main" id="{1F3780F0-98B5-471F-806C-C2630EFB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806" y="257756"/>
            <a:ext cx="1644089" cy="15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96B5B-F174-4F4C-956E-409F3A2C038A}"/>
              </a:ext>
            </a:extLst>
          </p:cNvPr>
          <p:cNvSpPr txBox="1"/>
          <p:nvPr/>
        </p:nvSpPr>
        <p:spPr>
          <a:xfrm>
            <a:off x="1962150" y="12668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A7FBB5-06EF-4506-8641-D8A7E4D498D3}"/>
              </a:ext>
            </a:extLst>
          </p:cNvPr>
          <p:cNvCxnSpPr>
            <a:cxnSpLocks/>
          </p:cNvCxnSpPr>
          <p:nvPr/>
        </p:nvCxnSpPr>
        <p:spPr>
          <a:xfrm>
            <a:off x="263806" y="1905000"/>
            <a:ext cx="280634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706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C.	</a:t>
            </a:r>
            <a:r>
              <a:rPr lang="en-US" altLang="ko-KR" sz="2400" spc="-150"/>
              <a:t>Convolutional DNNs for Phone Classification 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289805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681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D.	</a:t>
            </a:r>
            <a:r>
              <a:rPr lang="en-US" altLang="ko-KR" sz="2400" spc="-150"/>
              <a:t>A Summary of the Differences Between DNNs and GMMs</a:t>
            </a:r>
          </a:p>
        </p:txBody>
      </p:sp>
    </p:spTree>
    <p:extLst>
      <p:ext uri="{BB962C8B-B14F-4D97-AF65-F5344CB8AC3E}">
        <p14:creationId xmlns:p14="http://schemas.microsoft.com/office/powerpoint/2010/main" val="268827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Ⅳ</a:t>
              </a:r>
              <a:endParaRPr lang="ko-KR" altLang="en-US" sz="2800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62B8B89-F15A-4173-A371-33564217373E}"/>
              </a:ext>
            </a:extLst>
          </p:cNvPr>
          <p:cNvSpPr txBox="1"/>
          <p:nvPr/>
        </p:nvSpPr>
        <p:spPr>
          <a:xfrm>
            <a:off x="288648" y="2833433"/>
            <a:ext cx="856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>
                <a:latin typeface="+mj-ea"/>
                <a:ea typeface="+mj-ea"/>
              </a:rPr>
              <a:t>Comparing DBN-DNNs with GMMs </a:t>
            </a:r>
          </a:p>
          <a:p>
            <a:pPr algn="ctr"/>
            <a:r>
              <a:rPr lang="en-US" altLang="ko-KR" sz="3600" b="1" spc="-150">
                <a:latin typeface="+mj-ea"/>
                <a:ea typeface="+mj-ea"/>
              </a:rPr>
              <a:t>for Large-Vocabulary Speech Recognition</a:t>
            </a:r>
            <a:endParaRPr lang="ko-KR" altLang="en-US" sz="3600" b="1" spc="-15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44DAE-AAA7-4361-8633-A88465955CED}"/>
              </a:ext>
            </a:extLst>
          </p:cNvPr>
          <p:cNvSpPr/>
          <p:nvPr/>
        </p:nvSpPr>
        <p:spPr>
          <a:xfrm>
            <a:off x="919258" y="4159134"/>
            <a:ext cx="8099577" cy="27748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A.	Bing-Voice Search speech recognition task</a:t>
            </a:r>
          </a:p>
          <a:p>
            <a:r>
              <a:rPr lang="en-US" altLang="ko-KR"/>
              <a:t>B.	Switchboard speech recognition task</a:t>
            </a:r>
          </a:p>
          <a:p>
            <a:r>
              <a:rPr lang="en-US" altLang="ko-KR"/>
              <a:t>C.	Google Voice Input speech recognition task</a:t>
            </a:r>
          </a:p>
          <a:p>
            <a:r>
              <a:rPr lang="en-US" altLang="ko-KR"/>
              <a:t>D.	YouTube speech recognition task</a:t>
            </a:r>
          </a:p>
          <a:p>
            <a:r>
              <a:rPr lang="en-US" altLang="ko-KR"/>
              <a:t>E.	English-Broadcast-News speech recognition task</a:t>
            </a:r>
          </a:p>
          <a:p>
            <a:r>
              <a:rPr lang="en-US" altLang="ko-KR"/>
              <a:t>F.	Summary of the main results for DBN-DNN acoustic models on LVCSR tasks</a:t>
            </a:r>
          </a:p>
          <a:p>
            <a:r>
              <a:rPr lang="en-US" altLang="ko-KR"/>
              <a:t>G.	Speeding up DNN at recognition time</a:t>
            </a:r>
          </a:p>
          <a:p>
            <a:r>
              <a:rPr lang="en-US" altLang="ko-KR"/>
              <a:t>H.	Alternative pre-training methods for DNNs</a:t>
            </a:r>
          </a:p>
          <a:p>
            <a:r>
              <a:rPr lang="en-US" altLang="ko-KR"/>
              <a:t>I.	Alternative fine-tuning methods for DNNs</a:t>
            </a:r>
          </a:p>
        </p:txBody>
      </p:sp>
    </p:spTree>
    <p:extLst>
      <p:ext uri="{BB962C8B-B14F-4D97-AF65-F5344CB8AC3E}">
        <p14:creationId xmlns:p14="http://schemas.microsoft.com/office/powerpoint/2010/main" val="379173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17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	</a:t>
            </a:r>
            <a:r>
              <a:rPr lang="en-US" altLang="ko-KR" sz="2400" spc="-150"/>
              <a:t>Bing-Voice Search Speech Recognition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7AEC7-1C16-4697-B5C5-6C2582D0F850}"/>
              </a:ext>
            </a:extLst>
          </p:cNvPr>
          <p:cNvSpPr txBox="1"/>
          <p:nvPr/>
        </p:nvSpPr>
        <p:spPr>
          <a:xfrm>
            <a:off x="404609" y="1339700"/>
            <a:ext cx="8579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데이터 개요</a:t>
            </a:r>
            <a:endParaRPr lang="en-US" altLang="ko-KR" sz="2000" b="1"/>
          </a:p>
          <a:p>
            <a:endParaRPr lang="en-US" altLang="ko-KR" sz="1600"/>
          </a:p>
          <a:p>
            <a:r>
              <a:rPr lang="en-US" altLang="ko-KR" sz="1600"/>
              <a:t>BMVS(Bing</a:t>
            </a:r>
            <a:r>
              <a:rPr lang="ko-KR" altLang="en-US" sz="1600"/>
              <a:t> </a:t>
            </a:r>
            <a:r>
              <a:rPr lang="en-US" altLang="ko-KR" sz="1600"/>
              <a:t>Mobile</a:t>
            </a:r>
            <a:r>
              <a:rPr lang="ko-KR" altLang="en-US" sz="1600"/>
              <a:t> </a:t>
            </a:r>
            <a:r>
              <a:rPr lang="en-US" altLang="ko-KR" sz="1600"/>
              <a:t>Voice Search application)</a:t>
            </a:r>
            <a:r>
              <a:rPr lang="ko-KR" altLang="en-US" sz="1600"/>
              <a:t>에서 수집된 방대한 어휘의 데이터</a:t>
            </a:r>
            <a:endParaRPr lang="en-US" altLang="ko-KR" sz="1600"/>
          </a:p>
          <a:p>
            <a:r>
              <a:rPr lang="en-US" altLang="ko-KR" sz="1600"/>
              <a:t>24</a:t>
            </a:r>
            <a:r>
              <a:rPr lang="ko-KR" altLang="en-US" sz="1600"/>
              <a:t>시간 분량의 학습 데이터</a:t>
            </a:r>
            <a:endParaRPr lang="en-US" altLang="ko-KR" sz="1600"/>
          </a:p>
          <a:p>
            <a:r>
              <a:rPr lang="ko-KR" altLang="en-US" sz="1600"/>
              <a:t>소음</a:t>
            </a:r>
            <a:r>
              <a:rPr lang="en-US" altLang="ko-KR" sz="1600"/>
              <a:t>, </a:t>
            </a:r>
            <a:r>
              <a:rPr lang="ko-KR" altLang="en-US" sz="1600"/>
              <a:t>음악</a:t>
            </a:r>
            <a:r>
              <a:rPr lang="en-US" altLang="ko-KR" sz="1600"/>
              <a:t>, </a:t>
            </a:r>
            <a:r>
              <a:rPr lang="ko-KR" altLang="en-US" sz="1600"/>
              <a:t>주변 말소리</a:t>
            </a:r>
            <a:r>
              <a:rPr lang="en-US" altLang="ko-KR" sz="1600"/>
              <a:t>, </a:t>
            </a:r>
            <a:r>
              <a:rPr lang="ko-KR" altLang="en-US" sz="1600"/>
              <a:t>억양 등 다양한 잡음이 포함된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FC950-55FA-41C4-BD53-17964E6B04F8}"/>
              </a:ext>
            </a:extLst>
          </p:cNvPr>
          <p:cNvSpPr txBox="1"/>
          <p:nvPr/>
        </p:nvSpPr>
        <p:spPr>
          <a:xfrm>
            <a:off x="397516" y="3097615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성능</a:t>
            </a:r>
            <a:endParaRPr lang="en-US" altLang="ko-KR" sz="2000" b="1"/>
          </a:p>
          <a:p>
            <a:endParaRPr lang="en-US" altLang="ko-KR" sz="1600"/>
          </a:p>
          <a:p>
            <a:r>
              <a:rPr lang="en-US" altLang="ko-KR" sz="1600"/>
              <a:t>DNN-HMM</a:t>
            </a:r>
            <a:r>
              <a:rPr lang="ko-KR" altLang="en-US" sz="1600"/>
              <a:t> 모델의 성능이 정확도</a:t>
            </a:r>
            <a:r>
              <a:rPr lang="en-US" altLang="ko-KR" sz="1600"/>
              <a:t>(accuracy) 69.6%</a:t>
            </a:r>
            <a:r>
              <a:rPr lang="ko-KR" altLang="en-US" sz="1600"/>
              <a:t>로 가장 우수</a:t>
            </a:r>
            <a:endParaRPr lang="en-US" altLang="ko-KR" sz="1600"/>
          </a:p>
          <a:p>
            <a:r>
              <a:rPr lang="en-US" altLang="ko-KR" sz="1600"/>
              <a:t>GMM-HMM </a:t>
            </a:r>
            <a:r>
              <a:rPr lang="ko-KR" altLang="en-US" sz="1600"/>
              <a:t>모델은 정확도</a:t>
            </a:r>
            <a:r>
              <a:rPr lang="en-US" altLang="ko-KR" sz="1600"/>
              <a:t>(accuracy) 63.8%</a:t>
            </a:r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59E86-74A5-478C-AB8B-097CC345E1A6}"/>
              </a:ext>
            </a:extLst>
          </p:cNvPr>
          <p:cNvSpPr txBox="1"/>
          <p:nvPr/>
        </p:nvSpPr>
        <p:spPr>
          <a:xfrm>
            <a:off x="404609" y="4685408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모델</a:t>
            </a:r>
            <a:endParaRPr lang="en-US" altLang="ko-KR" sz="2000" b="1"/>
          </a:p>
          <a:p>
            <a:endParaRPr lang="en-US" altLang="ko-KR" sz="1600"/>
          </a:p>
          <a:p>
            <a:r>
              <a:rPr lang="en-US" altLang="ko-KR" sz="1600"/>
              <a:t>5</a:t>
            </a:r>
            <a:r>
              <a:rPr lang="ko-KR" altLang="en-US" sz="1600"/>
              <a:t>개의  레이어</a:t>
            </a:r>
            <a:r>
              <a:rPr lang="en-US" altLang="ko-KR" sz="1600"/>
              <a:t>(</a:t>
            </a:r>
            <a:r>
              <a:rPr lang="ko-KR" altLang="en-US" sz="1600"/>
              <a:t>각 레이어당 </a:t>
            </a:r>
            <a:r>
              <a:rPr lang="en-US" altLang="ko-KR" sz="1600"/>
              <a:t>2048</a:t>
            </a:r>
            <a:r>
              <a:rPr lang="ko-KR" altLang="en-US" sz="1600"/>
              <a:t>개 </a:t>
            </a:r>
            <a:r>
              <a:rPr lang="en-US" altLang="ko-KR" sz="1600"/>
              <a:t>unit)</a:t>
            </a:r>
            <a:r>
              <a:rPr lang="ko-KR" altLang="en-US" sz="1600"/>
              <a:t>가 </a:t>
            </a:r>
            <a:r>
              <a:rPr lang="en-US" altLang="ko-KR" sz="1600"/>
              <a:t>11 frame</a:t>
            </a:r>
            <a:r>
              <a:rPr lang="ko-KR" altLang="en-US" sz="1600"/>
              <a:t>의 맥락 기반</a:t>
            </a:r>
            <a:r>
              <a:rPr lang="en-US" altLang="ko-KR" sz="1600"/>
              <a:t>, </a:t>
            </a:r>
            <a:r>
              <a:rPr lang="ko-KR" altLang="en-US" sz="1600"/>
              <a:t>총 </a:t>
            </a:r>
            <a:r>
              <a:rPr lang="en-US" altLang="ko-KR" sz="1600"/>
              <a:t>761</a:t>
            </a:r>
            <a:r>
              <a:rPr lang="ko-KR" altLang="en-US" sz="1600"/>
              <a:t>종의 타겟으로 선수 학습</a:t>
            </a:r>
            <a:endParaRPr lang="en-US" altLang="ko-KR" sz="1600"/>
          </a:p>
          <a:p>
            <a:r>
              <a:rPr lang="en-US" altLang="ko-KR" sz="1600"/>
              <a:t>monophone </a:t>
            </a:r>
            <a:r>
              <a:rPr lang="ko-KR" altLang="en-US" sz="1600"/>
              <a:t>보다는 </a:t>
            </a:r>
            <a:r>
              <a:rPr lang="en-US" altLang="ko-KR" sz="1600"/>
              <a:t>triphone</a:t>
            </a:r>
            <a:r>
              <a:rPr lang="ko-KR" altLang="en-US" sz="1600"/>
              <a:t>을 사용한 모델이 월등히 우수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515BC8-8320-4619-A7F2-AB005E83DFAA}"/>
              </a:ext>
            </a:extLst>
          </p:cNvPr>
          <p:cNvSpPr/>
          <p:nvPr/>
        </p:nvSpPr>
        <p:spPr>
          <a:xfrm>
            <a:off x="3281613" y="6093313"/>
            <a:ext cx="2580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hlinkClick r:id="rId3"/>
              </a:rPr>
              <a:t>monophone vs. triphone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93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17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	</a:t>
            </a:r>
            <a:r>
              <a:rPr lang="en-US" altLang="ko-KR" sz="2400" spc="-150"/>
              <a:t>Bing-Voice Search Speech Recognition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7AEC7-1C16-4697-B5C5-6C2582D0F850}"/>
              </a:ext>
            </a:extLst>
          </p:cNvPr>
          <p:cNvSpPr txBox="1"/>
          <p:nvPr/>
        </p:nvSpPr>
        <p:spPr>
          <a:xfrm>
            <a:off x="404609" y="1339700"/>
            <a:ext cx="85799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추가 연구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학습 데이터 분량을 </a:t>
            </a:r>
            <a:r>
              <a:rPr lang="en-US" altLang="ko-KR" sz="1600"/>
              <a:t>2</a:t>
            </a:r>
            <a:r>
              <a:rPr lang="ko-KR" altLang="en-US" sz="1600"/>
              <a:t>배</a:t>
            </a:r>
            <a:r>
              <a:rPr lang="en-US" altLang="ko-KR" sz="1600"/>
              <a:t>(24</a:t>
            </a:r>
            <a:r>
              <a:rPr lang="ko-KR" altLang="en-US" sz="1600"/>
              <a:t>시간 </a:t>
            </a:r>
            <a:r>
              <a:rPr lang="en-US" altLang="ko-KR" sz="1600">
                <a:sym typeface="Wingdings" panose="05000000000000000000" pitchFamily="2" charset="2"/>
              </a:rPr>
              <a:t> 48</a:t>
            </a:r>
            <a:r>
              <a:rPr lang="ko-KR" altLang="en-US" sz="1600">
                <a:sym typeface="Wingdings" panose="05000000000000000000" pitchFamily="2" charset="2"/>
              </a:rPr>
              <a:t>시간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  <a:r>
              <a:rPr lang="ko-KR" altLang="en-US" sz="1600">
                <a:sym typeface="Wingdings" panose="05000000000000000000" pitchFamily="2" charset="2"/>
              </a:rPr>
              <a:t>로 증가 시켜 본 연구도 있음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ko-KR" altLang="en-US" sz="1600"/>
              <a:t>선수학습</a:t>
            </a:r>
            <a:r>
              <a:rPr lang="en-US" altLang="ko-KR" sz="1600"/>
              <a:t>(pre-training)</a:t>
            </a:r>
            <a:r>
              <a:rPr lang="ko-KR" altLang="en-US" sz="1600"/>
              <a:t>은 </a:t>
            </a:r>
            <a:r>
              <a:rPr lang="en-US" altLang="ko-KR" sz="1600"/>
              <a:t>DBN-DNN</a:t>
            </a:r>
            <a:r>
              <a:rPr lang="ko-KR" altLang="en-US" sz="1600"/>
              <a:t>모델을 학습하는데 효과가 있었음</a:t>
            </a:r>
            <a:endParaRPr lang="en-US" altLang="ko-KR" sz="1600"/>
          </a:p>
          <a:p>
            <a:r>
              <a:rPr lang="ko-KR" altLang="en-US" sz="1600"/>
              <a:t>레이블이 없는 데이터의 양을 증가시켰을 때는 정확도가 증가하지 않았음</a:t>
            </a:r>
            <a:endParaRPr lang="en-US" altLang="ko-KR" sz="1600"/>
          </a:p>
          <a:p>
            <a:r>
              <a:rPr lang="ko-KR" altLang="en-US" sz="1600"/>
              <a:t>레이블이 있는 데이터로 </a:t>
            </a:r>
            <a:r>
              <a:rPr lang="en-US" altLang="ko-KR" sz="1600"/>
              <a:t>fine-tuning </a:t>
            </a:r>
            <a:r>
              <a:rPr lang="ko-KR" altLang="en-US" sz="1600"/>
              <a:t>학습을 시킨 경우 </a:t>
            </a:r>
            <a:r>
              <a:rPr lang="en-US" altLang="ko-KR" sz="1600"/>
              <a:t>DNN-HMM</a:t>
            </a:r>
            <a:r>
              <a:rPr lang="ko-KR" altLang="en-US" sz="1600"/>
              <a:t>에서 유의미한 성능 향상</a:t>
            </a:r>
            <a:endParaRPr lang="en-US" altLang="ko-KR" sz="1600"/>
          </a:p>
          <a:p>
            <a:r>
              <a:rPr lang="en-US" altLang="ko-KR" sz="1600"/>
              <a:t> ※ </a:t>
            </a:r>
            <a:r>
              <a:rPr lang="ko-KR" altLang="en-US" sz="1600"/>
              <a:t>정확도</a:t>
            </a:r>
            <a:r>
              <a:rPr lang="en-US" altLang="ko-KR" sz="1600"/>
              <a:t>(accuracy)</a:t>
            </a:r>
            <a:r>
              <a:rPr lang="ko-KR" altLang="en-US" sz="1600"/>
              <a:t> </a:t>
            </a:r>
            <a:r>
              <a:rPr lang="en-US" altLang="ko-KR" sz="1600"/>
              <a:t>69.6%</a:t>
            </a:r>
            <a:r>
              <a:rPr lang="ko-KR" altLang="en-US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>
                <a:sym typeface="Wingdings" panose="05000000000000000000" pitchFamily="2" charset="2"/>
              </a:rPr>
              <a:t> </a:t>
            </a:r>
            <a:r>
              <a:rPr lang="en-US" altLang="ko-KR" sz="1600">
                <a:sym typeface="Wingdings" panose="05000000000000000000" pitchFamily="2" charset="2"/>
              </a:rPr>
              <a:t>71.7%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87357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62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B.	</a:t>
            </a:r>
            <a:r>
              <a:rPr lang="en-US" altLang="ko-KR" sz="2400" spc="-150"/>
              <a:t>Switchboard Speech Recognition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620E1-78A6-40FB-985D-1B93295007D0}"/>
              </a:ext>
            </a:extLst>
          </p:cNvPr>
          <p:cNvSpPr txBox="1"/>
          <p:nvPr/>
        </p:nvSpPr>
        <p:spPr>
          <a:xfrm>
            <a:off x="404609" y="1339700"/>
            <a:ext cx="8579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데이터 개요</a:t>
            </a:r>
            <a:endParaRPr lang="en-US" altLang="ko-KR" sz="2000" b="1"/>
          </a:p>
          <a:p>
            <a:endParaRPr lang="en-US" altLang="ko-KR" sz="1600"/>
          </a:p>
          <a:p>
            <a:r>
              <a:rPr lang="en-US" altLang="ko-KR" sz="1600"/>
              <a:t>309</a:t>
            </a:r>
            <a:r>
              <a:rPr lang="ko-KR" altLang="en-US" sz="1600"/>
              <a:t>시간 분량의 </a:t>
            </a:r>
            <a:r>
              <a:rPr lang="en-US" altLang="ko-KR" sz="1600"/>
              <a:t>Switchboard </a:t>
            </a:r>
            <a:r>
              <a:rPr lang="ko-KR" altLang="en-US" sz="1600"/>
              <a:t>음성 데이터</a:t>
            </a:r>
            <a:endParaRPr lang="en-US" altLang="ko-KR" sz="1600"/>
          </a:p>
          <a:p>
            <a:r>
              <a:rPr lang="ko-KR" altLang="en-US" sz="1600"/>
              <a:t>화자 독립 단어간 </a:t>
            </a:r>
            <a:r>
              <a:rPr lang="en-US" altLang="ko-KR" sz="1600"/>
              <a:t>triphone</a:t>
            </a:r>
            <a:r>
              <a:rPr lang="ko-KR" altLang="en-US" sz="1600"/>
              <a:t> 생성에 </a:t>
            </a:r>
            <a:r>
              <a:rPr lang="en-US" altLang="ko-KR" sz="1600"/>
              <a:t>3</a:t>
            </a:r>
            <a:r>
              <a:rPr lang="ko-KR" altLang="en-US" sz="1600"/>
              <a:t>상 </a:t>
            </a:r>
            <a:r>
              <a:rPr lang="en-US" altLang="ko-KR" sz="1600"/>
              <a:t>topology</a:t>
            </a:r>
            <a:r>
              <a:rPr lang="ko-KR" altLang="en-US" sz="1600"/>
              <a:t>와 연관된 </a:t>
            </a:r>
            <a:r>
              <a:rPr lang="en-US" altLang="ko-KR" sz="1600"/>
              <a:t>9304</a:t>
            </a:r>
            <a:r>
              <a:rPr lang="ko-KR" altLang="en-US" sz="1600"/>
              <a:t>개의 </a:t>
            </a:r>
            <a:r>
              <a:rPr lang="en-US" altLang="ko-KR" sz="1600"/>
              <a:t>HMM </a:t>
            </a:r>
            <a:r>
              <a:rPr lang="ko-KR" altLang="en-US" sz="1600"/>
              <a:t>상태가 사용</a:t>
            </a:r>
            <a:endParaRPr lang="en-US" altLang="ko-KR" sz="1600"/>
          </a:p>
          <a:p>
            <a:r>
              <a:rPr lang="en-US" altLang="ko-KR" sz="1600"/>
              <a:t>HLDA(heteroscedastic linear discriminant analysis)</a:t>
            </a:r>
            <a:r>
              <a:rPr lang="ko-KR" altLang="en-US" sz="1600"/>
              <a:t>를 사용하여 </a:t>
            </a:r>
            <a:r>
              <a:rPr lang="en-US" altLang="ko-KR" sz="1600"/>
              <a:t>39</a:t>
            </a:r>
            <a:r>
              <a:rPr lang="ko-KR" altLang="en-US" sz="1600"/>
              <a:t>차원의 데이터를 </a:t>
            </a:r>
            <a:endParaRPr lang="en-US" altLang="ko-KR" sz="1600"/>
          </a:p>
          <a:p>
            <a:r>
              <a:rPr lang="en-US" altLang="ko-KR" sz="1600"/>
              <a:t>13</a:t>
            </a:r>
            <a:r>
              <a:rPr lang="ko-KR" altLang="en-US" sz="1600"/>
              <a:t>차원의 </a:t>
            </a:r>
            <a:r>
              <a:rPr lang="en-US" altLang="ko-KR" sz="1600"/>
              <a:t>PLP</a:t>
            </a:r>
            <a:r>
              <a:rPr lang="ko-KR" altLang="en-US" sz="1600"/>
              <a:t>로 추출</a:t>
            </a:r>
            <a:r>
              <a:rPr lang="en-US" altLang="ko-KR" sz="1600"/>
              <a:t>. </a:t>
            </a:r>
            <a:r>
              <a:rPr lang="ko-KR" altLang="en-US" sz="1600"/>
              <a:t>그리고 평균</a:t>
            </a:r>
            <a:r>
              <a:rPr lang="en-US" altLang="ko-KR" sz="1600"/>
              <a:t>-</a:t>
            </a:r>
            <a:r>
              <a:rPr lang="ko-KR" altLang="en-US" sz="1600"/>
              <a:t>분산으로 정규화</a:t>
            </a:r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43D8B-CFF9-4492-86BB-564E4A865FEE}"/>
              </a:ext>
            </a:extLst>
          </p:cNvPr>
          <p:cNvSpPr txBox="1"/>
          <p:nvPr/>
        </p:nvSpPr>
        <p:spPr>
          <a:xfrm>
            <a:off x="404609" y="4942583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모델</a:t>
            </a:r>
            <a:endParaRPr lang="en-US" altLang="ko-KR" sz="2000" b="1"/>
          </a:p>
          <a:p>
            <a:endParaRPr lang="en-US" altLang="ko-KR" sz="1600"/>
          </a:p>
          <a:p>
            <a:r>
              <a:rPr lang="en-US" altLang="ko-KR" sz="1600"/>
              <a:t>4634</a:t>
            </a:r>
            <a:r>
              <a:rPr lang="ko-KR" altLang="en-US" sz="1600"/>
              <a:t>개의 유닛이 있는 </a:t>
            </a:r>
            <a:r>
              <a:rPr lang="en-US" altLang="ko-KR" sz="1600"/>
              <a:t>1</a:t>
            </a:r>
            <a:r>
              <a:rPr lang="ko-KR" altLang="en-US" sz="1600"/>
              <a:t>개의 은릭레이어 구조의 </a:t>
            </a:r>
            <a:r>
              <a:rPr lang="en-US" altLang="ko-KR" sz="1600"/>
              <a:t>NN</a:t>
            </a:r>
            <a:r>
              <a:rPr lang="ko-KR" altLang="en-US" sz="1600"/>
              <a:t>모델 사용</a:t>
            </a:r>
            <a:endParaRPr lang="en-US" altLang="ko-KR" sz="1600"/>
          </a:p>
          <a:p>
            <a:r>
              <a:rPr lang="ko-KR" altLang="en-US" sz="1600"/>
              <a:t>각 레이어에 </a:t>
            </a:r>
            <a:r>
              <a:rPr lang="en-US" altLang="ko-KR" sz="1600"/>
              <a:t>2048</a:t>
            </a:r>
            <a:r>
              <a:rPr lang="ko-KR" altLang="en-US" sz="1600"/>
              <a:t>개의 유닛이 있는 </a:t>
            </a:r>
            <a:r>
              <a:rPr lang="en-US" altLang="ko-KR" sz="1600"/>
              <a:t>7</a:t>
            </a:r>
            <a:r>
              <a:rPr lang="ko-KR" altLang="en-US" sz="1600"/>
              <a:t>개의 은닉 레이어 구조의 </a:t>
            </a:r>
            <a:r>
              <a:rPr lang="en-US" altLang="ko-KR" sz="1600"/>
              <a:t>DBN-DNN</a:t>
            </a:r>
            <a:r>
              <a:rPr lang="ko-KR" altLang="en-US" sz="1600"/>
              <a:t>모델 사용</a:t>
            </a:r>
            <a:endParaRPr lang="en-US" altLang="ko-KR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225AC-F426-495A-B963-3A87412F411F}"/>
              </a:ext>
            </a:extLst>
          </p:cNvPr>
          <p:cNvSpPr txBox="1"/>
          <p:nvPr/>
        </p:nvSpPr>
        <p:spPr>
          <a:xfrm>
            <a:off x="397516" y="3097615"/>
            <a:ext cx="8579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성능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기준이 되는 </a:t>
            </a:r>
            <a:r>
              <a:rPr lang="en-US" altLang="ko-KR" sz="1600"/>
              <a:t>GMM-HMM</a:t>
            </a:r>
            <a:r>
              <a:rPr lang="ko-KR" altLang="en-US" sz="1600"/>
              <a:t>의 경우 </a:t>
            </a:r>
            <a:r>
              <a:rPr lang="en-US" altLang="ko-KR" sz="1600"/>
              <a:t>HMM </a:t>
            </a:r>
            <a:r>
              <a:rPr lang="ko-KR" altLang="en-US" sz="1600"/>
              <a:t>상태당 </a:t>
            </a:r>
            <a:r>
              <a:rPr lang="en-US" altLang="ko-KR" sz="1600"/>
              <a:t>40</a:t>
            </a:r>
            <a:r>
              <a:rPr lang="ko-KR" altLang="en-US" sz="1600"/>
              <a:t>개의 가우시안 분포를 가지며 </a:t>
            </a:r>
            <a:r>
              <a:rPr lang="en-US" altLang="ko-KR" sz="1600"/>
              <a:t>ML(Maximum</a:t>
            </a:r>
          </a:p>
          <a:p>
            <a:r>
              <a:rPr lang="en-US" altLang="ko-KR" sz="1600"/>
              <a:t>Likelihood)</a:t>
            </a:r>
            <a:r>
              <a:rPr lang="ko-KR" altLang="en-US" sz="1600"/>
              <a:t>과 </a:t>
            </a:r>
            <a:r>
              <a:rPr lang="en-US" altLang="ko-KR" sz="1600"/>
              <a:t>BMMI(Boosted Maximum-mutual-information)</a:t>
            </a:r>
            <a:r>
              <a:rPr lang="ko-KR" altLang="en-US" sz="1600"/>
              <a:t>로 선행학습 실시</a:t>
            </a:r>
            <a:endParaRPr lang="en-US" altLang="ko-KR" sz="1600"/>
          </a:p>
          <a:p>
            <a:r>
              <a:rPr lang="en-US" altLang="ko-KR" sz="1600"/>
              <a:t>DNN</a:t>
            </a:r>
            <a:r>
              <a:rPr lang="ko-KR" altLang="en-US" sz="1600"/>
              <a:t>을 활용한 모델의 </a:t>
            </a:r>
            <a:r>
              <a:rPr lang="en-US" altLang="ko-KR" sz="1600"/>
              <a:t>WER(word-error rate)</a:t>
            </a:r>
            <a:r>
              <a:rPr lang="ko-KR" altLang="en-US" sz="1600"/>
              <a:t>은 </a:t>
            </a:r>
            <a:r>
              <a:rPr lang="en-US" altLang="ko-KR" sz="1600"/>
              <a:t>18.5%</a:t>
            </a:r>
            <a:r>
              <a:rPr lang="ko-KR" altLang="en-US" sz="1600"/>
              <a:t>로 </a:t>
            </a:r>
            <a:r>
              <a:rPr lang="en-US" altLang="ko-KR" sz="1600"/>
              <a:t>BMMI</a:t>
            </a:r>
            <a:r>
              <a:rPr lang="ko-KR" altLang="en-US" sz="1600"/>
              <a:t>로 학습된 </a:t>
            </a:r>
            <a:r>
              <a:rPr lang="en-US" altLang="ko-KR" sz="1600"/>
              <a:t>GMM-HMM</a:t>
            </a:r>
            <a:r>
              <a:rPr lang="ko-KR" altLang="en-US" sz="1600"/>
              <a:t>모델의</a:t>
            </a:r>
            <a:endParaRPr lang="en-US" altLang="ko-KR" sz="1600"/>
          </a:p>
          <a:p>
            <a:r>
              <a:rPr lang="en-US" altLang="ko-KR" sz="1600"/>
              <a:t>WER(27.4%) </a:t>
            </a:r>
            <a:r>
              <a:rPr lang="ko-KR" altLang="en-US" sz="1600"/>
              <a:t>보다 약 </a:t>
            </a:r>
            <a:r>
              <a:rPr lang="en-US" altLang="ko-KR" sz="1600"/>
              <a:t>33% </a:t>
            </a:r>
            <a:r>
              <a:rPr lang="ko-KR" altLang="en-US" sz="1600"/>
              <a:t>낮게 나왔다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3899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62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B.	</a:t>
            </a:r>
            <a:r>
              <a:rPr lang="en-US" altLang="ko-KR" sz="2400" spc="-150"/>
              <a:t>Switchboard Speech Recognition task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8A8AC5-205C-416A-98B0-E54B6622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0" y="1706863"/>
            <a:ext cx="7210661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32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C.	</a:t>
            </a:r>
            <a:r>
              <a:rPr lang="en-US" altLang="ko-KR" sz="2400" spc="-150"/>
              <a:t>Google Voice Input Speech Recognition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3A37B-89B9-462B-81EC-6D74536B31E8}"/>
              </a:ext>
            </a:extLst>
          </p:cNvPr>
          <p:cNvSpPr txBox="1"/>
          <p:nvPr/>
        </p:nvSpPr>
        <p:spPr>
          <a:xfrm>
            <a:off x="404609" y="1339700"/>
            <a:ext cx="8579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데이터 개요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검색 쿼리</a:t>
            </a:r>
            <a:r>
              <a:rPr lang="en-US" altLang="ko-KR" sz="1600"/>
              <a:t>, </a:t>
            </a:r>
            <a:r>
              <a:rPr lang="ko-KR" altLang="en-US" sz="1600"/>
              <a:t>메시지</a:t>
            </a:r>
            <a:r>
              <a:rPr lang="en-US" altLang="ko-KR" sz="1600"/>
              <a:t>, </a:t>
            </a:r>
            <a:r>
              <a:rPr lang="ko-KR" altLang="en-US" sz="1600"/>
              <a:t>이메일 등으로 수집된 방대한 단어의 데이터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90243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23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D.	</a:t>
            </a:r>
            <a:r>
              <a:rPr lang="en-US" altLang="ko-KR" sz="2400" spc="-150"/>
              <a:t>YouTube Speech Recognition Task</a:t>
            </a:r>
          </a:p>
        </p:txBody>
      </p:sp>
    </p:spTree>
    <p:extLst>
      <p:ext uri="{BB962C8B-B14F-4D97-AF65-F5344CB8AC3E}">
        <p14:creationId xmlns:p14="http://schemas.microsoft.com/office/powerpoint/2010/main" val="293479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99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E.	</a:t>
            </a:r>
            <a:r>
              <a:rPr lang="en-US" altLang="ko-KR" sz="2400" spc="-150"/>
              <a:t>Englich-Broadcast-News Speech Recognitinon task</a:t>
            </a:r>
          </a:p>
        </p:txBody>
      </p:sp>
    </p:spTree>
    <p:extLst>
      <p:ext uri="{BB962C8B-B14F-4D97-AF65-F5344CB8AC3E}">
        <p14:creationId xmlns:p14="http://schemas.microsoft.com/office/powerpoint/2010/main" val="38104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37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endParaRPr lang="ko-KR" altLang="en-US" sz="2800" b="1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2E2EFE-203E-4ABA-B9B3-4D7904D2D6E0}"/>
              </a:ext>
            </a:extLst>
          </p:cNvPr>
          <p:cNvSpPr txBox="1"/>
          <p:nvPr/>
        </p:nvSpPr>
        <p:spPr>
          <a:xfrm>
            <a:off x="3115031" y="3098131"/>
            <a:ext cx="291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+mj-ea"/>
                <a:ea typeface="+mj-ea"/>
              </a:rPr>
              <a:t>Introduction</a:t>
            </a:r>
            <a:endParaRPr lang="ko-KR" altLang="en-US" sz="36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554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738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F.	</a:t>
            </a:r>
            <a:r>
              <a:rPr lang="en-US" altLang="ko-KR" sz="2400" spc="-150"/>
              <a:t>Summary of the Main Results for DBN-DNN AM on LCVSR tasks</a:t>
            </a:r>
          </a:p>
        </p:txBody>
      </p:sp>
    </p:spTree>
    <p:extLst>
      <p:ext uri="{BB962C8B-B14F-4D97-AF65-F5344CB8AC3E}">
        <p14:creationId xmlns:p14="http://schemas.microsoft.com/office/powerpoint/2010/main" val="385731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72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G.	</a:t>
            </a:r>
            <a:r>
              <a:rPr lang="en-US" altLang="ko-KR" sz="2400" spc="-150"/>
              <a:t>Speeding up DNN at Recognition Time</a:t>
            </a:r>
          </a:p>
        </p:txBody>
      </p:sp>
    </p:spTree>
    <p:extLst>
      <p:ext uri="{BB962C8B-B14F-4D97-AF65-F5344CB8AC3E}">
        <p14:creationId xmlns:p14="http://schemas.microsoft.com/office/powerpoint/2010/main" val="111946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156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H.	</a:t>
            </a:r>
            <a:r>
              <a:rPr lang="en-US" altLang="ko-KR" sz="2400" spc="-150"/>
              <a:t>Alternative pre-training methods for DNNs</a:t>
            </a:r>
          </a:p>
        </p:txBody>
      </p:sp>
    </p:spTree>
    <p:extLst>
      <p:ext uri="{BB962C8B-B14F-4D97-AF65-F5344CB8AC3E}">
        <p14:creationId xmlns:p14="http://schemas.microsoft.com/office/powerpoint/2010/main" val="91913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517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I.	</a:t>
            </a:r>
            <a:r>
              <a:rPr lang="en-US" altLang="ko-KR" sz="2400" spc="-150"/>
              <a:t>Alternative Fine-Tuning Methods for DNNs</a:t>
            </a:r>
          </a:p>
        </p:txBody>
      </p:sp>
    </p:spTree>
    <p:extLst>
      <p:ext uri="{BB962C8B-B14F-4D97-AF65-F5344CB8AC3E}">
        <p14:creationId xmlns:p14="http://schemas.microsoft.com/office/powerpoint/2010/main" val="176444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37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endParaRPr lang="ko-KR" altLang="en-US" sz="2800" b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EAF62D-DBEC-4E58-A7F0-3C5D71CF73A7}"/>
              </a:ext>
            </a:extLst>
          </p:cNvPr>
          <p:cNvSpPr txBox="1"/>
          <p:nvPr/>
        </p:nvSpPr>
        <p:spPr>
          <a:xfrm>
            <a:off x="-18102" y="2820628"/>
            <a:ext cx="9192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90">
                <a:latin typeface="+mj-ea"/>
                <a:ea typeface="+mj-ea"/>
              </a:rPr>
              <a:t>Other Ways of Using Deep Neural Networks</a:t>
            </a:r>
          </a:p>
          <a:p>
            <a:pPr algn="ctr"/>
            <a:r>
              <a:rPr lang="en-US" altLang="ko-KR" sz="3600" b="1" spc="-190">
                <a:latin typeface="+mj-ea"/>
                <a:ea typeface="+mj-ea"/>
              </a:rPr>
              <a:t>for Speech Recognition</a:t>
            </a:r>
            <a:endParaRPr lang="ko-KR" altLang="en-US" sz="3600" b="1" spc="-19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AFDE30-DEB3-49CB-8068-C3EFED2ABF5B}"/>
              </a:ext>
            </a:extLst>
          </p:cNvPr>
          <p:cNvSpPr/>
          <p:nvPr/>
        </p:nvSpPr>
        <p:spPr>
          <a:xfrm>
            <a:off x="918949" y="4157186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A.	Using DBN-DNNs to provide input features for GMM-HMM systems</a:t>
            </a:r>
          </a:p>
          <a:p>
            <a:r>
              <a:rPr lang="en-US" altLang="ko-KR"/>
              <a:t>B.	Using DNNs to estimate articulatory features </a:t>
            </a:r>
            <a:br>
              <a:rPr lang="en-US" altLang="ko-KR"/>
            </a:br>
            <a:r>
              <a:rPr lang="en-US" altLang="ko-KR"/>
              <a:t>         for detection-based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75452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A05A9C7-9BCF-4CD2-B008-1A450310C4D9}"/>
              </a:ext>
            </a:extLst>
          </p:cNvPr>
          <p:cNvGrpSpPr/>
          <p:nvPr/>
        </p:nvGrpSpPr>
        <p:grpSpPr>
          <a:xfrm>
            <a:off x="3477897" y="393816"/>
            <a:ext cx="2188205" cy="2185171"/>
            <a:chOff x="3477897" y="1479666"/>
            <a:chExt cx="2188205" cy="21851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3FF1D4-C5E6-492A-9336-BC4D58F5F085}"/>
                </a:ext>
              </a:extLst>
            </p:cNvPr>
            <p:cNvGrpSpPr/>
            <p:nvPr/>
          </p:nvGrpSpPr>
          <p:grpSpPr>
            <a:xfrm>
              <a:off x="3477897" y="1479666"/>
              <a:ext cx="2188205" cy="2185171"/>
              <a:chOff x="3477897" y="1736841"/>
              <a:chExt cx="2188205" cy="2185171"/>
            </a:xfrm>
          </p:grpSpPr>
          <p:pic>
            <p:nvPicPr>
              <p:cNvPr id="6" name="Picture 2" descr="android oreo에 대한 이미지 검색결과">
                <a:extLst>
                  <a:ext uri="{FF2B5EF4-FFF2-40B4-BE49-F238E27FC236}">
                    <a16:creationId xmlns:a16="http://schemas.microsoft.com/office/drawing/2014/main" id="{FAB951D4-F898-4EDB-A68F-D208C7789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7897" y="1736841"/>
                <a:ext cx="2188205" cy="218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1521E6-E8CB-4D0F-9C6B-8D8907C25D2D}"/>
                  </a:ext>
                </a:extLst>
              </p:cNvPr>
              <p:cNvSpPr/>
              <p:nvPr/>
            </p:nvSpPr>
            <p:spPr>
              <a:xfrm>
                <a:off x="4128773" y="2572387"/>
                <a:ext cx="886450" cy="5140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54AD9-111C-4ADF-A87C-317ABF0124D8}"/>
                </a:ext>
              </a:extLst>
            </p:cNvPr>
            <p:cNvSpPr txBox="1"/>
            <p:nvPr/>
          </p:nvSpPr>
          <p:spPr>
            <a:xfrm>
              <a:off x="4297574" y="2330434"/>
              <a:ext cx="537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endParaRPr lang="ko-KR" altLang="en-US" sz="2800" b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EAF62D-DBEC-4E58-A7F0-3C5D71CF73A7}"/>
              </a:ext>
            </a:extLst>
          </p:cNvPr>
          <p:cNvSpPr txBox="1"/>
          <p:nvPr/>
        </p:nvSpPr>
        <p:spPr>
          <a:xfrm>
            <a:off x="571834" y="3086100"/>
            <a:ext cx="8000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+mj-ea"/>
                <a:ea typeface="+mj-ea"/>
              </a:rPr>
              <a:t>Summary and Future Directions</a:t>
            </a:r>
            <a:endParaRPr lang="ko-KR" altLang="en-US" sz="4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157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2362250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32717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87EDA-4399-414C-82D2-499181CF4BD8}"/>
              </a:ext>
            </a:extLst>
          </p:cNvPr>
          <p:cNvSpPr txBox="1"/>
          <p:nvPr/>
        </p:nvSpPr>
        <p:spPr>
          <a:xfrm>
            <a:off x="593148" y="1428750"/>
            <a:ext cx="779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기존 음성인식은 약 </a:t>
            </a:r>
            <a:r>
              <a:rPr lang="en-US" altLang="ko-KR" sz="1600"/>
              <a:t>40</a:t>
            </a:r>
            <a:r>
              <a:rPr lang="ko-KR" altLang="en-US" sz="1600"/>
              <a:t>여년 동안 은닉 마르코프 모델</a:t>
            </a:r>
            <a:r>
              <a:rPr lang="en-US" altLang="ko-KR" sz="1600"/>
              <a:t>(HMM, Hidden Markov Model)</a:t>
            </a:r>
            <a:r>
              <a:rPr lang="ko-KR" altLang="en-US" sz="1600"/>
              <a:t> 학습을 위해서 </a:t>
            </a:r>
            <a:r>
              <a:rPr lang="en-US" altLang="ko-KR" sz="1600"/>
              <a:t>EM(EM, Expectation-Maximization)</a:t>
            </a:r>
            <a:r>
              <a:rPr lang="ko-KR" altLang="en-US" sz="1600"/>
              <a:t>과 가우시안 혼합 모델</a:t>
            </a:r>
            <a:r>
              <a:rPr lang="en-US" altLang="ko-KR" sz="1600"/>
              <a:t>(GMM, Gaussian Mixture Models)</a:t>
            </a:r>
            <a:r>
              <a:rPr lang="ko-KR" altLang="en-US" sz="1600"/>
              <a:t>이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4ECE1-8C5B-40AA-8BE2-60CA44A87DA6}"/>
              </a:ext>
            </a:extLst>
          </p:cNvPr>
          <p:cNvSpPr txBox="1"/>
          <p:nvPr/>
        </p:nvSpPr>
        <p:spPr>
          <a:xfrm>
            <a:off x="593148" y="4211051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HMM </a:t>
            </a:r>
            <a:r>
              <a:rPr lang="ko-KR" altLang="en-US" sz="1600"/>
              <a:t>상태와 입력된 음성간의 관계를 나타내기 위하여 </a:t>
            </a:r>
            <a:r>
              <a:rPr lang="en-US" altLang="ko-KR" sz="1600"/>
              <a:t>GMM</a:t>
            </a:r>
            <a:r>
              <a:rPr lang="ko-KR" altLang="en-US" sz="1600"/>
              <a:t>과 </a:t>
            </a:r>
            <a:r>
              <a:rPr lang="en-US" altLang="ko-KR" sz="1600"/>
              <a:t>EM</a:t>
            </a:r>
            <a:r>
              <a:rPr lang="ko-KR" altLang="en-US" sz="1600"/>
              <a:t>이 사용되었고</a:t>
            </a:r>
            <a:r>
              <a:rPr lang="en-US" altLang="ko-KR" sz="1600"/>
              <a:t>, </a:t>
            </a:r>
          </a:p>
          <a:p>
            <a:r>
              <a:rPr lang="ko-KR" altLang="en-US" sz="1600"/>
              <a:t>비로소 실무용 음성 인식 시스템 개발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73C7F-C6E9-4A7B-A6BC-9FD0810BDE12}"/>
              </a:ext>
            </a:extLst>
          </p:cNvPr>
          <p:cNvSpPr/>
          <p:nvPr/>
        </p:nvSpPr>
        <p:spPr>
          <a:xfrm>
            <a:off x="1084519" y="25207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/>
              <a:t>관련 자료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hlinkClick r:id="rId3"/>
              </a:rPr>
              <a:t>기댓값 최대화 알고리즘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hlinkClick r:id="rId4"/>
              </a:rPr>
              <a:t>은닉 마르코프 모델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hlinkClick r:id="rId5"/>
              </a:rPr>
              <a:t>가우시안 혼합 모델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862C6-55A5-46AA-939C-62F59F2BE4FC}"/>
              </a:ext>
            </a:extLst>
          </p:cNvPr>
          <p:cNvSpPr txBox="1"/>
          <p:nvPr/>
        </p:nvSpPr>
        <p:spPr>
          <a:xfrm>
            <a:off x="586056" y="4916346"/>
            <a:ext cx="7741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 시스템에서의 음성 입력은 일반적으로 </a:t>
            </a:r>
            <a:r>
              <a:rPr lang="en-US" altLang="ko-KR" sz="1600"/>
              <a:t>MFCC</a:t>
            </a:r>
            <a:r>
              <a:rPr lang="ko-KR" altLang="en-US" sz="1600"/>
              <a:t>또는 </a:t>
            </a:r>
            <a:r>
              <a:rPr lang="en-US" altLang="ko-KR" sz="1600"/>
              <a:t>PLP</a:t>
            </a:r>
            <a:r>
              <a:rPr lang="ko-KR" altLang="en-US" sz="1600"/>
              <a:t>로 처리된 원시 음파와 </a:t>
            </a:r>
            <a:r>
              <a:rPr lang="en-US" altLang="ko-KR" sz="1600"/>
              <a:t>1~2</a:t>
            </a:r>
            <a:r>
              <a:rPr lang="ko-KR" altLang="en-US" sz="1600"/>
              <a:t>차 </a:t>
            </a:r>
            <a:endParaRPr lang="en-US" altLang="ko-KR" sz="1600"/>
          </a:p>
          <a:p>
            <a:r>
              <a:rPr lang="en-US" altLang="ko-KR" sz="1600"/>
              <a:t>TD(Temporal Difference)</a:t>
            </a:r>
            <a:r>
              <a:rPr lang="ko-KR" altLang="en-US" sz="1600"/>
              <a:t>가 조합된 형태로 표현됨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F109A4-1CE1-4EF8-ABBC-3404B668B34F}"/>
              </a:ext>
            </a:extLst>
          </p:cNvPr>
          <p:cNvSpPr/>
          <p:nvPr/>
        </p:nvSpPr>
        <p:spPr>
          <a:xfrm>
            <a:off x="1084519" y="56685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/>
              <a:t>관련 자료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hlinkClick r:id="rId6"/>
              </a:rPr>
              <a:t>시간차 학습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7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02FB0-B6F9-4EFB-BB06-45ACA12BFC53}"/>
              </a:ext>
            </a:extLst>
          </p:cNvPr>
          <p:cNvSpPr txBox="1"/>
          <p:nvPr/>
        </p:nvSpPr>
        <p:spPr>
          <a:xfrm>
            <a:off x="404609" y="1339700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GMM</a:t>
            </a:r>
            <a:r>
              <a:rPr lang="ko-KR" altLang="en-US" sz="2000" b="1"/>
              <a:t>의 장점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HMM</a:t>
            </a:r>
            <a:r>
              <a:rPr lang="ko-KR" altLang="en-US" sz="1600"/>
              <a:t>의 </a:t>
            </a:r>
            <a:r>
              <a:rPr lang="en-US" altLang="ko-KR" sz="1600"/>
              <a:t>state</a:t>
            </a:r>
            <a:r>
              <a:rPr lang="ko-KR" altLang="en-US" sz="1600"/>
              <a:t>로 구성된 입력벡터상의 확률분포 모델링과 관련하여 여러 이점 존재</a:t>
            </a:r>
            <a:endParaRPr lang="en-US" altLang="ko-KR" sz="1600"/>
          </a:p>
          <a:p>
            <a:r>
              <a:rPr lang="ko-KR" altLang="en-US" sz="1600"/>
              <a:t>학습데이터가 충분하다고 할 때 </a:t>
            </a:r>
            <a:r>
              <a:rPr lang="en-US" altLang="ko-KR" sz="1600"/>
              <a:t>EM</a:t>
            </a:r>
            <a:r>
              <a:rPr lang="ko-KR" altLang="en-US" sz="1600"/>
              <a:t>알고리즘을 활용하여 데이터 적합 용이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5EFB-71D3-4AB4-99F4-3F97517A7FDC}"/>
              </a:ext>
            </a:extLst>
          </p:cNvPr>
          <p:cNvSpPr txBox="1"/>
          <p:nvPr/>
        </p:nvSpPr>
        <p:spPr>
          <a:xfrm>
            <a:off x="407577" y="2906236"/>
            <a:ext cx="8036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GMM</a:t>
            </a:r>
            <a:r>
              <a:rPr lang="ko-KR" altLang="en-US" sz="2000" b="1"/>
              <a:t>의 단점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모델링할 데이터의 공간이 제각각이고 비선형 또는 그에 가까운 경우 통계적으로 비효율</a:t>
            </a:r>
            <a:endParaRPr lang="en-US" altLang="ko-KR" sz="1600"/>
          </a:p>
        </p:txBody>
      </p:sp>
      <p:pic>
        <p:nvPicPr>
          <p:cNvPr id="1026" name="Picture 2" descr="https://i.imgur.com/qz0SpKd.png">
            <a:extLst>
              <a:ext uri="{FF2B5EF4-FFF2-40B4-BE49-F238E27FC236}">
                <a16:creationId xmlns:a16="http://schemas.microsoft.com/office/drawing/2014/main" id="{FC99E726-2DE4-4E47-AF10-AFE9D26B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1" y="3916021"/>
            <a:ext cx="2371086" cy="153487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dao2A51.png">
            <a:extLst>
              <a:ext uri="{FF2B5EF4-FFF2-40B4-BE49-F238E27FC236}">
                <a16:creationId xmlns:a16="http://schemas.microsoft.com/office/drawing/2014/main" id="{5E2997E2-767E-4336-B836-6C282872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68" y="3923941"/>
            <a:ext cx="2634541" cy="15162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dDkxgW5.png">
            <a:extLst>
              <a:ext uri="{FF2B5EF4-FFF2-40B4-BE49-F238E27FC236}">
                <a16:creationId xmlns:a16="http://schemas.microsoft.com/office/drawing/2014/main" id="{4048F1A6-F7D4-48C8-8D22-2CFB56D8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69" y="3923941"/>
            <a:ext cx="2371086" cy="152695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018BC-1D0C-4AB3-BCB9-3A3FA081F3A3}"/>
              </a:ext>
            </a:extLst>
          </p:cNvPr>
          <p:cNvSpPr txBox="1"/>
          <p:nvPr/>
        </p:nvSpPr>
        <p:spPr>
          <a:xfrm>
            <a:off x="850609" y="5472217"/>
            <a:ext cx="1878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spherical cov. matrix</a:t>
            </a:r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50697-B448-4110-8AEB-E7D8C72E6391}"/>
              </a:ext>
            </a:extLst>
          </p:cNvPr>
          <p:cNvSpPr txBox="1"/>
          <p:nvPr/>
        </p:nvSpPr>
        <p:spPr>
          <a:xfrm>
            <a:off x="3554824" y="5472217"/>
            <a:ext cx="1840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diagonal cov. matrix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C8713-5961-4025-8A6C-4F16E64431B8}"/>
              </a:ext>
            </a:extLst>
          </p:cNvPr>
          <p:cNvSpPr txBox="1"/>
          <p:nvPr/>
        </p:nvSpPr>
        <p:spPr>
          <a:xfrm>
            <a:off x="6482329" y="5472217"/>
            <a:ext cx="1395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full cov. matrix</a:t>
            </a:r>
            <a:endParaRPr lang="ko-KR" altLang="en-US" sz="16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1059B8-0D93-49C4-B76C-A77A1A0FC88F}"/>
              </a:ext>
            </a:extLst>
          </p:cNvPr>
          <p:cNvSpPr/>
          <p:nvPr/>
        </p:nvSpPr>
        <p:spPr>
          <a:xfrm>
            <a:off x="1562986" y="5964861"/>
            <a:ext cx="5677786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FADD6-6B2E-42A4-B64D-D10E3C0590B5}"/>
              </a:ext>
            </a:extLst>
          </p:cNvPr>
          <p:cNvSpPr txBox="1"/>
          <p:nvPr/>
        </p:nvSpPr>
        <p:spPr>
          <a:xfrm>
            <a:off x="3774556" y="613497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계산 복잡도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D7EB50-AFBD-4D07-A33D-94B3F53EAF5D}"/>
              </a:ext>
            </a:extLst>
          </p:cNvPr>
          <p:cNvSpPr/>
          <p:nvPr/>
        </p:nvSpPr>
        <p:spPr>
          <a:xfrm rot="16200000">
            <a:off x="5116239" y="6168386"/>
            <a:ext cx="243723" cy="257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6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Introduction</a:t>
            </a:r>
          </a:p>
        </p:txBody>
      </p:sp>
      <p:pic>
        <p:nvPicPr>
          <p:cNvPr id="2050" name="Picture 2" descr="https://visualstudiomagazine.com/articles/2014/05/01/~/media/ECG/visualstudiomagazine/Images/introimages2014/0514vsm_McCaffrey.ashx">
            <a:extLst>
              <a:ext uri="{FF2B5EF4-FFF2-40B4-BE49-F238E27FC236}">
                <a16:creationId xmlns:a16="http://schemas.microsoft.com/office/drawing/2014/main" id="{AE57DBA1-E276-4101-8E58-6803C9F0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32" y="1332740"/>
            <a:ext cx="3826536" cy="26614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B9073-BC90-4E02-AA45-472976583C47}"/>
              </a:ext>
            </a:extLst>
          </p:cNvPr>
          <p:cNvSpPr txBox="1"/>
          <p:nvPr/>
        </p:nvSpPr>
        <p:spPr>
          <a:xfrm>
            <a:off x="404609" y="4391253"/>
            <a:ext cx="8579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GMM</a:t>
            </a:r>
            <a:r>
              <a:rPr lang="ko-KR" altLang="en-US" sz="2000" b="1"/>
              <a:t>의 단점을 극복하는 </a:t>
            </a:r>
            <a:r>
              <a:rPr lang="en-US" altLang="ko-KR" sz="2000" b="1"/>
              <a:t>ANN</a:t>
            </a:r>
            <a:r>
              <a:rPr lang="ko-KR" altLang="en-US" sz="2000" b="1"/>
              <a:t>의 등장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역전파 알고리즘으로 학습되는 </a:t>
            </a:r>
            <a:r>
              <a:rPr lang="en-US" altLang="ko-KR" sz="1600"/>
              <a:t>ANN(Artificial Neural Network)</a:t>
            </a:r>
            <a:r>
              <a:rPr lang="ko-KR" altLang="en-US" sz="1600"/>
              <a:t>는 다양한 종류의 데이터 공간에도</a:t>
            </a:r>
            <a:endParaRPr lang="en-US" altLang="ko-KR" sz="1600"/>
          </a:p>
          <a:p>
            <a:r>
              <a:rPr lang="ko-KR" altLang="en-US" sz="1600"/>
              <a:t>괜찮은 성능을 보여줌</a:t>
            </a:r>
            <a:r>
              <a:rPr lang="en-US" altLang="ko-KR" sz="1600"/>
              <a:t>. 20</a:t>
            </a:r>
            <a:r>
              <a:rPr lang="ko-KR" altLang="en-US" sz="1600"/>
              <a:t>년 전 즈음에 </a:t>
            </a:r>
            <a:r>
              <a:rPr lang="en-US" altLang="ko-KR" sz="1600"/>
              <a:t>HMM </a:t>
            </a:r>
            <a:r>
              <a:rPr lang="ko-KR" altLang="en-US" sz="1600"/>
              <a:t>상태를 예측을 하나의 레이어로 이루어진 </a:t>
            </a:r>
            <a:r>
              <a:rPr lang="en-US" altLang="ko-KR" sz="1600"/>
              <a:t>ANN </a:t>
            </a:r>
            <a:r>
              <a:rPr lang="ko-KR" altLang="en-US" sz="1600"/>
              <a:t>모델로 성공하였으나 </a:t>
            </a:r>
            <a:r>
              <a:rPr lang="en-US" altLang="ko-KR" sz="1600"/>
              <a:t>GMM</a:t>
            </a:r>
            <a:r>
              <a:rPr lang="ko-KR" altLang="en-US" sz="1600"/>
              <a:t>에 비해서는 레이어가 충분하지 않았다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2054" name="Picture 6" descr="check 1 icon">
            <a:extLst>
              <a:ext uri="{FF2B5EF4-FFF2-40B4-BE49-F238E27FC236}">
                <a16:creationId xmlns:a16="http://schemas.microsoft.com/office/drawing/2014/main" id="{9E0C85A2-ADB4-4736-B06A-DA1A888F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9" y="6029383"/>
            <a:ext cx="530667" cy="5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heck 1 icon">
            <a:extLst>
              <a:ext uri="{FF2B5EF4-FFF2-40B4-BE49-F238E27FC236}">
                <a16:creationId xmlns:a16="http://schemas.microsoft.com/office/drawing/2014/main" id="{3C3CFFA3-1B1C-4805-82D3-EE282B5E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84" y="6029383"/>
            <a:ext cx="530667" cy="5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9C31D-795A-4348-B029-F9CB4F711D1B}"/>
              </a:ext>
            </a:extLst>
          </p:cNvPr>
          <p:cNvSpPr txBox="1"/>
          <p:nvPr/>
        </p:nvSpPr>
        <p:spPr>
          <a:xfrm>
            <a:off x="3168500" y="611372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다중 레이어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10D6-6EDA-435B-B4A9-81E4B32D3B18}"/>
              </a:ext>
            </a:extLst>
          </p:cNvPr>
          <p:cNvSpPr txBox="1"/>
          <p:nvPr/>
        </p:nvSpPr>
        <p:spPr>
          <a:xfrm>
            <a:off x="5511212" y="611726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다중 출력</a:t>
            </a:r>
          </a:p>
        </p:txBody>
      </p:sp>
    </p:spTree>
    <p:extLst>
      <p:ext uri="{BB962C8B-B14F-4D97-AF65-F5344CB8AC3E}">
        <p14:creationId xmlns:p14="http://schemas.microsoft.com/office/powerpoint/2010/main" val="4337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Introduction</a:t>
            </a:r>
          </a:p>
        </p:txBody>
      </p:sp>
      <p:pic>
        <p:nvPicPr>
          <p:cNvPr id="2" name="Picture 2" descr="university of toronto에 대한 이미지 검색결과">
            <a:extLst>
              <a:ext uri="{FF2B5EF4-FFF2-40B4-BE49-F238E27FC236}">
                <a16:creationId xmlns:a16="http://schemas.microsoft.com/office/drawing/2014/main" id="{168B172F-85D4-4FF9-B659-8819604C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3" y="3232014"/>
            <a:ext cx="3525408" cy="16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ctd2016.files.wordpress.com/2016/04/microsoft-research-logo-copy.jpg">
            <a:extLst>
              <a:ext uri="{FF2B5EF4-FFF2-40B4-BE49-F238E27FC236}">
                <a16:creationId xmlns:a16="http://schemas.microsoft.com/office/drawing/2014/main" id="{6395C45D-A058-485E-8064-EFF67F04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82" y="3503622"/>
            <a:ext cx="2913560" cy="15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logo에 대한 이미지 검색결과">
            <a:extLst>
              <a:ext uri="{FF2B5EF4-FFF2-40B4-BE49-F238E27FC236}">
                <a16:creationId xmlns:a16="http://schemas.microsoft.com/office/drawing/2014/main" id="{50498171-03CB-4447-9DDE-550EDBB4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44" y="5032736"/>
            <a:ext cx="2927566" cy="11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ngimg.com/uploads/ibm/ibm_PNG19655.png?i=1">
            <a:extLst>
              <a:ext uri="{FF2B5EF4-FFF2-40B4-BE49-F238E27FC236}">
                <a16:creationId xmlns:a16="http://schemas.microsoft.com/office/drawing/2014/main" id="{62901BDD-A988-44B3-8B7D-A059B862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92" y="5029418"/>
            <a:ext cx="2648691" cy="9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519F4-4241-4008-A631-984E868AB308}"/>
              </a:ext>
            </a:extLst>
          </p:cNvPr>
          <p:cNvSpPr txBox="1"/>
          <p:nvPr/>
        </p:nvSpPr>
        <p:spPr>
          <a:xfrm>
            <a:off x="404609" y="1339700"/>
            <a:ext cx="857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Start from~</a:t>
            </a:r>
          </a:p>
          <a:p>
            <a:endParaRPr lang="en-US" altLang="ko-KR" sz="1600"/>
          </a:p>
          <a:p>
            <a:r>
              <a:rPr lang="en-US" altLang="ko-KR" sz="1600"/>
              <a:t>1. </a:t>
            </a:r>
            <a:r>
              <a:rPr lang="ko-KR" altLang="en-US" sz="1600"/>
              <a:t>적합을 위한 </a:t>
            </a:r>
            <a:r>
              <a:rPr lang="en-US" altLang="ko-KR" sz="1600"/>
              <a:t>DNN</a:t>
            </a:r>
            <a:r>
              <a:rPr lang="ko-KR" altLang="en-US" sz="1600"/>
              <a:t>의 학습 절차</a:t>
            </a:r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목표의 </a:t>
            </a:r>
            <a:r>
              <a:rPr lang="en-US" altLang="ko-KR" sz="1600"/>
              <a:t>HMM state </a:t>
            </a:r>
            <a:r>
              <a:rPr lang="ko-KR" altLang="en-US" sz="1600"/>
              <a:t>예측을 위한 </a:t>
            </a:r>
            <a:r>
              <a:rPr lang="en-US" altLang="ko-KR" sz="1600"/>
              <a:t>fine tune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D5553-5FF7-4740-BF48-89C576F0D5CE}"/>
              </a:ext>
            </a:extLst>
          </p:cNvPr>
          <p:cNvSpPr txBox="1"/>
          <p:nvPr/>
        </p:nvSpPr>
        <p:spPr>
          <a:xfrm>
            <a:off x="407577" y="2906236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각종 사례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1795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BF9261-E85E-4927-B297-236EED3804DA}"/>
              </a:ext>
            </a:extLst>
          </p:cNvPr>
          <p:cNvSpPr/>
          <p:nvPr/>
        </p:nvSpPr>
        <p:spPr>
          <a:xfrm>
            <a:off x="1924050" y="6069598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https://blog.naver.com/atelierjpro/220950441855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D6DCA3-C4EA-417C-873C-6BC3AC7E4B9F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779785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ndroid oreo에 대한 이미지 검색결과">
            <a:extLst>
              <a:ext uri="{FF2B5EF4-FFF2-40B4-BE49-F238E27FC236}">
                <a16:creationId xmlns:a16="http://schemas.microsoft.com/office/drawing/2014/main" id="{06E196F5-7F35-447B-BF0C-70DBEBD2F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69E25-C1CB-4FE0-A896-3E1D4115AD9D}"/>
              </a:ext>
            </a:extLst>
          </p:cNvPr>
          <p:cNvSpPr txBox="1"/>
          <p:nvPr/>
        </p:nvSpPr>
        <p:spPr>
          <a:xfrm>
            <a:off x="990600" y="390495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E44CE-EBEA-4437-A7F1-0152B504B74D}"/>
              </a:ext>
            </a:extLst>
          </p:cNvPr>
          <p:cNvSpPr txBox="1"/>
          <p:nvPr/>
        </p:nvSpPr>
        <p:spPr>
          <a:xfrm>
            <a:off x="404609" y="1339700"/>
            <a:ext cx="8579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기타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 sz="1600"/>
              <a:t>활성함수</a:t>
            </a:r>
            <a:r>
              <a:rPr lang="en-US" altLang="ko-KR" sz="1600"/>
              <a:t>(Activation Function)</a:t>
            </a:r>
            <a:r>
              <a:rPr lang="ko-KR" altLang="en-US" sz="1600"/>
              <a:t> 관련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05FAEC-AA85-4908-92EE-B17AD1C5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9" y="2406839"/>
            <a:ext cx="2364508" cy="1834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61CD72-B3B1-4664-9E5A-30352019A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95" y="2406839"/>
            <a:ext cx="2197210" cy="1675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F3FC8-548A-4CF2-A37A-6C7E8C857BF2}"/>
              </a:ext>
            </a:extLst>
          </p:cNvPr>
          <p:cNvSpPr txBox="1"/>
          <p:nvPr/>
        </p:nvSpPr>
        <p:spPr>
          <a:xfrm>
            <a:off x="4363860" y="4056943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ReLU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D1D0D-F7FC-406D-A0C2-36F3777FF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281" y="2411854"/>
            <a:ext cx="2152062" cy="1670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77D885-3D3D-4E9A-A8DA-64A6EAF2782A}"/>
              </a:ext>
            </a:extLst>
          </p:cNvPr>
          <p:cNvSpPr txBox="1"/>
          <p:nvPr/>
        </p:nvSpPr>
        <p:spPr>
          <a:xfrm>
            <a:off x="6745110" y="4095043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Hat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111F69-8E72-4CFC-B113-38358DD8862D}"/>
              </a:ext>
            </a:extLst>
          </p:cNvPr>
          <p:cNvSpPr/>
          <p:nvPr/>
        </p:nvSpPr>
        <p:spPr>
          <a:xfrm>
            <a:off x="1929765" y="5714365"/>
            <a:ext cx="553212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hlinkClick r:id="rId7"/>
              </a:rPr>
              <a:t>https://en.wikipedia.org/wiki/Activation_function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2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6F1BD6-9F18-4AEA-A6F7-15393350FCF8}"/>
              </a:ext>
            </a:extLst>
          </p:cNvPr>
          <p:cNvSpPr/>
          <p:nvPr/>
        </p:nvSpPr>
        <p:spPr>
          <a:xfrm>
            <a:off x="890374" y="369711"/>
            <a:ext cx="7363252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MFCC는 사람의 청각기관이 저주파수 대역에서 민감한 반면 고주파수 대역에서 상대적으로 둔감한 특성을 표현한 멜 스케일(mel scale)에 기반한 음성 특징으로서 음성인식과 화자인식 분야에서 모두 널리 사용된다. 멜 스케일은 물리적인 음높이와 청각 인지적인 음높이의 관계를 표현하는 것으로서, Stevens 등에 의해 명명되었다. </a:t>
            </a:r>
          </a:p>
          <a:p>
            <a:endParaRPr lang="en-US" altLang="ko-KR"/>
          </a:p>
          <a:p>
            <a:r>
              <a:rPr lang="ko-KR" altLang="en-US"/>
              <a:t>MFCC 추출과정은 &lt;그림 1&gt;과 같다. 우선 음성 신호로부터 매 프레임 단위로 윈도우 함수를 씌운 다음 discrete Fourier transform(DFT) 과정을 통해 시간 영역에서 주파수 영역으로 변환시키며, 실제 DFT 과정은 연산의 효율성을 위해 fast Fourier transform(FFT)의 형태로 구현된다. 그 다음으로 멜 스케일을 가지도록 주파수 축을 워핑한 다음 이 스케일에서 동일한 대역폭을 가지는 삼각 필터뱅크를 통해 필터뱅크 별 에너지를 구한다. 여기에 로그 함수를 취한 다음 DCT를 통해 통해 최종적인 MFCC 값들을 구하게 된다.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그림 1. MFCC 추출 과정의 구성도</a:t>
            </a:r>
          </a:p>
          <a:p>
            <a:r>
              <a:rPr lang="ko-KR" altLang="en-US"/>
              <a:t>Figure 1. Block diagram of MFCC extraction process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65C4D-75E8-47C6-870E-188BB5F8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4579475"/>
            <a:ext cx="5677705" cy="5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899</Words>
  <Application>Microsoft Office PowerPoint</Application>
  <PresentationFormat>화면 슬라이드 쇼(4:3)</PresentationFormat>
  <Paragraphs>173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HY견고딕</vt:lpstr>
      <vt:lpstr>HY헤드라인M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Encaion_gram</dc:creator>
  <cp:lastModifiedBy>Encaion_gram</cp:lastModifiedBy>
  <cp:revision>77</cp:revision>
  <dcterms:created xsi:type="dcterms:W3CDTF">2017-11-24T07:47:53Z</dcterms:created>
  <dcterms:modified xsi:type="dcterms:W3CDTF">2017-12-22T09:52:14Z</dcterms:modified>
</cp:coreProperties>
</file>