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60" r:id="rId4"/>
    <p:sldId id="257" r:id="rId5"/>
    <p:sldId id="280" r:id="rId6"/>
    <p:sldId id="377" r:id="rId7"/>
    <p:sldId id="286" r:id="rId8"/>
    <p:sldId id="378" r:id="rId9"/>
    <p:sldId id="28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A0276-0919-4B8D-928C-A5DA8DA2FCE3}" v="39" dt="2019-04-11T18:12:50.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95" d="100"/>
          <a:sy n="95" d="100"/>
        </p:scale>
        <p:origin x="66"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D8530-1D4E-4B1D-AE39-478E059FCDCF}" type="datetimeFigureOut">
              <a:rPr lang="fr-FR" smtClean="0"/>
              <a:t>11/04/2019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ACA6B-7960-4C44-B61E-29186BEBE6F0}" type="slidenum">
              <a:rPr lang="fr-FR" smtClean="0"/>
              <a:t>‹#›</a:t>
            </a:fld>
            <a:endParaRPr lang="fr-FR"/>
          </a:p>
        </p:txBody>
      </p:sp>
    </p:spTree>
    <p:extLst>
      <p:ext uri="{BB962C8B-B14F-4D97-AF65-F5344CB8AC3E}">
        <p14:creationId xmlns:p14="http://schemas.microsoft.com/office/powerpoint/2010/main" val="301061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30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4/11/2019 8:12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478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Vision</a:t>
            </a:r>
          </a:p>
          <a:p>
            <a:endParaRPr lang="en-US" b="1" baseline="0" dirty="0"/>
          </a:p>
          <a:p>
            <a:r>
              <a:rPr lang="en-US" b="1" baseline="0" dirty="0"/>
              <a:t>Computer Vision API</a:t>
            </a:r>
            <a:r>
              <a:rPr lang="en-US" b="0" baseline="0" dirty="0"/>
              <a:t>: </a:t>
            </a:r>
            <a:r>
              <a:rPr lang="en-US" sz="1500" dirty="0"/>
              <a:t>Extract rich information from images to categorize and process visual data – and machine-assisted moderation of images to help curate your services.</a:t>
            </a:r>
          </a:p>
          <a:p>
            <a:endParaRPr lang="en-US" baseline="0" dirty="0"/>
          </a:p>
          <a:p>
            <a:r>
              <a:rPr lang="en-US" b="1" baseline="0" dirty="0"/>
              <a:t>Face API: </a:t>
            </a:r>
            <a:r>
              <a:rPr lang="en-US" sz="1500" dirty="0">
                <a:latin typeface="Segoe UI Light" pitchFamily="34" charset="0"/>
              </a:rPr>
              <a:t>Some potential uses for this technology include facial login, photo tagging, and home monitoring.  Or attribute detection to know age, gender, facial hair, etc.</a:t>
            </a:r>
          </a:p>
          <a:p>
            <a:endParaRPr lang="en-US" sz="1500" dirty="0">
              <a:latin typeface="Segoe UI Light" pitchFamily="34" charset="0"/>
            </a:endParaRPr>
          </a:p>
          <a:p>
            <a:endParaRPr lang="en-US" b="1" baseline="0" dirty="0"/>
          </a:p>
          <a:p>
            <a:r>
              <a:rPr lang="en-US" b="1" baseline="0" dirty="0"/>
              <a:t>Content Moderator:</a:t>
            </a:r>
            <a:r>
              <a:rPr lang="en-US" baseline="0" dirty="0"/>
              <a:t>  </a:t>
            </a:r>
            <a:r>
              <a:rPr lang="en-US" sz="2500" dirty="0"/>
              <a:t>Image moderation - Enhance your ability to detect potentially offensive or unwanted images through machine-learning based classifiers, custom blacklists, and optical character recognition (OCR).</a:t>
            </a:r>
          </a:p>
          <a:p>
            <a:r>
              <a:rPr lang="en-US" sz="2500" dirty="0"/>
              <a:t>Text moderation - Helps you detect potential profanity in more than 100 languages and match text against your custom lists automatically. Content Moderator also checks for possible personally identifiable information (PII).</a:t>
            </a:r>
          </a:p>
          <a:p>
            <a:r>
              <a:rPr lang="en-US" sz="2500" dirty="0"/>
              <a:t>Video moderation - Enable the scoring of possible adult content in videos. Video moderation is currently deployed in preview on Azure Media Services.</a:t>
            </a:r>
          </a:p>
          <a:p>
            <a:r>
              <a:rPr lang="en-US" sz="2500" dirty="0"/>
              <a:t>Human review tool - Humans can effectively augment machine learning models in situations where the prediction confidence warrants assistance or when decisions must be tempered with a real world context. Enjoy visibility, flexibility and control with a human review tool that supervises the results of your algorithms.</a:t>
            </a:r>
            <a:endParaRPr lang="en-US" baseline="0" dirty="0"/>
          </a:p>
          <a:p>
            <a:endParaRPr lang="en-US" baseline="0" dirty="0"/>
          </a:p>
          <a:p>
            <a:r>
              <a:rPr lang="en-US" b="1" baseline="0" dirty="0"/>
              <a:t>Custom Vision Service:  </a:t>
            </a:r>
            <a:r>
              <a:rPr lang="en-US" dirty="0"/>
              <a:t>an easy-to-use, customizable web service that learns to recognize specific content in imagery, powered by state-of-the-art machine learning neural networks that become smarter with training. You can train it to recognize whatever you choose, whether that be animals, objects, or abstract symbols. This technology could easily apply to retail environments for machine-assisted product identification, or in digital space to automatically help sorting categories of pictures.</a:t>
            </a:r>
            <a:endParaRPr lang="en-US" b="1" baseline="0" dirty="0"/>
          </a:p>
          <a:p>
            <a:endParaRPr lang="en-US" baseline="0" dirty="0"/>
          </a:p>
          <a:p>
            <a:r>
              <a:rPr lang="en-US" b="1" baseline="0" dirty="0"/>
              <a:t>Video Indexer : </a:t>
            </a:r>
            <a:r>
              <a:rPr lang="en-US" dirty="0"/>
              <a:t>It helps you unlock insights from any video by indexing and enabling you to search spoken audio that is transcribed and translated, sentiment, faces that appeared and objects. With these insights, you can improve discoverability of videos in your applications or increase user engagement by embedding this capability in sites. All of these capabilities are available through a simple set of APIs, ready to use widgets and a management portal.</a:t>
            </a:r>
            <a:endParaRPr lang="en-US" b="1" baseline="0" dirty="0"/>
          </a:p>
        </p:txBody>
      </p:sp>
      <p:sp>
        <p:nvSpPr>
          <p:cNvPr id="6" name="Date Placeholder 5"/>
          <p:cNvSpPr>
            <a:spLocks noGrp="1"/>
          </p:cNvSpPr>
          <p:nvPr>
            <p:ph type="dt" idx="12"/>
          </p:nvPr>
        </p:nvSpPr>
        <p:spPr/>
        <p:txBody>
          <a:bodyPr/>
          <a:lstStyle/>
          <a:p>
            <a:pPr marL="0" marR="0" lvl="0" indent="0" algn="r" defTabSz="98594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85944" rtl="0" eaLnBrk="1" fontAlgn="auto" latinLnBrk="0" hangingPunct="1">
                <a:lnSpc>
                  <a:spcPct val="100000"/>
                </a:lnSpc>
                <a:spcBef>
                  <a:spcPts val="0"/>
                </a:spcBef>
                <a:spcAft>
                  <a:spcPts val="0"/>
                </a:spcAft>
                <a:buClrTx/>
                <a:buSzTx/>
                <a:buFontTx/>
                <a:buNone/>
                <a:tabLst/>
                <a:defRPr/>
              </a:pPr>
              <a:t>4/11/2019 8:12 PM</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49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04D9-41DC-40FE-887B-7BC2F7E89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03B7EF3-7AD4-4502-A67A-EECAC5B76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7A0613B-1239-4467-B6CC-101515525638}"/>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900A0DD8-5084-4A22-A161-713ED7D262C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ED144A0-29DA-44DD-9A7D-8D6949C42472}"/>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376197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DEA9-25B3-4A14-ACF3-21988C44BB5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C217CB1-B2D3-4376-ADEF-281149F05F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1D8F082-303C-46C4-B27A-EAE100537D13}"/>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A16682CC-04A3-4B74-87B8-AA640C7E631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1494DEF-B977-4A91-B8BC-EEFD5A5010BA}"/>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148801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6FE97-C21A-4B29-B8B9-408394CE22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08ADF63-D4F8-4290-8A8C-208F721B9E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43236A6-A89D-4A75-B365-5C37C2F3B480}"/>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CFB18CC1-4545-412D-86EE-50F1719B070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8C1B9C2-609B-420C-BED9-5F077B303EA4}"/>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1290716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a:extLst>
              <a:ext uri="{FF2B5EF4-FFF2-40B4-BE49-F238E27FC236}">
                <a16:creationId xmlns:a16="http://schemas.microsoft.com/office/drawing/2014/main" id="{15F18C2F-44AE-47B2-AF66-6F44850A4565}"/>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pic>
        <p:nvPicPr>
          <p:cNvPr id="8" name="Picture 7" descr="A group of people looking at a computer&#10;&#10;Description generated with very high confidence">
            <a:extLst>
              <a:ext uri="{FF2B5EF4-FFF2-40B4-BE49-F238E27FC236}">
                <a16:creationId xmlns:a16="http://schemas.microsoft.com/office/drawing/2014/main" id="{5AA75CBB-8F34-43C9-991C-DAF5E5D2D167}"/>
              </a:ext>
            </a:extLst>
          </p:cNvPr>
          <p:cNvPicPr>
            <a:picLocks noChangeAspect="1"/>
          </p:cNvPicPr>
          <p:nvPr userDrawn="1"/>
        </p:nvPicPr>
        <p:blipFill rotWithShape="1">
          <a:blip r:embed="rId3"/>
          <a:srcRect l="14560" r="18791"/>
          <a:stretch/>
        </p:blipFill>
        <p:spPr bwMode="auto">
          <a:xfrm>
            <a:off x="5334001" y="0"/>
            <a:ext cx="6858000" cy="6858000"/>
          </a:xfrm>
          <a:prstGeom prst="rect">
            <a:avLst/>
          </a:prstGeom>
        </p:spPr>
      </p:pic>
    </p:spTree>
    <p:extLst>
      <p:ext uri="{BB962C8B-B14F-4D97-AF65-F5344CB8AC3E}">
        <p14:creationId xmlns:p14="http://schemas.microsoft.com/office/powerpoint/2010/main" val="144126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pic>
        <p:nvPicPr>
          <p:cNvPr id="7" name="MS logo gray - EMF">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pic>
        <p:nvPicPr>
          <p:cNvPr id="8" name="Picture 7" descr="A group of people looking at a computer&#10;&#10;Description generated with very high confidence">
            <a:extLst>
              <a:ext uri="{FF2B5EF4-FFF2-40B4-BE49-F238E27FC236}">
                <a16:creationId xmlns:a16="http://schemas.microsoft.com/office/drawing/2014/main" id="{1285F101-84E7-425B-BE07-D20731937218}"/>
              </a:ext>
            </a:extLst>
          </p:cNvPr>
          <p:cNvPicPr>
            <a:picLocks noChangeAspect="1"/>
          </p:cNvPicPr>
          <p:nvPr userDrawn="1"/>
        </p:nvPicPr>
        <p:blipFill rotWithShape="1">
          <a:blip r:embed="rId3"/>
          <a:srcRect l="14560" r="18791"/>
          <a:stretch/>
        </p:blipFill>
        <p:spPr bwMode="auto">
          <a:xfrm>
            <a:off x="5334001" y="0"/>
            <a:ext cx="6858000" cy="6858000"/>
          </a:xfrm>
          <a:prstGeom prst="rect">
            <a:avLst/>
          </a:prstGeom>
        </p:spPr>
      </p:pic>
    </p:spTree>
    <p:extLst>
      <p:ext uri="{BB962C8B-B14F-4D97-AF65-F5344CB8AC3E}">
        <p14:creationId xmlns:p14="http://schemas.microsoft.com/office/powerpoint/2010/main" val="30606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white - EMF">
            <a:extLst>
              <a:ext uri="{FF2B5EF4-FFF2-40B4-BE49-F238E27FC236}">
                <a16:creationId xmlns:a16="http://schemas.microsoft.com/office/drawing/2014/main" id="{15F18C2F-44AE-47B2-AF66-6F44850A4565}"/>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18169287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gray - EMF">
            <a:extLst>
              <a:ext uri="{FF2B5EF4-FFF2-40B4-BE49-F238E27FC236}">
                <a16:creationId xmlns:a16="http://schemas.microsoft.com/office/drawing/2014/main" id="{7396ACE7-F558-4C66-AE7E-E2762CCA2F54}"/>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366944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spTree>
      <p:nvGrpSpPr>
        <p:cNvPr id="1" name=""/>
        <p:cNvGrpSpPr/>
        <p:nvPr/>
      </p:nvGrpSpPr>
      <p:grpSpPr>
        <a:xfrm>
          <a:off x="0" y="0"/>
          <a:ext cx="0" cy="0"/>
          <a:chOff x="0" y="0"/>
          <a:chExt cx="0" cy="0"/>
        </a:xfrm>
      </p:grpSpPr>
      <p:pic>
        <p:nvPicPr>
          <p:cNvPr id="3" name="Picture 2" descr="A person sitting at a table in front of a window&#10;&#10;Description generated with very high confidence">
            <a:extLst>
              <a:ext uri="{FF2B5EF4-FFF2-40B4-BE49-F238E27FC236}">
                <a16:creationId xmlns:a16="http://schemas.microsoft.com/office/drawing/2014/main" id="{C4F23456-CF30-4F8E-B7F9-2458DD633470}"/>
              </a:ext>
            </a:extLst>
          </p:cNvPr>
          <p:cNvPicPr>
            <a:picLocks noChangeAspect="1"/>
          </p:cNvPicPr>
          <p:nvPr userDrawn="1"/>
        </p:nvPicPr>
        <p:blipFill rotWithShape="1">
          <a:blip r:embed="rId2"/>
          <a:srcRect b="573"/>
          <a:stretch/>
        </p:blipFill>
        <p:spPr bwMode="auto">
          <a:xfrm>
            <a:off x="0" y="0"/>
            <a:ext cx="12192000" cy="6858000"/>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gray - EMF">
            <a:extLst>
              <a:ext uri="{FF2B5EF4-FFF2-40B4-BE49-F238E27FC236}">
                <a16:creationId xmlns:a16="http://schemas.microsoft.com/office/drawing/2014/main" id="{29BC94BA-9DA8-46D6-B832-8F1ABBEB6F29}"/>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123129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spTree>
      <p:nvGrpSpPr>
        <p:cNvPr id="1" name=""/>
        <p:cNvGrpSpPr/>
        <p:nvPr/>
      </p:nvGrpSpPr>
      <p:grpSpPr>
        <a:xfrm>
          <a:off x="0" y="0"/>
          <a:ext cx="0" cy="0"/>
          <a:chOff x="0" y="0"/>
          <a:chExt cx="0" cy="0"/>
        </a:xfrm>
      </p:grpSpPr>
      <p:pic>
        <p:nvPicPr>
          <p:cNvPr id="4" name="Picture 3" descr="A person that is standing in the dark&#10;&#10;Description generated with high confidence">
            <a:extLst>
              <a:ext uri="{FF2B5EF4-FFF2-40B4-BE49-F238E27FC236}">
                <a16:creationId xmlns:a16="http://schemas.microsoft.com/office/drawing/2014/main" id="{0FDB5818-845D-4D59-92EA-7FEEAB84EE00}"/>
              </a:ext>
            </a:extLst>
          </p:cNvPr>
          <p:cNvPicPr>
            <a:picLocks noChangeAspect="1"/>
          </p:cNvPicPr>
          <p:nvPr userDrawn="1"/>
        </p:nvPicPr>
        <p:blipFill rotWithShape="1">
          <a:blip r:embed="rId2"/>
          <a:srcRect t="3580" b="12046"/>
          <a:stretch/>
        </p:blipFill>
        <p:spPr bwMode="auto">
          <a:xfrm>
            <a:off x="0" y="0"/>
            <a:ext cx="12192000" cy="6858000"/>
          </a:xfrm>
          <a:prstGeom prst="rect">
            <a:avLst/>
          </a:prstGeom>
        </p:spPr>
      </p:pic>
      <p:sp>
        <p:nvSpPr>
          <p:cNvPr id="9" name="Title 1"/>
          <p:cNvSpPr>
            <a:spLocks noGrp="1"/>
          </p:cNvSpPr>
          <p:nvPr>
            <p:ph type="title" hasCustomPrompt="1"/>
          </p:nvPr>
        </p:nvSpPr>
        <p:spPr bwMode="white">
          <a:xfrm>
            <a:off x="584636" y="2425780"/>
            <a:ext cx="5083629"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1"/>
            <a:ext cx="5084064"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white - EMF">
            <a:extLst>
              <a:ext uri="{FF2B5EF4-FFF2-40B4-BE49-F238E27FC236}">
                <a16:creationId xmlns:a16="http://schemas.microsoft.com/office/drawing/2014/main" id="{AA220987-CAF7-45F3-B22A-77038A8D8133}"/>
              </a:ext>
            </a:extLst>
          </p:cNvPr>
          <p:cNvPicPr>
            <a:picLocks noChangeAspect="1"/>
          </p:cNvPicPr>
          <p:nvPr userDrawn="1"/>
        </p:nvPicPr>
        <p:blipFill>
          <a:blip r:embed="rId3"/>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18847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llustration 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E0D0DB-FF4A-433F-A50C-E3C0ECEBD677}"/>
              </a:ext>
            </a:extLst>
          </p:cNvPr>
          <p:cNvSpPr/>
          <p:nvPr userDrawn="1"/>
        </p:nvSpPr>
        <p:spPr bwMode="ltGray">
          <a:xfrm>
            <a:off x="584200" y="1463040"/>
            <a:ext cx="10438606" cy="480599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bwMode="white">
          <a:xfrm>
            <a:off x="1170432" y="3439319"/>
            <a:ext cx="4925568" cy="307777"/>
          </a:xfrm>
          <a:noFill/>
        </p:spPr>
        <p:txBody>
          <a:bodyPr wrap="square" lIns="0" tIns="0" rIns="0" bIns="0">
            <a:spAutoFit/>
          </a:bodyPr>
          <a:lstStyle>
            <a:lvl1pPr marL="0" indent="0">
              <a:spcBef>
                <a:spcPts val="0"/>
              </a:spcBef>
              <a:buNone/>
              <a:defRPr sz="2000" spc="0" baseline="0">
                <a:gradFill>
                  <a:gsLst>
                    <a:gs pos="19913">
                      <a:srgbClr val="FFFFFF"/>
                    </a:gs>
                    <a:gs pos="56000">
                      <a:srgbClr val="FFFFFF"/>
                    </a:gs>
                  </a:gsLst>
                  <a:lin ang="5400000" scaled="0"/>
                </a:gradFill>
                <a:latin typeface="+mn-lt"/>
                <a:cs typeface="Segoe UI" panose="020B0502040204020203" pitchFamily="34" charset="0"/>
              </a:defRPr>
            </a:lvl1pPr>
          </a:lstStyle>
          <a:p>
            <a:pPr lvl="0"/>
            <a:r>
              <a:rPr lang="en-US"/>
              <a:t>Speaker name or subtitle text</a:t>
            </a:r>
          </a:p>
        </p:txBody>
      </p:sp>
      <p:pic>
        <p:nvPicPr>
          <p:cNvPr id="14" name="Picture 13">
            <a:extLst>
              <a:ext uri="{FF2B5EF4-FFF2-40B4-BE49-F238E27FC236}">
                <a16:creationId xmlns:a16="http://schemas.microsoft.com/office/drawing/2014/main" id="{1993162E-96D6-4BD4-BE32-EEF3F0C11E8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170701" y="387852"/>
            <a:ext cx="4407422" cy="6469664"/>
          </a:xfrm>
          <a:prstGeom prst="rect">
            <a:avLst/>
          </a:prstGeom>
        </p:spPr>
      </p:pic>
      <p:sp>
        <p:nvSpPr>
          <p:cNvPr id="3" name="Title 2">
            <a:extLst>
              <a:ext uri="{FF2B5EF4-FFF2-40B4-BE49-F238E27FC236}">
                <a16:creationId xmlns:a16="http://schemas.microsoft.com/office/drawing/2014/main" id="{804C433D-D777-4CBE-A0A2-2DE589123C56}"/>
              </a:ext>
            </a:extLst>
          </p:cNvPr>
          <p:cNvSpPr>
            <a:spLocks noGrp="1"/>
          </p:cNvSpPr>
          <p:nvPr>
            <p:ph type="title" hasCustomPrompt="1"/>
          </p:nvPr>
        </p:nvSpPr>
        <p:spPr bwMode="ltGray">
          <a:xfrm>
            <a:off x="1171100" y="1927625"/>
            <a:ext cx="4922520" cy="1107996"/>
          </a:xfrm>
        </p:spPr>
        <p:txBody>
          <a:bodyPr>
            <a:spAutoFit/>
          </a:bodyPr>
          <a:lstStyle>
            <a:lvl1pPr>
              <a:defRPr>
                <a:gradFill>
                  <a:gsLst>
                    <a:gs pos="12500">
                      <a:srgbClr val="FFFFFF"/>
                    </a:gs>
                    <a:gs pos="21000">
                      <a:srgbClr val="FFFFFF"/>
                    </a:gs>
                  </a:gsLst>
                  <a:lin ang="5400000" scaled="0"/>
                </a:gradFill>
              </a:defRPr>
            </a:lvl1pPr>
          </a:lstStyle>
          <a:p>
            <a:r>
              <a:rPr lang="en-US"/>
              <a:t>Event name or presentation title</a:t>
            </a:r>
          </a:p>
        </p:txBody>
      </p:sp>
      <p:pic>
        <p:nvPicPr>
          <p:cNvPr id="8" name="MS logo gray - EMF">
            <a:extLst>
              <a:ext uri="{FF2B5EF4-FFF2-40B4-BE49-F238E27FC236}">
                <a16:creationId xmlns:a16="http://schemas.microsoft.com/office/drawing/2014/main" id="{FEFE9EDC-0A9B-494D-9A27-FCFB36997AE3}"/>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6122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6936">
          <p15:clr>
            <a:srgbClr val="C35EA4"/>
          </p15:clr>
        </p15:guide>
        <p15:guide id="4" pos="736">
          <p15:clr>
            <a:srgbClr val="5ACBF0"/>
          </p15:clr>
        </p15:guide>
        <p15:guide id="6" pos="3840">
          <p15:clr>
            <a:srgbClr val="5ACBF0"/>
          </p15:clr>
        </p15:guide>
        <p15:guide id="7" orient="horz" pos="2165">
          <p15:clr>
            <a:srgbClr val="5ACBF0"/>
          </p15:clr>
        </p15:guide>
        <p15:guide id="8" orient="horz" pos="923">
          <p15:clr>
            <a:srgbClr val="C35EA4"/>
          </p15:clr>
        </p15:guide>
        <p15:guide id="10" orient="horz" pos="1824">
          <p15:clr>
            <a:srgbClr val="5ACBF0"/>
          </p15:clr>
        </p15:guide>
        <p15:guide id="11" orient="horz" pos="2514">
          <p15:clr>
            <a:srgbClr val="5ACBF0"/>
          </p15:clr>
        </p15:guide>
        <p15:guide id="12" orient="horz" pos="1292">
          <p15:clr>
            <a:srgbClr val="C35EA4"/>
          </p15:clr>
        </p15:guide>
        <p15:guide id="14" orient="horz" pos="121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0" y="1434369"/>
            <a:ext cx="4133088" cy="898708"/>
          </a:xfrm>
        </p:spPr>
        <p:txBody>
          <a:bodyPr wrap="square">
            <a:spAutoFit/>
          </a:bodyPr>
          <a:lstStyle>
            <a:lvl1pPr marL="0" indent="0">
              <a:spcBef>
                <a:spcPts val="600"/>
              </a:spcBef>
              <a:buNone/>
              <a:defRPr sz="2000">
                <a:latin typeface="+mj-lt"/>
              </a:defRPr>
            </a:lvl1pPr>
            <a:lvl2pPr marL="0" indent="0">
              <a:buNone/>
              <a:defRPr sz="1800"/>
            </a:lvl2pPr>
            <a:lvl3pPr marL="171450" indent="-171450">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0"/>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5" y="474595"/>
            <a:ext cx="1887538" cy="738664"/>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325277454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227-4ABE-4E55-9853-9F1187DC8FE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D3265AE-C3EE-4F79-8570-A846B90685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95E4432-4E0A-4775-A45F-12AA05B749A2}"/>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C0EC6ED1-9CE2-4BDB-B52C-F2056BC02A7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16641C6-A030-480B-9B71-263B09BAAE06}"/>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248278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783214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63683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493093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23532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9174600"/>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877902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5086856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4">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03334618"/>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4">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4168839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4">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518715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FA04-B678-476B-96B8-54C7BEFD5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ADB8DB8E-62DB-438D-8C77-ED2C1BDF7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07481F-71C7-4164-893B-D08672733FD9}"/>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EE6ADE33-2494-4924-95D3-AC0AE65ED78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762E8B4-764E-4B33-A498-93051F7F5C87}"/>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3369535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0124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16211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93478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88048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0248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126634"/>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111"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4" name="MS logo white - EMF">
            <a:extLst>
              <a:ext uri="{FF2B5EF4-FFF2-40B4-BE49-F238E27FC236}">
                <a16:creationId xmlns:a16="http://schemas.microsoft.com/office/drawing/2014/main" id="{37E26AFE-DE6D-4BB8-BFA8-71844F8CF039}"/>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2156015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85604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sub">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6"/>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4" name="Text Placeholder 3">
            <a:extLst>
              <a:ext uri="{FF2B5EF4-FFF2-40B4-BE49-F238E27FC236}">
                <a16:creationId xmlns:a16="http://schemas.microsoft.com/office/drawing/2014/main" id="{C9834FA2-B663-48BA-97D8-953D62E12755}"/>
              </a:ext>
            </a:extLst>
          </p:cNvPr>
          <p:cNvSpPr>
            <a:spLocks noGrp="1"/>
          </p:cNvSpPr>
          <p:nvPr>
            <p:ph type="body" sz="quarter" idx="10" hasCustomPrompt="1"/>
          </p:nvPr>
        </p:nvSpPr>
        <p:spPr>
          <a:xfrm>
            <a:off x="426424" y="980604"/>
            <a:ext cx="11336039" cy="301770"/>
          </a:xfrm>
        </p:spPr>
        <p:txBody>
          <a:bodyPr/>
          <a:lstStyle>
            <a:lvl1pPr>
              <a:defRPr sz="1961">
                <a:latin typeface="+mj-lt"/>
              </a:defRPr>
            </a:lvl1pPr>
          </a:lstStyle>
          <a:p>
            <a:pPr lvl="0"/>
            <a:r>
              <a:rPr lang="en-US"/>
              <a:t>Subtitle</a:t>
            </a:r>
          </a:p>
        </p:txBody>
      </p:sp>
    </p:spTree>
    <p:extLst>
      <p:ext uri="{BB962C8B-B14F-4D97-AF65-F5344CB8AC3E}">
        <p14:creationId xmlns:p14="http://schemas.microsoft.com/office/powerpoint/2010/main" val="11585601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394235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261A-3CC7-4037-8541-D49A3E8694D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9012F10-C2CF-4396-BB1C-0FFEEF2B2C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BE7566D4-B440-443C-9047-E8DF703B3B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20F01E0-FF88-4EC0-B854-029720D4B5A4}"/>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6" name="Footer Placeholder 5">
            <a:extLst>
              <a:ext uri="{FF2B5EF4-FFF2-40B4-BE49-F238E27FC236}">
                <a16:creationId xmlns:a16="http://schemas.microsoft.com/office/drawing/2014/main" id="{C1CD68C2-EA9E-42DE-A60B-8D02905CD87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DB14006-944C-44F5-AA4F-1DC2F096AD07}"/>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8549932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F852-500E-49E8-B113-CE5AECC54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04CC7-D1A3-4F2F-98C4-49343F502E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8FB58-33F6-4F4F-A109-DA3835F6F1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4560F4-1D4F-43FE-9873-5C9AF31D3F33}"/>
              </a:ext>
            </a:extLst>
          </p:cNvPr>
          <p:cNvSpPr>
            <a:spLocks noGrp="1"/>
          </p:cNvSpPr>
          <p:nvPr>
            <p:ph type="dt" sz="half" idx="10"/>
          </p:nvPr>
        </p:nvSpPr>
        <p:spPr/>
        <p:txBody>
          <a:bodyPr/>
          <a:lstStyle/>
          <a:p>
            <a:fld id="{9C7ADE56-68F1-4453-8CCB-11D993B8A0C0}" type="datetimeFigureOut">
              <a:rPr lang="en-US" smtClean="0"/>
              <a:t>4/11/2019</a:t>
            </a:fld>
            <a:endParaRPr lang="en-US"/>
          </a:p>
        </p:txBody>
      </p:sp>
      <p:sp>
        <p:nvSpPr>
          <p:cNvPr id="6" name="Footer Placeholder 5">
            <a:extLst>
              <a:ext uri="{FF2B5EF4-FFF2-40B4-BE49-F238E27FC236}">
                <a16:creationId xmlns:a16="http://schemas.microsoft.com/office/drawing/2014/main" id="{F02B2950-940F-437A-90CE-9BA4AC128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D83FE-63C2-433B-BEAF-1A97DFF5243E}"/>
              </a:ext>
            </a:extLst>
          </p:cNvPr>
          <p:cNvSpPr>
            <a:spLocks noGrp="1"/>
          </p:cNvSpPr>
          <p:nvPr>
            <p:ph type="sldNum" sz="quarter" idx="12"/>
          </p:nvPr>
        </p:nvSpPr>
        <p:spPr/>
        <p:txBody>
          <a:bodyPr/>
          <a:lstStyle/>
          <a:p>
            <a:fld id="{01AD3E6D-474A-4903-AB9D-FF8FAFEEFB89}" type="slidenum">
              <a:rPr lang="en-US" smtClean="0"/>
              <a:t>‹#›</a:t>
            </a:fld>
            <a:endParaRPr lang="en-US"/>
          </a:p>
        </p:txBody>
      </p:sp>
    </p:spTree>
    <p:extLst>
      <p:ext uri="{BB962C8B-B14F-4D97-AF65-F5344CB8AC3E}">
        <p14:creationId xmlns:p14="http://schemas.microsoft.com/office/powerpoint/2010/main" val="39087411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66E8-B90B-4612-A125-561C4EC2D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7B3D-F360-4C20-AF21-425F3576F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B1E98-0986-4356-9450-7BC0B88BC6B5}"/>
              </a:ext>
            </a:extLst>
          </p:cNvPr>
          <p:cNvSpPr>
            <a:spLocks noGrp="1"/>
          </p:cNvSpPr>
          <p:nvPr>
            <p:ph type="dt" sz="half" idx="10"/>
          </p:nvPr>
        </p:nvSpPr>
        <p:spPr/>
        <p:txBody>
          <a:bodyPr/>
          <a:lstStyle/>
          <a:p>
            <a:fld id="{97CEA0AB-171F-47BB-9528-3574C6A3EE1D}" type="datetimeFigureOut">
              <a:rPr lang="en-US" smtClean="0"/>
              <a:t>4/11/2019</a:t>
            </a:fld>
            <a:endParaRPr lang="en-US"/>
          </a:p>
        </p:txBody>
      </p:sp>
      <p:sp>
        <p:nvSpPr>
          <p:cNvPr id="5" name="Footer Placeholder 4">
            <a:extLst>
              <a:ext uri="{FF2B5EF4-FFF2-40B4-BE49-F238E27FC236}">
                <a16:creationId xmlns:a16="http://schemas.microsoft.com/office/drawing/2014/main" id="{66CBD50E-5586-43AD-8826-B2520B012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6A3A-91FA-4091-A85B-9E86486C2A6F}"/>
              </a:ext>
            </a:extLst>
          </p:cNvPr>
          <p:cNvSpPr>
            <a:spLocks noGrp="1"/>
          </p:cNvSpPr>
          <p:nvPr>
            <p:ph type="sldNum" sz="quarter" idx="12"/>
          </p:nvPr>
        </p:nvSpPr>
        <p:spPr/>
        <p:txBody>
          <a:bodyPr/>
          <a:lstStyle/>
          <a:p>
            <a:fld id="{FD183328-534B-4003-9961-D71A1F73CED1}" type="slidenum">
              <a:rPr lang="en-US" smtClean="0"/>
              <a:t>‹#›</a:t>
            </a:fld>
            <a:endParaRPr lang="en-US"/>
          </a:p>
        </p:txBody>
      </p:sp>
    </p:spTree>
    <p:extLst>
      <p:ext uri="{BB962C8B-B14F-4D97-AF65-F5344CB8AC3E}">
        <p14:creationId xmlns:p14="http://schemas.microsoft.com/office/powerpoint/2010/main" val="3941494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26779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EF88-9908-497E-903C-3D4E5410B170}"/>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DFDD31D-759C-4D82-B32A-B0806F751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A4C197-CBA1-434D-9795-D335EC723D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DB0D696C-EB07-416C-9D42-4530A1FD5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ADC03-E889-4FFC-BA29-137537734E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AFB2022-B5B2-429D-8803-8BDD70ADEAEF}"/>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8" name="Footer Placeholder 7">
            <a:extLst>
              <a:ext uri="{FF2B5EF4-FFF2-40B4-BE49-F238E27FC236}">
                <a16:creationId xmlns:a16="http://schemas.microsoft.com/office/drawing/2014/main" id="{DB636122-788F-44BD-9C7C-74F78DE666DB}"/>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210C8E0-9342-4A7A-8DF6-AE2036E33A5E}"/>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191073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F6F3-821C-4315-ADB7-C8EA1D7ED71D}"/>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945C07D-A775-4580-A8BF-07B82B248F2F}"/>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4" name="Footer Placeholder 3">
            <a:extLst>
              <a:ext uri="{FF2B5EF4-FFF2-40B4-BE49-F238E27FC236}">
                <a16:creationId xmlns:a16="http://schemas.microsoft.com/office/drawing/2014/main" id="{4B2C9F6F-EFE4-4160-BD78-9211119DCF5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296CDCE-D1B4-4FA3-AD52-3BEFDF7D213B}"/>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178761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471A2-3526-4BC8-A4C5-589390FB5DDC}"/>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3" name="Footer Placeholder 2">
            <a:extLst>
              <a:ext uri="{FF2B5EF4-FFF2-40B4-BE49-F238E27FC236}">
                <a16:creationId xmlns:a16="http://schemas.microsoft.com/office/drawing/2014/main" id="{7E71332C-DF4D-4F1B-8641-39C89F690F3F}"/>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8F9DEDE7-1CDA-4E97-BA07-6C3E69DC1FB1}"/>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97137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01A2-CA93-4119-AD15-0FA5D8AF2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6265F28C-D305-429B-80DA-801885C7C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4422E0-DA80-46FF-92A2-81ED373E7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02E9F6-A73D-4773-88AB-72C2DBF668B1}"/>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6" name="Footer Placeholder 5">
            <a:extLst>
              <a:ext uri="{FF2B5EF4-FFF2-40B4-BE49-F238E27FC236}">
                <a16:creationId xmlns:a16="http://schemas.microsoft.com/office/drawing/2014/main" id="{A2948283-6B51-4316-A24C-BC6C36CF110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2E97D31-E854-4CA8-B947-5238CF769291}"/>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110496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D561-E7E5-41C1-A92B-42372CBF0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B22AE72-E9B6-41ED-BEDC-B09676C6A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732A6EE9-2025-4A94-953D-D345D5FB5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28F048-9C54-43EC-9FE0-80565C96D71C}"/>
              </a:ext>
            </a:extLst>
          </p:cNvPr>
          <p:cNvSpPr>
            <a:spLocks noGrp="1"/>
          </p:cNvSpPr>
          <p:nvPr>
            <p:ph type="dt" sz="half" idx="10"/>
          </p:nvPr>
        </p:nvSpPr>
        <p:spPr/>
        <p:txBody>
          <a:bodyPr/>
          <a:lstStyle/>
          <a:p>
            <a:fld id="{AE53D7E0-2F92-48BB-B603-1B74F81BAF9B}" type="datetimeFigureOut">
              <a:rPr lang="fr-FR" smtClean="0"/>
              <a:t>11/04/2019</a:t>
            </a:fld>
            <a:endParaRPr lang="fr-FR"/>
          </a:p>
        </p:txBody>
      </p:sp>
      <p:sp>
        <p:nvSpPr>
          <p:cNvPr id="6" name="Footer Placeholder 5">
            <a:extLst>
              <a:ext uri="{FF2B5EF4-FFF2-40B4-BE49-F238E27FC236}">
                <a16:creationId xmlns:a16="http://schemas.microsoft.com/office/drawing/2014/main" id="{D220DDFC-334A-413F-8310-23E321686F6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9E183FA-B69D-42A2-9070-BD59C533AFE7}"/>
              </a:ext>
            </a:extLst>
          </p:cNvPr>
          <p:cNvSpPr>
            <a:spLocks noGrp="1"/>
          </p:cNvSpPr>
          <p:nvPr>
            <p:ph type="sldNum" sz="quarter" idx="12"/>
          </p:nvPr>
        </p:nvSpPr>
        <p:spPr/>
        <p:txBody>
          <a:bodyPr/>
          <a:lstStyle/>
          <a:p>
            <a:fld id="{7874A825-9E8E-4888-9F91-5464F30037A3}" type="slidenum">
              <a:rPr lang="fr-FR" smtClean="0"/>
              <a:t>‹#›</a:t>
            </a:fld>
            <a:endParaRPr lang="fr-FR"/>
          </a:p>
        </p:txBody>
      </p:sp>
    </p:spTree>
    <p:extLst>
      <p:ext uri="{BB962C8B-B14F-4D97-AF65-F5344CB8AC3E}">
        <p14:creationId xmlns:p14="http://schemas.microsoft.com/office/powerpoint/2010/main" val="316814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F9EC1-308C-41F0-B648-C477FB001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78E3517-9FFD-4AC8-B2E0-9990DFFB9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9FBB999-B10A-4E28-AC34-CFEDDEB4A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3D7E0-2F92-48BB-B603-1B74F81BAF9B}" type="datetimeFigureOut">
              <a:rPr lang="fr-FR" smtClean="0"/>
              <a:t>11/04/2019</a:t>
            </a:fld>
            <a:endParaRPr lang="fr-FR"/>
          </a:p>
        </p:txBody>
      </p:sp>
      <p:sp>
        <p:nvSpPr>
          <p:cNvPr id="5" name="Footer Placeholder 4">
            <a:extLst>
              <a:ext uri="{FF2B5EF4-FFF2-40B4-BE49-F238E27FC236}">
                <a16:creationId xmlns:a16="http://schemas.microsoft.com/office/drawing/2014/main" id="{6341F2E8-650B-4EEC-A3BF-F1D1F57DC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F677805-E9DA-401E-9F82-64C92D442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4A825-9E8E-4888-9F91-5464F30037A3}" type="slidenum">
              <a:rPr lang="fr-FR" smtClean="0"/>
              <a:t>‹#›</a:t>
            </a:fld>
            <a:endParaRPr lang="fr-FR"/>
          </a:p>
        </p:txBody>
      </p:sp>
    </p:spTree>
    <p:extLst>
      <p:ext uri="{BB962C8B-B14F-4D97-AF65-F5344CB8AC3E}">
        <p14:creationId xmlns:p14="http://schemas.microsoft.com/office/powerpoint/2010/main" val="298605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54698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ransition>
    <p:fade/>
  </p:transition>
  <p:hf sldNum="0" hdr="0" ftr="0" dt="0"/>
  <p:txStyles>
    <p:titleStyle>
      <a:lvl1pPr algn="l" defTabSz="932563"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597D34-E5B5-4066-B5A1-C0B119CD0078}"/>
              </a:ext>
            </a:extLst>
          </p:cNvPr>
          <p:cNvPicPr>
            <a:picLocks noChangeAspect="1"/>
          </p:cNvPicPr>
          <p:nvPr/>
        </p:nvPicPr>
        <p:blipFill rotWithShape="1">
          <a:blip r:embed="rId2">
            <a:alphaModFix amt="20000"/>
            <a:extLst/>
          </a:blip>
          <a:srcRect b="11765"/>
          <a:stretch/>
        </p:blipFill>
        <p:spPr>
          <a:xfrm>
            <a:off x="20" y="1"/>
            <a:ext cx="12191980" cy="6857999"/>
          </a:xfrm>
          <a:prstGeom prst="rect">
            <a:avLst/>
          </a:prstGeom>
        </p:spPr>
      </p:pic>
      <p:sp>
        <p:nvSpPr>
          <p:cNvPr id="2" name="Title 1">
            <a:extLst>
              <a:ext uri="{FF2B5EF4-FFF2-40B4-BE49-F238E27FC236}">
                <a16:creationId xmlns:a16="http://schemas.microsoft.com/office/drawing/2014/main" id="{4883FFBF-1D6C-4739-8844-42F26F27F5E7}"/>
              </a:ext>
            </a:extLst>
          </p:cNvPr>
          <p:cNvSpPr>
            <a:spLocks noGrp="1"/>
          </p:cNvSpPr>
          <p:nvPr>
            <p:ph type="ctrTitle"/>
          </p:nvPr>
        </p:nvSpPr>
        <p:spPr>
          <a:xfrm>
            <a:off x="4387349" y="1200152"/>
            <a:ext cx="6897171" cy="4457696"/>
          </a:xfrm>
        </p:spPr>
        <p:txBody>
          <a:bodyPr anchor="ctr">
            <a:normAutofit/>
          </a:bodyPr>
          <a:lstStyle/>
          <a:p>
            <a:pPr algn="l"/>
            <a:r>
              <a:rPr lang="fr-FR" sz="9600" dirty="0">
                <a:solidFill>
                  <a:srgbClr val="FFFFFF"/>
                </a:solidFill>
                <a:latin typeface="Segoe UI" panose="020B0502040204020203" pitchFamily="34" charset="0"/>
                <a:cs typeface="Segoe UI" panose="020B0502040204020203" pitchFamily="34" charset="0"/>
              </a:rPr>
              <a:t>Workshops</a:t>
            </a:r>
          </a:p>
        </p:txBody>
      </p:sp>
      <p:sp>
        <p:nvSpPr>
          <p:cNvPr id="3" name="Subtitle 2">
            <a:extLst>
              <a:ext uri="{FF2B5EF4-FFF2-40B4-BE49-F238E27FC236}">
                <a16:creationId xmlns:a16="http://schemas.microsoft.com/office/drawing/2014/main" id="{93A50C87-7B57-4E0F-8D85-B5B2EA3D34A7}"/>
              </a:ext>
            </a:extLst>
          </p:cNvPr>
          <p:cNvSpPr>
            <a:spLocks noGrp="1"/>
          </p:cNvSpPr>
          <p:nvPr>
            <p:ph type="subTitle" idx="1"/>
          </p:nvPr>
        </p:nvSpPr>
        <p:spPr>
          <a:xfrm>
            <a:off x="849963" y="1200152"/>
            <a:ext cx="2816535" cy="4457696"/>
          </a:xfrm>
        </p:spPr>
        <p:txBody>
          <a:bodyPr anchor="ctr">
            <a:normAutofit/>
          </a:bodyPr>
          <a:lstStyle/>
          <a:p>
            <a:pPr algn="r"/>
            <a:r>
              <a:rPr lang="fr-FR" sz="4400" dirty="0">
                <a:solidFill>
                  <a:srgbClr val="FFFFFF"/>
                </a:solidFill>
                <a:latin typeface="Segoe UI Semilight" panose="020B0402040204020203" pitchFamily="34" charset="0"/>
                <a:cs typeface="Segoe UI Semilight" panose="020B0402040204020203" pitchFamily="34" charset="0"/>
              </a:rPr>
              <a:t>Code &amp; AI</a:t>
            </a:r>
          </a:p>
        </p:txBody>
      </p:sp>
      <p:cxnSp>
        <p:nvCxnSpPr>
          <p:cNvPr id="22" name="Straight Connector 2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7DD5A33-A532-49B5-BD8C-98322494DF33}"/>
              </a:ext>
            </a:extLst>
          </p:cNvPr>
          <p:cNvSpPr/>
          <p:nvPr/>
        </p:nvSpPr>
        <p:spPr>
          <a:xfrm>
            <a:off x="0" y="6611420"/>
            <a:ext cx="12191974" cy="2465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D9A3D43E-9C31-4C93-A77B-D81824FCEC86}"/>
              </a:ext>
            </a:extLst>
          </p:cNvPr>
          <p:cNvSpPr txBox="1"/>
          <p:nvPr/>
        </p:nvSpPr>
        <p:spPr>
          <a:xfrm>
            <a:off x="4516441" y="5165137"/>
            <a:ext cx="7488930" cy="646331"/>
          </a:xfrm>
          <a:prstGeom prst="rect">
            <a:avLst/>
          </a:prstGeom>
          <a:noFill/>
        </p:spPr>
        <p:txBody>
          <a:bodyPr wrap="square" rtlCol="0">
            <a:spAutoFit/>
          </a:bodyPr>
          <a:lstStyle/>
          <a:p>
            <a:r>
              <a:rPr lang="fr-FR" sz="3600" dirty="0">
                <a:latin typeface="Segoe UI Semilight" panose="020B0402040204020203" pitchFamily="34" charset="0"/>
                <a:cs typeface="Segoe UI Semilight" panose="020B0402040204020203" pitchFamily="34" charset="0"/>
              </a:rPr>
              <a:t>#3 </a:t>
            </a:r>
            <a:r>
              <a:rPr lang="fr-FR" sz="3600" dirty="0" err="1">
                <a:latin typeface="Segoe UI Semilight" panose="020B0402040204020203" pitchFamily="34" charset="0"/>
                <a:cs typeface="Segoe UI Semilight" panose="020B0402040204020203" pitchFamily="34" charset="0"/>
              </a:rPr>
              <a:t>Develop</a:t>
            </a:r>
            <a:r>
              <a:rPr lang="fr-FR" sz="3600" dirty="0">
                <a:latin typeface="Segoe UI Semilight" panose="020B0402040204020203" pitchFamily="34" charset="0"/>
                <a:cs typeface="Segoe UI Semilight" panose="020B0402040204020203" pitchFamily="34" charset="0"/>
              </a:rPr>
              <a:t> an intelligent vision app</a:t>
            </a:r>
          </a:p>
        </p:txBody>
      </p:sp>
    </p:spTree>
    <p:extLst>
      <p:ext uri="{BB962C8B-B14F-4D97-AF65-F5344CB8AC3E}">
        <p14:creationId xmlns:p14="http://schemas.microsoft.com/office/powerpoint/2010/main" val="32887065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DBDD-9891-495F-A6E7-4EC74BF98A11}"/>
              </a:ext>
            </a:extLst>
          </p:cNvPr>
          <p:cNvSpPr>
            <a:spLocks noGrp="1"/>
          </p:cNvSpPr>
          <p:nvPr>
            <p:ph type="title"/>
          </p:nvPr>
        </p:nvSpPr>
        <p:spPr>
          <a:xfrm>
            <a:off x="838187" y="564739"/>
            <a:ext cx="10515600" cy="1325563"/>
          </a:xfrm>
        </p:spPr>
        <p:txBody>
          <a:bodyPr/>
          <a:lstStyle/>
          <a:p>
            <a:r>
              <a:rPr lang="fr-FR" dirty="0">
                <a:solidFill>
                  <a:srgbClr val="0078D7"/>
                </a:solidFill>
                <a:latin typeface="Segoe UI" panose="020B0502040204020203" pitchFamily="34" charset="0"/>
                <a:cs typeface="Segoe UI" panose="020B0502040204020203" pitchFamily="34" charset="0"/>
              </a:rPr>
              <a:t>Programme</a:t>
            </a:r>
            <a:endParaRPr lang="fr-FR" dirty="0">
              <a:solidFill>
                <a:srgbClr val="0078D7"/>
              </a:solidFill>
              <a:latin typeface="Segoe UI Semilight" panose="020B0402040204020203" pitchFamily="34" charset="0"/>
              <a:cs typeface="Segoe UI Semilight" panose="020B0402040204020203" pitchFamily="34" charset="0"/>
            </a:endParaRPr>
          </a:p>
        </p:txBody>
      </p:sp>
      <p:sp>
        <p:nvSpPr>
          <p:cNvPr id="3" name="Content Placeholder 2">
            <a:extLst>
              <a:ext uri="{FF2B5EF4-FFF2-40B4-BE49-F238E27FC236}">
                <a16:creationId xmlns:a16="http://schemas.microsoft.com/office/drawing/2014/main" id="{5E948FA6-01D3-4B61-B9AB-7D395934830F}"/>
              </a:ext>
            </a:extLst>
          </p:cNvPr>
          <p:cNvSpPr>
            <a:spLocks noGrp="1"/>
          </p:cNvSpPr>
          <p:nvPr>
            <p:ph idx="1"/>
          </p:nvPr>
        </p:nvSpPr>
        <p:spPr>
          <a:xfrm>
            <a:off x="838187" y="2172700"/>
            <a:ext cx="10751906" cy="3616646"/>
          </a:xfrm>
        </p:spPr>
        <p:txBody>
          <a:bodyPr>
            <a:normAutofit/>
          </a:bodyPr>
          <a:lstStyle/>
          <a:p>
            <a:pPr marL="0" indent="0">
              <a:buNone/>
            </a:pPr>
            <a:r>
              <a:rPr lang="fr-FR" sz="3500" dirty="0">
                <a:latin typeface="Segoe UI Light" panose="020B0502040204020203" pitchFamily="34" charset="0"/>
                <a:cs typeface="Segoe UI Light" panose="020B0502040204020203" pitchFamily="34" charset="0"/>
              </a:rPr>
              <a:t>I.  Présentation des Cognitive Services</a:t>
            </a:r>
          </a:p>
          <a:p>
            <a:pPr marL="0" indent="0">
              <a:buNone/>
            </a:pPr>
            <a:endParaRPr lang="fr-FR" dirty="0">
              <a:latin typeface="Segoe UI Light" panose="020B0502040204020203" pitchFamily="34" charset="0"/>
              <a:cs typeface="Segoe UI Light" panose="020B0502040204020203" pitchFamily="34" charset="0"/>
            </a:endParaRPr>
          </a:p>
          <a:p>
            <a:pPr marL="0" indent="0">
              <a:buNone/>
            </a:pPr>
            <a:r>
              <a:rPr lang="fr-FR" sz="3500" dirty="0">
                <a:latin typeface="Segoe UI Light" panose="020B0502040204020203" pitchFamily="34" charset="0"/>
                <a:cs typeface="Segoe UI Light" panose="020B0502040204020203" pitchFamily="34" charset="0"/>
              </a:rPr>
              <a:t>II. Vision API et Custom Vision</a:t>
            </a:r>
          </a:p>
          <a:p>
            <a:pPr marL="0" indent="0">
              <a:buNone/>
            </a:pPr>
            <a:endParaRPr lang="fr-FR" dirty="0">
              <a:latin typeface="Segoe UI Light" panose="020B0502040204020203" pitchFamily="34" charset="0"/>
              <a:cs typeface="Segoe UI Light" panose="020B0502040204020203" pitchFamily="34" charset="0"/>
            </a:endParaRPr>
          </a:p>
          <a:p>
            <a:pPr marL="0" indent="0">
              <a:buNone/>
            </a:pPr>
            <a:r>
              <a:rPr lang="fr-FR" sz="3500" dirty="0">
                <a:latin typeface="Segoe UI Light" panose="020B0502040204020203" pitchFamily="34" charset="0"/>
                <a:cs typeface="Segoe UI Light" panose="020B0502040204020203" pitchFamily="34" charset="0"/>
              </a:rPr>
              <a:t>III. Hands-on</a:t>
            </a:r>
          </a:p>
        </p:txBody>
      </p:sp>
      <p:sp>
        <p:nvSpPr>
          <p:cNvPr id="5" name="Rectangle 4">
            <a:extLst>
              <a:ext uri="{FF2B5EF4-FFF2-40B4-BE49-F238E27FC236}">
                <a16:creationId xmlns:a16="http://schemas.microsoft.com/office/drawing/2014/main" id="{F2436262-B166-4525-BDD3-2C994944CB44}"/>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942178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DBDD-9891-495F-A6E7-4EC74BF98A11}"/>
              </a:ext>
            </a:extLst>
          </p:cNvPr>
          <p:cNvSpPr>
            <a:spLocks noGrp="1"/>
          </p:cNvSpPr>
          <p:nvPr>
            <p:ph type="title"/>
          </p:nvPr>
        </p:nvSpPr>
        <p:spPr>
          <a:xfrm>
            <a:off x="838187" y="564739"/>
            <a:ext cx="10515600" cy="1325563"/>
          </a:xfrm>
        </p:spPr>
        <p:txBody>
          <a:bodyPr/>
          <a:lstStyle/>
          <a:p>
            <a:r>
              <a:rPr lang="fr-FR" dirty="0">
                <a:solidFill>
                  <a:srgbClr val="0078D7"/>
                </a:solidFill>
                <a:latin typeface="Segoe UI Semilight" panose="020B0402040204020203" pitchFamily="34" charset="0"/>
                <a:cs typeface="Segoe UI Semilight" panose="020B0402040204020203" pitchFamily="34" charset="0"/>
              </a:rPr>
              <a:t>Cognitive Services</a:t>
            </a:r>
          </a:p>
        </p:txBody>
      </p:sp>
      <p:sp>
        <p:nvSpPr>
          <p:cNvPr id="3" name="Content Placeholder 2">
            <a:extLst>
              <a:ext uri="{FF2B5EF4-FFF2-40B4-BE49-F238E27FC236}">
                <a16:creationId xmlns:a16="http://schemas.microsoft.com/office/drawing/2014/main" id="{5E948FA6-01D3-4B61-B9AB-7D395934830F}"/>
              </a:ext>
            </a:extLst>
          </p:cNvPr>
          <p:cNvSpPr>
            <a:spLocks noGrp="1"/>
          </p:cNvSpPr>
          <p:nvPr>
            <p:ph idx="1"/>
          </p:nvPr>
        </p:nvSpPr>
        <p:spPr>
          <a:xfrm>
            <a:off x="838187" y="2089637"/>
            <a:ext cx="10515600" cy="3294021"/>
          </a:xfrm>
        </p:spPr>
        <p:txBody>
          <a:bodyPr>
            <a:normAutofit/>
          </a:bodyPr>
          <a:lstStyle/>
          <a:p>
            <a:pPr marL="0" indent="0">
              <a:buNone/>
            </a:pPr>
            <a:r>
              <a:rPr lang="fr-FR" dirty="0">
                <a:solidFill>
                  <a:srgbClr val="0078D7"/>
                </a:solidFill>
                <a:latin typeface="Segoe UI Light" panose="020B0502040204020203" pitchFamily="34" charset="0"/>
                <a:cs typeface="Segoe UI Light" panose="020B0502040204020203" pitchFamily="34" charset="0"/>
              </a:rPr>
              <a:t>Infuser de l’IA dans des applications sans effort</a:t>
            </a:r>
          </a:p>
          <a:p>
            <a:pPr marL="0" indent="0">
              <a:buNone/>
            </a:pPr>
            <a:endParaRPr lang="fr-FR" dirty="0">
              <a:solidFill>
                <a:srgbClr val="0078D7"/>
              </a:solidFill>
              <a:latin typeface="Segoe UI Light" panose="020B0502040204020203" pitchFamily="34" charset="0"/>
              <a:cs typeface="Segoe UI Light" panose="020B0502040204020203" pitchFamily="34" charset="0"/>
            </a:endParaRPr>
          </a:p>
          <a:p>
            <a:pPr marL="0" indent="0">
              <a:buNone/>
            </a:pPr>
            <a:r>
              <a:rPr lang="fr-FR" sz="2400" i="1" dirty="0">
                <a:latin typeface="Segoe UI Light" panose="020B0502040204020203" pitchFamily="34" charset="0"/>
                <a:cs typeface="Segoe UI Light" panose="020B0502040204020203" pitchFamily="34" charset="0"/>
              </a:rPr>
              <a:t>Services qui s’utilisent en faisant un simple appel d’API</a:t>
            </a:r>
          </a:p>
          <a:p>
            <a:pPr marL="0" indent="0">
              <a:buNone/>
            </a:pPr>
            <a:endParaRPr lang="fr-FR" sz="2400" i="1" dirty="0">
              <a:latin typeface="Segoe UI Light" panose="020B0502040204020203" pitchFamily="34" charset="0"/>
              <a:cs typeface="Segoe UI Light" panose="020B0502040204020203" pitchFamily="34" charset="0"/>
            </a:endParaRPr>
          </a:p>
          <a:p>
            <a:pPr>
              <a:buFontTx/>
              <a:buChar char="-"/>
            </a:pPr>
            <a:r>
              <a:rPr lang="fr-FR" sz="2400" dirty="0">
                <a:latin typeface="Segoe UI Light" panose="020B0502040204020203" pitchFamily="34" charset="0"/>
                <a:cs typeface="Segoe UI Light" panose="020B0502040204020203" pitchFamily="34" charset="0"/>
              </a:rPr>
              <a:t>Pas besoin d’être un data </a:t>
            </a:r>
            <a:r>
              <a:rPr lang="fr-FR" sz="2400" dirty="0" err="1">
                <a:latin typeface="Segoe UI Light" panose="020B0502040204020203" pitchFamily="34" charset="0"/>
                <a:cs typeface="Segoe UI Light" panose="020B0502040204020203" pitchFamily="34" charset="0"/>
              </a:rPr>
              <a:t>scientist</a:t>
            </a:r>
            <a:r>
              <a:rPr lang="fr-FR" sz="2400" dirty="0">
                <a:latin typeface="Segoe UI Light" panose="020B0502040204020203" pitchFamily="34" charset="0"/>
                <a:cs typeface="Segoe UI Light" panose="020B0502040204020203" pitchFamily="34" charset="0"/>
              </a:rPr>
              <a:t>, juste de savoir utiliser une API </a:t>
            </a:r>
          </a:p>
          <a:p>
            <a:pPr>
              <a:buFontTx/>
              <a:buChar char="-"/>
            </a:pPr>
            <a:r>
              <a:rPr lang="fr-FR" sz="2400" dirty="0">
                <a:latin typeface="Segoe UI Light" panose="020B0502040204020203" pitchFamily="34" charset="0"/>
                <a:cs typeface="Segoe UI Light" panose="020B0502040204020203" pitchFamily="34" charset="0"/>
              </a:rPr>
              <a:t>Prêts à l’emploi pour la plupart</a:t>
            </a:r>
          </a:p>
          <a:p>
            <a:pPr>
              <a:buFontTx/>
              <a:buChar char="-"/>
            </a:pPr>
            <a:r>
              <a:rPr lang="fr-FR" sz="2400" dirty="0">
                <a:latin typeface="Segoe UI Light" panose="020B0502040204020203" pitchFamily="34" charset="0"/>
                <a:cs typeface="Segoe UI Light" panose="020B0502040204020203" pitchFamily="34" charset="0"/>
              </a:rPr>
              <a:t>Ceux personnalisables sont faciles d’utilisation</a:t>
            </a:r>
          </a:p>
          <a:p>
            <a:pPr>
              <a:buFontTx/>
              <a:buChar char="-"/>
            </a:pPr>
            <a:endParaRPr lang="fr-FR" sz="2400" dirty="0">
              <a:latin typeface="Segoe UI Light" panose="020B0502040204020203" pitchFamily="34" charset="0"/>
              <a:cs typeface="Segoe UI Light" panose="020B0502040204020203" pitchFamily="34" charset="0"/>
            </a:endParaRPr>
          </a:p>
          <a:p>
            <a:pPr>
              <a:buFontTx/>
              <a:buChar char="-"/>
            </a:pPr>
            <a:endParaRPr lang="fr-FR" sz="2400" i="1" dirty="0">
              <a:latin typeface="Segoe UI Light" panose="020B0502040204020203" pitchFamily="34" charset="0"/>
              <a:cs typeface="Segoe UI Light" panose="020B0502040204020203" pitchFamily="34" charset="0"/>
            </a:endParaRPr>
          </a:p>
          <a:p>
            <a:pPr>
              <a:buFontTx/>
              <a:buChar char="-"/>
            </a:pPr>
            <a:endParaRPr lang="fr-FR" sz="2400" dirty="0">
              <a:latin typeface="Segoe UI Semilight" panose="020B0402040204020203" pitchFamily="34" charset="0"/>
              <a:cs typeface="Segoe UI Semilight" panose="020B0402040204020203" pitchFamily="34" charset="0"/>
            </a:endParaRPr>
          </a:p>
          <a:p>
            <a:pPr marL="0" indent="0">
              <a:buNone/>
            </a:pPr>
            <a:endParaRPr lang="fr-FR" dirty="0"/>
          </a:p>
        </p:txBody>
      </p:sp>
      <p:sp>
        <p:nvSpPr>
          <p:cNvPr id="5" name="Rectangle 4">
            <a:extLst>
              <a:ext uri="{FF2B5EF4-FFF2-40B4-BE49-F238E27FC236}">
                <a16:creationId xmlns:a16="http://schemas.microsoft.com/office/drawing/2014/main" id="{F2436262-B166-4525-BDD3-2C994944CB44}"/>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885948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t="22669" b="47740"/>
          <a:stretch/>
        </p:blipFill>
        <p:spPr>
          <a:xfrm>
            <a:off x="866" y="972"/>
            <a:ext cx="12190271" cy="3321463"/>
          </a:xfrm>
          <a:prstGeom prst="rect">
            <a:avLst/>
          </a:prstGeom>
        </p:spPr>
      </p:pic>
      <p:sp>
        <p:nvSpPr>
          <p:cNvPr id="34" name="Rectangle 33"/>
          <p:cNvSpPr/>
          <p:nvPr/>
        </p:nvSpPr>
        <p:spPr bwMode="auto">
          <a:xfrm>
            <a:off x="1" y="15559"/>
            <a:ext cx="12208193" cy="3321948"/>
          </a:xfrm>
          <a:prstGeom prst="rect">
            <a:avLst/>
          </a:prstGeom>
          <a:gradFill>
            <a:gsLst>
              <a:gs pos="13000">
                <a:schemeClr val="tx1">
                  <a:alpha val="0"/>
                </a:schemeClr>
              </a:gs>
              <a:gs pos="83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marL="0" marR="0" lvl="0" indent="0" algn="ctr" defTabSz="895922"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 name="Straight Connector 12"/>
          <p:cNvCxnSpPr/>
          <p:nvPr/>
        </p:nvCxnSpPr>
        <p:spPr>
          <a:xfrm>
            <a:off x="1" y="3313059"/>
            <a:ext cx="12191377" cy="0"/>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B20F9EF-3ECE-4922-B5C5-E83DCFEAAEB2}"/>
              </a:ext>
            </a:extLst>
          </p:cNvPr>
          <p:cNvSpPr/>
          <p:nvPr/>
        </p:nvSpPr>
        <p:spPr>
          <a:xfrm>
            <a:off x="320250" y="1105448"/>
            <a:ext cx="7294166" cy="1069845"/>
          </a:xfrm>
          <a:prstGeom prst="rect">
            <a:avLst/>
          </a:prstGeom>
        </p:spPr>
        <p:txBody>
          <a:bodyPr wrap="square" anchor="ctr">
            <a:spAutoFit/>
          </a:bodyPr>
          <a:lstStyle/>
          <a:p>
            <a:pPr marL="0" marR="0" lvl="0" indent="0" algn="l" defTabSz="895870" rtl="0" eaLnBrk="1" fontAlgn="auto" latinLnBrk="0" hangingPunct="1">
              <a:lnSpc>
                <a:spcPct val="90000"/>
              </a:lnSpc>
              <a:spcBef>
                <a:spcPts val="0"/>
              </a:spcBef>
              <a:spcAft>
                <a:spcPts val="0"/>
              </a:spcAft>
              <a:buClrTx/>
              <a:buSzTx/>
              <a:buFontTx/>
              <a:buNone/>
              <a:tabLst/>
              <a:defRPr/>
            </a:pPr>
            <a:r>
              <a:rPr kumimoji="0" lang="en-US" altLang="en-US" sz="4313" b="0" i="0" u="none" strike="noStrike" kern="1200" cap="none" spc="0" normalizeH="0" baseline="0" noProof="0" dirty="0">
                <a:ln>
                  <a:noFill/>
                </a:ln>
                <a:gradFill>
                  <a:gsLst>
                    <a:gs pos="12727">
                      <a:srgbClr val="FFFFFF"/>
                    </a:gs>
                    <a:gs pos="52000">
                      <a:srgbClr val="FFFFFF"/>
                    </a:gs>
                  </a:gsLst>
                  <a:lin ang="10800000" scaled="0"/>
                </a:gradFill>
                <a:effectLst/>
                <a:uLnTx/>
                <a:uFillTx/>
                <a:latin typeface="Segoe UI Light"/>
                <a:ea typeface="+mn-ea"/>
                <a:cs typeface="+mn-cs"/>
              </a:rPr>
              <a:t>Azure Cognitive Services</a:t>
            </a:r>
          </a:p>
          <a:p>
            <a:pPr marL="0" marR="0" lvl="0" indent="0" algn="l" defTabSz="895870" rtl="0" eaLnBrk="1" fontAlgn="auto" latinLnBrk="0" hangingPunct="1">
              <a:lnSpc>
                <a:spcPct val="90000"/>
              </a:lnSpc>
              <a:spcBef>
                <a:spcPts val="0"/>
              </a:spcBef>
              <a:spcAft>
                <a:spcPts val="1440"/>
              </a:spcAft>
              <a:buClrTx/>
              <a:buSzTx/>
              <a:buFontTx/>
              <a:buNone/>
              <a:tabLst/>
              <a:defRPr/>
            </a:pPr>
            <a:r>
              <a:rPr kumimoji="0" lang="en-US" sz="2745" b="0" i="0" u="none" strike="noStrike" kern="1200" cap="none" spc="0" normalizeH="0" baseline="0" noProof="0" dirty="0">
                <a:ln>
                  <a:noFill/>
                </a:ln>
                <a:gradFill>
                  <a:gsLst>
                    <a:gs pos="12727">
                      <a:srgbClr val="FFFFFF"/>
                    </a:gs>
                    <a:gs pos="52000">
                      <a:srgbClr val="FFFFFF"/>
                    </a:gs>
                  </a:gsLst>
                  <a:lin ang="10800000" scaled="0"/>
                </a:gradFill>
                <a:effectLst/>
                <a:uLnTx/>
                <a:uFillTx/>
                <a:latin typeface="Segoe UI Semilight"/>
                <a:ea typeface="+mn-ea"/>
                <a:cs typeface="+mn-cs"/>
              </a:rPr>
              <a:t>Give your apps a human side</a:t>
            </a:r>
          </a:p>
        </p:txBody>
      </p:sp>
      <p:sp>
        <p:nvSpPr>
          <p:cNvPr id="21" name="TextBox 20">
            <a:extLst>
              <a:ext uri="{FF2B5EF4-FFF2-40B4-BE49-F238E27FC236}">
                <a16:creationId xmlns:a16="http://schemas.microsoft.com/office/drawing/2014/main" id="{D774DB6C-D485-4533-A9F9-B16C2241F6EF}"/>
              </a:ext>
            </a:extLst>
          </p:cNvPr>
          <p:cNvSpPr txBox="1"/>
          <p:nvPr/>
        </p:nvSpPr>
        <p:spPr>
          <a:xfrm>
            <a:off x="4781580" y="3852422"/>
            <a:ext cx="2815845" cy="1587325"/>
          </a:xfrm>
          <a:prstGeom prst="rect">
            <a:avLst/>
          </a:prstGeom>
          <a:noFill/>
        </p:spPr>
        <p:txBody>
          <a:bodyPr wrap="square" lIns="179208" tIns="143367" rIns="179208" bIns="143367"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961" b="1"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rPr>
              <a:t>Language</a:t>
            </a:r>
          </a:p>
          <a:p>
            <a:pPr lvl="0" algn="ctr" defTabSz="914139">
              <a:lnSpc>
                <a:spcPct val="90000"/>
              </a:lnSpc>
              <a:spcAft>
                <a:spcPts val="575"/>
              </a:spcAft>
              <a:defRPr/>
            </a:pPr>
            <a:r>
              <a:rPr lang="fr-FR" sz="137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Autorisez vos applications à traiter le langage naturel avec des scripts prédéfinis, à évaluer les sentiments et à reconnaître les attentes des utilisateurs</a:t>
            </a:r>
            <a:endParaRPr kumimoji="0" lang="en-US" sz="1371" b="0"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6" name="Picture 5">
            <a:extLst>
              <a:ext uri="{FF2B5EF4-FFF2-40B4-BE49-F238E27FC236}">
                <a16:creationId xmlns:a16="http://schemas.microsoft.com/office/drawing/2014/main" id="{0AE969B4-DCE3-49D1-A283-CE851767D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0180" y="2818463"/>
            <a:ext cx="1138644" cy="1142838"/>
          </a:xfrm>
          <a:prstGeom prst="ellipse">
            <a:avLst/>
          </a:prstGeom>
        </p:spPr>
      </p:pic>
      <p:sp>
        <p:nvSpPr>
          <p:cNvPr id="28" name="TextBox 27">
            <a:extLst>
              <a:ext uri="{FF2B5EF4-FFF2-40B4-BE49-F238E27FC236}">
                <a16:creationId xmlns:a16="http://schemas.microsoft.com/office/drawing/2014/main" id="{69BFCF29-AE15-44DB-8239-E086782C646E}"/>
              </a:ext>
            </a:extLst>
          </p:cNvPr>
          <p:cNvSpPr txBox="1"/>
          <p:nvPr/>
        </p:nvSpPr>
        <p:spPr>
          <a:xfrm>
            <a:off x="7504051" y="3852422"/>
            <a:ext cx="2070945" cy="2346764"/>
          </a:xfrm>
          <a:prstGeom prst="rect">
            <a:avLst/>
          </a:prstGeom>
          <a:noFill/>
        </p:spPr>
        <p:txBody>
          <a:bodyPr wrap="square" lIns="179208" tIns="143367" rIns="179208" bIns="143367"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961" b="1"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rPr>
              <a:t>Search</a:t>
            </a:r>
          </a:p>
          <a:p>
            <a:pPr lvl="0" algn="ctr" defTabSz="914139">
              <a:lnSpc>
                <a:spcPct val="90000"/>
              </a:lnSpc>
              <a:spcAft>
                <a:spcPts val="575"/>
              </a:spcAft>
              <a:defRPr/>
            </a:pPr>
            <a:r>
              <a:rPr lang="fr-FR" sz="137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Ajoutez les API Recherche Bing à vos applications et comparez des milliards de pages web, d’images, de vidéos et d’actualités avec un seul appel d’API</a:t>
            </a:r>
            <a:endParaRPr kumimoji="0" lang="en-US" sz="1371" b="0"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12" name="Picture 11">
            <a:extLst>
              <a:ext uri="{FF2B5EF4-FFF2-40B4-BE49-F238E27FC236}">
                <a16:creationId xmlns:a16="http://schemas.microsoft.com/office/drawing/2014/main" id="{EA1F6ADD-863C-4CC8-82F7-5FDED46E7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5655" y="2818463"/>
            <a:ext cx="1138644" cy="1142838"/>
          </a:xfrm>
          <a:prstGeom prst="ellipse">
            <a:avLst/>
          </a:prstGeom>
        </p:spPr>
      </p:pic>
      <p:sp>
        <p:nvSpPr>
          <p:cNvPr id="19" name="TextBox 18">
            <a:extLst>
              <a:ext uri="{FF2B5EF4-FFF2-40B4-BE49-F238E27FC236}">
                <a16:creationId xmlns:a16="http://schemas.microsoft.com/office/drawing/2014/main" id="{6B5CE148-D382-4CBD-8C97-2A282769FD9D}"/>
              </a:ext>
            </a:extLst>
          </p:cNvPr>
          <p:cNvSpPr txBox="1"/>
          <p:nvPr/>
        </p:nvSpPr>
        <p:spPr>
          <a:xfrm>
            <a:off x="2588243" y="3852422"/>
            <a:ext cx="2255766" cy="1777185"/>
          </a:xfrm>
          <a:prstGeom prst="rect">
            <a:avLst/>
          </a:prstGeom>
          <a:noFill/>
        </p:spPr>
        <p:txBody>
          <a:bodyPr wrap="square" lIns="179208" tIns="143367" rIns="89630" bIns="143367"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961" b="1"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rPr>
              <a:t>Speech</a:t>
            </a:r>
          </a:p>
          <a:p>
            <a:pPr lvl="0" algn="ctr" defTabSz="914139">
              <a:lnSpc>
                <a:spcPct val="90000"/>
              </a:lnSpc>
              <a:spcAft>
                <a:spcPts val="575"/>
              </a:spcAft>
              <a:defRPr/>
            </a:pPr>
            <a:r>
              <a:rPr lang="fr-FR" sz="137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Convertissez l’audio en texte, utilisez la voix pour vérification ou ajoutez la reconnaissance de l’orateur à votre application</a:t>
            </a:r>
            <a:endParaRPr kumimoji="0" lang="en-US" sz="1371" b="0"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17" name="Picture 16">
            <a:extLst>
              <a:ext uri="{FF2B5EF4-FFF2-40B4-BE49-F238E27FC236}">
                <a16:creationId xmlns:a16="http://schemas.microsoft.com/office/drawing/2014/main" id="{341DD27C-FFAF-448F-9AD1-E3F708A995D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3151182" y="2818463"/>
            <a:ext cx="1138460" cy="1142838"/>
          </a:xfrm>
          <a:prstGeom prst="ellipse">
            <a:avLst/>
          </a:prstGeom>
        </p:spPr>
      </p:pic>
      <p:sp>
        <p:nvSpPr>
          <p:cNvPr id="14" name="TextBox 13">
            <a:extLst>
              <a:ext uri="{FF2B5EF4-FFF2-40B4-BE49-F238E27FC236}">
                <a16:creationId xmlns:a16="http://schemas.microsoft.com/office/drawing/2014/main" id="{CF53535E-B5FC-4B57-93AF-3F4C448298EE}"/>
              </a:ext>
            </a:extLst>
          </p:cNvPr>
          <p:cNvSpPr txBox="1"/>
          <p:nvPr/>
        </p:nvSpPr>
        <p:spPr>
          <a:xfrm>
            <a:off x="218735" y="3852422"/>
            <a:ext cx="2255766" cy="1777185"/>
          </a:xfrm>
          <a:prstGeom prst="rect">
            <a:avLst/>
          </a:prstGeom>
          <a:noFill/>
        </p:spPr>
        <p:txBody>
          <a:bodyPr wrap="square" lIns="179208" tIns="143367" rIns="179208" bIns="143367"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961" b="1"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rPr>
              <a:t>Vision</a:t>
            </a:r>
          </a:p>
          <a:p>
            <a:pPr lvl="0" algn="ctr" defTabSz="914139">
              <a:lnSpc>
                <a:spcPct val="90000"/>
              </a:lnSpc>
              <a:spcAft>
                <a:spcPts val="575"/>
              </a:spcAft>
              <a:defRPr/>
            </a:pPr>
            <a:r>
              <a:rPr lang="fr-FR" sz="137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Traitement des images permettant d’identifier, de légender, d’indexer et de modérer intelligemment vos images et vidéos</a:t>
            </a:r>
            <a:endParaRPr kumimoji="0" lang="en-US" sz="1371" b="0"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16" name="Picture 15">
            <a:extLst>
              <a:ext uri="{FF2B5EF4-FFF2-40B4-BE49-F238E27FC236}">
                <a16:creationId xmlns:a16="http://schemas.microsoft.com/office/drawing/2014/main" id="{6DB523AA-37D5-474E-A1DD-8E5B441DB7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567" y="2818463"/>
            <a:ext cx="1138644" cy="1142838"/>
          </a:xfrm>
          <a:prstGeom prst="ellipse">
            <a:avLst/>
          </a:prstGeom>
        </p:spPr>
      </p:pic>
      <p:sp>
        <p:nvSpPr>
          <p:cNvPr id="15" name="Oval 14">
            <a:extLst>
              <a:ext uri="{FF2B5EF4-FFF2-40B4-BE49-F238E27FC236}">
                <a16:creationId xmlns:a16="http://schemas.microsoft.com/office/drawing/2014/main" id="{FF8550D4-4498-4CE8-B1FE-DBB2CA97275E}"/>
              </a:ext>
            </a:extLst>
          </p:cNvPr>
          <p:cNvSpPr/>
          <p:nvPr/>
        </p:nvSpPr>
        <p:spPr bwMode="auto">
          <a:xfrm>
            <a:off x="10293563" y="2818463"/>
            <a:ext cx="1138460" cy="1142838"/>
          </a:xfrm>
          <a:prstGeom prst="ellipse">
            <a:avLst/>
          </a:prstGeom>
          <a:solidFill>
            <a:schemeClr val="bg1"/>
          </a:solid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marL="0" marR="0" lvl="0" indent="0" algn="ctr" defTabSz="91383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18" name="Picture 17">
            <a:extLst>
              <a:ext uri="{FF2B5EF4-FFF2-40B4-BE49-F238E27FC236}">
                <a16:creationId xmlns:a16="http://schemas.microsoft.com/office/drawing/2014/main" id="{A45CC529-B7FA-4F2B-9407-2A4800B1AF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7165" y="3057154"/>
            <a:ext cx="660256" cy="665456"/>
          </a:xfrm>
          <a:prstGeom prst="rect">
            <a:avLst/>
          </a:prstGeom>
        </p:spPr>
      </p:pic>
      <p:sp>
        <p:nvSpPr>
          <p:cNvPr id="20" name="TextBox 19">
            <a:extLst>
              <a:ext uri="{FF2B5EF4-FFF2-40B4-BE49-F238E27FC236}">
                <a16:creationId xmlns:a16="http://schemas.microsoft.com/office/drawing/2014/main" id="{114588C2-F5ED-4DE2-824F-6C50B460412F}"/>
              </a:ext>
            </a:extLst>
          </p:cNvPr>
          <p:cNvSpPr txBox="1"/>
          <p:nvPr/>
        </p:nvSpPr>
        <p:spPr>
          <a:xfrm>
            <a:off x="9744229" y="3852421"/>
            <a:ext cx="2237127" cy="2156905"/>
          </a:xfrm>
          <a:prstGeom prst="rect">
            <a:avLst/>
          </a:prstGeom>
          <a:noFill/>
        </p:spPr>
        <p:txBody>
          <a:bodyPr wrap="square" lIns="179208" tIns="143367" rIns="179208" bIns="143367"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961" b="1"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rPr>
              <a:t>Knowledge</a:t>
            </a:r>
          </a:p>
          <a:p>
            <a:pPr lvl="0" algn="ctr" defTabSz="895870">
              <a:lnSpc>
                <a:spcPct val="90000"/>
              </a:lnSpc>
              <a:spcAft>
                <a:spcPts val="588"/>
              </a:spcAft>
              <a:defRPr/>
            </a:pPr>
            <a:r>
              <a:rPr lang="fr-FR" sz="137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Faites correspondre des données et des informations complexes pour résoudre des tâches telles que les recommandations intelligentes et la recherche sémantique</a:t>
            </a:r>
            <a:endParaRPr kumimoji="0" lang="en-US" sz="1371" b="0" i="0" u="none" strike="noStrike" kern="1200" cap="none" spc="0" normalizeH="0" baseline="0" noProof="0" dirty="0">
              <a:ln>
                <a:noFill/>
              </a:ln>
              <a:gradFill>
                <a:gsLst>
                  <a:gs pos="6364">
                    <a:srgbClr val="353535"/>
                  </a:gs>
                  <a:gs pos="21818">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 name="Rectangle 21">
            <a:extLst>
              <a:ext uri="{FF2B5EF4-FFF2-40B4-BE49-F238E27FC236}">
                <a16:creationId xmlns:a16="http://schemas.microsoft.com/office/drawing/2014/main" id="{F7D5740B-4815-40B5-B89F-A0C561E06531}"/>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98222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2">
            <a:extLst>
              <a:ext uri="{FF2B5EF4-FFF2-40B4-BE49-F238E27FC236}">
                <a16:creationId xmlns:a16="http://schemas.microsoft.com/office/drawing/2014/main" id="{2E3872F5-BC37-4668-994E-2B780FCE87EA}"/>
              </a:ext>
            </a:extLst>
          </p:cNvPr>
          <p:cNvSpPr txBox="1">
            <a:spLocks/>
          </p:cNvSpPr>
          <p:nvPr/>
        </p:nvSpPr>
        <p:spPr>
          <a:xfrm>
            <a:off x="1189705" y="253599"/>
            <a:ext cx="10755405" cy="957998"/>
          </a:xfrm>
          <a:prstGeom prst="rect">
            <a:avLst/>
          </a:prstGeom>
          <a:solidFill>
            <a:schemeClr val="bg1">
              <a:lumMod val="95000"/>
            </a:schemeClr>
          </a:solidFill>
        </p:spPr>
        <p:txBody>
          <a:bodyPr vert="horz" wrap="square" lIns="179259" tIns="89630" rIns="143407" bIns="8963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896181"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Vision - Content Intelligence</a:t>
            </a:r>
          </a:p>
        </p:txBody>
      </p:sp>
      <p:sp>
        <p:nvSpPr>
          <p:cNvPr id="57" name="TextBox 56"/>
          <p:cNvSpPr txBox="1"/>
          <p:nvPr/>
        </p:nvSpPr>
        <p:spPr>
          <a:xfrm>
            <a:off x="3090872" y="5152328"/>
            <a:ext cx="2176454" cy="501041"/>
          </a:xfrm>
          <a:prstGeom prst="rect">
            <a:avLst/>
          </a:prstGeom>
          <a:noFill/>
        </p:spPr>
        <p:txBody>
          <a:bodyPr wrap="square" lIns="175736" tIns="140589" rIns="175736" bIns="140589" rtlCol="0" anchor="ctr">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567" b="1"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OCR</a:t>
            </a:r>
          </a:p>
        </p:txBody>
      </p:sp>
      <p:sp>
        <p:nvSpPr>
          <p:cNvPr id="58" name="TextBox 57"/>
          <p:cNvSpPr txBox="1"/>
          <p:nvPr/>
        </p:nvSpPr>
        <p:spPr>
          <a:xfrm>
            <a:off x="5915921" y="5152282"/>
            <a:ext cx="2609840" cy="501135"/>
          </a:xfrm>
          <a:prstGeom prst="rect">
            <a:avLst/>
          </a:prstGeom>
          <a:noFill/>
        </p:spPr>
        <p:txBody>
          <a:bodyPr wrap="square" lIns="175736" tIns="140589" rIns="175736" bIns="140589" rtlCol="0" anchor="ctr">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567" b="1" i="0" u="none" strike="noStrike" kern="1200" cap="none" spc="0" normalizeH="0" baseline="0" noProof="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Custom Vision Service</a:t>
            </a:r>
          </a:p>
        </p:txBody>
      </p:sp>
      <p:sp>
        <p:nvSpPr>
          <p:cNvPr id="59" name="TextBox 58"/>
          <p:cNvSpPr txBox="1"/>
          <p:nvPr/>
        </p:nvSpPr>
        <p:spPr>
          <a:xfrm>
            <a:off x="7880023" y="2891462"/>
            <a:ext cx="2176454" cy="501135"/>
          </a:xfrm>
          <a:prstGeom prst="rect">
            <a:avLst/>
          </a:prstGeom>
          <a:noFill/>
        </p:spPr>
        <p:txBody>
          <a:bodyPr wrap="square" lIns="175736" tIns="140589" rIns="175736" bIns="140589" rtlCol="0" anchor="ctr">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567" b="1"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Video Indexer</a:t>
            </a:r>
          </a:p>
        </p:txBody>
      </p:sp>
      <p:sp>
        <p:nvSpPr>
          <p:cNvPr id="4" name="Rectangle 3">
            <a:extLst>
              <a:ext uri="{FF2B5EF4-FFF2-40B4-BE49-F238E27FC236}">
                <a16:creationId xmlns:a16="http://schemas.microsoft.com/office/drawing/2014/main" id="{69A7FE57-AB94-4DBE-A18F-8A77D36EE5CC}"/>
              </a:ext>
            </a:extLst>
          </p:cNvPr>
          <p:cNvSpPr/>
          <p:nvPr/>
        </p:nvSpPr>
        <p:spPr>
          <a:xfrm>
            <a:off x="7809039" y="3274564"/>
            <a:ext cx="2318424" cy="472052"/>
          </a:xfrm>
          <a:prstGeom prst="rect">
            <a:avLst/>
          </a:prstGeom>
        </p:spPr>
        <p:txBody>
          <a:bodyPr wrap="square">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Extrayez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et analyses des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informations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de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vos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vidéos</a:t>
            </a:r>
            <a:endPar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9" name="Rectangle 28">
            <a:extLst>
              <a:ext uri="{FF2B5EF4-FFF2-40B4-BE49-F238E27FC236}">
                <a16:creationId xmlns:a16="http://schemas.microsoft.com/office/drawing/2014/main" id="{4EED9C97-4676-4146-BA4C-FC209D054AF1}"/>
              </a:ext>
            </a:extLst>
          </p:cNvPr>
          <p:cNvSpPr/>
          <p:nvPr/>
        </p:nvSpPr>
        <p:spPr>
          <a:xfrm>
            <a:off x="5810251" y="5535385"/>
            <a:ext cx="2829845" cy="661912"/>
          </a:xfrm>
          <a:prstGeom prst="rect">
            <a:avLst/>
          </a:prstGeom>
        </p:spPr>
        <p:txBody>
          <a:bodyPr wrap="square">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Service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personnalisable</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apprenant</a:t>
            </a:r>
            <a:r>
              <a:rPr lang="en-US" sz="1371" dirty="0">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 à </a:t>
            </a:r>
            <a:r>
              <a:rPr lang="en-US" sz="1371" dirty="0" err="1">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reconnaître</a:t>
            </a:r>
            <a:r>
              <a:rPr lang="en-US" sz="1371" dirty="0">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 du </a:t>
            </a:r>
            <a:r>
              <a:rPr lang="en-US" sz="1371" dirty="0" err="1">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contenu</a:t>
            </a:r>
            <a:r>
              <a:rPr lang="en-US" sz="1371" dirty="0">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 </a:t>
            </a:r>
            <a:r>
              <a:rPr lang="en-US" sz="1371" dirty="0" err="1">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spécifique</a:t>
            </a:r>
            <a:r>
              <a:rPr lang="en-US" sz="1371" dirty="0">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 dans </a:t>
            </a:r>
            <a:r>
              <a:rPr lang="en-US" sz="1371" dirty="0" err="1">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vos</a:t>
            </a:r>
            <a:r>
              <a:rPr lang="en-US" sz="1371" dirty="0">
                <a:gradFill>
                  <a:gsLst>
                    <a:gs pos="78667">
                      <a:srgbClr val="3F3F3F"/>
                    </a:gs>
                    <a:gs pos="59000">
                      <a:srgbClr val="3F3F3F"/>
                    </a:gs>
                  </a:gsLst>
                  <a:lin ang="5400000" scaled="0"/>
                </a:gradFill>
                <a:latin typeface="Segoe UI" panose="020B0502040204020203" pitchFamily="34" charset="0"/>
                <a:cs typeface="Segoe UI" panose="020B0502040204020203" pitchFamily="34" charset="0"/>
              </a:rPr>
              <a:t> images</a:t>
            </a:r>
            <a:endPar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0" name="Rectangle 29">
            <a:extLst>
              <a:ext uri="{FF2B5EF4-FFF2-40B4-BE49-F238E27FC236}">
                <a16:creationId xmlns:a16="http://schemas.microsoft.com/office/drawing/2014/main" id="{A12632B5-F48C-41F4-BF72-F9A276D3655F}"/>
              </a:ext>
            </a:extLst>
          </p:cNvPr>
          <p:cNvSpPr/>
          <p:nvPr/>
        </p:nvSpPr>
        <p:spPr>
          <a:xfrm>
            <a:off x="2752545" y="5535385"/>
            <a:ext cx="2891865" cy="661912"/>
          </a:xfrm>
          <a:prstGeom prst="rect">
            <a:avLst/>
          </a:prstGeom>
        </p:spPr>
        <p:txBody>
          <a:bodyPr wrap="square">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Extrayez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du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texte</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et des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valeurs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clés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de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vos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documents,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formulaires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et images</a:t>
            </a:r>
          </a:p>
        </p:txBody>
      </p:sp>
      <p:sp>
        <p:nvSpPr>
          <p:cNvPr id="127" name="TextBox 126"/>
          <p:cNvSpPr txBox="1"/>
          <p:nvPr/>
        </p:nvSpPr>
        <p:spPr>
          <a:xfrm>
            <a:off x="1705689" y="2907250"/>
            <a:ext cx="2399055" cy="501134"/>
          </a:xfrm>
          <a:prstGeom prst="rect">
            <a:avLst/>
          </a:prstGeom>
          <a:noFill/>
        </p:spPr>
        <p:txBody>
          <a:bodyPr wrap="square" lIns="175736" tIns="140589" rIns="175736" bIns="140589" rtlCol="0" anchor="ctr">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567" b="1"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Computer Vision API</a:t>
            </a:r>
          </a:p>
        </p:txBody>
      </p:sp>
      <p:sp>
        <p:nvSpPr>
          <p:cNvPr id="20" name="Rectangle 19"/>
          <p:cNvSpPr/>
          <p:nvPr/>
        </p:nvSpPr>
        <p:spPr>
          <a:xfrm>
            <a:off x="1765404" y="3274564"/>
            <a:ext cx="2279623" cy="472052"/>
          </a:xfrm>
          <a:prstGeom prst="rect">
            <a:avLst/>
          </a:prstGeom>
        </p:spPr>
        <p:txBody>
          <a:bodyPr wrap="square">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Extrayez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des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informations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de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vos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images</a:t>
            </a:r>
          </a:p>
        </p:txBody>
      </p:sp>
      <p:sp>
        <p:nvSpPr>
          <p:cNvPr id="135" name="TextBox 134"/>
          <p:cNvSpPr txBox="1"/>
          <p:nvPr/>
        </p:nvSpPr>
        <p:spPr>
          <a:xfrm>
            <a:off x="4722025" y="2907249"/>
            <a:ext cx="2176454" cy="501135"/>
          </a:xfrm>
          <a:prstGeom prst="rect">
            <a:avLst/>
          </a:prstGeom>
          <a:noFill/>
        </p:spPr>
        <p:txBody>
          <a:bodyPr wrap="square" lIns="175736" tIns="140589" rIns="175736" bIns="140589" rtlCol="0" anchor="ctr">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567" b="1" i="0" u="none" strike="noStrike" kern="1200" cap="none" spc="0" normalizeH="0" baseline="0" noProof="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Face API</a:t>
            </a:r>
          </a:p>
        </p:txBody>
      </p:sp>
      <p:sp>
        <p:nvSpPr>
          <p:cNvPr id="136" name="Rectangle 135"/>
          <p:cNvSpPr/>
          <p:nvPr/>
        </p:nvSpPr>
        <p:spPr>
          <a:xfrm>
            <a:off x="4428744" y="3274564"/>
            <a:ext cx="2763014" cy="661912"/>
          </a:xfrm>
          <a:prstGeom prst="rect">
            <a:avLst/>
          </a:prstGeom>
        </p:spPr>
        <p:txBody>
          <a:bodyPr wrap="square">
            <a:spAutoFit/>
          </a:bodyPr>
          <a:lstStyle/>
          <a:p>
            <a:pPr marL="0" marR="0" lvl="0" indent="0" algn="ctr" defTabSz="914139" rtl="0" eaLnBrk="1" fontAlgn="auto" latinLnBrk="0" hangingPunct="1">
              <a:lnSpc>
                <a:spcPct val="90000"/>
              </a:lnSpc>
              <a:spcBef>
                <a:spcPts val="0"/>
              </a:spcBef>
              <a:spcAft>
                <a:spcPts val="575"/>
              </a:spcAft>
              <a:buClrTx/>
              <a:buSzTx/>
              <a:buFontTx/>
              <a:buNone/>
              <a:tabLst/>
              <a:defRPr/>
            </a:pP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Détectez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identifiez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analysez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organisez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et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taggez</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des visages dans </a:t>
            </a:r>
            <a:r>
              <a:rPr kumimoji="0" lang="en-US" sz="1371" b="0" i="0" u="none" strike="noStrike" kern="1200" cap="none" spc="0" normalizeH="0" baseline="0" noProof="0" dirty="0" err="1">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vos</a:t>
            </a:r>
            <a:r>
              <a:rPr kumimoji="0" lang="en-US" sz="1371" b="0" i="0" u="none" strike="noStrike" kern="1200" cap="none" spc="0" normalizeH="0" baseline="0" noProof="0" dirty="0">
                <a:ln>
                  <a:noFill/>
                </a:ln>
                <a:gradFill>
                  <a:gsLst>
                    <a:gs pos="78667">
                      <a:srgbClr val="3F3F3F"/>
                    </a:gs>
                    <a:gs pos="59000">
                      <a:srgbClr val="3F3F3F"/>
                    </a:gs>
                  </a:gsLst>
                  <a:lin ang="5400000" scaled="0"/>
                </a:gradFill>
                <a:effectLst/>
                <a:uLnTx/>
                <a:uFillTx/>
                <a:latin typeface="Segoe UI" panose="020B0502040204020203" pitchFamily="34" charset="0"/>
                <a:ea typeface="+mn-ea"/>
                <a:cs typeface="Segoe UI" panose="020B0502040204020203" pitchFamily="34" charset="0"/>
              </a:rPr>
              <a:t> photos</a:t>
            </a:r>
          </a:p>
        </p:txBody>
      </p:sp>
      <p:grpSp>
        <p:nvGrpSpPr>
          <p:cNvPr id="65" name="Group 35">
            <a:extLst>
              <a:ext uri="{FF2B5EF4-FFF2-40B4-BE49-F238E27FC236}">
                <a16:creationId xmlns:a16="http://schemas.microsoft.com/office/drawing/2014/main" id="{813C2C96-6903-488C-9E28-55C47F72E836}"/>
              </a:ext>
            </a:extLst>
          </p:cNvPr>
          <p:cNvGrpSpPr>
            <a:grpSpLocks noChangeAspect="1"/>
          </p:cNvGrpSpPr>
          <p:nvPr/>
        </p:nvGrpSpPr>
        <p:grpSpPr bwMode="auto">
          <a:xfrm>
            <a:off x="2549743" y="2067784"/>
            <a:ext cx="707731" cy="497913"/>
            <a:chOff x="-1" y="4"/>
            <a:chExt cx="2830" cy="1991"/>
          </a:xfrm>
          <a:solidFill>
            <a:srgbClr val="047CDA"/>
          </a:solidFill>
        </p:grpSpPr>
        <p:sp>
          <p:nvSpPr>
            <p:cNvPr id="66" name="Freeform 36">
              <a:extLst>
                <a:ext uri="{FF2B5EF4-FFF2-40B4-BE49-F238E27FC236}">
                  <a16:creationId xmlns:a16="http://schemas.microsoft.com/office/drawing/2014/main" id="{1C4B672F-FE24-4140-9ECB-FDB0D355315E}"/>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7" name="Rectangle 37">
              <a:extLst>
                <a:ext uri="{FF2B5EF4-FFF2-40B4-BE49-F238E27FC236}">
                  <a16:creationId xmlns:a16="http://schemas.microsoft.com/office/drawing/2014/main" id="{519B5E8D-FC7B-4793-8297-90AD433C11F9}"/>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68" name="Group 20">
            <a:extLst>
              <a:ext uri="{FF2B5EF4-FFF2-40B4-BE49-F238E27FC236}">
                <a16:creationId xmlns:a16="http://schemas.microsoft.com/office/drawing/2014/main" id="{CB6A6DE3-B0C4-42FC-8A55-E151563BB20E}"/>
              </a:ext>
            </a:extLst>
          </p:cNvPr>
          <p:cNvGrpSpPr>
            <a:grpSpLocks noChangeAspect="1"/>
          </p:cNvGrpSpPr>
          <p:nvPr/>
        </p:nvGrpSpPr>
        <p:grpSpPr bwMode="auto">
          <a:xfrm>
            <a:off x="5480394" y="1985295"/>
            <a:ext cx="650201" cy="651219"/>
            <a:chOff x="-1" y="2"/>
            <a:chExt cx="2554" cy="2558"/>
          </a:xfrm>
          <a:solidFill>
            <a:srgbClr val="047CDA"/>
          </a:solidFill>
        </p:grpSpPr>
        <p:sp>
          <p:nvSpPr>
            <p:cNvPr id="69" name="Freeform 21">
              <a:extLst>
                <a:ext uri="{FF2B5EF4-FFF2-40B4-BE49-F238E27FC236}">
                  <a16:creationId xmlns:a16="http://schemas.microsoft.com/office/drawing/2014/main" id="{F7D09ED7-3D94-4FE8-8094-F68EA01108E0}"/>
                </a:ext>
              </a:extLst>
            </p:cNvPr>
            <p:cNvSpPr>
              <a:spLocks noEditPoints="1"/>
            </p:cNvSpPr>
            <p:nvPr/>
          </p:nvSpPr>
          <p:spPr bwMode="auto">
            <a:xfrm>
              <a:off x="-1" y="2"/>
              <a:ext cx="2554" cy="2558"/>
            </a:xfrm>
            <a:custGeom>
              <a:avLst/>
              <a:gdLst>
                <a:gd name="T0" fmla="*/ 0 w 2554"/>
                <a:gd name="T1" fmla="*/ 2558 h 2558"/>
                <a:gd name="T2" fmla="*/ 0 w 2554"/>
                <a:gd name="T3" fmla="*/ 0 h 2558"/>
                <a:gd name="T4" fmla="*/ 2554 w 2554"/>
                <a:gd name="T5" fmla="*/ 0 h 2558"/>
                <a:gd name="T6" fmla="*/ 2554 w 2554"/>
                <a:gd name="T7" fmla="*/ 2558 h 2558"/>
                <a:gd name="T8" fmla="*/ 0 w 2554"/>
                <a:gd name="T9" fmla="*/ 2558 h 2558"/>
                <a:gd name="T10" fmla="*/ 2365 w 2554"/>
                <a:gd name="T11" fmla="*/ 2369 h 2558"/>
                <a:gd name="T12" fmla="*/ 2365 w 2554"/>
                <a:gd name="T13" fmla="*/ 190 h 2558"/>
                <a:gd name="T14" fmla="*/ 189 w 2554"/>
                <a:gd name="T15" fmla="*/ 190 h 2558"/>
                <a:gd name="T16" fmla="*/ 189 w 2554"/>
                <a:gd name="T17" fmla="*/ 2369 h 2558"/>
                <a:gd name="T18" fmla="*/ 2365 w 2554"/>
                <a:gd name="T19" fmla="*/ 2369 h 2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4" h="2558">
                  <a:moveTo>
                    <a:pt x="0" y="2558"/>
                  </a:moveTo>
                  <a:lnTo>
                    <a:pt x="0" y="0"/>
                  </a:lnTo>
                  <a:lnTo>
                    <a:pt x="2554" y="0"/>
                  </a:lnTo>
                  <a:lnTo>
                    <a:pt x="2554" y="2558"/>
                  </a:lnTo>
                  <a:lnTo>
                    <a:pt x="0" y="2558"/>
                  </a:lnTo>
                  <a:close/>
                  <a:moveTo>
                    <a:pt x="2365" y="2369"/>
                  </a:moveTo>
                  <a:lnTo>
                    <a:pt x="2365" y="190"/>
                  </a:lnTo>
                  <a:lnTo>
                    <a:pt x="189" y="190"/>
                  </a:lnTo>
                  <a:lnTo>
                    <a:pt x="189" y="2369"/>
                  </a:lnTo>
                  <a:lnTo>
                    <a:pt x="2365" y="2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0" name="Freeform 22">
              <a:extLst>
                <a:ext uri="{FF2B5EF4-FFF2-40B4-BE49-F238E27FC236}">
                  <a16:creationId xmlns:a16="http://schemas.microsoft.com/office/drawing/2014/main" id="{270BFF7D-FD7F-4E21-8829-D215818BDAC1}"/>
                </a:ext>
              </a:extLst>
            </p:cNvPr>
            <p:cNvSpPr>
              <a:spLocks/>
            </p:cNvSpPr>
            <p:nvPr/>
          </p:nvSpPr>
          <p:spPr bwMode="auto">
            <a:xfrm>
              <a:off x="660" y="1527"/>
              <a:ext cx="1232" cy="402"/>
            </a:xfrm>
            <a:custGeom>
              <a:avLst/>
              <a:gdLst>
                <a:gd name="T0" fmla="*/ 0 w 592"/>
                <a:gd name="T1" fmla="*/ 38 h 193"/>
                <a:gd name="T2" fmla="*/ 296 w 592"/>
                <a:gd name="T3" fmla="*/ 193 h 193"/>
                <a:gd name="T4" fmla="*/ 592 w 592"/>
                <a:gd name="T5" fmla="*/ 38 h 193"/>
                <a:gd name="T6" fmla="*/ 533 w 592"/>
                <a:gd name="T7" fmla="*/ 0 h 193"/>
                <a:gd name="T8" fmla="*/ 296 w 592"/>
                <a:gd name="T9" fmla="*/ 123 h 193"/>
                <a:gd name="T10" fmla="*/ 59 w 592"/>
                <a:gd name="T11" fmla="*/ 0 h 193"/>
                <a:gd name="T12" fmla="*/ 0 w 592"/>
                <a:gd name="T13" fmla="*/ 38 h 193"/>
              </a:gdLst>
              <a:ahLst/>
              <a:cxnLst>
                <a:cxn ang="0">
                  <a:pos x="T0" y="T1"/>
                </a:cxn>
                <a:cxn ang="0">
                  <a:pos x="T2" y="T3"/>
                </a:cxn>
                <a:cxn ang="0">
                  <a:pos x="T4" y="T5"/>
                </a:cxn>
                <a:cxn ang="0">
                  <a:pos x="T6" y="T7"/>
                </a:cxn>
                <a:cxn ang="0">
                  <a:pos x="T8" y="T9"/>
                </a:cxn>
                <a:cxn ang="0">
                  <a:pos x="T10" y="T11"/>
                </a:cxn>
                <a:cxn ang="0">
                  <a:pos x="T12" y="T13"/>
                </a:cxn>
              </a:cxnLst>
              <a:rect l="0" t="0" r="r" b="b"/>
              <a:pathLst>
                <a:path w="592" h="193">
                  <a:moveTo>
                    <a:pt x="0" y="38"/>
                  </a:moveTo>
                  <a:cubicBezTo>
                    <a:pt x="62" y="133"/>
                    <a:pt x="173" y="193"/>
                    <a:pt x="296" y="193"/>
                  </a:cubicBezTo>
                  <a:cubicBezTo>
                    <a:pt x="419" y="193"/>
                    <a:pt x="530" y="133"/>
                    <a:pt x="592" y="38"/>
                  </a:cubicBezTo>
                  <a:cubicBezTo>
                    <a:pt x="533" y="0"/>
                    <a:pt x="533" y="0"/>
                    <a:pt x="533" y="0"/>
                  </a:cubicBezTo>
                  <a:cubicBezTo>
                    <a:pt x="485" y="75"/>
                    <a:pt x="395" y="123"/>
                    <a:pt x="296" y="123"/>
                  </a:cubicBezTo>
                  <a:cubicBezTo>
                    <a:pt x="197" y="123"/>
                    <a:pt x="107" y="75"/>
                    <a:pt x="59" y="0"/>
                  </a:cubicBez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1" name="Rectangle 23">
              <a:extLst>
                <a:ext uri="{FF2B5EF4-FFF2-40B4-BE49-F238E27FC236}">
                  <a16:creationId xmlns:a16="http://schemas.microsoft.com/office/drawing/2014/main" id="{EC963B7E-D1C0-4086-876E-5E0AA32F5FB7}"/>
                </a:ext>
              </a:extLst>
            </p:cNvPr>
            <p:cNvSpPr>
              <a:spLocks noChangeArrowheads="1"/>
            </p:cNvSpPr>
            <p:nvPr/>
          </p:nvSpPr>
          <p:spPr bwMode="auto">
            <a:xfrm>
              <a:off x="660"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2" name="Rectangle 24">
              <a:extLst>
                <a:ext uri="{FF2B5EF4-FFF2-40B4-BE49-F238E27FC236}">
                  <a16:creationId xmlns:a16="http://schemas.microsoft.com/office/drawing/2014/main" id="{1E6E9FC3-A940-4E90-B1CA-A1738D80B9F5}"/>
                </a:ext>
              </a:extLst>
            </p:cNvPr>
            <p:cNvSpPr>
              <a:spLocks noChangeArrowheads="1"/>
            </p:cNvSpPr>
            <p:nvPr/>
          </p:nvSpPr>
          <p:spPr bwMode="auto">
            <a:xfrm>
              <a:off x="1561" y="712"/>
              <a:ext cx="331"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77" name="Freeform 32">
            <a:extLst>
              <a:ext uri="{FF2B5EF4-FFF2-40B4-BE49-F238E27FC236}">
                <a16:creationId xmlns:a16="http://schemas.microsoft.com/office/drawing/2014/main" id="{A6E36EFE-DF1B-4773-99BB-7AD427D0B91D}"/>
              </a:ext>
            </a:extLst>
          </p:cNvPr>
          <p:cNvSpPr>
            <a:spLocks noEditPoints="1"/>
          </p:cNvSpPr>
          <p:nvPr/>
        </p:nvSpPr>
        <p:spPr bwMode="auto">
          <a:xfrm>
            <a:off x="8717811" y="2073995"/>
            <a:ext cx="593166" cy="688789"/>
          </a:xfrm>
          <a:custGeom>
            <a:avLst/>
            <a:gdLst>
              <a:gd name="T0" fmla="*/ 189 w 2320"/>
              <a:gd name="T1" fmla="*/ 329 h 2694"/>
              <a:gd name="T2" fmla="*/ 189 w 2320"/>
              <a:gd name="T3" fmla="*/ 1175 h 2694"/>
              <a:gd name="T4" fmla="*/ 0 w 2320"/>
              <a:gd name="T5" fmla="*/ 1175 h 2694"/>
              <a:gd name="T6" fmla="*/ 0 w 2320"/>
              <a:gd name="T7" fmla="*/ 0 h 2694"/>
              <a:gd name="T8" fmla="*/ 1026 w 2320"/>
              <a:gd name="T9" fmla="*/ 596 h 2694"/>
              <a:gd name="T10" fmla="*/ 932 w 2320"/>
              <a:gd name="T11" fmla="*/ 761 h 2694"/>
              <a:gd name="T12" fmla="*/ 189 w 2320"/>
              <a:gd name="T13" fmla="*/ 329 h 2694"/>
              <a:gd name="T14" fmla="*/ 1225 w 2320"/>
              <a:gd name="T15" fmla="*/ 1763 h 2694"/>
              <a:gd name="T16" fmla="*/ 1941 w 2320"/>
              <a:gd name="T17" fmla="*/ 1346 h 2694"/>
              <a:gd name="T18" fmla="*/ 1225 w 2320"/>
              <a:gd name="T19" fmla="*/ 932 h 2694"/>
              <a:gd name="T20" fmla="*/ 1321 w 2320"/>
              <a:gd name="T21" fmla="*/ 767 h 2694"/>
              <a:gd name="T22" fmla="*/ 2320 w 2320"/>
              <a:gd name="T23" fmla="*/ 1346 h 2694"/>
              <a:gd name="T24" fmla="*/ 1321 w 2320"/>
              <a:gd name="T25" fmla="*/ 1927 h 2694"/>
              <a:gd name="T26" fmla="*/ 1225 w 2320"/>
              <a:gd name="T27" fmla="*/ 1763 h 2694"/>
              <a:gd name="T28" fmla="*/ 189 w 2320"/>
              <a:gd name="T29" fmla="*/ 2365 h 2694"/>
              <a:gd name="T30" fmla="*/ 932 w 2320"/>
              <a:gd name="T31" fmla="*/ 1934 h 2694"/>
              <a:gd name="T32" fmla="*/ 1026 w 2320"/>
              <a:gd name="T33" fmla="*/ 2098 h 2694"/>
              <a:gd name="T34" fmla="*/ 0 w 2320"/>
              <a:gd name="T35" fmla="*/ 2694 h 2694"/>
              <a:gd name="T36" fmla="*/ 0 w 2320"/>
              <a:gd name="T37" fmla="*/ 1517 h 2694"/>
              <a:gd name="T38" fmla="*/ 189 w 2320"/>
              <a:gd name="T39" fmla="*/ 1517 h 2694"/>
              <a:gd name="T40" fmla="*/ 189 w 2320"/>
              <a:gd name="T41" fmla="*/ 2365 h 2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20" h="2694">
                <a:moveTo>
                  <a:pt x="189" y="329"/>
                </a:moveTo>
                <a:lnTo>
                  <a:pt x="189" y="1175"/>
                </a:lnTo>
                <a:lnTo>
                  <a:pt x="0" y="1175"/>
                </a:lnTo>
                <a:lnTo>
                  <a:pt x="0" y="0"/>
                </a:lnTo>
                <a:lnTo>
                  <a:pt x="1026" y="596"/>
                </a:lnTo>
                <a:lnTo>
                  <a:pt x="932" y="761"/>
                </a:lnTo>
                <a:lnTo>
                  <a:pt x="189" y="329"/>
                </a:lnTo>
                <a:close/>
                <a:moveTo>
                  <a:pt x="1225" y="1763"/>
                </a:moveTo>
                <a:lnTo>
                  <a:pt x="1941" y="1346"/>
                </a:lnTo>
                <a:lnTo>
                  <a:pt x="1225" y="932"/>
                </a:lnTo>
                <a:lnTo>
                  <a:pt x="1321" y="767"/>
                </a:lnTo>
                <a:lnTo>
                  <a:pt x="2320" y="1346"/>
                </a:lnTo>
                <a:lnTo>
                  <a:pt x="1321" y="1927"/>
                </a:lnTo>
                <a:lnTo>
                  <a:pt x="1225" y="1763"/>
                </a:lnTo>
                <a:close/>
                <a:moveTo>
                  <a:pt x="189" y="2365"/>
                </a:moveTo>
                <a:lnTo>
                  <a:pt x="932" y="1934"/>
                </a:lnTo>
                <a:lnTo>
                  <a:pt x="1026" y="2098"/>
                </a:lnTo>
                <a:lnTo>
                  <a:pt x="0" y="2694"/>
                </a:lnTo>
                <a:lnTo>
                  <a:pt x="0" y="1517"/>
                </a:lnTo>
                <a:lnTo>
                  <a:pt x="189" y="1517"/>
                </a:lnTo>
                <a:lnTo>
                  <a:pt x="189" y="2365"/>
                </a:lnTo>
                <a:close/>
              </a:path>
            </a:pathLst>
          </a:custGeom>
          <a:solidFill>
            <a:srgbClr val="047CD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nvGrpSpPr>
          <p:cNvPr id="78" name="Group 10">
            <a:extLst>
              <a:ext uri="{FF2B5EF4-FFF2-40B4-BE49-F238E27FC236}">
                <a16:creationId xmlns:a16="http://schemas.microsoft.com/office/drawing/2014/main" id="{6BAC5E67-1317-4EE8-B1B8-5EC2C2697DA8}"/>
              </a:ext>
            </a:extLst>
          </p:cNvPr>
          <p:cNvGrpSpPr>
            <a:grpSpLocks noChangeAspect="1"/>
          </p:cNvGrpSpPr>
          <p:nvPr/>
        </p:nvGrpSpPr>
        <p:grpSpPr bwMode="auto">
          <a:xfrm>
            <a:off x="6877331" y="4435414"/>
            <a:ext cx="706678" cy="497172"/>
            <a:chOff x="-1" y="4"/>
            <a:chExt cx="2830" cy="1991"/>
          </a:xfrm>
          <a:solidFill>
            <a:srgbClr val="047CDA"/>
          </a:solidFill>
        </p:grpSpPr>
        <p:sp>
          <p:nvSpPr>
            <p:cNvPr id="79" name="Freeform 11">
              <a:extLst>
                <a:ext uri="{FF2B5EF4-FFF2-40B4-BE49-F238E27FC236}">
                  <a16:creationId xmlns:a16="http://schemas.microsoft.com/office/drawing/2014/main" id="{A3E293B9-C378-4BDF-812F-13371A0D10C2}"/>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80" name="Freeform 12">
              <a:extLst>
                <a:ext uri="{FF2B5EF4-FFF2-40B4-BE49-F238E27FC236}">
                  <a16:creationId xmlns:a16="http://schemas.microsoft.com/office/drawing/2014/main" id="{C255B86E-A36B-4B16-9AE9-3F0BE5470635}"/>
                </a:ext>
              </a:extLst>
            </p:cNvPr>
            <p:cNvSpPr>
              <a:spLocks noEditPoints="1"/>
            </p:cNvSpPr>
            <p:nvPr/>
          </p:nvSpPr>
          <p:spPr bwMode="auto">
            <a:xfrm>
              <a:off x="945" y="525"/>
              <a:ext cx="948" cy="951"/>
            </a:xfrm>
            <a:custGeom>
              <a:avLst/>
              <a:gdLst>
                <a:gd name="T0" fmla="*/ 228 w 456"/>
                <a:gd name="T1" fmla="*/ 319 h 456"/>
                <a:gd name="T2" fmla="*/ 137 w 456"/>
                <a:gd name="T3" fmla="*/ 228 h 456"/>
                <a:gd name="T4" fmla="*/ 228 w 456"/>
                <a:gd name="T5" fmla="*/ 137 h 456"/>
                <a:gd name="T6" fmla="*/ 319 w 456"/>
                <a:gd name="T7" fmla="*/ 228 h 456"/>
                <a:gd name="T8" fmla="*/ 228 w 456"/>
                <a:gd name="T9" fmla="*/ 319 h 456"/>
                <a:gd name="T10" fmla="*/ 400 w 456"/>
                <a:gd name="T11" fmla="*/ 180 h 456"/>
                <a:gd name="T12" fmla="*/ 383 w 456"/>
                <a:gd name="T13" fmla="*/ 140 h 456"/>
                <a:gd name="T14" fmla="*/ 411 w 456"/>
                <a:gd name="T15" fmla="*/ 90 h 456"/>
                <a:gd name="T16" fmla="*/ 366 w 456"/>
                <a:gd name="T17" fmla="*/ 45 h 456"/>
                <a:gd name="T18" fmla="*/ 316 w 456"/>
                <a:gd name="T19" fmla="*/ 73 h 456"/>
                <a:gd name="T20" fmla="*/ 276 w 456"/>
                <a:gd name="T21" fmla="*/ 56 h 456"/>
                <a:gd name="T22" fmla="*/ 260 w 456"/>
                <a:gd name="T23" fmla="*/ 0 h 456"/>
                <a:gd name="T24" fmla="*/ 196 w 456"/>
                <a:gd name="T25" fmla="*/ 0 h 456"/>
                <a:gd name="T26" fmla="*/ 180 w 456"/>
                <a:gd name="T27" fmla="*/ 56 h 456"/>
                <a:gd name="T28" fmla="*/ 140 w 456"/>
                <a:gd name="T29" fmla="*/ 73 h 456"/>
                <a:gd name="T30" fmla="*/ 90 w 456"/>
                <a:gd name="T31" fmla="*/ 45 h 456"/>
                <a:gd name="T32" fmla="*/ 45 w 456"/>
                <a:gd name="T33" fmla="*/ 90 h 456"/>
                <a:gd name="T34" fmla="*/ 73 w 456"/>
                <a:gd name="T35" fmla="*/ 140 h 456"/>
                <a:gd name="T36" fmla="*/ 56 w 456"/>
                <a:gd name="T37" fmla="*/ 180 h 456"/>
                <a:gd name="T38" fmla="*/ 0 w 456"/>
                <a:gd name="T39" fmla="*/ 196 h 456"/>
                <a:gd name="T40" fmla="*/ 0 w 456"/>
                <a:gd name="T41" fmla="*/ 260 h 456"/>
                <a:gd name="T42" fmla="*/ 56 w 456"/>
                <a:gd name="T43" fmla="*/ 276 h 456"/>
                <a:gd name="T44" fmla="*/ 73 w 456"/>
                <a:gd name="T45" fmla="*/ 316 h 456"/>
                <a:gd name="T46" fmla="*/ 45 w 456"/>
                <a:gd name="T47" fmla="*/ 366 h 456"/>
                <a:gd name="T48" fmla="*/ 90 w 456"/>
                <a:gd name="T49" fmla="*/ 411 h 456"/>
                <a:gd name="T50" fmla="*/ 140 w 456"/>
                <a:gd name="T51" fmla="*/ 383 h 456"/>
                <a:gd name="T52" fmla="*/ 180 w 456"/>
                <a:gd name="T53" fmla="*/ 400 h 456"/>
                <a:gd name="T54" fmla="*/ 196 w 456"/>
                <a:gd name="T55" fmla="*/ 456 h 456"/>
                <a:gd name="T56" fmla="*/ 260 w 456"/>
                <a:gd name="T57" fmla="*/ 456 h 456"/>
                <a:gd name="T58" fmla="*/ 276 w 456"/>
                <a:gd name="T59" fmla="*/ 400 h 456"/>
                <a:gd name="T60" fmla="*/ 316 w 456"/>
                <a:gd name="T61" fmla="*/ 383 h 456"/>
                <a:gd name="T62" fmla="*/ 366 w 456"/>
                <a:gd name="T63" fmla="*/ 411 h 456"/>
                <a:gd name="T64" fmla="*/ 411 w 456"/>
                <a:gd name="T65" fmla="*/ 366 h 456"/>
                <a:gd name="T66" fmla="*/ 383 w 456"/>
                <a:gd name="T67" fmla="*/ 316 h 456"/>
                <a:gd name="T68" fmla="*/ 400 w 456"/>
                <a:gd name="T69" fmla="*/ 276 h 456"/>
                <a:gd name="T70" fmla="*/ 456 w 456"/>
                <a:gd name="T71" fmla="*/ 260 h 456"/>
                <a:gd name="T72" fmla="*/ 456 w 456"/>
                <a:gd name="T73" fmla="*/ 196 h 456"/>
                <a:gd name="T74" fmla="*/ 400 w 456"/>
                <a:gd name="T75" fmla="*/ 18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6" h="456">
                  <a:moveTo>
                    <a:pt x="228" y="319"/>
                  </a:moveTo>
                  <a:cubicBezTo>
                    <a:pt x="178" y="319"/>
                    <a:pt x="137" y="278"/>
                    <a:pt x="137" y="228"/>
                  </a:cubicBezTo>
                  <a:cubicBezTo>
                    <a:pt x="137" y="178"/>
                    <a:pt x="178" y="137"/>
                    <a:pt x="228" y="137"/>
                  </a:cubicBezTo>
                  <a:cubicBezTo>
                    <a:pt x="278" y="137"/>
                    <a:pt x="319" y="178"/>
                    <a:pt x="319" y="228"/>
                  </a:cubicBezTo>
                  <a:cubicBezTo>
                    <a:pt x="319" y="278"/>
                    <a:pt x="278" y="319"/>
                    <a:pt x="228" y="319"/>
                  </a:cubicBezTo>
                  <a:close/>
                  <a:moveTo>
                    <a:pt x="400" y="180"/>
                  </a:moveTo>
                  <a:cubicBezTo>
                    <a:pt x="396" y="166"/>
                    <a:pt x="391" y="152"/>
                    <a:pt x="383" y="140"/>
                  </a:cubicBezTo>
                  <a:cubicBezTo>
                    <a:pt x="411" y="90"/>
                    <a:pt x="411" y="90"/>
                    <a:pt x="411" y="90"/>
                  </a:cubicBezTo>
                  <a:cubicBezTo>
                    <a:pt x="366" y="45"/>
                    <a:pt x="366" y="45"/>
                    <a:pt x="366" y="45"/>
                  </a:cubicBezTo>
                  <a:cubicBezTo>
                    <a:pt x="316" y="73"/>
                    <a:pt x="316" y="73"/>
                    <a:pt x="316" y="73"/>
                  </a:cubicBezTo>
                  <a:cubicBezTo>
                    <a:pt x="304" y="65"/>
                    <a:pt x="290" y="60"/>
                    <a:pt x="276" y="56"/>
                  </a:cubicBezTo>
                  <a:cubicBezTo>
                    <a:pt x="260" y="0"/>
                    <a:pt x="260" y="0"/>
                    <a:pt x="260" y="0"/>
                  </a:cubicBezTo>
                  <a:cubicBezTo>
                    <a:pt x="196" y="0"/>
                    <a:pt x="196" y="0"/>
                    <a:pt x="196" y="0"/>
                  </a:cubicBezTo>
                  <a:cubicBezTo>
                    <a:pt x="180" y="56"/>
                    <a:pt x="180" y="56"/>
                    <a:pt x="180" y="56"/>
                  </a:cubicBezTo>
                  <a:cubicBezTo>
                    <a:pt x="166" y="60"/>
                    <a:pt x="152" y="65"/>
                    <a:pt x="140" y="73"/>
                  </a:cubicBezTo>
                  <a:cubicBezTo>
                    <a:pt x="90" y="45"/>
                    <a:pt x="90" y="45"/>
                    <a:pt x="90" y="45"/>
                  </a:cubicBezTo>
                  <a:cubicBezTo>
                    <a:pt x="45" y="90"/>
                    <a:pt x="45" y="90"/>
                    <a:pt x="45" y="90"/>
                  </a:cubicBezTo>
                  <a:cubicBezTo>
                    <a:pt x="73" y="140"/>
                    <a:pt x="73" y="140"/>
                    <a:pt x="73" y="140"/>
                  </a:cubicBezTo>
                  <a:cubicBezTo>
                    <a:pt x="65" y="152"/>
                    <a:pt x="60" y="166"/>
                    <a:pt x="56" y="180"/>
                  </a:cubicBezTo>
                  <a:cubicBezTo>
                    <a:pt x="0" y="196"/>
                    <a:pt x="0" y="196"/>
                    <a:pt x="0" y="196"/>
                  </a:cubicBezTo>
                  <a:cubicBezTo>
                    <a:pt x="0" y="260"/>
                    <a:pt x="0" y="260"/>
                    <a:pt x="0" y="260"/>
                  </a:cubicBezTo>
                  <a:cubicBezTo>
                    <a:pt x="56" y="276"/>
                    <a:pt x="56" y="276"/>
                    <a:pt x="56" y="276"/>
                  </a:cubicBezTo>
                  <a:cubicBezTo>
                    <a:pt x="60" y="290"/>
                    <a:pt x="65" y="304"/>
                    <a:pt x="73" y="316"/>
                  </a:cubicBezTo>
                  <a:cubicBezTo>
                    <a:pt x="45" y="366"/>
                    <a:pt x="45" y="366"/>
                    <a:pt x="45" y="366"/>
                  </a:cubicBezTo>
                  <a:cubicBezTo>
                    <a:pt x="90" y="411"/>
                    <a:pt x="90" y="411"/>
                    <a:pt x="90" y="411"/>
                  </a:cubicBezTo>
                  <a:cubicBezTo>
                    <a:pt x="140" y="383"/>
                    <a:pt x="140" y="383"/>
                    <a:pt x="140" y="383"/>
                  </a:cubicBezTo>
                  <a:cubicBezTo>
                    <a:pt x="152" y="391"/>
                    <a:pt x="166" y="396"/>
                    <a:pt x="180" y="400"/>
                  </a:cubicBezTo>
                  <a:cubicBezTo>
                    <a:pt x="196" y="456"/>
                    <a:pt x="196" y="456"/>
                    <a:pt x="196" y="456"/>
                  </a:cubicBezTo>
                  <a:cubicBezTo>
                    <a:pt x="260" y="456"/>
                    <a:pt x="260" y="456"/>
                    <a:pt x="260" y="456"/>
                  </a:cubicBezTo>
                  <a:cubicBezTo>
                    <a:pt x="276" y="400"/>
                    <a:pt x="276" y="400"/>
                    <a:pt x="276" y="400"/>
                  </a:cubicBezTo>
                  <a:cubicBezTo>
                    <a:pt x="290" y="396"/>
                    <a:pt x="304" y="391"/>
                    <a:pt x="316" y="383"/>
                  </a:cubicBezTo>
                  <a:cubicBezTo>
                    <a:pt x="366" y="411"/>
                    <a:pt x="366" y="411"/>
                    <a:pt x="366" y="411"/>
                  </a:cubicBezTo>
                  <a:cubicBezTo>
                    <a:pt x="411" y="366"/>
                    <a:pt x="411" y="366"/>
                    <a:pt x="411" y="366"/>
                  </a:cubicBezTo>
                  <a:cubicBezTo>
                    <a:pt x="383" y="316"/>
                    <a:pt x="383" y="316"/>
                    <a:pt x="383" y="316"/>
                  </a:cubicBezTo>
                  <a:cubicBezTo>
                    <a:pt x="391" y="304"/>
                    <a:pt x="396" y="290"/>
                    <a:pt x="400" y="276"/>
                  </a:cubicBezTo>
                  <a:cubicBezTo>
                    <a:pt x="456" y="260"/>
                    <a:pt x="456" y="260"/>
                    <a:pt x="456" y="260"/>
                  </a:cubicBezTo>
                  <a:cubicBezTo>
                    <a:pt x="456" y="196"/>
                    <a:pt x="456" y="196"/>
                    <a:pt x="456" y="196"/>
                  </a:cubicBezTo>
                  <a:lnTo>
                    <a:pt x="40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7F8E01D2-84DA-4CA7-8004-0AF89B72C716}"/>
              </a:ext>
            </a:extLst>
          </p:cNvPr>
          <p:cNvGrpSpPr/>
          <p:nvPr/>
        </p:nvGrpSpPr>
        <p:grpSpPr>
          <a:xfrm>
            <a:off x="1" y="253599"/>
            <a:ext cx="1188839" cy="956984"/>
            <a:chOff x="1" y="253599"/>
            <a:chExt cx="1188839" cy="956984"/>
          </a:xfrm>
        </p:grpSpPr>
        <p:sp>
          <p:nvSpPr>
            <p:cNvPr id="36" name="Rectangle 35">
              <a:extLst>
                <a:ext uri="{FF2B5EF4-FFF2-40B4-BE49-F238E27FC236}">
                  <a16:creationId xmlns:a16="http://schemas.microsoft.com/office/drawing/2014/main" id="{7A07E0C7-8323-4D86-8EA3-D58420A83DBE}"/>
                </a:ext>
              </a:extLst>
            </p:cNvPr>
            <p:cNvSpPr/>
            <p:nvPr/>
          </p:nvSpPr>
          <p:spPr bwMode="auto">
            <a:xfrm>
              <a:off x="1" y="253599"/>
              <a:ext cx="1188839" cy="9569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5" name="Group 35">
              <a:extLst>
                <a:ext uri="{FF2B5EF4-FFF2-40B4-BE49-F238E27FC236}">
                  <a16:creationId xmlns:a16="http://schemas.microsoft.com/office/drawing/2014/main" id="{C61A27E8-D390-4B8E-BBE2-84608E5AC657}"/>
                </a:ext>
              </a:extLst>
            </p:cNvPr>
            <p:cNvGrpSpPr>
              <a:grpSpLocks noChangeAspect="1"/>
            </p:cNvGrpSpPr>
            <p:nvPr/>
          </p:nvGrpSpPr>
          <p:grpSpPr bwMode="auto">
            <a:xfrm>
              <a:off x="269603" y="508238"/>
              <a:ext cx="648049" cy="455925"/>
              <a:chOff x="-1" y="4"/>
              <a:chExt cx="2830" cy="1991"/>
            </a:xfrm>
            <a:solidFill>
              <a:schemeClr val="bg2"/>
            </a:solidFill>
          </p:grpSpPr>
          <p:sp>
            <p:nvSpPr>
              <p:cNvPr id="46" name="Freeform 36">
                <a:extLst>
                  <a:ext uri="{FF2B5EF4-FFF2-40B4-BE49-F238E27FC236}">
                    <a16:creationId xmlns:a16="http://schemas.microsoft.com/office/drawing/2014/main" id="{A20C3F53-6C32-4E23-9DEB-C429230FBEED}"/>
                  </a:ext>
                </a:extLst>
              </p:cNvPr>
              <p:cNvSpPr>
                <a:spLocks noEditPoints="1"/>
              </p:cNvSpPr>
              <p:nvPr/>
            </p:nvSpPr>
            <p:spPr bwMode="auto">
              <a:xfrm>
                <a:off x="-1" y="4"/>
                <a:ext cx="2830" cy="1991"/>
              </a:xfrm>
              <a:custGeom>
                <a:avLst/>
                <a:gdLst>
                  <a:gd name="T0" fmla="*/ 680 w 1361"/>
                  <a:gd name="T1" fmla="*/ 0 h 955"/>
                  <a:gd name="T2" fmla="*/ 1169 w 1361"/>
                  <a:gd name="T3" fmla="*/ 183 h 955"/>
                  <a:gd name="T4" fmla="*/ 1361 w 1361"/>
                  <a:gd name="T5" fmla="*/ 478 h 955"/>
                  <a:gd name="T6" fmla="*/ 1169 w 1361"/>
                  <a:gd name="T7" fmla="*/ 773 h 955"/>
                  <a:gd name="T8" fmla="*/ 680 w 1361"/>
                  <a:gd name="T9" fmla="*/ 955 h 955"/>
                  <a:gd name="T10" fmla="*/ 191 w 1361"/>
                  <a:gd name="T11" fmla="*/ 764 h 955"/>
                  <a:gd name="T12" fmla="*/ 0 w 1361"/>
                  <a:gd name="T13" fmla="*/ 478 h 955"/>
                  <a:gd name="T14" fmla="*/ 191 w 1361"/>
                  <a:gd name="T15" fmla="*/ 191 h 955"/>
                  <a:gd name="T16" fmla="*/ 680 w 1361"/>
                  <a:gd name="T17" fmla="*/ 0 h 955"/>
                  <a:gd name="T18" fmla="*/ 680 w 1361"/>
                  <a:gd name="T19" fmla="*/ 91 h 955"/>
                  <a:gd name="T20" fmla="*/ 251 w 1361"/>
                  <a:gd name="T21" fmla="*/ 260 h 955"/>
                  <a:gd name="T22" fmla="*/ 91 w 1361"/>
                  <a:gd name="T23" fmla="*/ 478 h 955"/>
                  <a:gd name="T24" fmla="*/ 251 w 1361"/>
                  <a:gd name="T25" fmla="*/ 695 h 955"/>
                  <a:gd name="T26" fmla="*/ 680 w 1361"/>
                  <a:gd name="T27" fmla="*/ 864 h 955"/>
                  <a:gd name="T28" fmla="*/ 1111 w 1361"/>
                  <a:gd name="T29" fmla="*/ 703 h 955"/>
                  <a:gd name="T30" fmla="*/ 1269 w 1361"/>
                  <a:gd name="T31" fmla="*/ 478 h 955"/>
                  <a:gd name="T32" fmla="*/ 1111 w 1361"/>
                  <a:gd name="T33" fmla="*/ 253 h 955"/>
                  <a:gd name="T34" fmla="*/ 680 w 1361"/>
                  <a:gd name="T35" fmla="*/ 91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1" h="955">
                    <a:moveTo>
                      <a:pt x="680" y="0"/>
                    </a:moveTo>
                    <a:cubicBezTo>
                      <a:pt x="864" y="0"/>
                      <a:pt x="1034" y="69"/>
                      <a:pt x="1169" y="183"/>
                    </a:cubicBezTo>
                    <a:cubicBezTo>
                      <a:pt x="1283" y="278"/>
                      <a:pt x="1361" y="398"/>
                      <a:pt x="1361" y="478"/>
                    </a:cubicBezTo>
                    <a:cubicBezTo>
                      <a:pt x="1361" y="558"/>
                      <a:pt x="1283" y="678"/>
                      <a:pt x="1169" y="773"/>
                    </a:cubicBezTo>
                    <a:cubicBezTo>
                      <a:pt x="1034" y="886"/>
                      <a:pt x="864" y="955"/>
                      <a:pt x="680" y="955"/>
                    </a:cubicBezTo>
                    <a:cubicBezTo>
                      <a:pt x="498" y="955"/>
                      <a:pt x="329" y="883"/>
                      <a:pt x="191" y="764"/>
                    </a:cubicBezTo>
                    <a:cubicBezTo>
                      <a:pt x="80" y="669"/>
                      <a:pt x="0" y="549"/>
                      <a:pt x="0" y="478"/>
                    </a:cubicBezTo>
                    <a:cubicBezTo>
                      <a:pt x="0" y="408"/>
                      <a:pt x="80" y="288"/>
                      <a:pt x="191" y="191"/>
                    </a:cubicBezTo>
                    <a:cubicBezTo>
                      <a:pt x="329" y="73"/>
                      <a:pt x="498" y="0"/>
                      <a:pt x="680" y="0"/>
                    </a:cubicBezTo>
                    <a:close/>
                    <a:moveTo>
                      <a:pt x="680" y="91"/>
                    </a:moveTo>
                    <a:cubicBezTo>
                      <a:pt x="522" y="91"/>
                      <a:pt x="373" y="155"/>
                      <a:pt x="251" y="260"/>
                    </a:cubicBezTo>
                    <a:cubicBezTo>
                      <a:pt x="158" y="341"/>
                      <a:pt x="91" y="441"/>
                      <a:pt x="91" y="478"/>
                    </a:cubicBezTo>
                    <a:cubicBezTo>
                      <a:pt x="91" y="516"/>
                      <a:pt x="158" y="615"/>
                      <a:pt x="251" y="695"/>
                    </a:cubicBezTo>
                    <a:cubicBezTo>
                      <a:pt x="373" y="800"/>
                      <a:pt x="522" y="864"/>
                      <a:pt x="680" y="864"/>
                    </a:cubicBezTo>
                    <a:cubicBezTo>
                      <a:pt x="841" y="864"/>
                      <a:pt x="991" y="803"/>
                      <a:pt x="1111" y="703"/>
                    </a:cubicBezTo>
                    <a:cubicBezTo>
                      <a:pt x="1206" y="624"/>
                      <a:pt x="1269" y="526"/>
                      <a:pt x="1269" y="478"/>
                    </a:cubicBezTo>
                    <a:cubicBezTo>
                      <a:pt x="1269" y="431"/>
                      <a:pt x="1206" y="333"/>
                      <a:pt x="1111" y="253"/>
                    </a:cubicBezTo>
                    <a:cubicBezTo>
                      <a:pt x="991" y="152"/>
                      <a:pt x="841" y="91"/>
                      <a:pt x="68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7" name="Rectangle 37">
                <a:extLst>
                  <a:ext uri="{FF2B5EF4-FFF2-40B4-BE49-F238E27FC236}">
                    <a16:creationId xmlns:a16="http://schemas.microsoft.com/office/drawing/2014/main" id="{8ABA5B8B-34C8-4641-AAB3-9C702963DC56}"/>
                  </a:ext>
                </a:extLst>
              </p:cNvPr>
              <p:cNvSpPr>
                <a:spLocks noChangeArrowheads="1"/>
              </p:cNvSpPr>
              <p:nvPr/>
            </p:nvSpPr>
            <p:spPr bwMode="auto">
              <a:xfrm>
                <a:off x="1683" y="542"/>
                <a:ext cx="443"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pic>
        <p:nvPicPr>
          <p:cNvPr id="5" name="Graphic 4" descr="List">
            <a:extLst>
              <a:ext uri="{FF2B5EF4-FFF2-40B4-BE49-F238E27FC236}">
                <a16:creationId xmlns:a16="http://schemas.microsoft.com/office/drawing/2014/main" id="{AC98C987-AC56-49EF-B97C-280DDAD8D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0759" y="4345660"/>
            <a:ext cx="676680" cy="676680"/>
          </a:xfrm>
          <a:prstGeom prst="rect">
            <a:avLst/>
          </a:prstGeom>
        </p:spPr>
      </p:pic>
      <p:sp>
        <p:nvSpPr>
          <p:cNvPr id="31" name="Rectangle 30">
            <a:extLst>
              <a:ext uri="{FF2B5EF4-FFF2-40B4-BE49-F238E27FC236}">
                <a16:creationId xmlns:a16="http://schemas.microsoft.com/office/drawing/2014/main" id="{0B0FB5DF-0AD7-42EA-A086-A317DA9BAB08}"/>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7487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DBDD-9891-495F-A6E7-4EC74BF98A11}"/>
              </a:ext>
            </a:extLst>
          </p:cNvPr>
          <p:cNvSpPr>
            <a:spLocks noGrp="1"/>
          </p:cNvSpPr>
          <p:nvPr>
            <p:ph type="title"/>
          </p:nvPr>
        </p:nvSpPr>
        <p:spPr>
          <a:xfrm>
            <a:off x="838187" y="564739"/>
            <a:ext cx="10515600" cy="1325563"/>
          </a:xfrm>
        </p:spPr>
        <p:txBody>
          <a:bodyPr/>
          <a:lstStyle/>
          <a:p>
            <a:r>
              <a:rPr lang="fr-FR" dirty="0">
                <a:solidFill>
                  <a:srgbClr val="0078D7"/>
                </a:solidFill>
                <a:latin typeface="Segoe UI Semilight" panose="020B0402040204020203" pitchFamily="34" charset="0"/>
                <a:cs typeface="Segoe UI Semilight" panose="020B0402040204020203" pitchFamily="34" charset="0"/>
              </a:rPr>
              <a:t>Computer Vision API</a:t>
            </a:r>
          </a:p>
        </p:txBody>
      </p:sp>
      <p:sp>
        <p:nvSpPr>
          <p:cNvPr id="3" name="Content Placeholder 2">
            <a:extLst>
              <a:ext uri="{FF2B5EF4-FFF2-40B4-BE49-F238E27FC236}">
                <a16:creationId xmlns:a16="http://schemas.microsoft.com/office/drawing/2014/main" id="{5E948FA6-01D3-4B61-B9AB-7D395934830F}"/>
              </a:ext>
            </a:extLst>
          </p:cNvPr>
          <p:cNvSpPr>
            <a:spLocks noGrp="1"/>
          </p:cNvSpPr>
          <p:nvPr>
            <p:ph idx="1"/>
          </p:nvPr>
        </p:nvSpPr>
        <p:spPr>
          <a:xfrm>
            <a:off x="838187" y="2089637"/>
            <a:ext cx="10515600" cy="3294021"/>
          </a:xfrm>
        </p:spPr>
        <p:txBody>
          <a:bodyPr>
            <a:normAutofit/>
          </a:bodyPr>
          <a:lstStyle/>
          <a:p>
            <a:pPr marL="0" indent="0">
              <a:buNone/>
            </a:pPr>
            <a:r>
              <a:rPr lang="fr-FR" sz="2400" i="1" dirty="0">
                <a:latin typeface="Segoe UI Light" panose="020B0502040204020203" pitchFamily="34" charset="0"/>
                <a:cs typeface="Segoe UI Light" panose="020B0502040204020203" pitchFamily="34" charset="0"/>
              </a:rPr>
              <a:t>Prêt à l’emploi, aucune configuration requise</a:t>
            </a:r>
          </a:p>
          <a:p>
            <a:pPr marL="0" indent="0">
              <a:buNone/>
            </a:pPr>
            <a:endParaRPr lang="fr-FR" sz="2400" i="1" dirty="0">
              <a:latin typeface="Segoe UI Light" panose="020B0502040204020203" pitchFamily="34" charset="0"/>
              <a:cs typeface="Segoe UI Light" panose="020B0502040204020203" pitchFamily="34" charset="0"/>
            </a:endParaRPr>
          </a:p>
          <a:p>
            <a:pPr marL="0" indent="0">
              <a:buNone/>
            </a:pPr>
            <a:r>
              <a:rPr lang="fr-FR" sz="2400" dirty="0">
                <a:latin typeface="Segoe UI Semilight" panose="020B0402040204020203" pitchFamily="34" charset="0"/>
                <a:cs typeface="Segoe UI Semilight" panose="020B0402040204020203" pitchFamily="34" charset="0"/>
              </a:rPr>
              <a:t>Reconnaît :</a:t>
            </a:r>
          </a:p>
          <a:p>
            <a:pPr>
              <a:buFontTx/>
              <a:buChar char="-"/>
            </a:pPr>
            <a:r>
              <a:rPr lang="en-US" sz="2400" dirty="0" err="1">
                <a:latin typeface="Segoe UI Light" panose="020B0502040204020203" pitchFamily="34" charset="0"/>
                <a:cs typeface="Segoe UI Light" panose="020B0502040204020203" pitchFamily="34" charset="0"/>
              </a:rPr>
              <a:t>Milliers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d’objets</a:t>
            </a:r>
            <a:r>
              <a:rPr lang="en-US" sz="2400" dirty="0">
                <a:latin typeface="Segoe UI Light" panose="020B0502040204020203" pitchFamily="34" charset="0"/>
                <a:cs typeface="Segoe UI Light" panose="020B0502040204020203" pitchFamily="34" charset="0"/>
              </a:rPr>
              <a:t>, actions, </a:t>
            </a:r>
            <a:r>
              <a:rPr lang="en-US" sz="2400" dirty="0" err="1">
                <a:latin typeface="Segoe UI Light" panose="020B0502040204020203" pitchFamily="34" charset="0"/>
                <a:cs typeface="Segoe UI Light" panose="020B0502040204020203" pitchFamily="34" charset="0"/>
              </a:rPr>
              <a:t>contextes</a:t>
            </a:r>
            <a:r>
              <a:rPr lang="en-US" sz="2400" dirty="0">
                <a:latin typeface="Segoe UI Light" panose="020B0502040204020203" pitchFamily="34" charset="0"/>
                <a:cs typeface="Segoe UI Light" panose="020B0502040204020203" pitchFamily="34" charset="0"/>
              </a:rPr>
              <a:t> (tags </a:t>
            </a:r>
            <a:r>
              <a:rPr lang="en-US" sz="2400" dirty="0" err="1">
                <a:latin typeface="Segoe UI Light" panose="020B0502040204020203" pitchFamily="34" charset="0"/>
                <a:cs typeface="Segoe UI Light" panose="020B0502040204020203" pitchFamily="34" charset="0"/>
              </a:rPr>
              <a:t>mais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aussi</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objets</a:t>
            </a:r>
            <a:r>
              <a:rPr lang="en-US" sz="2400" dirty="0">
                <a:latin typeface="Segoe UI Light" panose="020B0502040204020203" pitchFamily="34" charset="0"/>
                <a:cs typeface="Segoe UI Light" panose="020B0502040204020203" pitchFamily="34" charset="0"/>
              </a:rPr>
              <a:t> physiques </a:t>
            </a:r>
            <a:r>
              <a:rPr lang="en-US" sz="2400" dirty="0" err="1">
                <a:latin typeface="Segoe UI Light" panose="020B0502040204020203" pitchFamily="34" charset="0"/>
                <a:cs typeface="Segoe UI Light" panose="020B0502040204020203" pitchFamily="34" charset="0"/>
              </a:rPr>
              <a:t>détectés</a:t>
            </a:r>
            <a:r>
              <a:rPr lang="en-US" sz="2400" dirty="0">
                <a:latin typeface="Segoe UI Light" panose="020B0502040204020203" pitchFamily="34" charset="0"/>
                <a:cs typeface="Segoe UI Light" panose="020B0502040204020203" pitchFamily="34" charset="0"/>
              </a:rPr>
              <a:t>) </a:t>
            </a:r>
          </a:p>
          <a:p>
            <a:pPr>
              <a:buFontTx/>
              <a:buChar char="-"/>
            </a:pPr>
            <a:r>
              <a:rPr lang="en-US" sz="2400" dirty="0">
                <a:latin typeface="Segoe UI Light" panose="020B0502040204020203" pitchFamily="34" charset="0"/>
                <a:cs typeface="Segoe UI Light" panose="020B0502040204020203" pitchFamily="34" charset="0"/>
              </a:rPr>
              <a:t>1,000,000 de visages de </a:t>
            </a:r>
            <a:r>
              <a:rPr lang="en-US" sz="2400" dirty="0" err="1">
                <a:latin typeface="Segoe UI Light" panose="020B0502040204020203" pitchFamily="34" charset="0"/>
                <a:cs typeface="Segoe UI Light" panose="020B0502040204020203" pitchFamily="34" charset="0"/>
              </a:rPr>
              <a:t>personnes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connues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célébrités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politiciens</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athlètes</a:t>
            </a:r>
            <a:r>
              <a:rPr lang="en-US" sz="2400" dirty="0">
                <a:latin typeface="Segoe UI Light" panose="020B0502040204020203" pitchFamily="34" charset="0"/>
                <a:cs typeface="Segoe UI Light" panose="020B0502040204020203" pitchFamily="34" charset="0"/>
              </a:rPr>
              <a:t>…)</a:t>
            </a:r>
          </a:p>
          <a:p>
            <a:pPr>
              <a:buFontTx/>
              <a:buChar char="-"/>
            </a:pPr>
            <a:r>
              <a:rPr lang="en-US" sz="2400" dirty="0">
                <a:latin typeface="Segoe UI Light" panose="020B0502040204020203" pitchFamily="34" charset="0"/>
                <a:cs typeface="Segoe UI Light" panose="020B0502040204020203" pitchFamily="34" charset="0"/>
              </a:rPr>
              <a:t>9,000 monuments du monde </a:t>
            </a:r>
            <a:r>
              <a:rPr lang="en-US" sz="2400" dirty="0" err="1">
                <a:latin typeface="Segoe UI Light" panose="020B0502040204020203" pitchFamily="34" charset="0"/>
                <a:cs typeface="Segoe UI Light" panose="020B0502040204020203" pitchFamily="34" charset="0"/>
              </a:rPr>
              <a:t>entier</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naturels</a:t>
            </a:r>
            <a:r>
              <a:rPr lang="en-US" sz="2400" dirty="0">
                <a:latin typeface="Segoe UI Light" panose="020B0502040204020203" pitchFamily="34" charset="0"/>
                <a:cs typeface="Segoe UI Light" panose="020B0502040204020203" pitchFamily="34" charset="0"/>
              </a:rPr>
              <a:t> et </a:t>
            </a:r>
            <a:r>
              <a:rPr lang="en-US" sz="2400" dirty="0" err="1">
                <a:latin typeface="Segoe UI Light" panose="020B0502040204020203" pitchFamily="34" charset="0"/>
                <a:cs typeface="Segoe UI Light" panose="020B0502040204020203" pitchFamily="34" charset="0"/>
              </a:rPr>
              <a:t>créés</a:t>
            </a:r>
            <a:r>
              <a:rPr lang="en-US" sz="2400" dirty="0">
                <a:latin typeface="Segoe UI Light" panose="020B0502040204020203" pitchFamily="34" charset="0"/>
                <a:cs typeface="Segoe UI Light" panose="020B0502040204020203" pitchFamily="34" charset="0"/>
              </a:rPr>
              <a:t> par </a:t>
            </a:r>
            <a:r>
              <a:rPr lang="en-US" sz="2400" dirty="0" err="1">
                <a:latin typeface="Segoe UI Light" panose="020B0502040204020203" pitchFamily="34" charset="0"/>
                <a:cs typeface="Segoe UI Light" panose="020B0502040204020203" pitchFamily="34" charset="0"/>
              </a:rPr>
              <a:t>l’homme</a:t>
            </a:r>
            <a:r>
              <a:rPr lang="en-US" sz="2400" dirty="0">
                <a:latin typeface="Segoe UI Light" panose="020B0502040204020203" pitchFamily="34" charset="0"/>
                <a:cs typeface="Segoe UI Light" panose="020B0502040204020203" pitchFamily="34" charset="0"/>
              </a:rPr>
              <a:t>)</a:t>
            </a:r>
            <a:endParaRPr lang="fr-FR" sz="2400" i="1" dirty="0">
              <a:latin typeface="Segoe UI Light" panose="020B0502040204020203" pitchFamily="34" charset="0"/>
              <a:cs typeface="Segoe UI Light" panose="020B0502040204020203" pitchFamily="34" charset="0"/>
            </a:endParaRPr>
          </a:p>
          <a:p>
            <a:pPr>
              <a:buFontTx/>
              <a:buChar char="-"/>
            </a:pPr>
            <a:endParaRPr lang="fr-FR" sz="2400" dirty="0">
              <a:latin typeface="Segoe UI Semilight" panose="020B0402040204020203" pitchFamily="34" charset="0"/>
              <a:cs typeface="Segoe UI Semilight" panose="020B0402040204020203" pitchFamily="34" charset="0"/>
            </a:endParaRPr>
          </a:p>
          <a:p>
            <a:pPr marL="0" indent="0">
              <a:buNone/>
            </a:pPr>
            <a:endParaRPr lang="fr-FR" dirty="0"/>
          </a:p>
        </p:txBody>
      </p:sp>
      <p:sp>
        <p:nvSpPr>
          <p:cNvPr id="5" name="Rectangle 4">
            <a:extLst>
              <a:ext uri="{FF2B5EF4-FFF2-40B4-BE49-F238E27FC236}">
                <a16:creationId xmlns:a16="http://schemas.microsoft.com/office/drawing/2014/main" id="{F2436262-B166-4525-BDD3-2C994944CB44}"/>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5597808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DBDD-9891-495F-A6E7-4EC74BF98A11}"/>
              </a:ext>
            </a:extLst>
          </p:cNvPr>
          <p:cNvSpPr>
            <a:spLocks noGrp="1"/>
          </p:cNvSpPr>
          <p:nvPr>
            <p:ph type="title"/>
          </p:nvPr>
        </p:nvSpPr>
        <p:spPr>
          <a:xfrm>
            <a:off x="838187" y="564739"/>
            <a:ext cx="10515600" cy="1325563"/>
          </a:xfrm>
        </p:spPr>
        <p:txBody>
          <a:bodyPr/>
          <a:lstStyle/>
          <a:p>
            <a:r>
              <a:rPr lang="fr-FR" dirty="0">
                <a:solidFill>
                  <a:srgbClr val="0078D7"/>
                </a:solidFill>
                <a:latin typeface="Segoe UI Semilight" panose="020B0402040204020203" pitchFamily="34" charset="0"/>
                <a:cs typeface="Segoe UI Semilight" panose="020B0402040204020203" pitchFamily="34" charset="0"/>
              </a:rPr>
              <a:t>Custom Vision Service</a:t>
            </a:r>
          </a:p>
        </p:txBody>
      </p:sp>
      <p:sp>
        <p:nvSpPr>
          <p:cNvPr id="3" name="Content Placeholder 2">
            <a:extLst>
              <a:ext uri="{FF2B5EF4-FFF2-40B4-BE49-F238E27FC236}">
                <a16:creationId xmlns:a16="http://schemas.microsoft.com/office/drawing/2014/main" id="{5E948FA6-01D3-4B61-B9AB-7D395934830F}"/>
              </a:ext>
            </a:extLst>
          </p:cNvPr>
          <p:cNvSpPr>
            <a:spLocks noGrp="1"/>
          </p:cNvSpPr>
          <p:nvPr>
            <p:ph idx="1"/>
          </p:nvPr>
        </p:nvSpPr>
        <p:spPr>
          <a:xfrm>
            <a:off x="838187" y="2089637"/>
            <a:ext cx="10515600" cy="3294021"/>
          </a:xfrm>
        </p:spPr>
        <p:txBody>
          <a:bodyPr>
            <a:normAutofit/>
          </a:bodyPr>
          <a:lstStyle/>
          <a:p>
            <a:pPr marL="0" indent="0">
              <a:buNone/>
            </a:pPr>
            <a:r>
              <a:rPr lang="fr-FR" sz="2400" i="1" dirty="0">
                <a:latin typeface="Segoe UI Light" panose="020B0502040204020203" pitchFamily="34" charset="0"/>
                <a:cs typeface="Segoe UI Light" panose="020B0502040204020203" pitchFamily="34" charset="0"/>
              </a:rPr>
              <a:t>Permet de configurer des modèles personnalisés</a:t>
            </a:r>
          </a:p>
          <a:p>
            <a:pPr marL="0" indent="0">
              <a:buNone/>
            </a:pPr>
            <a:endParaRPr lang="fr-FR" sz="2400" i="1" dirty="0">
              <a:latin typeface="Segoe UI Light" panose="020B0502040204020203" pitchFamily="34" charset="0"/>
              <a:cs typeface="Segoe UI Light" panose="020B0502040204020203" pitchFamily="34" charset="0"/>
            </a:endParaRPr>
          </a:p>
          <a:p>
            <a:pPr>
              <a:buFontTx/>
              <a:buChar char="-"/>
            </a:pPr>
            <a:r>
              <a:rPr lang="en-US" sz="2400" dirty="0" err="1">
                <a:latin typeface="Segoe UI Light" panose="020B0502040204020203" pitchFamily="34" charset="0"/>
                <a:cs typeface="Segoe UI Light" panose="020B0502040204020203" pitchFamily="34" charset="0"/>
              </a:rPr>
              <a:t>Modèles</a:t>
            </a:r>
            <a:r>
              <a:rPr lang="en-US" sz="2400" dirty="0">
                <a:latin typeface="Segoe UI Light" panose="020B0502040204020203" pitchFamily="34" charset="0"/>
                <a:cs typeface="Segoe UI Light" panose="020B0502040204020203" pitchFamily="34" charset="0"/>
              </a:rPr>
              <a:t> de classification </a:t>
            </a:r>
            <a:r>
              <a:rPr lang="en-US" sz="2400" dirty="0" err="1">
                <a:latin typeface="Segoe UI Light" panose="020B0502040204020203" pitchFamily="34" charset="0"/>
                <a:cs typeface="Segoe UI Light" panose="020B0502040204020203" pitchFamily="34" charset="0"/>
              </a:rPr>
              <a:t>d’images</a:t>
            </a:r>
            <a:r>
              <a:rPr lang="en-US" sz="2400" dirty="0">
                <a:latin typeface="Segoe UI Light" panose="020B0502040204020203" pitchFamily="34" charset="0"/>
                <a:cs typeface="Segoe UI Light" panose="020B0502040204020203" pitchFamily="34" charset="0"/>
              </a:rPr>
              <a:t> </a:t>
            </a:r>
          </a:p>
          <a:p>
            <a:pPr>
              <a:buFontTx/>
              <a:buChar char="-"/>
            </a:pPr>
            <a:r>
              <a:rPr lang="en-US" sz="2400" dirty="0" err="1">
                <a:latin typeface="Segoe UI Light" panose="020B0502040204020203" pitchFamily="34" charset="0"/>
                <a:cs typeface="Segoe UI Light" panose="020B0502040204020203" pitchFamily="34" charset="0"/>
              </a:rPr>
              <a:t>Modèles</a:t>
            </a:r>
            <a:r>
              <a:rPr lang="en-US" sz="2400" dirty="0">
                <a:latin typeface="Segoe UI Light" panose="020B0502040204020203" pitchFamily="34" charset="0"/>
                <a:cs typeface="Segoe UI Light" panose="020B0502040204020203" pitchFamily="34" charset="0"/>
              </a:rPr>
              <a:t> de </a:t>
            </a:r>
            <a:r>
              <a:rPr lang="en-US" sz="2400" dirty="0" err="1">
                <a:latin typeface="Segoe UI Light" panose="020B0502040204020203" pitchFamily="34" charset="0"/>
                <a:cs typeface="Segoe UI Light" panose="020B0502040204020203" pitchFamily="34" charset="0"/>
              </a:rPr>
              <a:t>détection</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d’objets</a:t>
            </a:r>
            <a:endParaRPr lang="en-US" sz="2400" dirty="0">
              <a:latin typeface="Segoe UI Light" panose="020B0502040204020203" pitchFamily="34" charset="0"/>
              <a:cs typeface="Segoe UI Light" panose="020B0502040204020203" pitchFamily="34" charset="0"/>
            </a:endParaRPr>
          </a:p>
          <a:p>
            <a:pPr>
              <a:buFontTx/>
              <a:buChar char="-"/>
            </a:pPr>
            <a:r>
              <a:rPr lang="fr-FR" sz="2400" dirty="0">
                <a:latin typeface="Segoe UI Light" panose="020B0502040204020203" pitchFamily="34" charset="0"/>
                <a:cs typeface="Segoe UI Light" panose="020B0502040204020203" pitchFamily="34" charset="0"/>
              </a:rPr>
              <a:t>Interface intuitif pour gérer ses données d’entraînement</a:t>
            </a:r>
            <a:endParaRPr lang="fr-FR" sz="2400" dirty="0">
              <a:latin typeface="Segoe UI Semilight" panose="020B0402040204020203" pitchFamily="34" charset="0"/>
              <a:cs typeface="Segoe UI Semilight" panose="020B0402040204020203" pitchFamily="34" charset="0"/>
            </a:endParaRPr>
          </a:p>
          <a:p>
            <a:pPr marL="0" indent="0">
              <a:buNone/>
            </a:pPr>
            <a:endParaRPr lang="fr-FR" dirty="0"/>
          </a:p>
        </p:txBody>
      </p:sp>
      <p:sp>
        <p:nvSpPr>
          <p:cNvPr id="5" name="Rectangle 4">
            <a:extLst>
              <a:ext uri="{FF2B5EF4-FFF2-40B4-BE49-F238E27FC236}">
                <a16:creationId xmlns:a16="http://schemas.microsoft.com/office/drawing/2014/main" id="{F2436262-B166-4525-BDD3-2C994944CB44}"/>
              </a:ext>
            </a:extLst>
          </p:cNvPr>
          <p:cNvSpPr/>
          <p:nvPr/>
        </p:nvSpPr>
        <p:spPr>
          <a:xfrm>
            <a:off x="0" y="6619809"/>
            <a:ext cx="12191974" cy="24657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4575779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597D34-E5B5-4066-B5A1-C0B119CD0078}"/>
              </a:ext>
            </a:extLst>
          </p:cNvPr>
          <p:cNvPicPr>
            <a:picLocks noChangeAspect="1"/>
          </p:cNvPicPr>
          <p:nvPr/>
        </p:nvPicPr>
        <p:blipFill rotWithShape="1">
          <a:blip r:embed="rId2">
            <a:alphaModFix amt="20000"/>
            <a:extLst/>
          </a:blip>
          <a:srcRect b="11765"/>
          <a:stretch/>
        </p:blipFill>
        <p:spPr>
          <a:xfrm>
            <a:off x="20" y="1"/>
            <a:ext cx="12191980" cy="6857999"/>
          </a:xfrm>
          <a:prstGeom prst="rect">
            <a:avLst/>
          </a:prstGeom>
        </p:spPr>
      </p:pic>
      <p:sp>
        <p:nvSpPr>
          <p:cNvPr id="2" name="Title 1">
            <a:extLst>
              <a:ext uri="{FF2B5EF4-FFF2-40B4-BE49-F238E27FC236}">
                <a16:creationId xmlns:a16="http://schemas.microsoft.com/office/drawing/2014/main" id="{4883FFBF-1D6C-4739-8844-42F26F27F5E7}"/>
              </a:ext>
            </a:extLst>
          </p:cNvPr>
          <p:cNvSpPr>
            <a:spLocks noGrp="1"/>
          </p:cNvSpPr>
          <p:nvPr>
            <p:ph type="ctrTitle"/>
          </p:nvPr>
        </p:nvSpPr>
        <p:spPr>
          <a:xfrm>
            <a:off x="4387349" y="1200152"/>
            <a:ext cx="6897171" cy="4457696"/>
          </a:xfrm>
        </p:spPr>
        <p:txBody>
          <a:bodyPr anchor="ctr">
            <a:normAutofit/>
          </a:bodyPr>
          <a:lstStyle/>
          <a:p>
            <a:pPr algn="l"/>
            <a:r>
              <a:rPr lang="fr-FR" sz="9600" dirty="0">
                <a:solidFill>
                  <a:srgbClr val="FFFFFF"/>
                </a:solidFill>
                <a:latin typeface="Segoe UI" panose="020B0502040204020203" pitchFamily="34" charset="0"/>
                <a:cs typeface="Segoe UI" panose="020B0502040204020203" pitchFamily="34" charset="0"/>
              </a:rPr>
              <a:t>Hands-on time</a:t>
            </a:r>
          </a:p>
        </p:txBody>
      </p:sp>
      <p:cxnSp>
        <p:nvCxnSpPr>
          <p:cNvPr id="22" name="Straight Connector 2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7DD5A33-A532-49B5-BD8C-98322494DF33}"/>
              </a:ext>
            </a:extLst>
          </p:cNvPr>
          <p:cNvSpPr/>
          <p:nvPr/>
        </p:nvSpPr>
        <p:spPr>
          <a:xfrm>
            <a:off x="0" y="6611420"/>
            <a:ext cx="12191974" cy="2465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D9A3D43E-9C31-4C93-A77B-D81824FCEC86}"/>
              </a:ext>
            </a:extLst>
          </p:cNvPr>
          <p:cNvSpPr txBox="1"/>
          <p:nvPr/>
        </p:nvSpPr>
        <p:spPr>
          <a:xfrm>
            <a:off x="4491274" y="5134629"/>
            <a:ext cx="6503241" cy="954107"/>
          </a:xfrm>
          <a:prstGeom prst="rect">
            <a:avLst/>
          </a:prstGeom>
          <a:noFill/>
        </p:spPr>
        <p:txBody>
          <a:bodyPr wrap="square" rtlCol="0">
            <a:spAutoFit/>
          </a:bodyPr>
          <a:lstStyle/>
          <a:p>
            <a:r>
              <a:rPr lang="fr-FR" sz="2800" dirty="0">
                <a:solidFill>
                  <a:srgbClr val="0078D7"/>
                </a:solidFill>
                <a:latin typeface="Segoe UI Semilight" panose="020B0402040204020203" pitchFamily="34" charset="0"/>
                <a:cs typeface="Segoe UI Semilight" panose="020B0402040204020203" pitchFamily="34" charset="0"/>
              </a:rPr>
              <a:t>github.com/</a:t>
            </a:r>
            <a:r>
              <a:rPr lang="fr-FR" sz="2800" dirty="0" err="1">
                <a:solidFill>
                  <a:srgbClr val="0078D7"/>
                </a:solidFill>
                <a:latin typeface="Segoe UI Semilight" panose="020B0402040204020203" pitchFamily="34" charset="0"/>
                <a:cs typeface="Segoe UI Semilight" panose="020B0402040204020203" pitchFamily="34" charset="0"/>
              </a:rPr>
              <a:t>kagigz</a:t>
            </a:r>
            <a:r>
              <a:rPr lang="fr-FR" sz="2800" dirty="0">
                <a:solidFill>
                  <a:srgbClr val="0078D7"/>
                </a:solidFill>
                <a:latin typeface="Segoe UI Semilight" panose="020B0402040204020203" pitchFamily="34" charset="0"/>
                <a:cs typeface="Segoe UI Semilight" panose="020B0402040204020203" pitchFamily="34" charset="0"/>
              </a:rPr>
              <a:t>/</a:t>
            </a:r>
            <a:r>
              <a:rPr lang="fr-FR" sz="2800" dirty="0" err="1">
                <a:solidFill>
                  <a:srgbClr val="0078D7"/>
                </a:solidFill>
                <a:latin typeface="Segoe UI Semilight" panose="020B0402040204020203" pitchFamily="34" charset="0"/>
                <a:cs typeface="Segoe UI Semilight" panose="020B0402040204020203" pitchFamily="34" charset="0"/>
              </a:rPr>
              <a:t>codingAIworkshops</a:t>
            </a:r>
            <a:endParaRPr lang="fr-FR" sz="2800" dirty="0">
              <a:solidFill>
                <a:srgbClr val="0078D7"/>
              </a:solidFill>
              <a:latin typeface="Segoe UI Semilight" panose="020B0402040204020203" pitchFamily="34" charset="0"/>
              <a:cs typeface="Segoe UI Semilight" panose="020B0402040204020203" pitchFamily="34" charset="0"/>
            </a:endParaRPr>
          </a:p>
          <a:p>
            <a:r>
              <a:rPr lang="fr-FR" sz="2800" dirty="0">
                <a:solidFill>
                  <a:srgbClr val="0078D7"/>
                </a:solidFill>
                <a:latin typeface="Segoe UI Semilight" panose="020B0402040204020203" pitchFamily="34" charset="0"/>
                <a:cs typeface="Segoe UI Semilight" panose="020B0402040204020203" pitchFamily="34" charset="0"/>
              </a:rPr>
              <a:t>portal.azure.com</a:t>
            </a:r>
          </a:p>
        </p:txBody>
      </p:sp>
      <p:pic>
        <p:nvPicPr>
          <p:cNvPr id="10" name="Picture 9">
            <a:extLst>
              <a:ext uri="{FF2B5EF4-FFF2-40B4-BE49-F238E27FC236}">
                <a16:creationId xmlns:a16="http://schemas.microsoft.com/office/drawing/2014/main" id="{179EEEFC-700A-4638-87FA-25699925B2C8}"/>
              </a:ext>
            </a:extLst>
          </p:cNvPr>
          <p:cNvPicPr>
            <a:picLocks noChangeAspect="1"/>
          </p:cNvPicPr>
          <p:nvPr/>
        </p:nvPicPr>
        <p:blipFill>
          <a:blip r:embed="rId3"/>
          <a:stretch>
            <a:fillRect/>
          </a:stretch>
        </p:blipFill>
        <p:spPr>
          <a:xfrm>
            <a:off x="566555" y="2048768"/>
            <a:ext cx="3555504" cy="2760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4932053"/>
      </p:ext>
    </p:extLst>
  </p:cSld>
  <p:clrMapOvr>
    <a:overrideClrMapping bg1="dk1" tx1="lt1" bg2="dk2" tx2="lt2" accent1="accent1" accent2="accent2" accent3="accent3" accent4="accent4" accent5="accent5" accent6="accent6" hlink="hlink" folHlink="folHlink"/>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potx" id="{FAF767A5-BCA3-49EF-AE3A-1B2ED41E981A}" vid="{079C5C20-462B-42D4-8EFB-8051F7048B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746</Words>
  <Application>Microsoft Office PowerPoint</Application>
  <PresentationFormat>Widescreen</PresentationFormat>
  <Paragraphs>78</Paragraphs>
  <Slides>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Segoe UI</vt:lpstr>
      <vt:lpstr>Segoe UI Light</vt:lpstr>
      <vt:lpstr>Segoe UI Semibold</vt:lpstr>
      <vt:lpstr>Segoe UI Semilight</vt:lpstr>
      <vt:lpstr>Wingdings</vt:lpstr>
      <vt:lpstr>Office Theme</vt:lpstr>
      <vt:lpstr>5_WHITE TEMPLATE</vt:lpstr>
      <vt:lpstr>Workshops</vt:lpstr>
      <vt:lpstr>Programme</vt:lpstr>
      <vt:lpstr>Cognitive Services</vt:lpstr>
      <vt:lpstr>PowerPoint Presentation</vt:lpstr>
      <vt:lpstr>PowerPoint Presentation</vt:lpstr>
      <vt:lpstr>Computer Vision API</vt:lpstr>
      <vt:lpstr>Custom Vision Service</vt:lpstr>
      <vt:lpstr>Hands-on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Workshops</dc:title>
  <dc:creator>Katia Gil Guzman</dc:creator>
  <cp:lastModifiedBy>Katia Gil Guzman</cp:lastModifiedBy>
  <cp:revision>1</cp:revision>
  <dcterms:created xsi:type="dcterms:W3CDTF">2019-02-05T10:21:04Z</dcterms:created>
  <dcterms:modified xsi:type="dcterms:W3CDTF">2019-04-11T18:13:35Z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kagilguz@microsoft.com</vt:lpwstr>
  </property>
  <property fmtid="{D5CDD505-2E9C-101B-9397-08002B2CF9AE}" pid="5" name="MSIP_Label_f42aa342-8706-4288-bd11-ebb85995028c_SetDate">
    <vt:lpwstr>2019-02-05T10:23:24.2326987Z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2c3495f8-dd82-4c0a-8ce6-31bc32598959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