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3" r:id="rId20"/>
    <p:sldId id="278" r:id="rId21"/>
    <p:sldId id="277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5A9AA-7ECD-42E7-83A3-4284C5667C2E}" v="620" dt="2019-03-25T18:02:10.410"/>
    <p1510:client id="{E9E89E08-9E48-411B-8F8E-4C0809F5033C}" v="3" dt="2019-03-25T21:18:13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04D9-41DC-40FE-887B-7BC2F7E89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B7EF3-7AD4-4502-A67A-EECAC5B76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0613B-1239-4467-B6CC-10151552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A0DD8-5084-4A22-A161-713ED7D2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144A0-29DA-44DD-9A7D-8D6949C4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97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DEA9-25B3-4A14-ACF3-21988C44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17CB1-B2D3-4376-ADEF-281149F05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F082-303C-46C4-B27A-EAE10053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682CC-04A3-4B74-87B8-AA640C7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94DEF-B977-4A91-B8BC-EEFD5A50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01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6FE97-C21A-4B29-B8B9-408394CE2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ADF63-D4F8-4290-8A8C-208F721B9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36A6-A89D-4A75-B365-5C37C2F3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8CC1-4545-412D-86EE-50F1719B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1B9C2-609B-420C-BED9-5F077B3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71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C227-4ABE-4E55-9853-9F1187DC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65AE-C3EE-4F79-8570-A846B906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4432-4E0A-4775-A45F-12AA05B7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C6ED1-9CE2-4BDB-B52C-F2056BC0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641C6-A030-480B-9B71-263B09BA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78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FA04-B678-476B-96B8-54C7BEFD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8DB8E-62DB-438D-8C77-ED2C1BDF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481F-71C7-4164-893B-D0867273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DE33-2494-4924-95D3-AC0AE65E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E8B4-764E-4B33-A498-93051F7F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53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261A-3CC7-4037-8541-D49A3E86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2F10-C2CF-4396-BB1C-0FFEEF2B2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566D4-B440-443C-9047-E8DF703B3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F01E0-FF88-4EC0-B854-029720D4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D68C2-EA9E-42DE-A60B-8D02905C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14006-944C-44F5-AA4F-1DC2F096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9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EF88-9908-497E-903C-3D4E5410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DD31D-759C-4D82-B32A-B0806F751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4C197-CBA1-434D-9795-D335EC723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D696C-EB07-416C-9D42-4530A1FD5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ADC03-E889-4FFC-BA29-137537734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B2022-B5B2-429D-8803-8BDD70AD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36122-788F-44BD-9C7C-74F78DE6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0C8E0-9342-4A7A-8DF6-AE2036E3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73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F6F3-821C-4315-ADB7-C8EA1D7E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5C07D-A775-4580-A8BF-07B82B24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C9F6F-EFE4-4160-BD78-9211119D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6CDCE-D1B4-4FA3-AD52-3BEFDF7D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61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471A2-3526-4BC8-A4C5-589390FB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1332C-DF4D-4F1B-8641-39C89F69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DEDE7-1CDA-4E97-BA07-6C3E69DC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01A2-CA93-4119-AD15-0FA5D8AF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F28C-D305-429B-80DA-801885C7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422E0-DA80-46FF-92A2-81ED373E7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2E9F6-A73D-4773-88AB-72C2DBF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48283-6B51-4316-A24C-BC6C36CF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97D31-E854-4CA8-B947-5238CF76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96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D561-E7E5-41C1-A92B-42372CBF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2AE72-E9B6-41ED-BEDC-B09676C6A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A6EE9-2025-4A94-953D-D345D5FB5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8F048-9C54-43EC-9FE0-80565C96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0DDFC-334A-413F-8310-23E32168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183FA-B69D-42A2-9070-BD59C533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14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F9EC1-308C-41F0-B648-C477FB00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3517-9FFD-4AC8-B2E0-9990DFFB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B999-B10A-4E28-AC34-CFEDDEB4A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3D7E0-2F92-48BB-B603-1B74F81BAF9B}" type="datetimeFigureOut">
              <a:rPr lang="fr-FR" smtClean="0"/>
              <a:t>27/03/2019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F2E8-650B-4EEC-A3BF-F1D1F57D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77805-E9DA-401E-9F82-64C92D44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A825-9E8E-4888-9F91-5464F30037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05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97D34-E5B5-4066-B5A1-C0B119CD0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/>
          </a:blip>
          <a:srcRect b="117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83FFBF-1D6C-4739-8844-42F26F27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fr-FR" sz="9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50C87-7B57-4E0F-8D85-B5B2EA3D3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fr-FR" sz="4400" dirty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Code &amp; AI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7DD5A33-A532-49B5-BD8C-98322494DF33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3D43E-9C31-4C93-A77B-D81824FCEC86}"/>
              </a:ext>
            </a:extLst>
          </p:cNvPr>
          <p:cNvSpPr txBox="1"/>
          <p:nvPr/>
        </p:nvSpPr>
        <p:spPr>
          <a:xfrm>
            <a:off x="4516441" y="5165137"/>
            <a:ext cx="650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#1 </a:t>
            </a:r>
            <a:r>
              <a:rPr lang="fr-FR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Learn</a:t>
            </a:r>
            <a:r>
              <a:rPr lang="fr-FR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How To Code</a:t>
            </a:r>
          </a:p>
        </p:txBody>
      </p:sp>
    </p:spTree>
    <p:extLst>
      <p:ext uri="{BB962C8B-B14F-4D97-AF65-F5344CB8AC3E}">
        <p14:creationId xmlns:p14="http://schemas.microsoft.com/office/powerpoint/2010/main" val="3288706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9"/>
            <a:ext cx="9674817" cy="702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En français :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Si quelque chose est vérifié, faire ceci ou sinon, faire cela.</a:t>
            </a:r>
          </a:p>
          <a:p>
            <a:pPr marL="0" indent="0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60068B-0DBD-4DD2-9CAB-D7FAB64A6EE9}"/>
              </a:ext>
            </a:extLst>
          </p:cNvPr>
          <p:cNvSpPr/>
          <p:nvPr/>
        </p:nvSpPr>
        <p:spPr>
          <a:xfrm>
            <a:off x="3746622" y="2573678"/>
            <a:ext cx="3816849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E2C418-1A7F-4E0A-ACD4-0194B7C02061}"/>
              </a:ext>
            </a:extLst>
          </p:cNvPr>
          <p:cNvSpPr/>
          <p:nvPr/>
        </p:nvSpPr>
        <p:spPr>
          <a:xfrm rot="16200000">
            <a:off x="3033208" y="3287091"/>
            <a:ext cx="2059967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92628-B3F2-4B8D-85BF-6E719CD6B501}"/>
              </a:ext>
            </a:extLst>
          </p:cNvPr>
          <p:cNvSpPr/>
          <p:nvPr/>
        </p:nvSpPr>
        <p:spPr>
          <a:xfrm>
            <a:off x="3746620" y="4088475"/>
            <a:ext cx="3816849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C7B0A-69F8-4370-A01F-9A2E9E8D9469}"/>
              </a:ext>
            </a:extLst>
          </p:cNvPr>
          <p:cNvSpPr/>
          <p:nvPr/>
        </p:nvSpPr>
        <p:spPr>
          <a:xfrm rot="16200000">
            <a:off x="3033206" y="4478750"/>
            <a:ext cx="2059967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F3AFA-AED9-457F-BF73-6B89FBDDD925}"/>
              </a:ext>
            </a:extLst>
          </p:cNvPr>
          <p:cNvSpPr/>
          <p:nvPr/>
        </p:nvSpPr>
        <p:spPr>
          <a:xfrm>
            <a:off x="3746620" y="5603272"/>
            <a:ext cx="3816849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E7C54-0706-4CC7-81C2-A2DDFF586EB3}"/>
              </a:ext>
            </a:extLst>
          </p:cNvPr>
          <p:cNvSpPr txBox="1"/>
          <p:nvPr/>
        </p:nvSpPr>
        <p:spPr>
          <a:xfrm>
            <a:off x="3877615" y="2650638"/>
            <a:ext cx="381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 condition est vraie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FC92D-D256-4835-B7E4-14D98B71068D}"/>
              </a:ext>
            </a:extLst>
          </p:cNvPr>
          <p:cNvSpPr txBox="1"/>
          <p:nvPr/>
        </p:nvSpPr>
        <p:spPr>
          <a:xfrm>
            <a:off x="3877615" y="4198422"/>
            <a:ext cx="381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4C25F1-BE96-4589-9149-F4D3624ADBCA}"/>
              </a:ext>
            </a:extLst>
          </p:cNvPr>
          <p:cNvSpPr txBox="1"/>
          <p:nvPr/>
        </p:nvSpPr>
        <p:spPr>
          <a:xfrm>
            <a:off x="4548861" y="3500664"/>
            <a:ext cx="381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Chose à faire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7ACCB-56F3-4D92-BB88-C73410925523}"/>
              </a:ext>
            </a:extLst>
          </p:cNvPr>
          <p:cNvSpPr txBox="1"/>
          <p:nvPr/>
        </p:nvSpPr>
        <p:spPr>
          <a:xfrm>
            <a:off x="4548861" y="4962388"/>
            <a:ext cx="381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Autre chose à faire</a:t>
            </a:r>
          </a:p>
        </p:txBody>
      </p:sp>
    </p:spTree>
    <p:extLst>
      <p:ext uri="{BB962C8B-B14F-4D97-AF65-F5344CB8AC3E}">
        <p14:creationId xmlns:p14="http://schemas.microsoft.com/office/powerpoint/2010/main" val="273235350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9"/>
            <a:ext cx="9674817" cy="702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En français :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Si quelque chose est vérifié, faire ceci ou sinon, faire cela.</a:t>
            </a:r>
          </a:p>
          <a:p>
            <a:pPr marL="0" indent="0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177B8-C58A-45BA-B1F0-9E9ACA944ABE}"/>
              </a:ext>
            </a:extLst>
          </p:cNvPr>
          <p:cNvSpPr/>
          <p:nvPr/>
        </p:nvSpPr>
        <p:spPr>
          <a:xfrm>
            <a:off x="878461" y="3249114"/>
            <a:ext cx="10475325" cy="3044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4AD4A-FE96-411F-9676-DE4315F90084}"/>
              </a:ext>
            </a:extLst>
          </p:cNvPr>
          <p:cNvSpPr txBox="1"/>
          <p:nvPr/>
        </p:nvSpPr>
        <p:spPr>
          <a:xfrm>
            <a:off x="1537547" y="3499106"/>
            <a:ext cx="96552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&gt;= 21 ){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reponse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‘You can enter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everywhere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.’;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if (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 18)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reponse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‘You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enter.’;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reponse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‘You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enter in the US, but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can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.’;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98B21-AC8F-47FB-BC3F-87DA82B8E963}"/>
              </a:ext>
            </a:extLst>
          </p:cNvPr>
          <p:cNvSpPr txBox="1"/>
          <p:nvPr/>
        </p:nvSpPr>
        <p:spPr>
          <a:xfrm>
            <a:off x="1537547" y="2652541"/>
            <a:ext cx="139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 en JS :</a:t>
            </a:r>
          </a:p>
        </p:txBody>
      </p:sp>
    </p:spTree>
    <p:extLst>
      <p:ext uri="{BB962C8B-B14F-4D97-AF65-F5344CB8AC3E}">
        <p14:creationId xmlns:p14="http://schemas.microsoft.com/office/powerpoint/2010/main" val="80923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9"/>
            <a:ext cx="9674817" cy="702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En français :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Si quelque chose est vérifié, faire ceci ou sinon, faire cela.</a:t>
            </a:r>
          </a:p>
          <a:p>
            <a:pPr marL="0" indent="0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177B8-C58A-45BA-B1F0-9E9ACA944ABE}"/>
              </a:ext>
            </a:extLst>
          </p:cNvPr>
          <p:cNvSpPr/>
          <p:nvPr/>
        </p:nvSpPr>
        <p:spPr>
          <a:xfrm>
            <a:off x="878461" y="3249114"/>
            <a:ext cx="10475325" cy="3044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4AD4A-FE96-411F-9676-DE4315F90084}"/>
              </a:ext>
            </a:extLst>
          </p:cNvPr>
          <p:cNvSpPr txBox="1"/>
          <p:nvPr/>
        </p:nvSpPr>
        <p:spPr>
          <a:xfrm>
            <a:off x="1537547" y="3499106"/>
            <a:ext cx="75873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tonPere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monPere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taMere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maMere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reponse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‘On est frères.’;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if (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tonPere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monPere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taMere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maMere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reponse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‘On est demi-frères.’;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reponse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‘On n’est pas frères et sœurs.’;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98B21-AC8F-47FB-BC3F-87DA82B8E963}"/>
              </a:ext>
            </a:extLst>
          </p:cNvPr>
          <p:cNvSpPr txBox="1"/>
          <p:nvPr/>
        </p:nvSpPr>
        <p:spPr>
          <a:xfrm>
            <a:off x="1537547" y="2652541"/>
            <a:ext cx="139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 en JS :</a:t>
            </a:r>
          </a:p>
        </p:txBody>
      </p:sp>
    </p:spTree>
    <p:extLst>
      <p:ext uri="{BB962C8B-B14F-4D97-AF65-F5344CB8AC3E}">
        <p14:creationId xmlns:p14="http://schemas.microsoft.com/office/powerpoint/2010/main" val="137079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Boucles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9"/>
            <a:ext cx="9674817" cy="702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En français :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Répéter des instructions</a:t>
            </a:r>
          </a:p>
          <a:p>
            <a:pPr marL="0" indent="0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92628-B3F2-4B8D-85BF-6E719CD6B501}"/>
              </a:ext>
            </a:extLst>
          </p:cNvPr>
          <p:cNvSpPr/>
          <p:nvPr/>
        </p:nvSpPr>
        <p:spPr>
          <a:xfrm>
            <a:off x="941775" y="3836616"/>
            <a:ext cx="3816849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C7B0A-69F8-4370-A01F-9A2E9E8D9469}"/>
              </a:ext>
            </a:extLst>
          </p:cNvPr>
          <p:cNvSpPr/>
          <p:nvPr/>
        </p:nvSpPr>
        <p:spPr>
          <a:xfrm rot="16200000">
            <a:off x="426210" y="4424739"/>
            <a:ext cx="1664270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F3AFA-AED9-457F-BF73-6B89FBDDD925}"/>
              </a:ext>
            </a:extLst>
          </p:cNvPr>
          <p:cNvSpPr/>
          <p:nvPr/>
        </p:nvSpPr>
        <p:spPr>
          <a:xfrm>
            <a:off x="941775" y="5351413"/>
            <a:ext cx="3816849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FC92D-D256-4835-B7E4-14D98B71068D}"/>
              </a:ext>
            </a:extLst>
          </p:cNvPr>
          <p:cNvSpPr txBox="1"/>
          <p:nvPr/>
        </p:nvSpPr>
        <p:spPr>
          <a:xfrm>
            <a:off x="1072770" y="3946563"/>
            <a:ext cx="381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Pour i allant de 0 à 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7ACCB-56F3-4D92-BB88-C73410925523}"/>
              </a:ext>
            </a:extLst>
          </p:cNvPr>
          <p:cNvSpPr txBox="1"/>
          <p:nvPr/>
        </p:nvSpPr>
        <p:spPr>
          <a:xfrm>
            <a:off x="1744016" y="4710529"/>
            <a:ext cx="381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Chose à faire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4982D-CD88-4D8D-8BB2-D10192F4C3C4}"/>
              </a:ext>
            </a:extLst>
          </p:cNvPr>
          <p:cNvSpPr/>
          <p:nvPr/>
        </p:nvSpPr>
        <p:spPr>
          <a:xfrm>
            <a:off x="6120840" y="3836616"/>
            <a:ext cx="5135342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FAACE8-478C-41D0-B42F-F2379F49BB2D}"/>
              </a:ext>
            </a:extLst>
          </p:cNvPr>
          <p:cNvSpPr/>
          <p:nvPr/>
        </p:nvSpPr>
        <p:spPr>
          <a:xfrm rot="16200000">
            <a:off x="5605275" y="4454455"/>
            <a:ext cx="1664270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88257-7797-479E-9752-7C91B06ABB40}"/>
              </a:ext>
            </a:extLst>
          </p:cNvPr>
          <p:cNvSpPr/>
          <p:nvPr/>
        </p:nvSpPr>
        <p:spPr>
          <a:xfrm>
            <a:off x="6120838" y="5351413"/>
            <a:ext cx="5135342" cy="63314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9A6BA-EB9B-40B2-AD47-C34744D28D01}"/>
              </a:ext>
            </a:extLst>
          </p:cNvPr>
          <p:cNvSpPr txBox="1"/>
          <p:nvPr/>
        </p:nvSpPr>
        <p:spPr>
          <a:xfrm>
            <a:off x="6251835" y="3946563"/>
            <a:ext cx="521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Tant que la condition est vraie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51E6-46D5-4094-94D1-FBDBBDDDC7CA}"/>
              </a:ext>
            </a:extLst>
          </p:cNvPr>
          <p:cNvSpPr txBox="1"/>
          <p:nvPr/>
        </p:nvSpPr>
        <p:spPr>
          <a:xfrm>
            <a:off x="6923080" y="4503577"/>
            <a:ext cx="4404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Chose à faire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(doit rendre la condition fausse au bout d’un moment sinon boucle infinie)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19BFDAB-49F9-4F90-93AA-2417E9B0991A}"/>
              </a:ext>
            </a:extLst>
          </p:cNvPr>
          <p:cNvSpPr txBox="1">
            <a:spLocks/>
          </p:cNvSpPr>
          <p:nvPr/>
        </p:nvSpPr>
        <p:spPr>
          <a:xfrm>
            <a:off x="217010" y="2827379"/>
            <a:ext cx="5266378" cy="990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3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Boucle For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Répéter des instructions un nombre fini de fois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42F9245-5090-40BE-9DAF-F87773795814}"/>
              </a:ext>
            </a:extLst>
          </p:cNvPr>
          <p:cNvSpPr txBox="1">
            <a:spLocks/>
          </p:cNvSpPr>
          <p:nvPr/>
        </p:nvSpPr>
        <p:spPr>
          <a:xfrm>
            <a:off x="5404177" y="2820292"/>
            <a:ext cx="6390555" cy="990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3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Boucle </a:t>
            </a:r>
            <a:r>
              <a:rPr lang="fr-FR" sz="33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While</a:t>
            </a:r>
            <a:endParaRPr lang="fr-FR" sz="33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Répéter des instructions tant qu’une condition est vérifiée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86108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Boucles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9"/>
            <a:ext cx="9674817" cy="702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En français :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Répéter des instructions</a:t>
            </a:r>
          </a:p>
          <a:p>
            <a:pPr marL="0" indent="0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19BFDAB-49F9-4F90-93AA-2417E9B0991A}"/>
              </a:ext>
            </a:extLst>
          </p:cNvPr>
          <p:cNvSpPr txBox="1">
            <a:spLocks/>
          </p:cNvSpPr>
          <p:nvPr/>
        </p:nvSpPr>
        <p:spPr>
          <a:xfrm>
            <a:off x="92467" y="2529568"/>
            <a:ext cx="2930258" cy="990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Boucle For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6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42F9245-5090-40BE-9DAF-F87773795814}"/>
              </a:ext>
            </a:extLst>
          </p:cNvPr>
          <p:cNvSpPr txBox="1">
            <a:spLocks/>
          </p:cNvSpPr>
          <p:nvPr/>
        </p:nvSpPr>
        <p:spPr>
          <a:xfrm>
            <a:off x="92467" y="4468826"/>
            <a:ext cx="3272320" cy="990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Boucle </a:t>
            </a:r>
            <a:r>
              <a:rPr lang="fr-FR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While</a:t>
            </a:r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66D84F-7D60-4CA7-84B4-824F4D65D27E}"/>
              </a:ext>
            </a:extLst>
          </p:cNvPr>
          <p:cNvSpPr/>
          <p:nvPr/>
        </p:nvSpPr>
        <p:spPr>
          <a:xfrm>
            <a:off x="904146" y="3060683"/>
            <a:ext cx="5917894" cy="12621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A23F2C-E367-4130-BAAC-665951682423}"/>
              </a:ext>
            </a:extLst>
          </p:cNvPr>
          <p:cNvSpPr txBox="1"/>
          <p:nvPr/>
        </p:nvSpPr>
        <p:spPr>
          <a:xfrm>
            <a:off x="1109725" y="3256098"/>
            <a:ext cx="5519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for (var i=0; i&lt;10; i++){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(‘Nous sommes au tour ’+i);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EB2F50-A239-4894-A29D-376D7CF85E67}"/>
              </a:ext>
            </a:extLst>
          </p:cNvPr>
          <p:cNvSpPr/>
          <p:nvPr/>
        </p:nvSpPr>
        <p:spPr>
          <a:xfrm>
            <a:off x="904146" y="4963961"/>
            <a:ext cx="5917894" cy="1329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C00A4F-5686-47DC-8A70-702655F8BB86}"/>
              </a:ext>
            </a:extLst>
          </p:cNvPr>
          <p:cNvSpPr txBox="1"/>
          <p:nvPr/>
        </p:nvSpPr>
        <p:spPr>
          <a:xfrm>
            <a:off x="1109725" y="5041939"/>
            <a:ext cx="34515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 compteur = 0;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(compteur &lt; 100){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compteur++;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2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Bout de code qui peut être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appelé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dans le programme, qui peut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retourner une valeur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et qui peut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prendre en paramètres 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 variables (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arguments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47F4763-AAFF-4A86-89A7-C94C0885884F}"/>
              </a:ext>
            </a:extLst>
          </p:cNvPr>
          <p:cNvSpPr/>
          <p:nvPr/>
        </p:nvSpPr>
        <p:spPr>
          <a:xfrm>
            <a:off x="4590823" y="3012074"/>
            <a:ext cx="2219218" cy="2659261"/>
          </a:xfrm>
          <a:prstGeom prst="cube">
            <a:avLst/>
          </a:prstGeom>
          <a:solidFill>
            <a:srgbClr val="0078D7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FC92D-D256-4835-B7E4-14D98B71068D}"/>
              </a:ext>
            </a:extLst>
          </p:cNvPr>
          <p:cNvSpPr txBox="1"/>
          <p:nvPr/>
        </p:nvSpPr>
        <p:spPr>
          <a:xfrm>
            <a:off x="4702979" y="4341704"/>
            <a:ext cx="381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maFonction</a:t>
            </a:r>
            <a:endParaRPr lang="fr-F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CD4EB-2C9E-4AB6-96DF-58105F4191D6}"/>
              </a:ext>
            </a:extLst>
          </p:cNvPr>
          <p:cNvSpPr txBox="1"/>
          <p:nvPr/>
        </p:nvSpPr>
        <p:spPr>
          <a:xfrm>
            <a:off x="925493" y="6052140"/>
            <a:ext cx="1068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Il n’y a pas toujours besoin d’arguments, et la fonction n’a pas toujours besoin de retourner quelque chose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38EE58-5C08-4184-8806-7A2C8A29718D}"/>
              </a:ext>
            </a:extLst>
          </p:cNvPr>
          <p:cNvSpPr/>
          <p:nvPr/>
        </p:nvSpPr>
        <p:spPr>
          <a:xfrm>
            <a:off x="3051292" y="4390380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0E1B9F2-2DAB-482B-BD11-C9CAAD61B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29" y="4541759"/>
            <a:ext cx="1198027" cy="1290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367369-1D25-4D6C-8820-03179D226A2A}"/>
              </a:ext>
            </a:extLst>
          </p:cNvPr>
          <p:cNvSpPr txBox="1"/>
          <p:nvPr/>
        </p:nvSpPr>
        <p:spPr>
          <a:xfrm>
            <a:off x="1679486" y="4384643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7ADB8FF-6FED-4301-887F-1CEAA0AC5E49}"/>
              </a:ext>
            </a:extLst>
          </p:cNvPr>
          <p:cNvSpPr/>
          <p:nvPr/>
        </p:nvSpPr>
        <p:spPr>
          <a:xfrm>
            <a:off x="7074409" y="4307113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E43B4-3121-47FD-88D7-60F2895A48AE}"/>
              </a:ext>
            </a:extLst>
          </p:cNvPr>
          <p:cNvSpPr txBox="1"/>
          <p:nvPr/>
        </p:nvSpPr>
        <p:spPr>
          <a:xfrm>
            <a:off x="8631984" y="4295406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12499658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5" grpId="0"/>
      <p:bldP spid="4" grpId="0"/>
      <p:bldP spid="7" grpId="0" animBg="1"/>
      <p:bldP spid="10" grpId="0"/>
      <p:bldP spid="27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Bout de code qui peut être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appelé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dans le programme, qui peut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retourner une valeur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et qui peut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prendre en paramètres 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 variables (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arguments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47F4763-AAFF-4A86-89A7-C94C0885884F}"/>
              </a:ext>
            </a:extLst>
          </p:cNvPr>
          <p:cNvSpPr/>
          <p:nvPr/>
        </p:nvSpPr>
        <p:spPr>
          <a:xfrm>
            <a:off x="4590823" y="3012074"/>
            <a:ext cx="2219218" cy="2659261"/>
          </a:xfrm>
          <a:prstGeom prst="cube">
            <a:avLst/>
          </a:prstGeom>
          <a:solidFill>
            <a:srgbClr val="0078D7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FC92D-D256-4835-B7E4-14D98B71068D}"/>
              </a:ext>
            </a:extLst>
          </p:cNvPr>
          <p:cNvSpPr txBox="1"/>
          <p:nvPr/>
        </p:nvSpPr>
        <p:spPr>
          <a:xfrm>
            <a:off x="4861630" y="3636561"/>
            <a:ext cx="1153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addition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38EE58-5C08-4184-8806-7A2C8A29718D}"/>
              </a:ext>
            </a:extLst>
          </p:cNvPr>
          <p:cNvSpPr/>
          <p:nvPr/>
        </p:nvSpPr>
        <p:spPr>
          <a:xfrm>
            <a:off x="3095970" y="4501986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67369-1D25-4D6C-8820-03179D226A2A}"/>
              </a:ext>
            </a:extLst>
          </p:cNvPr>
          <p:cNvSpPr txBox="1"/>
          <p:nvPr/>
        </p:nvSpPr>
        <p:spPr>
          <a:xfrm>
            <a:off x="2507975" y="45019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14.4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7ADB8FF-6FED-4301-887F-1CEAA0AC5E49}"/>
              </a:ext>
            </a:extLst>
          </p:cNvPr>
          <p:cNvSpPr/>
          <p:nvPr/>
        </p:nvSpPr>
        <p:spPr>
          <a:xfrm>
            <a:off x="7074409" y="4307113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E43B4-3121-47FD-88D7-60F2895A48AE}"/>
              </a:ext>
            </a:extLst>
          </p:cNvPr>
          <p:cNvSpPr txBox="1"/>
          <p:nvPr/>
        </p:nvSpPr>
        <p:spPr>
          <a:xfrm>
            <a:off x="8631984" y="42954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10.0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F048B-CB6E-4539-B47D-2457F7F28273}"/>
              </a:ext>
            </a:extLst>
          </p:cNvPr>
          <p:cNvSpPr txBox="1"/>
          <p:nvPr/>
        </p:nvSpPr>
        <p:spPr>
          <a:xfrm>
            <a:off x="4709005" y="4315394"/>
            <a:ext cx="1451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Additionne les arguments et retourne le résultat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0174A8-5540-461F-B557-9A030C1836D9}"/>
              </a:ext>
            </a:extLst>
          </p:cNvPr>
          <p:cNvSpPr/>
          <p:nvPr/>
        </p:nvSpPr>
        <p:spPr>
          <a:xfrm rot="1482368">
            <a:off x="3184694" y="3757030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D7C2B-CB69-4F44-BAAC-6DC2B56C2BE7}"/>
              </a:ext>
            </a:extLst>
          </p:cNvPr>
          <p:cNvSpPr txBox="1"/>
          <p:nvPr/>
        </p:nvSpPr>
        <p:spPr>
          <a:xfrm>
            <a:off x="2687346" y="337759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-18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3969AA-ED8E-47D4-9C0D-29CC823AEB9F}"/>
              </a:ext>
            </a:extLst>
          </p:cNvPr>
          <p:cNvSpPr/>
          <p:nvPr/>
        </p:nvSpPr>
        <p:spPr>
          <a:xfrm rot="20343519">
            <a:off x="3133056" y="5182239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C2558-6A32-4616-9386-D8A0D7D556B2}"/>
              </a:ext>
            </a:extLst>
          </p:cNvPr>
          <p:cNvSpPr txBox="1"/>
          <p:nvPr/>
        </p:nvSpPr>
        <p:spPr>
          <a:xfrm>
            <a:off x="2569649" y="551594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13.6</a:t>
            </a:r>
          </a:p>
        </p:txBody>
      </p:sp>
    </p:spTree>
    <p:extLst>
      <p:ext uri="{BB962C8B-B14F-4D97-AF65-F5344CB8AC3E}">
        <p14:creationId xmlns:p14="http://schemas.microsoft.com/office/powerpoint/2010/main" val="57935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Bout de code qui peut être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appelé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dans le programme, qui peut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retourner une valeur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et qui peut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prendre en paramètres 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 variables (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arguments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47F4763-AAFF-4A86-89A7-C94C0885884F}"/>
              </a:ext>
            </a:extLst>
          </p:cNvPr>
          <p:cNvSpPr/>
          <p:nvPr/>
        </p:nvSpPr>
        <p:spPr>
          <a:xfrm>
            <a:off x="4590823" y="3012074"/>
            <a:ext cx="2219218" cy="2659261"/>
          </a:xfrm>
          <a:prstGeom prst="cube">
            <a:avLst/>
          </a:prstGeom>
          <a:solidFill>
            <a:srgbClr val="0078D7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FC92D-D256-4835-B7E4-14D98B71068D}"/>
              </a:ext>
            </a:extLst>
          </p:cNvPr>
          <p:cNvSpPr txBox="1"/>
          <p:nvPr/>
        </p:nvSpPr>
        <p:spPr>
          <a:xfrm>
            <a:off x="4804015" y="3636561"/>
            <a:ext cx="1417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notification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38EE58-5C08-4184-8806-7A2C8A29718D}"/>
              </a:ext>
            </a:extLst>
          </p:cNvPr>
          <p:cNvSpPr/>
          <p:nvPr/>
        </p:nvSpPr>
        <p:spPr>
          <a:xfrm>
            <a:off x="3095970" y="4501986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67369-1D25-4D6C-8820-03179D226A2A}"/>
              </a:ext>
            </a:extLst>
          </p:cNvPr>
          <p:cNvSpPr txBox="1"/>
          <p:nvPr/>
        </p:nvSpPr>
        <p:spPr>
          <a:xfrm>
            <a:off x="1619091" y="4462413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‘kevin-du-78’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F048B-CB6E-4539-B47D-2457F7F28273}"/>
              </a:ext>
            </a:extLst>
          </p:cNvPr>
          <p:cNvSpPr txBox="1"/>
          <p:nvPr/>
        </p:nvSpPr>
        <p:spPr>
          <a:xfrm>
            <a:off x="4709005" y="4315394"/>
            <a:ext cx="1451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Envoie une notification aux utilisateurs donnés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0174A8-5540-461F-B557-9A030C1836D9}"/>
              </a:ext>
            </a:extLst>
          </p:cNvPr>
          <p:cNvSpPr/>
          <p:nvPr/>
        </p:nvSpPr>
        <p:spPr>
          <a:xfrm rot="1482368">
            <a:off x="3184694" y="3757030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D7C2B-CB69-4F44-BAAC-6DC2B56C2BE7}"/>
              </a:ext>
            </a:extLst>
          </p:cNvPr>
          <p:cNvSpPr txBox="1"/>
          <p:nvPr/>
        </p:nvSpPr>
        <p:spPr>
          <a:xfrm>
            <a:off x="1889783" y="3337662"/>
            <a:ext cx="13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‘</a:t>
            </a:r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petitponey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’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3969AA-ED8E-47D4-9C0D-29CC823AEB9F}"/>
              </a:ext>
            </a:extLst>
          </p:cNvPr>
          <p:cNvSpPr/>
          <p:nvPr/>
        </p:nvSpPr>
        <p:spPr>
          <a:xfrm rot="20343519">
            <a:off x="3133056" y="5182239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C2558-6A32-4616-9386-D8A0D7D556B2}"/>
              </a:ext>
            </a:extLst>
          </p:cNvPr>
          <p:cNvSpPr txBox="1"/>
          <p:nvPr/>
        </p:nvSpPr>
        <p:spPr>
          <a:xfrm>
            <a:off x="2281148" y="549711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kagigz</a:t>
            </a:r>
            <a:endParaRPr lang="fr-FR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39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Bout de code qui peut être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appelé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dans le programme, qui peut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retourner une valeur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et qui peut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prendre en paramètres 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 variables (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arguments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47F4763-AAFF-4A86-89A7-C94C0885884F}"/>
              </a:ext>
            </a:extLst>
          </p:cNvPr>
          <p:cNvSpPr/>
          <p:nvPr/>
        </p:nvSpPr>
        <p:spPr>
          <a:xfrm>
            <a:off x="4590823" y="3012074"/>
            <a:ext cx="2219218" cy="2659261"/>
          </a:xfrm>
          <a:prstGeom prst="cube">
            <a:avLst/>
          </a:prstGeom>
          <a:solidFill>
            <a:srgbClr val="0078D7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FC92D-D256-4835-B7E4-14D98B71068D}"/>
              </a:ext>
            </a:extLst>
          </p:cNvPr>
          <p:cNvSpPr txBox="1"/>
          <p:nvPr/>
        </p:nvSpPr>
        <p:spPr>
          <a:xfrm>
            <a:off x="4897589" y="3636561"/>
            <a:ext cx="1153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requete</a:t>
            </a:r>
            <a:endParaRPr lang="fr-FR" sz="2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7ADB8FF-6FED-4301-887F-1CEAA0AC5E49}"/>
              </a:ext>
            </a:extLst>
          </p:cNvPr>
          <p:cNvSpPr/>
          <p:nvPr/>
        </p:nvSpPr>
        <p:spPr>
          <a:xfrm>
            <a:off x="7074409" y="4307113"/>
            <a:ext cx="1404128" cy="36933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E43B4-3121-47FD-88D7-60F2895A48AE}"/>
              </a:ext>
            </a:extLst>
          </p:cNvPr>
          <p:cNvSpPr txBox="1"/>
          <p:nvPr/>
        </p:nvSpPr>
        <p:spPr>
          <a:xfrm>
            <a:off x="8631984" y="429540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443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F048B-CB6E-4539-B47D-2457F7F28273}"/>
              </a:ext>
            </a:extLst>
          </p:cNvPr>
          <p:cNvSpPr txBox="1"/>
          <p:nvPr/>
        </p:nvSpPr>
        <p:spPr>
          <a:xfrm>
            <a:off x="4709005" y="4315394"/>
            <a:ext cx="1451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Renvoie le nombre d’utilisateurs inscrits</a:t>
            </a:r>
          </a:p>
        </p:txBody>
      </p:sp>
    </p:spTree>
    <p:extLst>
      <p:ext uri="{BB962C8B-B14F-4D97-AF65-F5344CB8AC3E}">
        <p14:creationId xmlns:p14="http://schemas.microsoft.com/office/powerpoint/2010/main" val="46330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Bout de code qui peut être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appelé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dans le programme, qui peut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retourner une valeur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et qui peut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prendre en paramètres 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 variables (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arguments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47F4763-AAFF-4A86-89A7-C94C0885884F}"/>
              </a:ext>
            </a:extLst>
          </p:cNvPr>
          <p:cNvSpPr/>
          <p:nvPr/>
        </p:nvSpPr>
        <p:spPr>
          <a:xfrm>
            <a:off x="4590823" y="3012074"/>
            <a:ext cx="2219218" cy="2659261"/>
          </a:xfrm>
          <a:prstGeom prst="cube">
            <a:avLst/>
          </a:prstGeom>
          <a:solidFill>
            <a:srgbClr val="0078D7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FC92D-D256-4835-B7E4-14D98B71068D}"/>
              </a:ext>
            </a:extLst>
          </p:cNvPr>
          <p:cNvSpPr txBox="1"/>
          <p:nvPr/>
        </p:nvSpPr>
        <p:spPr>
          <a:xfrm>
            <a:off x="4780142" y="3575868"/>
            <a:ext cx="1687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newsletter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F048B-CB6E-4539-B47D-2457F7F28273}"/>
              </a:ext>
            </a:extLst>
          </p:cNvPr>
          <p:cNvSpPr txBox="1"/>
          <p:nvPr/>
        </p:nvSpPr>
        <p:spPr>
          <a:xfrm>
            <a:off x="4754975" y="4254343"/>
            <a:ext cx="145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Envoie une newsletter à tous les utilisateurs inscrits</a:t>
            </a:r>
          </a:p>
        </p:txBody>
      </p:sp>
    </p:spTree>
    <p:extLst>
      <p:ext uri="{BB962C8B-B14F-4D97-AF65-F5344CB8AC3E}">
        <p14:creationId xmlns:p14="http://schemas.microsoft.com/office/powerpoint/2010/main" val="317059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Programme</a:t>
            </a:r>
            <a:endParaRPr lang="fr-FR" dirty="0">
              <a:solidFill>
                <a:srgbClr val="0078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2172700"/>
            <a:ext cx="10751906" cy="36166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I. Introduction</a:t>
            </a: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fr-F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Qu’est-ce que le code, à quoi ça sert ? </a:t>
            </a:r>
          </a:p>
          <a:p>
            <a:pPr marL="0" indent="0">
              <a:buNone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fr-FR" sz="3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II. Bases de la programmation</a:t>
            </a: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fr-F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Variables, conditions, boucles, fonctions, classes, librairies/</a:t>
            </a:r>
            <a:r>
              <a:rPr lang="fr-FR" sz="2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frameworks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fr-FR" sz="3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III. Hands-on</a:t>
            </a: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fr-F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Expérimentations avec </a:t>
            </a:r>
            <a:r>
              <a:rPr lang="fr-FR" sz="2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babylonJS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AutoNum type="romanUcPeriod"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21785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Bout de code qui peut être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appelé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dans le programme, qui peut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retourner une valeur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et qui peut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prendre en paramètres 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 variables (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arguments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F048B-CB6E-4539-B47D-2457F7F28273}"/>
              </a:ext>
            </a:extLst>
          </p:cNvPr>
          <p:cNvSpPr txBox="1"/>
          <p:nvPr/>
        </p:nvSpPr>
        <p:spPr>
          <a:xfrm>
            <a:off x="4709005" y="4315394"/>
            <a:ext cx="1451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Renvoie le nombre d’utilisateurs inscrits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611156-A90E-47E7-8F3D-AD9856EB36FB}"/>
              </a:ext>
            </a:extLst>
          </p:cNvPr>
          <p:cNvSpPr txBox="1">
            <a:spLocks/>
          </p:cNvSpPr>
          <p:nvPr/>
        </p:nvSpPr>
        <p:spPr>
          <a:xfrm>
            <a:off x="734601" y="2704226"/>
            <a:ext cx="2211069" cy="990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Syntaxe en JS :</a:t>
            </a:r>
            <a:endParaRPr lang="fr-FR" sz="16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7C7549-F144-4B9B-BBA2-7AD91D3A9833}"/>
              </a:ext>
            </a:extLst>
          </p:cNvPr>
          <p:cNvSpPr/>
          <p:nvPr/>
        </p:nvSpPr>
        <p:spPr>
          <a:xfrm>
            <a:off x="904146" y="3332944"/>
            <a:ext cx="6616538" cy="12621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16BAD-9733-4927-BC96-2A86FBDDF0EB}"/>
              </a:ext>
            </a:extLst>
          </p:cNvPr>
          <p:cNvSpPr txBox="1"/>
          <p:nvPr/>
        </p:nvSpPr>
        <p:spPr>
          <a:xfrm>
            <a:off x="1109725" y="3528359"/>
            <a:ext cx="5974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maFonction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(argument1, argument2){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// Code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2198ABC-0898-4E46-8F78-FE9150766037}"/>
              </a:ext>
            </a:extLst>
          </p:cNvPr>
          <p:cNvSpPr txBox="1">
            <a:spLocks/>
          </p:cNvSpPr>
          <p:nvPr/>
        </p:nvSpPr>
        <p:spPr>
          <a:xfrm>
            <a:off x="4190" y="4710668"/>
            <a:ext cx="2211069" cy="990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OU</a:t>
            </a:r>
            <a:endParaRPr lang="fr-FR" sz="16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7426E-6421-420D-AD7B-724CA8436305}"/>
              </a:ext>
            </a:extLst>
          </p:cNvPr>
          <p:cNvSpPr/>
          <p:nvPr/>
        </p:nvSpPr>
        <p:spPr>
          <a:xfrm>
            <a:off x="904146" y="5215676"/>
            <a:ext cx="6616538" cy="12621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637CE-ED84-4461-9D0D-95BA760DA6EC}"/>
              </a:ext>
            </a:extLst>
          </p:cNvPr>
          <p:cNvSpPr txBox="1"/>
          <p:nvPr/>
        </p:nvSpPr>
        <p:spPr>
          <a:xfrm>
            <a:off x="1109725" y="5411091"/>
            <a:ext cx="6250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maFonction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(argument1, argument2) =&gt;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// Code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CB076E-8EBF-42D7-94F0-785BE1E1486E}"/>
              </a:ext>
            </a:extLst>
          </p:cNvPr>
          <p:cNvSpPr/>
          <p:nvPr/>
        </p:nvSpPr>
        <p:spPr>
          <a:xfrm>
            <a:off x="7726264" y="3332943"/>
            <a:ext cx="3976002" cy="31448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5DD92940-6DD6-4134-9E83-6DBAB7A9BE75}"/>
              </a:ext>
            </a:extLst>
          </p:cNvPr>
          <p:cNvSpPr txBox="1"/>
          <p:nvPr/>
        </p:nvSpPr>
        <p:spPr>
          <a:xfrm>
            <a:off x="7853998" y="3419054"/>
            <a:ext cx="40110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Cas 1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maFonction1(‘arg1’,‘arg2’);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Cas 2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maFonction2(‘arg1’);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Cas 3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maFonction3();  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Cas 4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maFonction4();</a:t>
            </a:r>
          </a:p>
        </p:txBody>
      </p:sp>
    </p:spTree>
    <p:extLst>
      <p:ext uri="{BB962C8B-B14F-4D97-AF65-F5344CB8AC3E}">
        <p14:creationId xmlns:p14="http://schemas.microsoft.com/office/powerpoint/2010/main" val="2833580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Classes et objets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Classe :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regroupement de variables (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attributs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et de fonctions (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méthodes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Objet :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instance d’une classe</a:t>
            </a:r>
          </a:p>
          <a:p>
            <a:pPr marL="0" indent="0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A2879A-6496-4D5C-84CD-8A4CBDBBF6B7}"/>
              </a:ext>
            </a:extLst>
          </p:cNvPr>
          <p:cNvSpPr/>
          <p:nvPr/>
        </p:nvSpPr>
        <p:spPr>
          <a:xfrm>
            <a:off x="1279977" y="3041294"/>
            <a:ext cx="3964981" cy="3210531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5F235-943A-45D4-80D7-70653B0B2D0A}"/>
              </a:ext>
            </a:extLst>
          </p:cNvPr>
          <p:cNvSpPr txBox="1"/>
          <p:nvPr/>
        </p:nvSpPr>
        <p:spPr>
          <a:xfrm>
            <a:off x="2513191" y="3097952"/>
            <a:ext cx="14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Personnage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2A38B-0022-46A7-A1B2-6831E47102C3}"/>
              </a:ext>
            </a:extLst>
          </p:cNvPr>
          <p:cNvSpPr txBox="1"/>
          <p:nvPr/>
        </p:nvSpPr>
        <p:spPr>
          <a:xfrm>
            <a:off x="1377977" y="3566892"/>
            <a:ext cx="37689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prenom1 = ‘Emilie’;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age1 = ‘21’;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sexe1 = ‘femme’;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ptsDeVie1 = ‘150’;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argent1 = ‘1200’;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emilieMarche</a:t>
            </a: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D69A59-9B18-4A23-A9AC-94F0F142BB7B}"/>
              </a:ext>
            </a:extLst>
          </p:cNvPr>
          <p:cNvSpPr/>
          <p:nvPr/>
        </p:nvSpPr>
        <p:spPr>
          <a:xfrm>
            <a:off x="6308754" y="3041294"/>
            <a:ext cx="3964981" cy="3210531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BCA0BD-C4E9-4132-8E6F-881C72CEE4A4}"/>
              </a:ext>
            </a:extLst>
          </p:cNvPr>
          <p:cNvSpPr txBox="1"/>
          <p:nvPr/>
        </p:nvSpPr>
        <p:spPr>
          <a:xfrm>
            <a:off x="7541968" y="3097952"/>
            <a:ext cx="153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Personnage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CD5CE-F8C9-435D-A096-D2AF498D42DB}"/>
              </a:ext>
            </a:extLst>
          </p:cNvPr>
          <p:cNvSpPr txBox="1"/>
          <p:nvPr/>
        </p:nvSpPr>
        <p:spPr>
          <a:xfrm>
            <a:off x="6406754" y="3566892"/>
            <a:ext cx="34932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prenom2 = ‘Theo’;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age2 = ‘18’;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sexe2 = ‘homme’;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ptsDeVie2 = ‘150’;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argent2 = ‘1000’;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theoMarche</a:t>
            </a: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85041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/>
      <p:bldP spid="6" grpId="0"/>
      <p:bldP spid="21" grpId="0" animBg="1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Classes et objets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Classe :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regroupement de variables (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attributs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et de fonctions (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méthodes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Objet :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instance d’une classe</a:t>
            </a:r>
          </a:p>
          <a:p>
            <a:pPr marL="0" indent="0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A2879A-6496-4D5C-84CD-8A4CBDBBF6B7}"/>
              </a:ext>
            </a:extLst>
          </p:cNvPr>
          <p:cNvSpPr/>
          <p:nvPr/>
        </p:nvSpPr>
        <p:spPr>
          <a:xfrm>
            <a:off x="2097206" y="3014041"/>
            <a:ext cx="7997587" cy="3210531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5F235-943A-45D4-80D7-70653B0B2D0A}"/>
              </a:ext>
            </a:extLst>
          </p:cNvPr>
          <p:cNvSpPr txBox="1"/>
          <p:nvPr/>
        </p:nvSpPr>
        <p:spPr>
          <a:xfrm>
            <a:off x="4572856" y="3082730"/>
            <a:ext cx="202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Classe Personnage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2A38B-0022-46A7-A1B2-6831E47102C3}"/>
              </a:ext>
            </a:extLst>
          </p:cNvPr>
          <p:cNvSpPr txBox="1"/>
          <p:nvPr/>
        </p:nvSpPr>
        <p:spPr>
          <a:xfrm>
            <a:off x="2205480" y="3707938"/>
            <a:ext cx="1976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sexe;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ptsDeVie</a:t>
            </a: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argent;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EB738-9077-47DD-BA9C-1AE61B800E53}"/>
              </a:ext>
            </a:extLst>
          </p:cNvPr>
          <p:cNvSpPr txBox="1"/>
          <p:nvPr/>
        </p:nvSpPr>
        <p:spPr>
          <a:xfrm>
            <a:off x="4533655" y="3707938"/>
            <a:ext cx="55611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marcher(direction){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parler(phrase, interlocuteur){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fr-F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5541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Classes et objets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Classe :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regroupement de variables (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attributs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et de fonctions (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méthodes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Objet :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instance d’une classe</a:t>
            </a:r>
          </a:p>
          <a:p>
            <a:pPr marL="0" indent="0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F7871-9A61-4A23-8EAA-A678D5C12FF6}"/>
              </a:ext>
            </a:extLst>
          </p:cNvPr>
          <p:cNvSpPr/>
          <p:nvPr/>
        </p:nvSpPr>
        <p:spPr>
          <a:xfrm>
            <a:off x="950379" y="3022145"/>
            <a:ext cx="9267269" cy="2397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E2459-E07E-4A2E-AC81-13A0F148B3BA}"/>
              </a:ext>
            </a:extLst>
          </p:cNvPr>
          <p:cNvSpPr txBox="1"/>
          <p:nvPr/>
        </p:nvSpPr>
        <p:spPr>
          <a:xfrm>
            <a:off x="1155959" y="3217559"/>
            <a:ext cx="83183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new Personnage(‘theo’,18,‘homme’,…);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emilie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new Personnage(‘emilie’,21,‘femme’,…);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theo.parler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(‘Salut ! Comment tu t’appelles ?’,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emilie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emilie.parler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(‘Coucou, je m’appelle’ +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emilie.prenom,theo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emilie.marcher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(‘avant’);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6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Librairies et </a:t>
            </a:r>
            <a:r>
              <a:rPr lang="fr-FR" dirty="0" err="1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Frameworks</a:t>
            </a:r>
            <a:endParaRPr lang="fr-FR" dirty="0">
              <a:solidFill>
                <a:srgbClr val="0078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1814328"/>
            <a:ext cx="10864078" cy="202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Librairie :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collection de fonctions/classes</a:t>
            </a:r>
          </a:p>
          <a:p>
            <a:pPr marL="0" indent="0"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Framework :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ensemble de composants qui forment le squelette d’une application</a:t>
            </a:r>
          </a:p>
          <a:p>
            <a:pPr marL="0" indent="0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7EB73-76C8-4970-B175-95697D3AAAB6}"/>
              </a:ext>
            </a:extLst>
          </p:cNvPr>
          <p:cNvSpPr txBox="1"/>
          <p:nvPr/>
        </p:nvSpPr>
        <p:spPr>
          <a:xfrm>
            <a:off x="5128573" y="3272209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300F19-7BA4-443D-B589-BE1CB1DC5FB7}"/>
              </a:ext>
            </a:extLst>
          </p:cNvPr>
          <p:cNvCxnSpPr>
            <a:cxnSpLocks/>
          </p:cNvCxnSpPr>
          <p:nvPr/>
        </p:nvCxnSpPr>
        <p:spPr>
          <a:xfrm flipH="1">
            <a:off x="4371654" y="3733874"/>
            <a:ext cx="821933" cy="858674"/>
          </a:xfrm>
          <a:prstGeom prst="straightConnector1">
            <a:avLst/>
          </a:prstGeom>
          <a:ln w="28575">
            <a:solidFill>
              <a:srgbClr val="0078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45129C-19E8-4C8F-946A-69E11CA1A9AE}"/>
              </a:ext>
            </a:extLst>
          </p:cNvPr>
          <p:cNvSpPr txBox="1"/>
          <p:nvPr/>
        </p:nvSpPr>
        <p:spPr>
          <a:xfrm>
            <a:off x="3694000" y="453152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Librairie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2F7AA3-8E16-47AF-A873-54E319E116C4}"/>
              </a:ext>
            </a:extLst>
          </p:cNvPr>
          <p:cNvCxnSpPr>
            <a:cxnSpLocks/>
          </p:cNvCxnSpPr>
          <p:nvPr/>
        </p:nvCxnSpPr>
        <p:spPr>
          <a:xfrm rot="5400000" flipH="1">
            <a:off x="6033724" y="3715503"/>
            <a:ext cx="821933" cy="858674"/>
          </a:xfrm>
          <a:prstGeom prst="straightConnector1">
            <a:avLst/>
          </a:prstGeom>
          <a:ln w="28575">
            <a:solidFill>
              <a:srgbClr val="0078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7CF33C-D633-4245-891B-F6DC7BE12D35}"/>
              </a:ext>
            </a:extLst>
          </p:cNvPr>
          <p:cNvSpPr txBox="1"/>
          <p:nvPr/>
        </p:nvSpPr>
        <p:spPr>
          <a:xfrm>
            <a:off x="6174760" y="4531519"/>
            <a:ext cx="164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Framework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94A86-3157-4DC4-91CE-E7CA245EEEB3}"/>
              </a:ext>
            </a:extLst>
          </p:cNvPr>
          <p:cNvSpPr txBox="1"/>
          <p:nvPr/>
        </p:nvSpPr>
        <p:spPr>
          <a:xfrm>
            <a:off x="3927460" y="381473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appelle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62698-0094-4834-AF20-303FB27F4F13}"/>
              </a:ext>
            </a:extLst>
          </p:cNvPr>
          <p:cNvSpPr txBox="1"/>
          <p:nvPr/>
        </p:nvSpPr>
        <p:spPr>
          <a:xfrm>
            <a:off x="6417159" y="376124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appelle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F98EFA-D61A-4AAE-8D5C-FC242F8F4D18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>
            <a:off x="4925427" y="4762352"/>
            <a:ext cx="1249333" cy="1"/>
          </a:xfrm>
          <a:prstGeom prst="straightConnector1">
            <a:avLst/>
          </a:prstGeom>
          <a:ln w="28575">
            <a:solidFill>
              <a:srgbClr val="0078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4C2D1E-FC15-4689-BA6E-4788C20E7AB4}"/>
              </a:ext>
            </a:extLst>
          </p:cNvPr>
          <p:cNvSpPr txBox="1"/>
          <p:nvPr/>
        </p:nvSpPr>
        <p:spPr>
          <a:xfrm>
            <a:off x="5084834" y="437114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832504-AF65-4E27-9B81-A486FBE4A7B4}"/>
              </a:ext>
            </a:extLst>
          </p:cNvPr>
          <p:cNvSpPr txBox="1"/>
          <p:nvPr/>
        </p:nvSpPr>
        <p:spPr>
          <a:xfrm>
            <a:off x="3800392" y="4940001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+ libre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EF7E5-B118-4308-90A3-212CF555EAE0}"/>
              </a:ext>
            </a:extLst>
          </p:cNvPr>
          <p:cNvSpPr txBox="1"/>
          <p:nvPr/>
        </p:nvSpPr>
        <p:spPr>
          <a:xfrm>
            <a:off x="5855217" y="4958018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+ encadré, + complet</a:t>
            </a:r>
          </a:p>
        </p:txBody>
      </p:sp>
    </p:spTree>
    <p:extLst>
      <p:ext uri="{BB962C8B-B14F-4D97-AF65-F5344CB8AC3E}">
        <p14:creationId xmlns:p14="http://schemas.microsoft.com/office/powerpoint/2010/main" val="3707890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0" grpId="0"/>
      <p:bldP spid="21" grpId="0"/>
      <p:bldP spid="22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97D34-E5B5-4066-B5A1-C0B119CD0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/>
          </a:blip>
          <a:srcRect b="117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83FFBF-1D6C-4739-8844-42F26F27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fr-FR" sz="9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Hands-on time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7DD5A33-A532-49B5-BD8C-98322494DF33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3D43E-9C31-4C93-A77B-D81824FCEC86}"/>
              </a:ext>
            </a:extLst>
          </p:cNvPr>
          <p:cNvSpPr txBox="1"/>
          <p:nvPr/>
        </p:nvSpPr>
        <p:spPr>
          <a:xfrm>
            <a:off x="4516441" y="5165137"/>
            <a:ext cx="6503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github.com/</a:t>
            </a:r>
            <a:r>
              <a:rPr lang="fr-FR" sz="2800" dirty="0" err="1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kagigz</a:t>
            </a:r>
            <a:r>
              <a:rPr lang="fr-FR" sz="280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</a:t>
            </a:r>
            <a:r>
              <a:rPr lang="fr-FR" sz="2800" dirty="0" err="1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codingAIworkshops</a:t>
            </a:r>
            <a:endParaRPr lang="fr-FR" sz="2800" dirty="0">
              <a:solidFill>
                <a:srgbClr val="0078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FR" sz="280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www.babylonjs-playground.com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9EEEFC-700A-4638-87FA-25699925B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2048768"/>
            <a:ext cx="3555504" cy="2760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4932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2089637"/>
            <a:ext cx="10515600" cy="32940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Qu’est-ce que la programmation ?</a:t>
            </a:r>
          </a:p>
          <a:p>
            <a:pPr marL="0" indent="0">
              <a:buNone/>
            </a:pPr>
            <a:endParaRPr lang="fr-FR" dirty="0">
              <a:solidFill>
                <a:srgbClr val="0078D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fr-FR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« Donner des ordres à une machine en parlant un langage qu’elle comprend »</a:t>
            </a:r>
          </a:p>
          <a:p>
            <a:pPr marL="0" indent="0">
              <a:buNone/>
            </a:pPr>
            <a:endParaRPr lang="fr-FR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Une machine ne fait qu’exécuter des tâches données</a:t>
            </a:r>
          </a:p>
          <a:p>
            <a:pPr>
              <a:buFont typeface="Symbol" panose="05050102010706020507" pitchFamily="18" charset="2"/>
              <a:buChar char="Þ"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Toutes les machines qui nous entourent sont contrôlées par du code.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85948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2089637"/>
            <a:ext cx="10515600" cy="55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Exemples de langages connus</a:t>
            </a:r>
          </a:p>
          <a:p>
            <a:pPr marL="0" indent="0">
              <a:buNone/>
            </a:pPr>
            <a:endParaRPr lang="fr-FR" dirty="0">
              <a:solidFill>
                <a:srgbClr val="0078D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7AF32A-B648-4D4E-9064-4435FEA67DB6}"/>
              </a:ext>
            </a:extLst>
          </p:cNvPr>
          <p:cNvSpPr/>
          <p:nvPr/>
        </p:nvSpPr>
        <p:spPr>
          <a:xfrm>
            <a:off x="838187" y="3082330"/>
            <a:ext cx="1926405" cy="192640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45949-83F7-4956-B1C3-3C2133DCCD56}"/>
              </a:ext>
            </a:extLst>
          </p:cNvPr>
          <p:cNvSpPr txBox="1"/>
          <p:nvPr/>
        </p:nvSpPr>
        <p:spPr>
          <a:xfrm>
            <a:off x="838187" y="3387879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C++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13CB2D-B211-4246-A69A-767EB9DAF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35" y="4152755"/>
            <a:ext cx="958395" cy="6519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9F9C91-CDFA-4B43-9D71-103169C9E7F7}"/>
              </a:ext>
            </a:extLst>
          </p:cNvPr>
          <p:cNvSpPr/>
          <p:nvPr/>
        </p:nvSpPr>
        <p:spPr>
          <a:xfrm>
            <a:off x="2938723" y="3082330"/>
            <a:ext cx="1926405" cy="192640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55708-5051-4964-B219-91E21AAC40D7}"/>
              </a:ext>
            </a:extLst>
          </p:cNvPr>
          <p:cNvSpPr txBox="1"/>
          <p:nvPr/>
        </p:nvSpPr>
        <p:spPr>
          <a:xfrm>
            <a:off x="2938723" y="3387879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C#</a:t>
            </a:r>
          </a:p>
        </p:txBody>
      </p:sp>
      <p:pic>
        <p:nvPicPr>
          <p:cNvPr id="15" name="Picture 14" descr="A close up of a screen&#10;&#10;Description automatically generated">
            <a:extLst>
              <a:ext uri="{FF2B5EF4-FFF2-40B4-BE49-F238E27FC236}">
                <a16:creationId xmlns:a16="http://schemas.microsoft.com/office/drawing/2014/main" id="{6A3FB5AA-E124-42F3-B447-0C4A3B935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44" y="4169628"/>
            <a:ext cx="618162" cy="6181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C03687-D924-482A-BEC4-468729CD5067}"/>
              </a:ext>
            </a:extLst>
          </p:cNvPr>
          <p:cNvSpPr/>
          <p:nvPr/>
        </p:nvSpPr>
        <p:spPr>
          <a:xfrm>
            <a:off x="5039258" y="3082330"/>
            <a:ext cx="1926405" cy="192640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303A2-E4CE-4265-AC54-032A0863B90B}"/>
              </a:ext>
            </a:extLst>
          </p:cNvPr>
          <p:cNvSpPr txBox="1"/>
          <p:nvPr/>
        </p:nvSpPr>
        <p:spPr>
          <a:xfrm>
            <a:off x="5039258" y="3387879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Python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0F88D5-7754-45CE-BB68-63920EF65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22" y="4069810"/>
            <a:ext cx="1185213" cy="81779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97F635D-0BA4-49A1-8A1F-653CD1729C36}"/>
              </a:ext>
            </a:extLst>
          </p:cNvPr>
          <p:cNvSpPr/>
          <p:nvPr/>
        </p:nvSpPr>
        <p:spPr>
          <a:xfrm>
            <a:off x="7139792" y="3082330"/>
            <a:ext cx="1926405" cy="192640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7E8454-2A5D-47AD-BA95-188BC08C2949}"/>
              </a:ext>
            </a:extLst>
          </p:cNvPr>
          <p:cNvSpPr txBox="1"/>
          <p:nvPr/>
        </p:nvSpPr>
        <p:spPr>
          <a:xfrm>
            <a:off x="7139792" y="3387879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Java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A5B2D248-66C9-43F3-8B22-02E7B69BF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457" y="4111281"/>
            <a:ext cx="627074" cy="73485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61910B8-88CC-4800-9C46-AC9B40C982A7}"/>
              </a:ext>
            </a:extLst>
          </p:cNvPr>
          <p:cNvSpPr/>
          <p:nvPr/>
        </p:nvSpPr>
        <p:spPr>
          <a:xfrm>
            <a:off x="9240325" y="3082330"/>
            <a:ext cx="1926405" cy="192640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DCA102-0116-4B42-843B-3B4AED357EAC}"/>
              </a:ext>
            </a:extLst>
          </p:cNvPr>
          <p:cNvSpPr txBox="1"/>
          <p:nvPr/>
        </p:nvSpPr>
        <p:spPr>
          <a:xfrm>
            <a:off x="9240325" y="3387879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1989C27-6B21-40DA-ACD4-DE93A9586B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361" y="4135300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5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2089638"/>
            <a:ext cx="10515600" cy="60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« Symboles qui associent un nom à une valeur, et cette valeur peut changer »</a:t>
            </a:r>
          </a:p>
          <a:p>
            <a:pPr marL="0" indent="0">
              <a:buNone/>
            </a:pPr>
            <a:endParaRPr lang="fr-FR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F9307E0-AFA0-4307-AB1D-8D5EA6BADD04}"/>
              </a:ext>
            </a:extLst>
          </p:cNvPr>
          <p:cNvSpPr/>
          <p:nvPr/>
        </p:nvSpPr>
        <p:spPr>
          <a:xfrm>
            <a:off x="1222624" y="3888768"/>
            <a:ext cx="2219218" cy="1387011"/>
          </a:xfrm>
          <a:prstGeom prst="cube">
            <a:avLst/>
          </a:prstGeom>
          <a:solidFill>
            <a:srgbClr val="007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CC824-EF8F-4792-89A8-7571D0939E82}"/>
              </a:ext>
            </a:extLst>
          </p:cNvPr>
          <p:cNvSpPr/>
          <p:nvPr/>
        </p:nvSpPr>
        <p:spPr>
          <a:xfrm>
            <a:off x="1546260" y="4487239"/>
            <a:ext cx="1196940" cy="44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25617-D15A-4C9E-8570-41558ECBD468}"/>
              </a:ext>
            </a:extLst>
          </p:cNvPr>
          <p:cNvSpPr txBox="1"/>
          <p:nvPr/>
        </p:nvSpPr>
        <p:spPr>
          <a:xfrm>
            <a:off x="1669549" y="4526035"/>
            <a:ext cx="122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prenom</a:t>
            </a:r>
            <a:endParaRPr lang="fr-FR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C8B010EC-6DCC-4F22-9CE2-993502E3D07A}"/>
              </a:ext>
            </a:extLst>
          </p:cNvPr>
          <p:cNvSpPr/>
          <p:nvPr/>
        </p:nvSpPr>
        <p:spPr>
          <a:xfrm rot="5224737">
            <a:off x="2855070" y="2754171"/>
            <a:ext cx="839633" cy="1659275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CDC72-25DA-438F-A49D-08CA28FEE5B3}"/>
              </a:ext>
            </a:extLst>
          </p:cNvPr>
          <p:cNvSpPr txBox="1"/>
          <p:nvPr/>
        </p:nvSpPr>
        <p:spPr>
          <a:xfrm>
            <a:off x="3441842" y="4027471"/>
            <a:ext cx="137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‘Katia’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10D91C-DE82-4E41-A089-FEC9C05DACC2}"/>
              </a:ext>
            </a:extLst>
          </p:cNvPr>
          <p:cNvSpPr/>
          <p:nvPr/>
        </p:nvSpPr>
        <p:spPr>
          <a:xfrm>
            <a:off x="5948736" y="2925024"/>
            <a:ext cx="4633645" cy="2482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EDA817-9452-4898-BEE4-326E4D935D19}"/>
              </a:ext>
            </a:extLst>
          </p:cNvPr>
          <p:cNvSpPr txBox="1"/>
          <p:nvPr/>
        </p:nvSpPr>
        <p:spPr>
          <a:xfrm>
            <a:off x="6010381" y="3165227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Bonjour                     !</a:t>
            </a:r>
          </a:p>
          <a:p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C’est un joli prénom,                  .</a:t>
            </a:r>
          </a:p>
          <a:p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Au revoir                    ! </a:t>
            </a:r>
          </a:p>
          <a:p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E276E0-D283-4E61-8ADF-E8BD74170E7A}"/>
              </a:ext>
            </a:extLst>
          </p:cNvPr>
          <p:cNvSpPr/>
          <p:nvPr/>
        </p:nvSpPr>
        <p:spPr>
          <a:xfrm>
            <a:off x="7268965" y="3231764"/>
            <a:ext cx="1464067" cy="346753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02FB3B-6551-4791-A8BE-CAA8EDD1E262}"/>
              </a:ext>
            </a:extLst>
          </p:cNvPr>
          <p:cNvSpPr/>
          <p:nvPr/>
        </p:nvSpPr>
        <p:spPr>
          <a:xfrm>
            <a:off x="8818650" y="3912375"/>
            <a:ext cx="1464067" cy="346753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7113C9-7F25-408E-AB2B-26715CA4BD6F}"/>
              </a:ext>
            </a:extLst>
          </p:cNvPr>
          <p:cNvSpPr/>
          <p:nvPr/>
        </p:nvSpPr>
        <p:spPr>
          <a:xfrm>
            <a:off x="7431640" y="4659846"/>
            <a:ext cx="1464067" cy="346753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24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2089638"/>
            <a:ext cx="10515600" cy="60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« Symboles qui associent un nom à une valeur, et cette valeur peut changer »</a:t>
            </a:r>
          </a:p>
          <a:p>
            <a:pPr marL="0" indent="0">
              <a:buNone/>
            </a:pPr>
            <a:endParaRPr lang="fr-FR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F9307E0-AFA0-4307-AB1D-8D5EA6BADD04}"/>
              </a:ext>
            </a:extLst>
          </p:cNvPr>
          <p:cNvSpPr/>
          <p:nvPr/>
        </p:nvSpPr>
        <p:spPr>
          <a:xfrm>
            <a:off x="1222624" y="3888768"/>
            <a:ext cx="2219218" cy="1387011"/>
          </a:xfrm>
          <a:prstGeom prst="cube">
            <a:avLst/>
          </a:prstGeom>
          <a:solidFill>
            <a:srgbClr val="007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CC824-EF8F-4792-89A8-7571D0939E82}"/>
              </a:ext>
            </a:extLst>
          </p:cNvPr>
          <p:cNvSpPr/>
          <p:nvPr/>
        </p:nvSpPr>
        <p:spPr>
          <a:xfrm>
            <a:off x="1546260" y="4487239"/>
            <a:ext cx="1196940" cy="44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25617-D15A-4C9E-8570-41558ECBD468}"/>
              </a:ext>
            </a:extLst>
          </p:cNvPr>
          <p:cNvSpPr txBox="1"/>
          <p:nvPr/>
        </p:nvSpPr>
        <p:spPr>
          <a:xfrm>
            <a:off x="1669549" y="4526035"/>
            <a:ext cx="122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prenom</a:t>
            </a:r>
            <a:endParaRPr lang="fr-FR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C8B010EC-6DCC-4F22-9CE2-993502E3D07A}"/>
              </a:ext>
            </a:extLst>
          </p:cNvPr>
          <p:cNvSpPr/>
          <p:nvPr/>
        </p:nvSpPr>
        <p:spPr>
          <a:xfrm rot="5224737">
            <a:off x="2855070" y="2754171"/>
            <a:ext cx="839633" cy="1659275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10D91C-DE82-4E41-A089-FEC9C05DACC2}"/>
              </a:ext>
            </a:extLst>
          </p:cNvPr>
          <p:cNvSpPr/>
          <p:nvPr/>
        </p:nvSpPr>
        <p:spPr>
          <a:xfrm>
            <a:off x="5948736" y="2925024"/>
            <a:ext cx="4633645" cy="2482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EDA817-9452-4898-BEE4-326E4D935D19}"/>
              </a:ext>
            </a:extLst>
          </p:cNvPr>
          <p:cNvSpPr txBox="1"/>
          <p:nvPr/>
        </p:nvSpPr>
        <p:spPr>
          <a:xfrm>
            <a:off x="6010381" y="3165227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Bonjour Katia !</a:t>
            </a:r>
          </a:p>
          <a:p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C’est un joli prénom, Katia.</a:t>
            </a:r>
          </a:p>
          <a:p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Au revoir Katia ! </a:t>
            </a:r>
          </a:p>
          <a:p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BD590-6755-473F-AEC5-6C999609EA69}"/>
              </a:ext>
            </a:extLst>
          </p:cNvPr>
          <p:cNvSpPr txBox="1"/>
          <p:nvPr/>
        </p:nvSpPr>
        <p:spPr>
          <a:xfrm>
            <a:off x="3441842" y="4027471"/>
            <a:ext cx="137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‘Katia’</a:t>
            </a:r>
          </a:p>
        </p:txBody>
      </p:sp>
    </p:spTree>
    <p:extLst>
      <p:ext uri="{BB962C8B-B14F-4D97-AF65-F5344CB8AC3E}">
        <p14:creationId xmlns:p14="http://schemas.microsoft.com/office/powerpoint/2010/main" val="3348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2089638"/>
            <a:ext cx="10515600" cy="60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« Symboles qui associent un nom à une valeur, et cette valeur peut changer »</a:t>
            </a:r>
          </a:p>
          <a:p>
            <a:pPr marL="0" indent="0">
              <a:buNone/>
            </a:pPr>
            <a:endParaRPr lang="fr-FR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fr-FR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F9307E0-AFA0-4307-AB1D-8D5EA6BADD04}"/>
              </a:ext>
            </a:extLst>
          </p:cNvPr>
          <p:cNvSpPr/>
          <p:nvPr/>
        </p:nvSpPr>
        <p:spPr>
          <a:xfrm>
            <a:off x="1222624" y="3888768"/>
            <a:ext cx="2219218" cy="1387011"/>
          </a:xfrm>
          <a:prstGeom prst="cube">
            <a:avLst/>
          </a:prstGeom>
          <a:solidFill>
            <a:srgbClr val="007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CC824-EF8F-4792-89A8-7571D0939E82}"/>
              </a:ext>
            </a:extLst>
          </p:cNvPr>
          <p:cNvSpPr/>
          <p:nvPr/>
        </p:nvSpPr>
        <p:spPr>
          <a:xfrm>
            <a:off x="1546260" y="4487239"/>
            <a:ext cx="1196940" cy="44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25617-D15A-4C9E-8570-41558ECBD468}"/>
              </a:ext>
            </a:extLst>
          </p:cNvPr>
          <p:cNvSpPr txBox="1"/>
          <p:nvPr/>
        </p:nvSpPr>
        <p:spPr>
          <a:xfrm>
            <a:off x="1669549" y="4526035"/>
            <a:ext cx="122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prenom</a:t>
            </a:r>
            <a:endParaRPr lang="fr-FR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C8B010EC-6DCC-4F22-9CE2-993502E3D07A}"/>
              </a:ext>
            </a:extLst>
          </p:cNvPr>
          <p:cNvSpPr/>
          <p:nvPr/>
        </p:nvSpPr>
        <p:spPr>
          <a:xfrm rot="5224737">
            <a:off x="2855070" y="2754171"/>
            <a:ext cx="839633" cy="1659275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10D91C-DE82-4E41-A089-FEC9C05DACC2}"/>
              </a:ext>
            </a:extLst>
          </p:cNvPr>
          <p:cNvSpPr/>
          <p:nvPr/>
        </p:nvSpPr>
        <p:spPr>
          <a:xfrm>
            <a:off x="5948736" y="2925024"/>
            <a:ext cx="4633645" cy="2482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EDA817-9452-4898-BEE4-326E4D935D19}"/>
              </a:ext>
            </a:extLst>
          </p:cNvPr>
          <p:cNvSpPr txBox="1"/>
          <p:nvPr/>
        </p:nvSpPr>
        <p:spPr>
          <a:xfrm>
            <a:off x="6010381" y="3165227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Bonjour Boris !</a:t>
            </a:r>
          </a:p>
          <a:p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C’est un joli prénom, Boris.</a:t>
            </a:r>
          </a:p>
          <a:p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Au revoir Boris ! </a:t>
            </a:r>
          </a:p>
          <a:p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8A0EF-2183-43D0-A835-CBDCD6D1CCB6}"/>
              </a:ext>
            </a:extLst>
          </p:cNvPr>
          <p:cNvSpPr txBox="1"/>
          <p:nvPr/>
        </p:nvSpPr>
        <p:spPr>
          <a:xfrm>
            <a:off x="3441842" y="4027471"/>
            <a:ext cx="137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‘Boris’</a:t>
            </a:r>
          </a:p>
        </p:txBody>
      </p:sp>
    </p:spTree>
    <p:extLst>
      <p:ext uri="{BB962C8B-B14F-4D97-AF65-F5344CB8AC3E}">
        <p14:creationId xmlns:p14="http://schemas.microsoft.com/office/powerpoint/2010/main" val="8182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Types de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361" y="1757821"/>
            <a:ext cx="9064349" cy="6021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Principaux types de variables à connaître :</a:t>
            </a:r>
          </a:p>
          <a:p>
            <a:pPr marL="0" indent="0" algn="ctr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CFBD57-C79B-42BC-87FF-7C4570CC7DEF}"/>
              </a:ext>
            </a:extLst>
          </p:cNvPr>
          <p:cNvSpPr/>
          <p:nvPr/>
        </p:nvSpPr>
        <p:spPr>
          <a:xfrm>
            <a:off x="1726907" y="2449170"/>
            <a:ext cx="1926405" cy="64633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B2892-4005-4A08-B3EF-0F5FFBB3B0BE}"/>
              </a:ext>
            </a:extLst>
          </p:cNvPr>
          <p:cNvSpPr txBox="1"/>
          <p:nvPr/>
        </p:nvSpPr>
        <p:spPr>
          <a:xfrm>
            <a:off x="1726907" y="2466184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</a:t>
            </a:r>
            <a:endParaRPr lang="fr-FR" sz="3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BA85F-5348-42C8-9969-5E7731010653}"/>
              </a:ext>
            </a:extLst>
          </p:cNvPr>
          <p:cNvSpPr/>
          <p:nvPr/>
        </p:nvSpPr>
        <p:spPr>
          <a:xfrm>
            <a:off x="4105374" y="2449169"/>
            <a:ext cx="1926405" cy="64633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DD048D-35FF-45DE-AB67-4684AD979651}"/>
              </a:ext>
            </a:extLst>
          </p:cNvPr>
          <p:cNvSpPr txBox="1"/>
          <p:nvPr/>
        </p:nvSpPr>
        <p:spPr>
          <a:xfrm>
            <a:off x="4105374" y="2466183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float</a:t>
            </a:r>
            <a:endParaRPr lang="fr-FR" sz="3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EA1255-0029-4F67-AEDC-DD885BB9C22E}"/>
              </a:ext>
            </a:extLst>
          </p:cNvPr>
          <p:cNvSpPr/>
          <p:nvPr/>
        </p:nvSpPr>
        <p:spPr>
          <a:xfrm>
            <a:off x="6483840" y="2449169"/>
            <a:ext cx="1926405" cy="64633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2C878-B2D9-46E7-9BB3-5E6751E67205}"/>
              </a:ext>
            </a:extLst>
          </p:cNvPr>
          <p:cNvSpPr txBox="1"/>
          <p:nvPr/>
        </p:nvSpPr>
        <p:spPr>
          <a:xfrm>
            <a:off x="6483840" y="2466183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723A0A-5F68-4B8C-8B2D-A35F2E9B156B}"/>
              </a:ext>
            </a:extLst>
          </p:cNvPr>
          <p:cNvSpPr/>
          <p:nvPr/>
        </p:nvSpPr>
        <p:spPr>
          <a:xfrm>
            <a:off x="8862305" y="2449169"/>
            <a:ext cx="1926405" cy="646332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08EE2-F826-471D-8659-8B5D7721591B}"/>
              </a:ext>
            </a:extLst>
          </p:cNvPr>
          <p:cNvSpPr txBox="1"/>
          <p:nvPr/>
        </p:nvSpPr>
        <p:spPr>
          <a:xfrm>
            <a:off x="8862305" y="2466183"/>
            <a:ext cx="192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boolean</a:t>
            </a:r>
            <a:endParaRPr lang="fr-FR" sz="3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ED06A3F-8CE3-4CDC-8ADC-4DD01925810B}"/>
              </a:ext>
            </a:extLst>
          </p:cNvPr>
          <p:cNvSpPr txBox="1">
            <a:spLocks/>
          </p:cNvSpPr>
          <p:nvPr/>
        </p:nvSpPr>
        <p:spPr>
          <a:xfrm>
            <a:off x="1793254" y="3492493"/>
            <a:ext cx="1793710" cy="190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 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1245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-4890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DA3757C-31E2-4DD1-B716-5F0CAA1EE631}"/>
              </a:ext>
            </a:extLst>
          </p:cNvPr>
          <p:cNvSpPr txBox="1">
            <a:spLocks/>
          </p:cNvSpPr>
          <p:nvPr/>
        </p:nvSpPr>
        <p:spPr>
          <a:xfrm>
            <a:off x="4171721" y="3492491"/>
            <a:ext cx="1793710" cy="190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 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4.67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0.89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-18.0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A520840-7A64-451A-BDB9-BD5BB334D709}"/>
              </a:ext>
            </a:extLst>
          </p:cNvPr>
          <p:cNvSpPr txBox="1">
            <a:spLocks/>
          </p:cNvSpPr>
          <p:nvPr/>
        </p:nvSpPr>
        <p:spPr>
          <a:xfrm>
            <a:off x="6550187" y="3492491"/>
            <a:ext cx="1793710" cy="190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 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‘a’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‘hi there’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‘46’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3D93BDE-6009-45A3-BC46-96DCAE3FCC27}"/>
              </a:ext>
            </a:extLst>
          </p:cNvPr>
          <p:cNvSpPr txBox="1">
            <a:spLocks/>
          </p:cNvSpPr>
          <p:nvPr/>
        </p:nvSpPr>
        <p:spPr>
          <a:xfrm>
            <a:off x="8928653" y="3492491"/>
            <a:ext cx="1793710" cy="190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False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1B0EED5-C914-4456-A015-B1672764EB26}"/>
              </a:ext>
            </a:extLst>
          </p:cNvPr>
          <p:cNvSpPr txBox="1">
            <a:spLocks/>
          </p:cNvSpPr>
          <p:nvPr/>
        </p:nvSpPr>
        <p:spPr>
          <a:xfrm>
            <a:off x="68892" y="5772446"/>
            <a:ext cx="1724362" cy="602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Opérations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F7C1E7-E955-4220-B91A-8BB3337FFF87}"/>
              </a:ext>
            </a:extLst>
          </p:cNvPr>
          <p:cNvSpPr txBox="1">
            <a:spLocks/>
          </p:cNvSpPr>
          <p:nvPr/>
        </p:nvSpPr>
        <p:spPr>
          <a:xfrm>
            <a:off x="1724361" y="5777467"/>
            <a:ext cx="1926405" cy="602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+, -, *, /, %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9ACC758-5C12-49A1-AE99-CD2DA8E5B70D}"/>
              </a:ext>
            </a:extLst>
          </p:cNvPr>
          <p:cNvSpPr txBox="1">
            <a:spLocks/>
          </p:cNvSpPr>
          <p:nvPr/>
        </p:nvSpPr>
        <p:spPr>
          <a:xfrm>
            <a:off x="4105373" y="5772446"/>
            <a:ext cx="1926405" cy="602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+, -, *, /, %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75BB357-B91A-4993-8D83-AFD54C1D1F68}"/>
              </a:ext>
            </a:extLst>
          </p:cNvPr>
          <p:cNvSpPr txBox="1">
            <a:spLocks/>
          </p:cNvSpPr>
          <p:nvPr/>
        </p:nvSpPr>
        <p:spPr>
          <a:xfrm>
            <a:off x="6483839" y="5772446"/>
            <a:ext cx="1926405" cy="602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+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4ED970-A21F-42C6-B592-2482E542B6FA}"/>
              </a:ext>
            </a:extLst>
          </p:cNvPr>
          <p:cNvSpPr txBox="1">
            <a:spLocks/>
          </p:cNvSpPr>
          <p:nvPr/>
        </p:nvSpPr>
        <p:spPr>
          <a:xfrm>
            <a:off x="8862304" y="5772446"/>
            <a:ext cx="1926405" cy="602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&amp;&amp;, ||, !</a:t>
            </a:r>
          </a:p>
        </p:txBody>
      </p:sp>
    </p:spTree>
    <p:extLst>
      <p:ext uri="{BB962C8B-B14F-4D97-AF65-F5344CB8AC3E}">
        <p14:creationId xmlns:p14="http://schemas.microsoft.com/office/powerpoint/2010/main" val="22828770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Déclaration de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936" y="2245843"/>
            <a:ext cx="9674817" cy="4612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Il faut 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déclarer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une variable avant de l’utiliser pour signaler son existence.</a:t>
            </a:r>
          </a:p>
          <a:p>
            <a:pPr marL="0" indent="0">
              <a:buNone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 JavaScript :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ou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de Bold" panose="020B0604020202020204" pitchFamily="50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82;</a:t>
            </a:r>
          </a:p>
          <a:p>
            <a:pPr marL="45720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prenom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‘Katia’;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177B8-C58A-45BA-B1F0-9E9ACA944ABE}"/>
              </a:ext>
            </a:extLst>
          </p:cNvPr>
          <p:cNvSpPr/>
          <p:nvPr/>
        </p:nvSpPr>
        <p:spPr>
          <a:xfrm>
            <a:off x="1022299" y="3806575"/>
            <a:ext cx="5003493" cy="20805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37026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960</Words>
  <Application>Microsoft Office PowerPoint</Application>
  <PresentationFormat>Widescreen</PresentationFormat>
  <Paragraphs>263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Code Bold</vt:lpstr>
      <vt:lpstr>Courier New</vt:lpstr>
      <vt:lpstr>Segoe UI</vt:lpstr>
      <vt:lpstr>Segoe UI Light</vt:lpstr>
      <vt:lpstr>Segoe UI Semilight</vt:lpstr>
      <vt:lpstr>Symbol</vt:lpstr>
      <vt:lpstr>Office Theme</vt:lpstr>
      <vt:lpstr>Workshops</vt:lpstr>
      <vt:lpstr>Programme</vt:lpstr>
      <vt:lpstr>Introduction</vt:lpstr>
      <vt:lpstr>Introduction</vt:lpstr>
      <vt:lpstr>Variables</vt:lpstr>
      <vt:lpstr>Variables</vt:lpstr>
      <vt:lpstr>Variables</vt:lpstr>
      <vt:lpstr>Types de variables</vt:lpstr>
      <vt:lpstr>Déclaration de variables</vt:lpstr>
      <vt:lpstr>Conditions</vt:lpstr>
      <vt:lpstr>Conditions</vt:lpstr>
      <vt:lpstr>Conditions</vt:lpstr>
      <vt:lpstr>Boucles</vt:lpstr>
      <vt:lpstr>Boucles</vt:lpstr>
      <vt:lpstr>Fonctions</vt:lpstr>
      <vt:lpstr>Fonctions</vt:lpstr>
      <vt:lpstr>Fonctions</vt:lpstr>
      <vt:lpstr>Fonctions</vt:lpstr>
      <vt:lpstr>Fonctions</vt:lpstr>
      <vt:lpstr>Fonctions</vt:lpstr>
      <vt:lpstr>Classes et objets</vt:lpstr>
      <vt:lpstr>Classes et objets</vt:lpstr>
      <vt:lpstr>Classes et objets</vt:lpstr>
      <vt:lpstr>Librairies et Frameworks</vt:lpstr>
      <vt:lpstr>Hands-on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Katia Gil Guzman</dc:creator>
  <cp:lastModifiedBy>Katia Gil Guzman</cp:lastModifiedBy>
  <cp:revision>1</cp:revision>
  <dcterms:created xsi:type="dcterms:W3CDTF">2019-02-05T10:21:04Z</dcterms:created>
  <dcterms:modified xsi:type="dcterms:W3CDTF">2019-03-27T21:57:50Z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kagilguz@microsoft.com</vt:lpwstr>
  </property>
  <property fmtid="{D5CDD505-2E9C-101B-9397-08002B2CF9AE}" pid="5" name="MSIP_Label_f42aa342-8706-4288-bd11-ebb85995028c_SetDate">
    <vt:lpwstr>2019-02-05T10:23:24.2326987Z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2c3495f8-dd82-4c0a-8ce6-31bc32598959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