
<file path=[Content_Types].xml><?xml version="1.0" encoding="utf-8"?>
<Types xmlns="http://schemas.openxmlformats.org/package/2006/content-types">
  <Default Extension="bin"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7"/>
  </p:notesMasterIdLst>
  <p:sldIdLst>
    <p:sldId id="258" r:id="rId2"/>
    <p:sldId id="260" r:id="rId3"/>
    <p:sldId id="261" r:id="rId4"/>
    <p:sldId id="265" r:id="rId5"/>
    <p:sldId id="266"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88" d="100"/>
          <a:sy n="88" d="100"/>
        </p:scale>
        <p:origin x="18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5/20/2019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300087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3679201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669952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927646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405393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5269582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81356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12580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4680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576151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5/20/2019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00846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9000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04476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81271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5/20/2019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79508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5/20/2019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71692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5/20/2019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22682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bin"/><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Notre_Dame_de_Paris_DSC_0846w.jp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commons.wikimedia.org/wiki/File:Sacre_Henry6_England-France_02.jp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bin"/><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Notre_Dame_de_Paris_DSC_0846w.jp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bin"/><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creativecommons.org/licenses/by/2.0" TargetMode="External"/><Relationship Id="rId4" Type="http://schemas.openxmlformats.org/officeDocument/2006/relationships/hyperlink" Target="http://commons.wikimedia.org/wiki/File:Organ_of_Notre-Dame_de_Paris.jp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commons.wikimedia.org/wiki/File:Notre-Dame_de_Paris_-_Les_nouvelles_cloches_-_001.jpg" TargetMode="External"/><Relationship Id="rId2" Type="http://schemas.openxmlformats.org/officeDocument/2006/relationships/image" Target="../media/image4.bin"/><Relationship Id="rId1" Type="http://schemas.openxmlformats.org/officeDocument/2006/relationships/slideLayout" Target="../slideLayouts/slideLayout2.xml"/><Relationship Id="rId4" Type="http://schemas.openxmlformats.org/officeDocument/2006/relationships/hyperlink" Target="http://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2F38BC-D98D-4D85-8CF7-BA70EEDED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4672" y="2386744"/>
            <a:ext cx="5925310" cy="1645920"/>
          </a:xfrm>
        </p:spPr>
        <p:txBody>
          <a:bodyPr>
            <a:normAutofit/>
          </a:bodyPr>
          <a:lstStyle/>
          <a:p>
            <a:r>
              <a:rPr lang="en-US" dirty="0"/>
              <a:t>Notre Dame de Paris</a:t>
            </a:r>
          </a:p>
        </p:txBody>
      </p:sp>
      <p:sp>
        <p:nvSpPr>
          <p:cNvPr id="13" name="Rectangle 12">
            <a:extLst>
              <a:ext uri="{FF2B5EF4-FFF2-40B4-BE49-F238E27FC236}">
                <a16:creationId xmlns:a16="http://schemas.microsoft.com/office/drawing/2014/main" id="{B501A2F0-90BE-4D86-9A8A-4390413F7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640080"/>
            <a:ext cx="401726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0F5EB4E-25CD-44CC-AF95-30C92534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1" y="802767"/>
            <a:ext cx="368503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thédrale Notre-Dame de Paris, façade vue de l'ouest, Paris, Fra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0811" y="1216561"/>
            <a:ext cx="3044952" cy="4110171"/>
          </a:xfrm>
          <a:prstGeom prst="rect">
            <a:avLst/>
          </a:prstGeom>
        </p:spPr>
      </p:pic>
      <p:sp>
        <p:nvSpPr>
          <p:cNvPr id="5" name="Footer PlaceHolder 3"/>
          <p:cNvSpPr>
            <a:spLocks noGrp="1"/>
          </p:cNvSpPr>
          <p:nvPr>
            <p:ph type="ftr" sz="quarter" idx="11"/>
          </p:nvPr>
        </p:nvSpPr>
        <p:spPr>
          <a:xfrm>
            <a:off x="804672" y="6224660"/>
            <a:ext cx="5928358" cy="313300"/>
          </a:xfrm>
        </p:spPr>
        <p:txBody>
          <a:bodyPr>
            <a:normAutofit/>
          </a:bodyPr>
          <a:lstStyle/>
          <a:p>
            <a:pPr>
              <a:spcAft>
                <a:spcPts val="600"/>
              </a:spcAft>
            </a:pPr>
            <a:r>
              <a:rPr lang="en-US" dirty="0">
                <a:solidFill>
                  <a:srgbClr val="FFFFFF">
                    <a:alpha val="70000"/>
                  </a:srgbClr>
                </a:solidFill>
                <a:hlinkClick r:id="rId4"/>
              </a:rPr>
              <a:t>Photo</a:t>
            </a:r>
            <a:r>
              <a:rPr lang="en-US" dirty="0">
                <a:solidFill>
                  <a:srgbClr val="FFFFFF">
                    <a:alpha val="70000"/>
                  </a:srgbClr>
                </a:solidFill>
              </a:rPr>
              <a:t> de </a:t>
            </a:r>
            <a:r>
              <a:rPr lang="en-US" dirty="0" err="1">
                <a:solidFill>
                  <a:srgbClr val="FFFFFF">
                    <a:alpha val="70000"/>
                  </a:srgbClr>
                </a:solidFill>
              </a:rPr>
              <a:t>Pezi</a:t>
            </a:r>
            <a:r>
              <a:rPr lang="en-US" dirty="0">
                <a:solidFill>
                  <a:srgbClr val="FFFFFF">
                    <a:alpha val="70000"/>
                  </a:srgbClr>
                </a:solidFill>
              </a:rPr>
              <a:t> / </a:t>
            </a:r>
            <a:r>
              <a:rPr lang="en-US" dirty="0">
                <a:solidFill>
                  <a:srgbClr val="FFFFFF">
                    <a:alpha val="70000"/>
                  </a:srgbClr>
                </a:solidFill>
                <a:hlinkClick r:id="rId5"/>
              </a:rPr>
              <a:t>CC BY-SA 3.0</a:t>
            </a:r>
          </a:p>
        </p:txBody>
      </p:sp>
    </p:spTree>
    <p:extLst>
      <p:ext uri="{BB962C8B-B14F-4D97-AF65-F5344CB8AC3E}">
        <p14:creationId xmlns:p14="http://schemas.microsoft.com/office/powerpoint/2010/main" val="286256516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US" dirty="0">
                <a:solidFill>
                  <a:schemeClr val="bg1"/>
                </a:solidFill>
              </a:rPr>
              <a:t>HISTOIRE</a:t>
            </a:r>
          </a:p>
        </p:txBody>
      </p:sp>
      <p:sp>
        <p:nvSpPr>
          <p:cNvPr id="3" name="Content Placeholder 2"/>
          <p:cNvSpPr>
            <a:spLocks noGrp="1"/>
          </p:cNvSpPr>
          <p:nvPr>
            <p:ph idx="1"/>
          </p:nvPr>
        </p:nvSpPr>
        <p:spPr>
          <a:xfrm>
            <a:off x="643468" y="2638043"/>
            <a:ext cx="3363974" cy="4020334"/>
          </a:xfrm>
        </p:spPr>
        <p:txBody>
          <a:bodyPr>
            <a:normAutofit lnSpcReduction="10000"/>
          </a:bodyPr>
          <a:lstStyle/>
          <a:p>
            <a:pPr marL="0" indent="0">
              <a:buNone/>
            </a:pPr>
            <a:r>
              <a:rPr lang="fr-FR" sz="1000" dirty="0">
                <a:solidFill>
                  <a:schemeClr val="bg1"/>
                </a:solidFill>
              </a:rPr>
              <a:t>Au début de l'ère chrétienne, il aurait existé, à l'emplacement de Notre-Dame, un temple païen gallo-romain dédié à Jupiter comme en atteste le pilier des Nautes découvert en 1711.Entre ce temple gallo-romain et la cathédrale de Maurice de Sully se succèdent pas moins de quatre édifices religieux : une église paléochrétienne du ive siècle remaniée en une basilique mérovingienne, puis une cathédrale carolingienne2 et enfin une cathédrale romane restaurée et agrandie mais qui s'avère progressivement trop petite pour la population de Paris, qui augmente </a:t>
            </a:r>
            <a:r>
              <a:rPr lang="fr-FR" sz="1000" dirty="0" err="1">
                <a:solidFill>
                  <a:schemeClr val="bg1"/>
                </a:solidFill>
              </a:rPr>
              <a:t>rapidementt</a:t>
            </a:r>
            <a:r>
              <a:rPr lang="fr-FR" sz="1000" dirty="0">
                <a:solidFill>
                  <a:schemeClr val="bg1"/>
                </a:solidFill>
              </a:rPr>
              <a:t>.</a:t>
            </a:r>
          </a:p>
          <a:p>
            <a:pPr marL="0" indent="0">
              <a:buNone/>
            </a:pPr>
            <a:r>
              <a:rPr lang="fr-FR" sz="1000" dirty="0">
                <a:solidFill>
                  <a:schemeClr val="bg1"/>
                </a:solidFill>
              </a:rPr>
              <a:t>Selon Jean Hubert, la cathédrale primitive dédiée à Notre-Dame forme, du vie au </a:t>
            </a:r>
            <a:r>
              <a:rPr lang="fr-FR" sz="1000" dirty="0" err="1">
                <a:solidFill>
                  <a:schemeClr val="bg1"/>
                </a:solidFill>
              </a:rPr>
              <a:t>xiie</a:t>
            </a:r>
            <a:r>
              <a:rPr lang="fr-FR" sz="1000" dirty="0">
                <a:solidFill>
                  <a:schemeClr val="bg1"/>
                </a:solidFill>
              </a:rPr>
              <a:t> siècle, avec la cathédrale Saint-Étienne une cathédrale double qui, accompagnée par le baptistère de Saint-Jean-le-Rond, constitue au Moyen Âge l'ecclésia du diocèse de Paris, le groupe épiscopal qui a précédé la cathédrale de l'évêque Maurice de Sully4.</a:t>
            </a:r>
          </a:p>
          <a:p>
            <a:pPr marL="0" indent="0">
              <a:buNone/>
            </a:pPr>
            <a:r>
              <a:rPr lang="fr-FR" sz="1000" dirty="0">
                <a:solidFill>
                  <a:schemeClr val="bg1"/>
                </a:solidFill>
              </a:rPr>
              <a:t>Marcel Aubert appuie la thèse de son élève en affirmant que l'église dont le mur occidental s'élevait à environ 40 mètres en avant de la façade actuelle est l'ancienne église mérovingienne de Saint-Étienne abandonnée à partir 857 et en ruines en 1112. La cathédrale primitive Notre-Dame est située plus à l'est, sur l'emplacement d'une partie de la nef, du transept et du chœur de la cathédrale actuelle. Son abside est préservée jusqu'à la construction du nouveau chœur en 1163, le culte se poursuivant dans sa nef pendant les travaux de la nouvelle cathédrale jusqu'en 11805.</a:t>
            </a:r>
          </a:p>
        </p:txBody>
      </p:sp>
      <p:pic>
        <p:nvPicPr>
          <p:cNvPr id="4" name="Picture 3" descr="King Henry VI of England is crowned as King of France. (Bibliothèque nationale de France, MS Français 83, fol. 2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2354" y="643467"/>
            <a:ext cx="5601586" cy="5410199"/>
          </a:xfrm>
          <a:prstGeom prst="rect">
            <a:avLst/>
          </a:prstGeom>
        </p:spPr>
      </p:pic>
      <p:sp>
        <p:nvSpPr>
          <p:cNvPr id="5" name="Footer PlaceHolder 3"/>
          <p:cNvSpPr>
            <a:spLocks noGrp="1"/>
          </p:cNvSpPr>
          <p:nvPr>
            <p:ph type="ftr" sz="quarter" idx="11"/>
          </p:nvPr>
        </p:nvSpPr>
        <p:spPr>
          <a:xfrm>
            <a:off x="5779007" y="6236208"/>
            <a:ext cx="4776478" cy="320040"/>
          </a:xfrm>
        </p:spPr>
        <p:txBody>
          <a:bodyPr>
            <a:normAutofit/>
          </a:bodyPr>
          <a:lstStyle/>
          <a:p>
            <a:pPr algn="r">
              <a:spcAft>
                <a:spcPts val="600"/>
              </a:spcAft>
            </a:pPr>
            <a:r>
              <a:rPr lang="en-US" dirty="0">
                <a:hlinkClick r:id="rId4"/>
              </a:rPr>
              <a:t>Photo</a:t>
            </a:r>
            <a:r>
              <a:rPr lang="en-US" dirty="0"/>
              <a:t> de Chroniques </a:t>
            </a:r>
            <a:r>
              <a:rPr lang="en-US" dirty="0" err="1"/>
              <a:t>d'Angleterre</a:t>
            </a:r>
            <a:r>
              <a:rPr lang="en-US" dirty="0"/>
              <a:t> par Jean de Wavrin / Public domain</a:t>
            </a:r>
          </a:p>
        </p:txBody>
      </p:sp>
    </p:spTree>
    <p:extLst>
      <p:ext uri="{BB962C8B-B14F-4D97-AF65-F5344CB8AC3E}">
        <p14:creationId xmlns:p14="http://schemas.microsoft.com/office/powerpoint/2010/main" val="26863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fontScale="90000"/>
          </a:bodyPr>
          <a:lstStyle/>
          <a:p>
            <a:r>
              <a:rPr lang="en-US" dirty="0">
                <a:solidFill>
                  <a:schemeClr val="bg1"/>
                </a:solidFill>
              </a:rPr>
              <a:t>AMENAGEMENTS ET RESTAURATIONS</a:t>
            </a:r>
          </a:p>
        </p:txBody>
      </p:sp>
      <p:sp>
        <p:nvSpPr>
          <p:cNvPr id="3" name="Content Placeholder 2"/>
          <p:cNvSpPr>
            <a:spLocks noGrp="1"/>
          </p:cNvSpPr>
          <p:nvPr>
            <p:ph idx="1"/>
          </p:nvPr>
        </p:nvSpPr>
        <p:spPr>
          <a:xfrm>
            <a:off x="643468" y="2638044"/>
            <a:ext cx="3363974" cy="3717558"/>
          </a:xfrm>
        </p:spPr>
        <p:txBody>
          <a:bodyPr>
            <a:noAutofit/>
          </a:bodyPr>
          <a:lstStyle/>
          <a:p>
            <a:pPr algn="just"/>
            <a:r>
              <a:rPr lang="fr-FR" sz="1200" dirty="0">
                <a:solidFill>
                  <a:schemeClr val="bg1"/>
                </a:solidFill>
              </a:rPr>
              <a:t>En 1625 est construite la fontaine du Parvis Notre-Dame par l'architecte Augustin Guillain, elle est destinée à alimenter les habitants de l'Île de la Cité en eau courante18. </a:t>
            </a:r>
          </a:p>
          <a:p>
            <a:pPr algn="just"/>
            <a:r>
              <a:rPr lang="fr-FR" sz="1200" dirty="0">
                <a:solidFill>
                  <a:schemeClr val="bg1"/>
                </a:solidFill>
              </a:rPr>
              <a:t>En 1726, le cardinal de Noailles, archevêque de Paris, modifie l'architecture de la cathédrale, il en change « tous les profils »</a:t>
            </a:r>
          </a:p>
          <a:p>
            <a:pPr algn="just"/>
            <a:r>
              <a:rPr lang="fr-FR" sz="1200" dirty="0">
                <a:solidFill>
                  <a:schemeClr val="bg1"/>
                </a:solidFill>
              </a:rPr>
              <a:t>En 1756, les chanoines jugeant l’édifice trop sombre demandèrent aux frères Le Vieil de détruire les vitraux du Moyen Âge et de les remplacer par du verre blanc ; après quoi on badigeonna les murs de la cathédrale. Les rosaces furent cependant conservées17. Enfin, à la demande du clergé, Soufflot, architecte de l'église de Sainte-Geneviève, fit disparaître le trumeau et une partie du tympan du portail central, orné du célèbre Jugement Dernier, pour laisser passer plus aisément le dais des </a:t>
            </a:r>
            <a:endParaRPr sz="1200" dirty="0">
              <a:solidFill>
                <a:schemeClr val="bg1"/>
              </a:solidFill>
            </a:endParaRPr>
          </a:p>
        </p:txBody>
      </p:sp>
      <p:pic>
        <p:nvPicPr>
          <p:cNvPr id="4" name="Picture 3" descr="Cathedral Notre Dame de Paris, West view, Paris, Fra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9120" y="643467"/>
            <a:ext cx="4008055" cy="5410199"/>
          </a:xfrm>
          <a:prstGeom prst="rect">
            <a:avLst/>
          </a:prstGeom>
        </p:spPr>
      </p:pic>
      <p:sp>
        <p:nvSpPr>
          <p:cNvPr id="5" name="Footer PlaceHolder 3"/>
          <p:cNvSpPr>
            <a:spLocks noGrp="1"/>
          </p:cNvSpPr>
          <p:nvPr>
            <p:ph type="ftr" sz="quarter" idx="11"/>
          </p:nvPr>
        </p:nvSpPr>
        <p:spPr>
          <a:xfrm>
            <a:off x="5779007" y="6236208"/>
            <a:ext cx="4776478" cy="320040"/>
          </a:xfrm>
        </p:spPr>
        <p:txBody>
          <a:bodyPr>
            <a:normAutofit/>
          </a:bodyPr>
          <a:lstStyle/>
          <a:p>
            <a:pPr algn="r">
              <a:spcAft>
                <a:spcPts val="600"/>
              </a:spcAft>
            </a:pPr>
            <a:r>
              <a:rPr lang="en-US" dirty="0">
                <a:hlinkClick r:id="rId4"/>
              </a:rPr>
              <a:t>Photo</a:t>
            </a:r>
            <a:r>
              <a:rPr lang="en-US" dirty="0"/>
              <a:t> de </a:t>
            </a:r>
            <a:r>
              <a:rPr lang="en-US" dirty="0" err="1"/>
              <a:t>Pezi</a:t>
            </a:r>
            <a:r>
              <a:rPr lang="en-US" dirty="0"/>
              <a:t> / </a:t>
            </a:r>
            <a:r>
              <a:rPr lang="en-US" dirty="0">
                <a:hlinkClick r:id="rId5"/>
              </a:rPr>
              <a:t>CC BY-SA 3.0</a:t>
            </a:r>
          </a:p>
        </p:txBody>
      </p:sp>
    </p:spTree>
    <p:extLst>
      <p:ext uri="{BB962C8B-B14F-4D97-AF65-F5344CB8AC3E}">
        <p14:creationId xmlns:p14="http://schemas.microsoft.com/office/powerpoint/2010/main" val="3821303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US" dirty="0">
                <a:solidFill>
                  <a:schemeClr val="bg1"/>
                </a:solidFill>
              </a:rPr>
              <a:t>GRAND </a:t>
            </a:r>
            <a:r>
              <a:rPr lang="en-US" dirty="0" err="1">
                <a:solidFill>
                  <a:schemeClr val="bg1"/>
                </a:solidFill>
              </a:rPr>
              <a:t>OrgUE</a:t>
            </a:r>
            <a:endParaRPr lang="en-US" dirty="0">
              <a:solidFill>
                <a:schemeClr val="bg1"/>
              </a:solidFill>
            </a:endParaRPr>
          </a:p>
        </p:txBody>
      </p:sp>
      <p:sp>
        <p:nvSpPr>
          <p:cNvPr id="3" name="Content Placeholder 2"/>
          <p:cNvSpPr>
            <a:spLocks noGrp="1"/>
          </p:cNvSpPr>
          <p:nvPr>
            <p:ph idx="1"/>
          </p:nvPr>
        </p:nvSpPr>
        <p:spPr>
          <a:xfrm>
            <a:off x="643468" y="2638044"/>
            <a:ext cx="3363974" cy="3415622"/>
          </a:xfrm>
        </p:spPr>
        <p:txBody>
          <a:bodyPr>
            <a:noAutofit/>
          </a:bodyPr>
          <a:lstStyle/>
          <a:p>
            <a:pPr marL="0" indent="0" algn="just">
              <a:buNone/>
            </a:pPr>
            <a:r>
              <a:rPr lang="fr-FR" sz="1100" dirty="0">
                <a:solidFill>
                  <a:schemeClr val="bg1"/>
                </a:solidFill>
              </a:rPr>
              <a:t>Le grand orgue actuel de Notre-Dame de Paris122,123 est le fruit des travaux successifs de plusieurs grands facteurs d’orgue : construction dans le buffet actuel par François Thierry en 1733, reconstructions par François-Henri Clicquot en 1783, puis par Aristide Cavaillé-Coll en 1868 ; restaurations par Boisseau depuis 1960, avec la collaboration de </a:t>
            </a:r>
            <a:r>
              <a:rPr lang="fr-FR" sz="1100" dirty="0" err="1">
                <a:solidFill>
                  <a:schemeClr val="bg1"/>
                </a:solidFill>
              </a:rPr>
              <a:t>Synaptel</a:t>
            </a:r>
            <a:r>
              <a:rPr lang="fr-FR" sz="1100" dirty="0">
                <a:solidFill>
                  <a:schemeClr val="bg1"/>
                </a:solidFill>
              </a:rPr>
              <a:t> en 1992. En 1868, il comprenait 86 jeux. À l’heure actuelle, après de multiples ajouts et restaurations, il compte 115 jeux réels depuis 2014. On dénombre près de huit mille tuyaux. La transmission est devenue numérique pour les cinq claviers ainsi que le tirage des 115 jeux réels. Après celui de l'église Saint-Eustache de Paris, il est le deuxième plus grand orgue de France.</a:t>
            </a:r>
          </a:p>
          <a:p>
            <a:pPr marL="0" indent="0" algn="just">
              <a:buNone/>
            </a:pPr>
            <a:r>
              <a:rPr lang="fr-FR" sz="1100" dirty="0">
                <a:solidFill>
                  <a:schemeClr val="bg1"/>
                </a:solidFill>
              </a:rPr>
              <a:t>Parmi ses anciens titulaires, on peut citer Armand-Louis Couperin (1755–1789) et Claude Balbastre (1760-1793). Ce dernier a composé en 1793, à une période où la cathédrale était transformée en temple de la Raison et où l'instrument était menacé de destruction, les pièces Variations sur le thème de la Marseillaise : Marche des Marseillois et sur l'air de Ça ira.</a:t>
            </a:r>
          </a:p>
        </p:txBody>
      </p:sp>
      <p:pic>
        <p:nvPicPr>
          <p:cNvPr id="4" name="Picture 3" descr="DSC_010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2985" y="643467"/>
            <a:ext cx="3620324" cy="5410199"/>
          </a:xfrm>
          <a:prstGeom prst="rect">
            <a:avLst/>
          </a:prstGeom>
        </p:spPr>
      </p:pic>
      <p:sp>
        <p:nvSpPr>
          <p:cNvPr id="5" name="Footer PlaceHolder 3"/>
          <p:cNvSpPr>
            <a:spLocks noGrp="1"/>
          </p:cNvSpPr>
          <p:nvPr>
            <p:ph type="ftr" sz="quarter" idx="11"/>
          </p:nvPr>
        </p:nvSpPr>
        <p:spPr>
          <a:xfrm>
            <a:off x="5779007" y="6236208"/>
            <a:ext cx="4776478" cy="320040"/>
          </a:xfrm>
        </p:spPr>
        <p:txBody>
          <a:bodyPr>
            <a:normAutofit/>
          </a:bodyPr>
          <a:lstStyle/>
          <a:p>
            <a:pPr algn="r">
              <a:spcAft>
                <a:spcPts val="600"/>
              </a:spcAft>
            </a:pPr>
            <a:r>
              <a:rPr lang="en-US" dirty="0">
                <a:hlinkClick r:id="rId4"/>
              </a:rPr>
              <a:t>Photo</a:t>
            </a:r>
            <a:r>
              <a:rPr lang="en-US" dirty="0"/>
              <a:t> de Eric Chan from Hollywood, United States / </a:t>
            </a:r>
            <a:r>
              <a:rPr lang="en-US" dirty="0">
                <a:hlinkClick r:id="rId5"/>
              </a:rPr>
              <a:t>CC BY 2.0</a:t>
            </a:r>
          </a:p>
        </p:txBody>
      </p:sp>
    </p:spTree>
    <p:extLst>
      <p:ext uri="{BB962C8B-B14F-4D97-AF65-F5344CB8AC3E}">
        <p14:creationId xmlns:p14="http://schemas.microsoft.com/office/powerpoint/2010/main" val="347023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US" dirty="0">
                <a:solidFill>
                  <a:schemeClr val="bg1"/>
                </a:solidFill>
              </a:rPr>
              <a:t>CLOCHES</a:t>
            </a:r>
          </a:p>
        </p:txBody>
      </p:sp>
      <p:sp>
        <p:nvSpPr>
          <p:cNvPr id="3" name="Content Placeholder 2"/>
          <p:cNvSpPr>
            <a:spLocks noGrp="1"/>
          </p:cNvSpPr>
          <p:nvPr>
            <p:ph idx="1"/>
          </p:nvPr>
        </p:nvSpPr>
        <p:spPr>
          <a:xfrm>
            <a:off x="643468" y="2638043"/>
            <a:ext cx="3363974" cy="3740985"/>
          </a:xfrm>
        </p:spPr>
        <p:txBody>
          <a:bodyPr>
            <a:noAutofit/>
          </a:bodyPr>
          <a:lstStyle/>
          <a:p>
            <a:pPr marL="0" indent="0" algn="just">
              <a:buNone/>
            </a:pPr>
            <a:r>
              <a:rPr lang="fr-FR" sz="1100" dirty="0">
                <a:solidFill>
                  <a:schemeClr val="bg1"/>
                </a:solidFill>
              </a:rPr>
              <a:t>En 1769, la cathédrale comporte huit cloches dans la tour nord, deux bourdons dans la tour sud (Emmanuel et Marie) et sept cloches dans la flèche131. Les huit cloches de la tour nord ainsi que le bourdon Marie sont descendues et fondues entre 1791 et 1792 pour fabriquer les canons dont a besoin l’armée révolutionnaire. Seul le bourdon Emmanuel dans le beffroi de la tour sud a échappé à sa destruction ; il a été replacé en 1802131. La grande cloche dont parle François Villon dans son Grand Testament, datée de 1461, avait été donnée en 1400 à la cathédrale par Jean de Montagu, frère de l’évêque de Paris, qui l’avait baptisée Jacqueline, du nom de sa femme Jacqueline de La Grange. Jacqueline est refondue une première fois en 1680 puis, une nouvelle fois en 1682 par Florentin Le Guay. Le parrain de la cloche fut le roi Louis XIV et la marraine, son épouse Marie-Thérèse d'Autriche. C’est pourquoi on lui donna le nom Emmanuel-Louise-Thérèse, du nom d’un des petits-fils de Louis XIV, à moins qu’il ne s’agît du chanoine Emmanuel qui avait supervisé la fonte de la cloche.</a:t>
            </a:r>
            <a:endParaRPr sz="1100" dirty="0">
              <a:solidFill>
                <a:schemeClr val="bg1"/>
              </a:solidFill>
            </a:endParaRPr>
          </a:p>
        </p:txBody>
      </p:sp>
      <p:pic>
        <p:nvPicPr>
          <p:cNvPr id="4" name="Picture 3" descr="Français : Les nouvelles cloches de la cathédrale Notre-Dame de Paris exposées au public dans la nef du 2 au 25 février 2013 avant leur installation dans les tours du monument. Du premier plan à l'arrière plan : Le bourdon Marie (6,1 tonnes et sonne un sol# octave 2), Gabriel (4,2 tonnes, la# 2), Anne-Geneviève (3,5 tonnes, si 2), Denis (2,5 t, do# 3), Marcel (1,9 t, ré# 3), Étienne (1,5 t, fa 3), Benoît-Joseph (1,3 t, fa# 3 donc à l’octave du bourdon historique Emmanuel), Maurice (1t, sol# 3) et Jean-Marie (782 kg, la# 3). Le bourdon Marie a été réalisé le 14 septembre 2012 par la fonderie Royal Eijsbouts, aux Pays-Bas. Les huit autres cloches ont été coulées par la fonderie Cornille-Havard à Villedieu-les-Poêles (France) : Marcel et Étienne le 3 août 2012 ; Denis , Maurice et Jean-Marie le 16 septembre 2012 ; Gabriel et Benoît-Joseph le 19 novembre 2012 ; Anne-Geneviève le 15 décembre 20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264977"/>
            <a:ext cx="6250769" cy="4167179"/>
          </a:xfrm>
          <a:prstGeom prst="rect">
            <a:avLst/>
          </a:prstGeom>
        </p:spPr>
      </p:pic>
      <p:sp>
        <p:nvSpPr>
          <p:cNvPr id="5" name="Footer PlaceHolder 3"/>
          <p:cNvSpPr>
            <a:spLocks noGrp="1"/>
          </p:cNvSpPr>
          <p:nvPr>
            <p:ph type="ftr" sz="quarter" idx="11"/>
          </p:nvPr>
        </p:nvSpPr>
        <p:spPr>
          <a:xfrm>
            <a:off x="5779007" y="6236208"/>
            <a:ext cx="4776478" cy="320040"/>
          </a:xfrm>
        </p:spPr>
        <p:txBody>
          <a:bodyPr>
            <a:normAutofit/>
          </a:bodyPr>
          <a:lstStyle/>
          <a:p>
            <a:pPr algn="r">
              <a:spcAft>
                <a:spcPts val="600"/>
              </a:spcAft>
            </a:pPr>
            <a:r>
              <a:rPr lang="en-US" dirty="0">
                <a:hlinkClick r:id="rId3"/>
              </a:rPr>
              <a:t>Photo</a:t>
            </a:r>
            <a:r>
              <a:rPr lang="en-US" dirty="0"/>
              <a:t> de Thesupermat / </a:t>
            </a:r>
            <a:r>
              <a:rPr lang="en-US" dirty="0">
                <a:hlinkClick r:id="rId4"/>
              </a:rPr>
              <a:t>CC BY-SA 3.0</a:t>
            </a:r>
          </a:p>
        </p:txBody>
      </p:sp>
    </p:spTree>
    <p:extLst>
      <p:ext uri="{BB962C8B-B14F-4D97-AF65-F5344CB8AC3E}">
        <p14:creationId xmlns:p14="http://schemas.microsoft.com/office/powerpoint/2010/main" val="177261637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WebEDFE</Template>
  <TotalTime>9</TotalTime>
  <Words>863</Words>
  <Application>Microsoft Office PowerPoint</Application>
  <PresentationFormat>Widescreen</PresentationFormat>
  <Paragraphs>23</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Gill Sans MT</vt:lpstr>
      <vt:lpstr>Parcel</vt:lpstr>
      <vt:lpstr>Notre Dame de Paris</vt:lpstr>
      <vt:lpstr>HISTOIRE</vt:lpstr>
      <vt:lpstr>AMENAGEMENTS ET RESTAURATIONS</vt:lpstr>
      <vt:lpstr>GRAND OrgUE</vt:lpstr>
      <vt:lpstr>CLOCHES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Notre Dame de Paris</dc:title>
  <dc:creator>Katia Gil Guzman</dc:creator>
  <cp:lastModifiedBy>Katia Gil Guzman</cp:lastModifiedBy>
  <cp:revision>2</cp:revision>
  <dcterms:created xsi:type="dcterms:W3CDTF">2019-05-20T15:05:37Z</dcterms:created>
  <dcterms:modified xsi:type="dcterms:W3CDTF">2019-05-20T15:18:17Z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kagilguz@microsoft.com</vt:lpwstr>
  </property>
  <property fmtid="{D5CDD505-2E9C-101B-9397-08002B2CF9AE}" pid="5" name="MSIP_Label_f42aa342-8706-4288-bd11-ebb85995028c_SetDate">
    <vt:lpwstr>2019-05-20T15:14:19.8038380Z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9dcf2782-00b3-4aef-9ace-6af1f27ce292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