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4" r:id="rId2"/>
    <p:sldId id="287" r:id="rId3"/>
    <p:sldId id="288" r:id="rId4"/>
    <p:sldId id="289" r:id="rId5"/>
    <p:sldId id="293" r:id="rId6"/>
    <p:sldId id="295" r:id="rId7"/>
    <p:sldId id="314" r:id="rId8"/>
    <p:sldId id="315" r:id="rId9"/>
    <p:sldId id="316" r:id="rId10"/>
    <p:sldId id="317" r:id="rId11"/>
    <p:sldId id="290" r:id="rId12"/>
    <p:sldId id="296" r:id="rId13"/>
    <p:sldId id="318" r:id="rId14"/>
    <p:sldId id="297" r:id="rId15"/>
    <p:sldId id="298" r:id="rId16"/>
    <p:sldId id="291" r:id="rId17"/>
    <p:sldId id="292" r:id="rId18"/>
    <p:sldId id="3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CE"/>
    <a:srgbClr val="88D3FB"/>
    <a:srgbClr val="B5DFFC"/>
    <a:srgbClr val="9FD8FC"/>
    <a:srgbClr val="FFE5E5"/>
    <a:srgbClr val="FFCFCF"/>
    <a:srgbClr val="FBDAE1"/>
    <a:srgbClr val="F999B9"/>
    <a:srgbClr val="C9EAF3"/>
    <a:srgbClr val="BC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509F-702D-43BB-A334-E1A7051D886F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2ACB5-E470-4DC1-8E02-B7AF2A84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1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48335" y="535940"/>
            <a:ext cx="10882630" cy="57391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EB08534-60AB-46A8-A955-9948CF1BAD0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643169-A2C3-499F-A46B-936C3370F3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 userDrawn="1"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964305" y="2352675"/>
            <a:ext cx="4730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为了您和包图网以及原创作者的利益，请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勿复制、传播、销售，否则将承担法律责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任！包图网将对作品进行维权，按照传播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下载次数进行十倍的索取赔偿！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84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2481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0369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18765" y="1263650"/>
            <a:ext cx="211455" cy="200025"/>
          </a:xfrm>
          <a:prstGeom prst="ellips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97645" y="1263650"/>
            <a:ext cx="211455" cy="20002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30144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43250" y="5989955"/>
            <a:ext cx="6060440" cy="306705"/>
            <a:chOff x="4787" y="-177"/>
            <a:chExt cx="9544" cy="483"/>
          </a:xfrm>
        </p:grpSpPr>
        <p:sp>
          <p:nvSpPr>
            <p:cNvPr id="25" name="圆角矩形 24"/>
            <p:cNvSpPr/>
            <p:nvPr/>
          </p:nvSpPr>
          <p:spPr>
            <a:xfrm>
              <a:off x="4787" y="-177"/>
              <a:ext cx="9544" cy="442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" y="-177"/>
              <a:ext cx="884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latin typeface="站酷快乐体2016修订版" panose="02010600030101010101" charset="-122"/>
                  <a:ea typeface="站酷快乐体2016修订版" panose="02010600030101010101" charset="-122"/>
                </a:rPr>
                <a:t>https://kagu82104.github.io/thesissystem/</a:t>
              </a:r>
              <a:endParaRPr lang="en-US" altLang="zh-CN" sz="1400" dirty="0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4080510" y="1242695"/>
            <a:ext cx="4081145" cy="39808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7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4640" y="2681605"/>
            <a:ext cx="10860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解析與網頁版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CN" sz="6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71110" y="4624070"/>
            <a:ext cx="234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謝柏</a:t>
            </a:r>
            <a:r>
              <a:rPr lang="zh-TW" alt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鋒</a:t>
            </a:r>
            <a:endParaRPr lang="en-US" altLang="zh-CN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3730" y="5053330"/>
            <a:ext cx="35502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>
                <a:latin typeface="站酷快乐体2016修订版" panose="02010600030101010101" charset="-122"/>
                <a:ea typeface="站酷快乐体2016修订版" panose="02010600030101010101" charset="-122"/>
              </a:rPr>
              <a:t>PRESENTATION  BEASIGN BAOTU</a:t>
            </a: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28" grpId="0" bldLvl="0" animBg="1"/>
      <p:bldP spid="29" grpId="0"/>
      <p:bldP spid="30" grpId="0"/>
      <p:bldP spid="3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因此本篇論文的主題就圍繞在解析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快速且準確的原因，並將其移植到網頁中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6878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48771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spcBef>
                <a:spcPts val="500"/>
              </a:spcBef>
              <a:defRPr/>
            </a:pPr>
            <a:r>
              <a:rPr lang="zh-TW" altLang="en-US" sz="72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相關研究</a:t>
            </a:r>
            <a:endParaRPr lang="zh-CN" altLang="zh-CN" sz="5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120904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986655" y="4739640"/>
            <a:ext cx="246443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altLang="zh-TW" dirty="0" smtClean="0"/>
              <a:t>Related </a:t>
            </a:r>
            <a:r>
              <a:rPr lang="en-US" altLang="zh-TW" dirty="0"/>
              <a:t>research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10385" y="805180"/>
            <a:ext cx="8749030" cy="84074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目標檢測派系分類</a:t>
            </a:r>
            <a:endParaRPr lang="zh-CN" altLang="en-US" sz="2800" b="1" dirty="0">
              <a:solidFill>
                <a:srgbClr val="657888"/>
              </a:solidFill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845" y="2244725"/>
            <a:ext cx="8221980" cy="984885"/>
            <a:chOff x="3107" y="3027"/>
            <a:chExt cx="12948" cy="1551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卷積深度神經網路（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Neural Networks, 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61845" y="3558540"/>
            <a:ext cx="8221980" cy="984885"/>
            <a:chOff x="3107" y="3027"/>
            <a:chExt cx="12948" cy="1551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RCNN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區域卷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積深度神經網路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（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Regions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with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Neural Networks,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RCNN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61845" y="4872990"/>
            <a:ext cx="8221980" cy="984885"/>
            <a:chOff x="3107" y="3027"/>
            <a:chExt cx="12948" cy="1551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Fast-RCNN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快速區域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卷積深度神經網路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（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 Regions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with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Neural Networks,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Fast-RCNN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10385" y="805180"/>
            <a:ext cx="8749030" cy="84074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目標檢測派系分類</a:t>
            </a:r>
            <a:endParaRPr lang="zh-CN" altLang="en-US" sz="2800" b="1" dirty="0">
              <a:solidFill>
                <a:srgbClr val="657888"/>
              </a:solidFill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1845" y="2244725"/>
            <a:ext cx="8221980" cy="984885"/>
            <a:chOff x="3107" y="3027"/>
            <a:chExt cx="12948" cy="1551"/>
          </a:xfrm>
        </p:grpSpPr>
        <p:sp>
          <p:nvSpPr>
            <p:cNvPr id="9" name="矩形 8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Faster RCNN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更</a:t>
              </a:r>
              <a:r>
                <a:rPr lang="zh-TW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快速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區域卷積深度神經網路（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Faster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Regions with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</a:t>
              </a:r>
              <a:r>
                <a:rPr lang="en-US" altLang="zh-TW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Convolutional Neural Networks, </a:t>
              </a:r>
              <a:r>
                <a:rPr lang="en-US" altLang="zh-TW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Faster-RCNN</a:t>
              </a:r>
              <a:r>
                <a:rPr lang="zh-TW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61845" y="3558540"/>
            <a:ext cx="8221980" cy="984885"/>
            <a:chOff x="3107" y="3027"/>
            <a:chExt cx="12948" cy="1551"/>
          </a:xfrm>
        </p:grpSpPr>
        <p:sp>
          <p:nvSpPr>
            <p:cNvPr id="4" name="矩形 3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FF0000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YOLO</a:t>
              </a:r>
              <a:endParaRPr lang="zh-CN" altLang="en-US" sz="1600" b="1" dirty="0">
                <a:solidFill>
                  <a:srgbClr val="FF0000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1" y="3530"/>
              <a:ext cx="12704" cy="6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6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You Only Look Once(YOLO)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61845" y="4872990"/>
            <a:ext cx="8221980" cy="984885"/>
            <a:chOff x="3107" y="3027"/>
            <a:chExt cx="12948" cy="1551"/>
          </a:xfrm>
        </p:grpSpPr>
        <p:sp>
          <p:nvSpPr>
            <p:cNvPr id="11" name="矩形 10"/>
            <p:cNvSpPr/>
            <p:nvPr/>
          </p:nvSpPr>
          <p:spPr>
            <a:xfrm>
              <a:off x="3351" y="3027"/>
              <a:ext cx="6186" cy="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600" b="1" dirty="0" smtClean="0">
                  <a:solidFill>
                    <a:srgbClr val="657888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SSD</a:t>
              </a:r>
              <a:endParaRPr lang="zh-CN" altLang="en-US" sz="1600" b="1" dirty="0">
                <a:solidFill>
                  <a:srgbClr val="657888"/>
                </a:solidFill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51" y="3530"/>
              <a:ext cx="12704" cy="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Single Shot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MultiBox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charset="-122"/>
                  <a:ea typeface="站酷快乐体2016修订版" panose="02010600030101010101" charset="-122"/>
                  <a:sym typeface="+mn-ea"/>
                </a:rPr>
                <a:t> Detector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07" y="3147"/>
              <a:ext cx="85" cy="1431"/>
            </a:xfrm>
            <a:prstGeom prst="rect">
              <a:avLst/>
            </a:prstGeom>
            <a:solidFill>
              <a:srgbClr val="65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站酷快乐体2016修订版" panose="02010600030101010101" charset="-122"/>
                  <a:ea typeface="站酷快乐体2016修订版" panose="02010600030101010101" charset="-122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977562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363980" y="1369695"/>
            <a:ext cx="277241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  <a:buClr>
                <a:srgbClr val="E24848"/>
              </a:buClr>
            </a:pPr>
            <a:r>
              <a:rPr lang="en-US" altLang="zh-TW" sz="2800" b="1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YOLO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cs typeface="+mn-cs"/>
              <a:sym typeface="+mn-ea"/>
            </a:endParaRPr>
          </a:p>
        </p:txBody>
      </p:sp>
      <p:sp>
        <p:nvSpPr>
          <p:cNvPr id="7" name="AutoShape 25"/>
          <p:cNvSpPr/>
          <p:nvPr/>
        </p:nvSpPr>
        <p:spPr bwMode="auto">
          <a:xfrm>
            <a:off x="1221740" y="2381885"/>
            <a:ext cx="2914650" cy="329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r>
              <a:rPr lang="zh-CN" altLang="en-US" sz="16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请替换文字内容，点击添加相关标题文字，修改文字内容，也可以直接复制你的内容到此。请替换文字内容，点击添加相关标题文字修改文字内容，也可以直接复制你的内容到此</a:t>
            </a:r>
          </a:p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endParaRPr lang="zh-CN" altLang="en-US" sz="16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2765" y="5005070"/>
            <a:ext cx="6874510" cy="391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YOLO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的網路結構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pic>
        <p:nvPicPr>
          <p:cNvPr id="5124" name="Picture 4" descr="https://img1.pixpo.net/img/1a/d/0idfdz0bm2/sg_0IDFdZ0b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65" y="1369695"/>
            <a:ext cx="6874510" cy="311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bldLvl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7" y="490368"/>
            <a:ext cx="6094843" cy="3461871"/>
          </a:xfrm>
          <a:prstGeom prst="rect">
            <a:avLst/>
          </a:prstGeom>
        </p:spPr>
      </p:pic>
      <p:sp>
        <p:nvSpPr>
          <p:cNvPr id="2" name="Rectangle 11"/>
          <p:cNvSpPr/>
          <p:nvPr/>
        </p:nvSpPr>
        <p:spPr>
          <a:xfrm>
            <a:off x="1845945" y="1616710"/>
            <a:ext cx="3695065" cy="4603115"/>
          </a:xfrm>
          <a:prstGeom prst="rect">
            <a:avLst/>
          </a:prstGeom>
          <a:noFill/>
          <a:ln w="101600">
            <a:solidFill>
              <a:srgbClr val="9F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2"/>
          <p:cNvSpPr txBox="1"/>
          <p:nvPr/>
        </p:nvSpPr>
        <p:spPr>
          <a:xfrm>
            <a:off x="2426092" y="4628851"/>
            <a:ext cx="19856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exa Bold" charset="0"/>
              </a:rPr>
              <a:t>FASHION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exa Bold" charset="0"/>
              </a:rPr>
              <a:t>DESIGNER</a:t>
            </a:r>
          </a:p>
        </p:txBody>
      </p:sp>
      <p:cxnSp>
        <p:nvCxnSpPr>
          <p:cNvPr id="4" name="Straight Connector 13"/>
          <p:cNvCxnSpPr/>
          <p:nvPr/>
        </p:nvCxnSpPr>
        <p:spPr>
          <a:xfrm>
            <a:off x="2543831" y="4512772"/>
            <a:ext cx="564545" cy="0"/>
          </a:xfrm>
          <a:prstGeom prst="line">
            <a:avLst/>
          </a:prstGeom>
          <a:ln w="12700">
            <a:solidFill>
              <a:srgbClr val="F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25995" y="1332865"/>
            <a:ext cx="27724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50000"/>
              </a:lnSpc>
              <a:buClr>
                <a:srgbClr val="E24848"/>
              </a:buClr>
            </a:pPr>
            <a:r>
              <a:rPr lang="zh-CN" altLang="en-US" sz="2800" b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岗位认知</a:t>
            </a:r>
            <a:endParaRPr kumimoji="0" lang="zh-CN" altLang="en-US" sz="2800" b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cs typeface="+mn-cs"/>
              <a:sym typeface="+mn-ea"/>
            </a:endParaRPr>
          </a:p>
        </p:txBody>
      </p:sp>
      <p:sp>
        <p:nvSpPr>
          <p:cNvPr id="7" name="AutoShape 25"/>
          <p:cNvSpPr/>
          <p:nvPr/>
        </p:nvSpPr>
        <p:spPr bwMode="auto">
          <a:xfrm>
            <a:off x="7205980" y="2689860"/>
            <a:ext cx="3670935" cy="329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r>
              <a:rPr lang="zh-CN" altLang="en-US" sz="16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请替换文字内容，点击添加相关标题文字，修改文字内容，也可以直接复制你的内容到此。请替换文字内容，点击添加相关标题文字修改文字内容，也可以直接复制你的内容到此</a:t>
            </a:r>
          </a:p>
          <a:p>
            <a:pPr algn="l" defTabSz="323215">
              <a:lnSpc>
                <a:spcPct val="200000"/>
              </a:lnSpc>
              <a:spcBef>
                <a:spcPts val="850"/>
              </a:spcBef>
              <a:defRPr/>
            </a:pPr>
            <a:endParaRPr lang="zh-CN" altLang="en-US" sz="160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2" grpId="0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84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b="1" kern="100" dirty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系統</a:t>
            </a:r>
            <a:endParaRPr lang="en-US" altLang="zh-CN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123761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26488" y="4795202"/>
            <a:ext cx="1168258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altLang="zh-CN" kern="1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System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262626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lt"/>
              </a:rPr>
              <a:t>結論</a:t>
            </a:r>
            <a:endParaRPr lang="en-US" altLang="zh-CN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1278890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523810" y="4694528"/>
            <a:ext cx="1390124" cy="4205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solidFill>
                  <a:srgbClr val="262626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lt"/>
              </a:rPr>
              <a:t>conclusion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84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2481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0369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18765" y="1263650"/>
            <a:ext cx="211455" cy="200025"/>
          </a:xfrm>
          <a:prstGeom prst="ellips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97645" y="1263650"/>
            <a:ext cx="211455" cy="20002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43250" y="5989955"/>
            <a:ext cx="6060440" cy="306705"/>
            <a:chOff x="4787" y="-177"/>
            <a:chExt cx="9544" cy="483"/>
          </a:xfrm>
        </p:grpSpPr>
        <p:sp>
          <p:nvSpPr>
            <p:cNvPr id="25" name="圆角矩形 24"/>
            <p:cNvSpPr/>
            <p:nvPr/>
          </p:nvSpPr>
          <p:spPr>
            <a:xfrm>
              <a:off x="4787" y="-177"/>
              <a:ext cx="9544" cy="442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" y="-177"/>
              <a:ext cx="884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 smtClean="0">
                  <a:latin typeface="站酷快乐体2016修订版" panose="02010600030101010101" charset="-122"/>
                  <a:ea typeface="站酷快乐体2016修订版" panose="02010600030101010101" charset="-122"/>
                </a:rPr>
                <a:t>www.ypppt.com</a:t>
              </a:r>
              <a:endParaRPr lang="en-US" altLang="zh-CN" sz="1400" dirty="0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63720" y="1586865"/>
            <a:ext cx="3946525" cy="39154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84575" y="2712085"/>
            <a:ext cx="5504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THANKS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163185" y="4624070"/>
            <a:ext cx="234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Mr.Bao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43730" y="5053330"/>
            <a:ext cx="35502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">
                <a:latin typeface="站酷快乐体2016修订版" panose="02010600030101010101" charset="-122"/>
                <a:ea typeface="站酷快乐体2016修订版" panose="02010600030101010101" charset="-122"/>
              </a:rPr>
              <a:t>PRESENTATION  BEASIGN BAOTU</a:t>
            </a: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 bldLvl="0" animBg="1"/>
      <p:bldP spid="16" grpId="0" bldLvl="0" animBg="1"/>
      <p:bldP spid="28" grpId="0" bldLvl="0" animBg="1"/>
      <p:bldP spid="29" grpId="0"/>
      <p:bldP spid="30" grpId="0"/>
      <p:bldP spid="3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292481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203690" y="-3175"/>
            <a:ext cx="0" cy="1344295"/>
          </a:xfrm>
          <a:prstGeom prst="line">
            <a:avLst/>
          </a:prstGeom>
          <a:ln w="28575">
            <a:solidFill>
              <a:schemeClr val="bg1">
                <a:lumMod val="65000"/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818765" y="1263650"/>
            <a:ext cx="211455" cy="200025"/>
          </a:xfrm>
          <a:prstGeom prst="ellips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097645" y="1263650"/>
            <a:ext cx="211455" cy="20002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143250" y="5989955"/>
            <a:ext cx="6060440" cy="306705"/>
            <a:chOff x="4787" y="-177"/>
            <a:chExt cx="9544" cy="483"/>
          </a:xfrm>
        </p:grpSpPr>
        <p:sp>
          <p:nvSpPr>
            <p:cNvPr id="25" name="圆角矩形 24"/>
            <p:cNvSpPr/>
            <p:nvPr/>
          </p:nvSpPr>
          <p:spPr>
            <a:xfrm>
              <a:off x="4787" y="-177"/>
              <a:ext cx="9544" cy="442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" y="-177"/>
              <a:ext cx="884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latin typeface="站酷快乐体2016修订版" panose="02010600030101010101" charset="-122"/>
                  <a:ea typeface="站酷快乐体2016修订版" panose="02010600030101010101" charset="-122"/>
                </a:rPr>
                <a:t>https://kagu82104.github.io/thesissystem/</a:t>
              </a:r>
              <a:endParaRPr lang="en-US" altLang="zh-CN" sz="1400" dirty="0">
                <a:latin typeface="站酷快乐体2016修订版" panose="02010600030101010101" charset="-122"/>
                <a:ea typeface="站酷快乐体2016修订版" panose="0201060003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1199" y="2476752"/>
            <a:ext cx="909223" cy="78431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FFCFCF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01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spcBef>
                <a:spcPts val="500"/>
              </a:spcBef>
              <a:spcAft>
                <a:spcPts val="0"/>
              </a:spcAft>
              <a:defRPr/>
            </a:pPr>
            <a:r>
              <a:rPr lang="zh-TW" altLang="en-US" sz="2000" b="1" kern="100" dirty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導論</a:t>
            </a:r>
            <a:endParaRPr lang="zh-CN" altLang="zh-CN" sz="1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61616" y="2661009"/>
            <a:ext cx="626458" cy="629230"/>
            <a:chOff x="5565160" y="1431809"/>
            <a:chExt cx="626458" cy="629230"/>
          </a:xfrm>
          <a:solidFill>
            <a:srgbClr val="B5DFFC"/>
          </a:solidFill>
        </p:grpSpPr>
        <p:sp>
          <p:nvSpPr>
            <p:cNvPr id="2" name="Oval 4"/>
            <p:cNvSpPr/>
            <p:nvPr/>
          </p:nvSpPr>
          <p:spPr>
            <a:xfrm>
              <a:off x="5565160" y="1431809"/>
              <a:ext cx="626458" cy="6292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5776455" y="1577966"/>
              <a:ext cx="210218" cy="336918"/>
              <a:chOff x="4638" y="-33"/>
              <a:chExt cx="667" cy="1069"/>
            </a:xfrm>
            <a:grpFill/>
          </p:grpSpPr>
          <p:sp>
            <p:nvSpPr>
              <p:cNvPr id="8" name="Freeform 5"/>
              <p:cNvSpPr/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chemeClr val="bg1">
                    <a:alpha val="10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/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03441" y="2661276"/>
            <a:ext cx="626458" cy="629230"/>
            <a:chOff x="5610853" y="2848399"/>
            <a:chExt cx="626458" cy="629230"/>
          </a:xfrm>
        </p:grpSpPr>
        <p:sp>
          <p:nvSpPr>
            <p:cNvPr id="13" name="Oval 4"/>
            <p:cNvSpPr/>
            <p:nvPr/>
          </p:nvSpPr>
          <p:spPr>
            <a:xfrm>
              <a:off x="5610853" y="2848399"/>
              <a:ext cx="626458" cy="629230"/>
            </a:xfrm>
            <a:prstGeom prst="ellipse">
              <a:avLst/>
            </a:prstGeom>
            <a:solidFill>
              <a:srgbClr val="FF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 rot="19469485">
              <a:off x="5744701" y="2971872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135729" y="2450817"/>
            <a:ext cx="1210588" cy="78431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9FD8FC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02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spcBef>
                <a:spcPts val="500"/>
              </a:spcBef>
              <a:defRPr/>
            </a:pPr>
            <a:r>
              <a:rPr lang="zh-TW" altLang="en-US" sz="20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相關研究</a:t>
            </a:r>
            <a:endParaRPr lang="zh-CN" altLang="zh-CN" sz="1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708911" y="4062988"/>
            <a:ext cx="626458" cy="629230"/>
            <a:chOff x="5626047" y="3947321"/>
            <a:chExt cx="626458" cy="629230"/>
          </a:xfrm>
        </p:grpSpPr>
        <p:sp>
          <p:nvSpPr>
            <p:cNvPr id="36" name="Oval 4"/>
            <p:cNvSpPr/>
            <p:nvPr/>
          </p:nvSpPr>
          <p:spPr>
            <a:xfrm>
              <a:off x="5626047" y="3947321"/>
              <a:ext cx="626458" cy="629230"/>
            </a:xfrm>
            <a:prstGeom prst="ellipse">
              <a:avLst/>
            </a:prstGeom>
            <a:solidFill>
              <a:srgbClr val="B5D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145"/>
            <p:cNvSpPr>
              <a:spLocks noEditPoints="1"/>
            </p:cNvSpPr>
            <p:nvPr/>
          </p:nvSpPr>
          <p:spPr bwMode="auto">
            <a:xfrm>
              <a:off x="5829326" y="4096111"/>
              <a:ext cx="219900" cy="331651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3641199" y="3877127"/>
            <a:ext cx="909223" cy="78431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FFCFCF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03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spcBef>
                <a:spcPts val="500"/>
              </a:spcBef>
              <a:defRPr/>
            </a:pPr>
            <a:r>
              <a:rPr lang="zh-TW" altLang="en-US" sz="2000" b="1" kern="1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系統</a:t>
            </a:r>
            <a:endParaRPr lang="zh-CN" altLang="zh-CN" sz="1400" kern="1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03441" y="4062621"/>
            <a:ext cx="626458" cy="629230"/>
            <a:chOff x="5626360" y="5038776"/>
            <a:chExt cx="626458" cy="629230"/>
          </a:xfrm>
        </p:grpSpPr>
        <p:sp>
          <p:nvSpPr>
            <p:cNvPr id="40" name="Oval 4"/>
            <p:cNvSpPr/>
            <p:nvPr/>
          </p:nvSpPr>
          <p:spPr>
            <a:xfrm>
              <a:off x="5626360" y="5038776"/>
              <a:ext cx="626458" cy="629230"/>
            </a:xfrm>
            <a:prstGeom prst="ellipse">
              <a:avLst/>
            </a:prstGeom>
            <a:solidFill>
              <a:srgbClr val="FF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Freeform 206"/>
            <p:cNvSpPr>
              <a:spLocks noChangeAspect="1" noEditPoints="1"/>
            </p:cNvSpPr>
            <p:nvPr/>
          </p:nvSpPr>
          <p:spPr bwMode="auto">
            <a:xfrm>
              <a:off x="5807657" y="5193913"/>
              <a:ext cx="263865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8135729" y="3901356"/>
            <a:ext cx="909223" cy="8125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>
                <a:solidFill>
                  <a:srgbClr val="9FD8FC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</a:rPr>
              <a:t>PART 04</a:t>
            </a:r>
            <a:endParaRPr lang="en-US" altLang="zh-CN" sz="1600" kern="100" dirty="0">
              <a:solidFill>
                <a:srgbClr val="C00000"/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zh-TW" altLang="en-US" sz="2000" b="1" dirty="0" smtClean="0">
                <a:solidFill>
                  <a:srgbClr val="262626"/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lt"/>
              </a:rPr>
              <a:t>結論</a:t>
            </a:r>
            <a:endParaRPr lang="zh-CN" altLang="en-US" sz="1400" dirty="0"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  <a:sym typeface="+mn-lt"/>
            </a:endParaRPr>
          </a:p>
        </p:txBody>
      </p:sp>
      <p:sp>
        <p:nvSpPr>
          <p:cNvPr id="43" name="Rectangle 45"/>
          <p:cNvSpPr/>
          <p:nvPr/>
        </p:nvSpPr>
        <p:spPr bwMode="auto">
          <a:xfrm>
            <a:off x="4786691" y="1684866"/>
            <a:ext cx="2256822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Bebas Neue" charset="0"/>
              </a:rPr>
              <a:t>目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Bebas Neue" charset="0"/>
              </a:rPr>
              <a:t>  </a:t>
            </a:r>
            <a:r>
              <a:rPr lang="zh-TW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Bebas Neue" charset="0"/>
              </a:rPr>
              <a:t>錄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  <a:cs typeface="站酷快乐体2016修订版" panose="02010600030101010101" charset="-122"/>
              <a:sym typeface="Bebas Neue" charset="0"/>
            </a:endParaRPr>
          </a:p>
        </p:txBody>
      </p:sp>
      <p:sp>
        <p:nvSpPr>
          <p:cNvPr id="44" name="Rectangle 45"/>
          <p:cNvSpPr/>
          <p:nvPr/>
        </p:nvSpPr>
        <p:spPr bwMode="auto">
          <a:xfrm>
            <a:off x="4530250" y="2278883"/>
            <a:ext cx="3363805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CONTENTS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 bldLvl="0" animBg="1"/>
      <p:bldP spid="16" grpId="0" bldLvl="0" animBg="1"/>
      <p:bldP spid="6" grpId="0"/>
      <p:bldP spid="34" grpId="0"/>
      <p:bldP spid="38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431" y="0"/>
            <a:ext cx="12192000" cy="6858000"/>
          </a:xfrm>
          <a:prstGeom prst="rtTriangle">
            <a:avLst/>
          </a:prstGeom>
          <a:solidFill>
            <a:srgbClr val="B5D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V="1">
            <a:off x="-635" y="-3175"/>
            <a:ext cx="12192000" cy="6858000"/>
          </a:xfrm>
          <a:prstGeom prst="rtTriangle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8335" y="1097915"/>
            <a:ext cx="10860405" cy="4605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440000" sx="101000" sy="101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 descr="undefined (3)"/>
          <p:cNvPicPr>
            <a:picLocks noChangeAspect="1"/>
          </p:cNvPicPr>
          <p:nvPr/>
        </p:nvPicPr>
        <p:blipFill>
          <a:blip r:embed="rId2"/>
          <a:srcRect l="26098" r="25947"/>
          <a:stretch>
            <a:fillRect/>
          </a:stretch>
        </p:blipFill>
        <p:spPr>
          <a:xfrm>
            <a:off x="10968355" y="5702935"/>
            <a:ext cx="1028065" cy="1027430"/>
          </a:xfrm>
          <a:prstGeom prst="rect">
            <a:avLst/>
          </a:prstGeom>
        </p:spPr>
      </p:pic>
      <p:sp>
        <p:nvSpPr>
          <p:cNvPr id="19" name="等腰三角形 18"/>
          <p:cNvSpPr/>
          <p:nvPr/>
        </p:nvSpPr>
        <p:spPr>
          <a:xfrm rot="5040000">
            <a:off x="475615" y="-59055"/>
            <a:ext cx="949325" cy="1239520"/>
          </a:xfrm>
          <a:prstGeom prst="triangle">
            <a:avLst>
              <a:gd name="adj" fmla="val 5232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8660" y="118745"/>
            <a:ext cx="767080" cy="789940"/>
          </a:xfrm>
          <a:prstGeom prst="ellipse">
            <a:avLst/>
          </a:prstGeom>
          <a:noFill/>
          <a:ln w="1206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棱台 20"/>
          <p:cNvSpPr/>
          <p:nvPr/>
        </p:nvSpPr>
        <p:spPr>
          <a:xfrm rot="20880000">
            <a:off x="10083800" y="6059170"/>
            <a:ext cx="1697355" cy="500380"/>
          </a:xfrm>
          <a:prstGeom prst="bevel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6555705">
            <a:off x="7518060" y="136915"/>
            <a:ext cx="377180" cy="477672"/>
          </a:xfrm>
          <a:prstGeom prst="triangle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110610">
            <a:off x="7692238" y="490469"/>
            <a:ext cx="377180" cy="47767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778365" y="4144010"/>
            <a:ext cx="1569085" cy="1558925"/>
          </a:xfrm>
          <a:prstGeom prst="ellipse">
            <a:avLst/>
          </a:prstGeom>
          <a:pattFill prst="pct5">
            <a:fgClr>
              <a:srgbClr val="B5DFF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46"/>
          <p:cNvSpPr>
            <a:spLocks noChangeAspect="1"/>
          </p:cNvSpPr>
          <p:nvPr/>
        </p:nvSpPr>
        <p:spPr bwMode="auto">
          <a:xfrm>
            <a:off x="460035" y="5502475"/>
            <a:ext cx="1223750" cy="1182504"/>
          </a:xfrm>
          <a:custGeom>
            <a:avLst/>
            <a:gdLst>
              <a:gd name="T0" fmla="*/ 71 w 197"/>
              <a:gd name="T1" fmla="*/ 88 h 190"/>
              <a:gd name="T2" fmla="*/ 68 w 197"/>
              <a:gd name="T3" fmla="*/ 58 h 190"/>
              <a:gd name="T4" fmla="*/ 74 w 197"/>
              <a:gd name="T5" fmla="*/ 46 h 190"/>
              <a:gd name="T6" fmla="*/ 81 w 197"/>
              <a:gd name="T7" fmla="*/ 45 h 190"/>
              <a:gd name="T8" fmla="*/ 80 w 197"/>
              <a:gd name="T9" fmla="*/ 51 h 190"/>
              <a:gd name="T10" fmla="*/ 83 w 197"/>
              <a:gd name="T11" fmla="*/ 90 h 190"/>
              <a:gd name="T12" fmla="*/ 115 w 197"/>
              <a:gd name="T13" fmla="*/ 93 h 190"/>
              <a:gd name="T14" fmla="*/ 127 w 197"/>
              <a:gd name="T15" fmla="*/ 64 h 190"/>
              <a:gd name="T16" fmla="*/ 104 w 197"/>
              <a:gd name="T17" fmla="*/ 42 h 190"/>
              <a:gd name="T18" fmla="*/ 97 w 197"/>
              <a:gd name="T19" fmla="*/ 37 h 190"/>
              <a:gd name="T20" fmla="*/ 105 w 197"/>
              <a:gd name="T21" fmla="*/ 35 h 190"/>
              <a:gd name="T22" fmla="*/ 131 w 197"/>
              <a:gd name="T23" fmla="*/ 84 h 190"/>
              <a:gd name="T24" fmla="*/ 134 w 197"/>
              <a:gd name="T25" fmla="*/ 91 h 190"/>
              <a:gd name="T26" fmla="*/ 158 w 197"/>
              <a:gd name="T27" fmla="*/ 117 h 190"/>
              <a:gd name="T28" fmla="*/ 159 w 197"/>
              <a:gd name="T29" fmla="*/ 121 h 190"/>
              <a:gd name="T30" fmla="*/ 157 w 197"/>
              <a:gd name="T31" fmla="*/ 125 h 190"/>
              <a:gd name="T32" fmla="*/ 153 w 197"/>
              <a:gd name="T33" fmla="*/ 124 h 190"/>
              <a:gd name="T34" fmla="*/ 151 w 197"/>
              <a:gd name="T35" fmla="*/ 120 h 190"/>
              <a:gd name="T36" fmla="*/ 128 w 197"/>
              <a:gd name="T37" fmla="*/ 96 h 190"/>
              <a:gd name="T38" fmla="*/ 122 w 197"/>
              <a:gd name="T39" fmla="*/ 97 h 190"/>
              <a:gd name="T40" fmla="*/ 79 w 197"/>
              <a:gd name="T41" fmla="*/ 97 h 190"/>
              <a:gd name="T42" fmla="*/ 73 w 197"/>
              <a:gd name="T43" fmla="*/ 96 h 190"/>
              <a:gd name="T44" fmla="*/ 43 w 197"/>
              <a:gd name="T45" fmla="*/ 144 h 190"/>
              <a:gd name="T46" fmla="*/ 46 w 197"/>
              <a:gd name="T47" fmla="*/ 150 h 190"/>
              <a:gd name="T48" fmla="*/ 177 w 197"/>
              <a:gd name="T49" fmla="*/ 115 h 190"/>
              <a:gd name="T50" fmla="*/ 111 w 197"/>
              <a:gd name="T51" fmla="*/ 12 h 190"/>
              <a:gd name="T52" fmla="*/ 22 w 197"/>
              <a:gd name="T53" fmla="*/ 74 h 190"/>
              <a:gd name="T54" fmla="*/ 24 w 197"/>
              <a:gd name="T55" fmla="*/ 116 h 190"/>
              <a:gd name="T56" fmla="*/ 23 w 197"/>
              <a:gd name="T57" fmla="*/ 122 h 190"/>
              <a:gd name="T58" fmla="*/ 17 w 197"/>
              <a:gd name="T59" fmla="*/ 119 h 190"/>
              <a:gd name="T60" fmla="*/ 92 w 197"/>
              <a:gd name="T61" fmla="*/ 4 h 190"/>
              <a:gd name="T62" fmla="*/ 186 w 197"/>
              <a:gd name="T63" fmla="*/ 75 h 190"/>
              <a:gd name="T64" fmla="*/ 102 w 197"/>
              <a:gd name="T65" fmla="*/ 178 h 190"/>
              <a:gd name="T66" fmla="*/ 40 w 197"/>
              <a:gd name="T67" fmla="*/ 154 h 190"/>
              <a:gd name="T68" fmla="*/ 36 w 197"/>
              <a:gd name="T69" fmla="*/ 144 h 190"/>
              <a:gd name="T70" fmla="*/ 68 w 197"/>
              <a:gd name="T71" fmla="*/ 91 h 190"/>
              <a:gd name="T72" fmla="*/ 70 w 197"/>
              <a:gd name="T73" fmla="*/ 89 h 190"/>
              <a:gd name="T74" fmla="*/ 71 w 197"/>
              <a:gd name="T75" fmla="*/ 8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7" h="190">
                <a:moveTo>
                  <a:pt x="71" y="88"/>
                </a:moveTo>
                <a:cubicBezTo>
                  <a:pt x="66" y="79"/>
                  <a:pt x="64" y="68"/>
                  <a:pt x="68" y="58"/>
                </a:cubicBezTo>
                <a:cubicBezTo>
                  <a:pt x="69" y="54"/>
                  <a:pt x="72" y="50"/>
                  <a:pt x="74" y="46"/>
                </a:cubicBezTo>
                <a:cubicBezTo>
                  <a:pt x="76" y="44"/>
                  <a:pt x="78" y="42"/>
                  <a:pt x="81" y="45"/>
                </a:cubicBezTo>
                <a:cubicBezTo>
                  <a:pt x="83" y="47"/>
                  <a:pt x="81" y="49"/>
                  <a:pt x="80" y="51"/>
                </a:cubicBezTo>
                <a:cubicBezTo>
                  <a:pt x="70" y="64"/>
                  <a:pt x="71" y="81"/>
                  <a:pt x="83" y="90"/>
                </a:cubicBezTo>
                <a:cubicBezTo>
                  <a:pt x="92" y="98"/>
                  <a:pt x="104" y="99"/>
                  <a:pt x="115" y="93"/>
                </a:cubicBezTo>
                <a:cubicBezTo>
                  <a:pt x="125" y="87"/>
                  <a:pt x="130" y="75"/>
                  <a:pt x="127" y="64"/>
                </a:cubicBezTo>
                <a:cubicBezTo>
                  <a:pt x="125" y="52"/>
                  <a:pt x="116" y="44"/>
                  <a:pt x="104" y="42"/>
                </a:cubicBezTo>
                <a:cubicBezTo>
                  <a:pt x="101" y="41"/>
                  <a:pt x="96" y="42"/>
                  <a:pt x="97" y="37"/>
                </a:cubicBezTo>
                <a:cubicBezTo>
                  <a:pt x="98" y="33"/>
                  <a:pt x="102" y="34"/>
                  <a:pt x="105" y="35"/>
                </a:cubicBezTo>
                <a:cubicBezTo>
                  <a:pt x="129" y="38"/>
                  <a:pt x="142" y="63"/>
                  <a:pt x="131" y="84"/>
                </a:cubicBezTo>
                <a:cubicBezTo>
                  <a:pt x="130" y="88"/>
                  <a:pt x="131" y="89"/>
                  <a:pt x="134" y="91"/>
                </a:cubicBezTo>
                <a:cubicBezTo>
                  <a:pt x="144" y="97"/>
                  <a:pt x="152" y="106"/>
                  <a:pt x="158" y="117"/>
                </a:cubicBezTo>
                <a:cubicBezTo>
                  <a:pt x="158" y="118"/>
                  <a:pt x="159" y="119"/>
                  <a:pt x="159" y="121"/>
                </a:cubicBezTo>
                <a:cubicBezTo>
                  <a:pt x="159" y="122"/>
                  <a:pt x="158" y="124"/>
                  <a:pt x="157" y="125"/>
                </a:cubicBezTo>
                <a:cubicBezTo>
                  <a:pt x="156" y="125"/>
                  <a:pt x="154" y="124"/>
                  <a:pt x="153" y="124"/>
                </a:cubicBezTo>
                <a:cubicBezTo>
                  <a:pt x="152" y="123"/>
                  <a:pt x="152" y="121"/>
                  <a:pt x="151" y="120"/>
                </a:cubicBezTo>
                <a:cubicBezTo>
                  <a:pt x="146" y="110"/>
                  <a:pt x="138" y="102"/>
                  <a:pt x="128" y="96"/>
                </a:cubicBezTo>
                <a:cubicBezTo>
                  <a:pt x="126" y="95"/>
                  <a:pt x="124" y="95"/>
                  <a:pt x="122" y="97"/>
                </a:cubicBezTo>
                <a:cubicBezTo>
                  <a:pt x="108" y="107"/>
                  <a:pt x="93" y="106"/>
                  <a:pt x="79" y="97"/>
                </a:cubicBezTo>
                <a:cubicBezTo>
                  <a:pt x="77" y="96"/>
                  <a:pt x="75" y="95"/>
                  <a:pt x="73" y="96"/>
                </a:cubicBezTo>
                <a:cubicBezTo>
                  <a:pt x="55" y="107"/>
                  <a:pt x="45" y="123"/>
                  <a:pt x="43" y="144"/>
                </a:cubicBezTo>
                <a:cubicBezTo>
                  <a:pt x="43" y="146"/>
                  <a:pt x="45" y="148"/>
                  <a:pt x="46" y="150"/>
                </a:cubicBezTo>
                <a:cubicBezTo>
                  <a:pt x="88" y="190"/>
                  <a:pt x="160" y="170"/>
                  <a:pt x="177" y="115"/>
                </a:cubicBezTo>
                <a:cubicBezTo>
                  <a:pt x="191" y="67"/>
                  <a:pt x="161" y="19"/>
                  <a:pt x="111" y="12"/>
                </a:cubicBezTo>
                <a:cubicBezTo>
                  <a:pt x="71" y="5"/>
                  <a:pt x="31" y="33"/>
                  <a:pt x="22" y="74"/>
                </a:cubicBezTo>
                <a:cubicBezTo>
                  <a:pt x="19" y="88"/>
                  <a:pt x="20" y="102"/>
                  <a:pt x="24" y="116"/>
                </a:cubicBezTo>
                <a:cubicBezTo>
                  <a:pt x="25" y="119"/>
                  <a:pt x="26" y="121"/>
                  <a:pt x="23" y="122"/>
                </a:cubicBezTo>
                <a:cubicBezTo>
                  <a:pt x="20" y="124"/>
                  <a:pt x="18" y="121"/>
                  <a:pt x="17" y="119"/>
                </a:cubicBezTo>
                <a:cubicBezTo>
                  <a:pt x="0" y="64"/>
                  <a:pt x="37" y="9"/>
                  <a:pt x="92" y="4"/>
                </a:cubicBezTo>
                <a:cubicBezTo>
                  <a:pt x="139" y="0"/>
                  <a:pt x="177" y="30"/>
                  <a:pt x="186" y="75"/>
                </a:cubicBezTo>
                <a:cubicBezTo>
                  <a:pt x="197" y="128"/>
                  <a:pt x="155" y="178"/>
                  <a:pt x="102" y="178"/>
                </a:cubicBezTo>
                <a:cubicBezTo>
                  <a:pt x="78" y="178"/>
                  <a:pt x="57" y="170"/>
                  <a:pt x="40" y="154"/>
                </a:cubicBezTo>
                <a:cubicBezTo>
                  <a:pt x="37" y="151"/>
                  <a:pt x="36" y="148"/>
                  <a:pt x="36" y="144"/>
                </a:cubicBezTo>
                <a:cubicBezTo>
                  <a:pt x="37" y="121"/>
                  <a:pt x="48" y="103"/>
                  <a:pt x="68" y="91"/>
                </a:cubicBezTo>
                <a:cubicBezTo>
                  <a:pt x="69" y="90"/>
                  <a:pt x="69" y="90"/>
                  <a:pt x="70" y="89"/>
                </a:cubicBezTo>
                <a:cubicBezTo>
                  <a:pt x="70" y="89"/>
                  <a:pt x="70" y="89"/>
                  <a:pt x="71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466465" y="2945130"/>
            <a:ext cx="5504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b="1" kern="1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導論</a:t>
            </a:r>
            <a:endParaRPr lang="en-US" altLang="zh-CN" sz="72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pic>
        <p:nvPicPr>
          <p:cNvPr id="17" name="图片 16" descr="undefined (2)"/>
          <p:cNvPicPr>
            <a:picLocks noChangeAspect="1"/>
          </p:cNvPicPr>
          <p:nvPr/>
        </p:nvPicPr>
        <p:blipFill>
          <a:blip r:embed="rId3"/>
          <a:srcRect l="4640" t="2372" r="3006" b="1523"/>
          <a:stretch>
            <a:fillRect/>
          </a:stretch>
        </p:blipFill>
        <p:spPr>
          <a:xfrm>
            <a:off x="4727575" y="1586865"/>
            <a:ext cx="2982595" cy="3037205"/>
          </a:xfrm>
          <a:prstGeom prst="ellipse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591810" y="1877060"/>
            <a:ext cx="973455" cy="1106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6600" b="1" kern="1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10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01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207143" y="4739640"/>
            <a:ext cx="209692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TW" sz="3600" dirty="0" smtClean="0">
                <a:latin typeface="站酷快乐体2016修订版" panose="02010600030101010101" charset="-122"/>
                <a:ea typeface="站酷快乐体2016修订版" panose="02010600030101010101" charset="-122"/>
                <a:cs typeface="站酷快乐体2016修订版" panose="02010600030101010101" charset="-122"/>
                <a:sym typeface="+mn-ea"/>
              </a:rPr>
              <a:t>Abstract</a:t>
            </a:r>
            <a:endParaRPr lang="zh-CN" altLang="en-US" sz="36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9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368347" y="2108401"/>
            <a:ext cx="15696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站酷快乐体2016修订版" panose="02010600030101010101" charset="-122"/>
                <a:sym typeface="+mn-lt"/>
              </a:rPr>
              <a:t>背景</a:t>
            </a:r>
            <a:endParaRPr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站酷快乐体2016修订版" panose="02010600030101010101" charset="-122"/>
              <a:sym typeface="+mn-lt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68347" y="3768017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站酷快乐体2016修订版" panose="02010600030101010101" charset="-122"/>
                <a:sym typeface="+mn-lt"/>
              </a:rPr>
              <a:t>研究動機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站酷快乐体2016修订版" panose="02010600030101010101" charset="-122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04841" y="1376910"/>
            <a:ext cx="4104716" cy="4104180"/>
            <a:chOff x="955166" y="1150726"/>
            <a:chExt cx="4538091" cy="4537498"/>
          </a:xfrm>
        </p:grpSpPr>
        <p:sp>
          <p:nvSpPr>
            <p:cNvPr id="8" name="椭圆 7"/>
            <p:cNvSpPr/>
            <p:nvPr/>
          </p:nvSpPr>
          <p:spPr>
            <a:xfrm>
              <a:off x="955166" y="1150726"/>
              <a:ext cx="4538091" cy="4537498"/>
            </a:xfrm>
            <a:prstGeom prst="ellipse">
              <a:avLst/>
            </a:prstGeom>
            <a:gradFill>
              <a:gsLst>
                <a:gs pos="0">
                  <a:srgbClr val="FFE5E5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38100">
              <a:noFill/>
            </a:ln>
            <a:effectLst>
              <a:outerShdw blurRad="368300" dist="368300" dir="2700000" algn="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Group 3"/>
            <p:cNvGrpSpPr/>
            <p:nvPr/>
          </p:nvGrpSpPr>
          <p:grpSpPr bwMode="auto">
            <a:xfrm flipH="1">
              <a:off x="2143125" y="2305050"/>
              <a:ext cx="2162175" cy="2170113"/>
              <a:chOff x="0" y="0"/>
              <a:chExt cx="718723" cy="718723"/>
            </a:xfrm>
          </p:grpSpPr>
          <p:sp>
            <p:nvSpPr>
              <p:cNvPr id="10" name="Oval 37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18723" cy="718723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 w="3175">
                <a:solidFill>
                  <a:srgbClr val="D8D8D8"/>
                </a:solidFill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zh-CN" sz="13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Oval 373"/>
              <p:cNvSpPr>
                <a:spLocks noChangeArrowheads="1"/>
              </p:cNvSpPr>
              <p:nvPr/>
            </p:nvSpPr>
            <p:spPr bwMode="auto">
              <a:xfrm>
                <a:off x="57211" y="56458"/>
                <a:ext cx="604300" cy="605807"/>
              </a:xfrm>
              <a:prstGeom prst="ellipse">
                <a:avLst/>
              </a:prstGeom>
              <a:blipFill>
                <a:blip r:embed="rId2"/>
                <a:stretch>
                  <a:fillRect l="-25958" r="-25560"/>
                </a:stretch>
              </a:blipFill>
              <a:ln w="3175">
                <a:solidFill>
                  <a:schemeClr val="bg1"/>
                </a:solidFill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zh-CN" sz="13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527925" y="982931"/>
            <a:ext cx="1591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pPr algn="dist"/>
            <a:r>
              <a:rPr lang="zh-TW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背景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charset="-122"/>
              <a:ea typeface="站酷快乐体2016修订版" panose="02010600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0605" y="2945462"/>
            <a:ext cx="4881880" cy="830997"/>
          </a:xfrm>
          <a:prstGeom prst="rect">
            <a:avLst/>
          </a:prstGeom>
          <a:noFill/>
        </p:spPr>
        <p:txBody>
          <a:bodyPr wrap="square" numCol="1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400" dirty="0"/>
              <a:t>近年來機器學習蓬勃發展，有許多突破性的代表</a:t>
            </a:r>
            <a:r>
              <a:rPr lang="zh-TW" altLang="en-US" sz="2400" dirty="0" smtClean="0"/>
              <a:t>出現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" y="2945462"/>
            <a:ext cx="4641937" cy="2611089"/>
          </a:xfrm>
          <a:prstGeom prst="rect">
            <a:avLst/>
          </a:prstGeom>
        </p:spPr>
      </p:pic>
      <p:pic>
        <p:nvPicPr>
          <p:cNvPr id="12" name="Picture 2" descr="https://deepmind.com/static/v0.0.0/images/deepmin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5" y="1275319"/>
            <a:ext cx="4641937" cy="11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現今人工智慧可以模仿人類做到許多相似的事情，甚至能夠做得更好。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Picture 2" descr="æä¸ç³è AlphaGo é¦æ°çµææçæ£å±ãDeepMind ç´æ­è¦é »æªå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71" y="758959"/>
            <a:ext cx="4573052" cy="254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ãalphago ææµ·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72" y="3534994"/>
            <a:ext cx="4573052" cy="25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在基於電腦的處理速度比人類還要高的情形下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提出了一個假設，讓機器學習如何辨識物體、人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能夠收集到想要的資訊。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391" y="1965313"/>
            <a:ext cx="5061045" cy="30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4190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6579" y="2717776"/>
            <a:ext cx="4739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而現今在物體辨識上，速度最快、辨識率最高的就是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Only Look Once(YOLO)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ãyolo v3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8" y="1856095"/>
            <a:ext cx="5099701" cy="270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0702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226878" y="4153337"/>
            <a:ext cx="2101755" cy="2101755"/>
          </a:xfrm>
          <a:prstGeom prst="ellipse">
            <a:avLst/>
          </a:prstGeom>
          <a:solidFill>
            <a:srgbClr val="FBD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22114" y="1609779"/>
            <a:ext cx="47397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傳統的目標檢測是將圖片切成許多的小圖片，然後從小圖片中檢測目標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(RCNN)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則是將圖片劃分成多個區域，而不是真的切割，在經過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Darknet-19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的訓練出來網路結構，最終得到想要的結果，在速度上與準確度上都有極大的提升。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8" y="1914246"/>
            <a:ext cx="5099701" cy="31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jreddie.com/media/image/map50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8" y="1914246"/>
            <a:ext cx="5099701" cy="31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7530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470</Words>
  <Application>Microsoft Office PowerPoint</Application>
  <PresentationFormat>寬螢幕</PresentationFormat>
  <Paragraphs>68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Bebas Neue</vt:lpstr>
      <vt:lpstr>Microsoft YaHei</vt:lpstr>
      <vt:lpstr>Nexa Bold</vt:lpstr>
      <vt:lpstr>SimSun</vt:lpstr>
      <vt:lpstr>站酷快乐体2016修订版</vt:lpstr>
      <vt:lpstr>微軟正黑體</vt:lpstr>
      <vt:lpstr>新細明體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bo feng hsieh</cp:lastModifiedBy>
  <cp:revision>66</cp:revision>
  <dcterms:created xsi:type="dcterms:W3CDTF">2017-07-10T02:10:00Z</dcterms:created>
  <dcterms:modified xsi:type="dcterms:W3CDTF">2019-03-07T22:07:15Z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