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64" r:id="rId2"/>
    <p:sldId id="287" r:id="rId3"/>
    <p:sldId id="288" r:id="rId4"/>
    <p:sldId id="289" r:id="rId5"/>
    <p:sldId id="293" r:id="rId6"/>
    <p:sldId id="295" r:id="rId7"/>
    <p:sldId id="314" r:id="rId8"/>
    <p:sldId id="315" r:id="rId9"/>
    <p:sldId id="316" r:id="rId10"/>
    <p:sldId id="317" r:id="rId11"/>
    <p:sldId id="290" r:id="rId12"/>
    <p:sldId id="296" r:id="rId13"/>
    <p:sldId id="318" r:id="rId14"/>
    <p:sldId id="297" r:id="rId15"/>
    <p:sldId id="298" r:id="rId16"/>
    <p:sldId id="291" r:id="rId17"/>
    <p:sldId id="292" r:id="rId18"/>
    <p:sldId id="308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7CE"/>
    <a:srgbClr val="88D3FB"/>
    <a:srgbClr val="B5DFFC"/>
    <a:srgbClr val="9FD8FC"/>
    <a:srgbClr val="FFE5E5"/>
    <a:srgbClr val="FFCFCF"/>
    <a:srgbClr val="FBDAE1"/>
    <a:srgbClr val="F999B9"/>
    <a:srgbClr val="C9EAF3"/>
    <a:srgbClr val="BCD7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8509F-702D-43BB-A334-E1A7051D886F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2ACB5-E470-4DC1-8E02-B7AF2A842C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313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0EB08534-60AB-46A8-A955-9948CF1BAD0E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8643169-A2C3-499F-A46B-936C3370F3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0EB08534-60AB-46A8-A955-9948CF1BAD0E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8643169-A2C3-499F-A46B-936C3370F3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0EB08534-60AB-46A8-A955-9948CF1BAD0E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8643169-A2C3-499F-A46B-936C3370F3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0EB08534-60AB-46A8-A955-9948CF1BAD0E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8643169-A2C3-499F-A46B-936C3370F3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0EB08534-60AB-46A8-A955-9948CF1BAD0E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8643169-A2C3-499F-A46B-936C3370F3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0EB08534-60AB-46A8-A955-9948CF1BAD0E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8643169-A2C3-499F-A46B-936C3370F3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0EB08534-60AB-46A8-A955-9948CF1BAD0E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8643169-A2C3-499F-A46B-936C3370F3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0EB08534-60AB-46A8-A955-9948CF1BAD0E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8643169-A2C3-499F-A46B-936C3370F3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0EB08534-60AB-46A8-A955-9948CF1BAD0E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8643169-A2C3-499F-A46B-936C3370F30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48335" y="535940"/>
            <a:ext cx="10882630" cy="573913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440000" sx="101000" sy="101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0EB08534-60AB-46A8-A955-9948CF1BAD0E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8643169-A2C3-499F-A46B-936C3370F3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0EB08534-60AB-46A8-A955-9948CF1BAD0E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8643169-A2C3-499F-A46B-936C3370F3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 userDrawn="1"/>
        </p:nvSpPr>
        <p:spPr>
          <a:xfrm flipH="1">
            <a:off x="-431" y="0"/>
            <a:ext cx="12192000" cy="6858000"/>
          </a:xfrm>
          <a:prstGeom prst="rtTriangle">
            <a:avLst/>
          </a:prstGeom>
          <a:solidFill>
            <a:srgbClr val="B5D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角三角形 7"/>
          <p:cNvSpPr/>
          <p:nvPr userDrawn="1"/>
        </p:nvSpPr>
        <p:spPr>
          <a:xfrm flipV="1">
            <a:off x="-635" y="-3175"/>
            <a:ext cx="12192000" cy="6858000"/>
          </a:xfrm>
          <a:prstGeom prst="rtTriangle">
            <a:avLst/>
          </a:prstGeom>
          <a:solidFill>
            <a:srgbClr val="FF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3964305" y="2352675"/>
            <a:ext cx="473011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感谢您下载包图网平台上提供的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PPT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作品，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为了您和包图网以及原创作者的利益，请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勿复制、传播、销售，否则将承担法律责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任！包图网将对作品进行维权，按照传播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下载次数进行十倍的索取赔偿！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flipH="1">
            <a:off x="-431" y="0"/>
            <a:ext cx="12192000" cy="6858000"/>
          </a:xfrm>
          <a:prstGeom prst="rtTriangle">
            <a:avLst/>
          </a:prstGeom>
          <a:solidFill>
            <a:srgbClr val="B5D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直角三角形 2"/>
          <p:cNvSpPr/>
          <p:nvPr/>
        </p:nvSpPr>
        <p:spPr>
          <a:xfrm flipV="1">
            <a:off x="-635" y="-3175"/>
            <a:ext cx="12192000" cy="6858000"/>
          </a:xfrm>
          <a:prstGeom prst="rtTriangle">
            <a:avLst/>
          </a:prstGeom>
          <a:solidFill>
            <a:srgbClr val="FF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64845" y="1097915"/>
            <a:ext cx="10860405" cy="46050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440000" sx="101000" sy="101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2924810" y="-3175"/>
            <a:ext cx="0" cy="1344295"/>
          </a:xfrm>
          <a:prstGeom prst="line">
            <a:avLst/>
          </a:prstGeom>
          <a:ln w="28575">
            <a:solidFill>
              <a:schemeClr val="bg1">
                <a:lumMod val="65000"/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9203690" y="-3175"/>
            <a:ext cx="0" cy="1344295"/>
          </a:xfrm>
          <a:prstGeom prst="line">
            <a:avLst/>
          </a:prstGeom>
          <a:ln w="28575">
            <a:solidFill>
              <a:schemeClr val="bg1">
                <a:lumMod val="65000"/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2818765" y="1263650"/>
            <a:ext cx="211455" cy="200025"/>
          </a:xfrm>
          <a:prstGeom prst="ellipse">
            <a:avLst/>
          </a:prstGeom>
          <a:solidFill>
            <a:srgbClr val="B5D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9097645" y="1263650"/>
            <a:ext cx="211455" cy="200025"/>
          </a:xfrm>
          <a:prstGeom prst="ellipse">
            <a:avLst/>
          </a:prstGeom>
          <a:solidFill>
            <a:srgbClr val="FBD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 descr="undefined (3)"/>
          <p:cNvPicPr>
            <a:picLocks noChangeAspect="1"/>
          </p:cNvPicPr>
          <p:nvPr/>
        </p:nvPicPr>
        <p:blipFill>
          <a:blip r:embed="rId2"/>
          <a:srcRect l="26098" r="25947"/>
          <a:stretch>
            <a:fillRect/>
          </a:stretch>
        </p:blipFill>
        <p:spPr>
          <a:xfrm>
            <a:off x="10968355" y="5702935"/>
            <a:ext cx="1028065" cy="1027430"/>
          </a:xfrm>
          <a:prstGeom prst="rect">
            <a:avLst/>
          </a:prstGeom>
        </p:spPr>
      </p:pic>
      <p:sp>
        <p:nvSpPr>
          <p:cNvPr id="19" name="等腰三角形 18"/>
          <p:cNvSpPr/>
          <p:nvPr/>
        </p:nvSpPr>
        <p:spPr>
          <a:xfrm rot="5040000">
            <a:off x="475615" y="-59055"/>
            <a:ext cx="949325" cy="1239520"/>
          </a:xfrm>
          <a:prstGeom prst="triangle">
            <a:avLst>
              <a:gd name="adj" fmla="val 52325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10868660" y="118745"/>
            <a:ext cx="767080" cy="789940"/>
          </a:xfrm>
          <a:prstGeom prst="ellipse">
            <a:avLst/>
          </a:prstGeom>
          <a:noFill/>
          <a:ln w="1206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棱台 20"/>
          <p:cNvSpPr/>
          <p:nvPr/>
        </p:nvSpPr>
        <p:spPr>
          <a:xfrm rot="20880000">
            <a:off x="10083800" y="6059170"/>
            <a:ext cx="1697355" cy="500380"/>
          </a:xfrm>
          <a:prstGeom prst="bevel">
            <a:avLst/>
          </a:prstGeom>
          <a:noFill/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6555705">
            <a:off x="7518060" y="136915"/>
            <a:ext cx="377180" cy="477672"/>
          </a:xfrm>
          <a:prstGeom prst="triangle">
            <a:avLst/>
          </a:prstGeom>
          <a:noFill/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110610">
            <a:off x="7692238" y="430144"/>
            <a:ext cx="377180" cy="477672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3143250" y="5989955"/>
            <a:ext cx="6060440" cy="306705"/>
            <a:chOff x="4787" y="-177"/>
            <a:chExt cx="9544" cy="483"/>
          </a:xfrm>
        </p:grpSpPr>
        <p:sp>
          <p:nvSpPr>
            <p:cNvPr id="25" name="圆角矩形 24"/>
            <p:cNvSpPr/>
            <p:nvPr/>
          </p:nvSpPr>
          <p:spPr>
            <a:xfrm>
              <a:off x="4787" y="-177"/>
              <a:ext cx="9544" cy="442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站酷快乐体2016修订版" panose="02010600030101010101" charset="-122"/>
                <a:ea typeface="站酷快乐体2016修订版" panose="02010600030101010101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987" y="-177"/>
              <a:ext cx="8846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400" dirty="0">
                  <a:latin typeface="站酷快乐体2016修订版" panose="02010600030101010101" charset="-122"/>
                  <a:ea typeface="站酷快乐体2016修订版" panose="02010600030101010101" charset="-122"/>
                </a:rPr>
                <a:t>https://kagu82104.github.io/thesissystem/</a:t>
              </a:r>
            </a:p>
          </p:txBody>
        </p:sp>
      </p:grpSp>
      <p:sp>
        <p:nvSpPr>
          <p:cNvPr id="27" name="椭圆 26"/>
          <p:cNvSpPr/>
          <p:nvPr/>
        </p:nvSpPr>
        <p:spPr>
          <a:xfrm>
            <a:off x="9778365" y="4144010"/>
            <a:ext cx="1569085" cy="1558925"/>
          </a:xfrm>
          <a:prstGeom prst="ellipse">
            <a:avLst/>
          </a:prstGeom>
          <a:pattFill prst="pct5">
            <a:fgClr>
              <a:srgbClr val="B5DFF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 rot="2700000">
            <a:off x="4080510" y="1242695"/>
            <a:ext cx="4081145" cy="398081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r="7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664640" y="2681605"/>
            <a:ext cx="108606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6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解析</a:t>
            </a:r>
            <a:r>
              <a:rPr lang="en-US" altLang="zh-TW" sz="6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YOLO</a:t>
            </a:r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</a:t>
            </a:r>
            <a:endParaRPr lang="en-US" altLang="zh-CN" sz="66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071110" y="4624070"/>
            <a:ext cx="2347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站酷快乐体2016修订版" panose="02010600030101010101" charset="-122"/>
                <a:ea typeface="站酷快乐体2016修订版" panose="02010600030101010101" charset="-122"/>
              </a:rPr>
              <a:t>謝柏</a:t>
            </a:r>
            <a:r>
              <a:rPr lang="zh-TW" alt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站酷快乐体2016修订版" panose="02010600030101010101" charset="-122"/>
                <a:ea typeface="站酷快乐体2016修订版" panose="02010600030101010101" charset="-122"/>
              </a:rPr>
              <a:t>鋒</a:t>
            </a:r>
            <a:endParaRPr lang="en-US" altLang="zh-CN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站酷快乐体2016修订版" panose="02010600030101010101" charset="-122"/>
              <a:ea typeface="站酷快乐体2016修订版" panose="02010600030101010101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443730" y="5053330"/>
            <a:ext cx="35502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">
                <a:latin typeface="站酷快乐体2016修订版" panose="02010600030101010101" charset="-122"/>
                <a:ea typeface="站酷快乐体2016修订版" panose="02010600030101010101" charset="-122"/>
              </a:rPr>
              <a:t>PRESENTATION  BEASIGN BAOTU</a:t>
            </a:r>
          </a:p>
        </p:txBody>
      </p:sp>
      <p:pic>
        <p:nvPicPr>
          <p:cNvPr id="17" name="图片 16" descr="undefined (2)"/>
          <p:cNvPicPr>
            <a:picLocks noChangeAspect="1"/>
          </p:cNvPicPr>
          <p:nvPr/>
        </p:nvPicPr>
        <p:blipFill>
          <a:blip r:embed="rId3"/>
          <a:srcRect l="4640" t="2372" r="3006" b="1523"/>
          <a:stretch>
            <a:fillRect/>
          </a:stretch>
        </p:blipFill>
        <p:spPr>
          <a:xfrm>
            <a:off x="4727575" y="1586865"/>
            <a:ext cx="2982595" cy="3037205"/>
          </a:xfrm>
          <a:prstGeom prst="ellipse">
            <a:avLst/>
          </a:prstGeom>
        </p:spPr>
      </p:pic>
      <p:sp>
        <p:nvSpPr>
          <p:cNvPr id="32" name="Freeform 46"/>
          <p:cNvSpPr>
            <a:spLocks noChangeAspect="1"/>
          </p:cNvSpPr>
          <p:nvPr/>
        </p:nvSpPr>
        <p:spPr bwMode="auto">
          <a:xfrm>
            <a:off x="460035" y="5502475"/>
            <a:ext cx="1223750" cy="1182504"/>
          </a:xfrm>
          <a:custGeom>
            <a:avLst/>
            <a:gdLst>
              <a:gd name="T0" fmla="*/ 71 w 197"/>
              <a:gd name="T1" fmla="*/ 88 h 190"/>
              <a:gd name="T2" fmla="*/ 68 w 197"/>
              <a:gd name="T3" fmla="*/ 58 h 190"/>
              <a:gd name="T4" fmla="*/ 74 w 197"/>
              <a:gd name="T5" fmla="*/ 46 h 190"/>
              <a:gd name="T6" fmla="*/ 81 w 197"/>
              <a:gd name="T7" fmla="*/ 45 h 190"/>
              <a:gd name="T8" fmla="*/ 80 w 197"/>
              <a:gd name="T9" fmla="*/ 51 h 190"/>
              <a:gd name="T10" fmla="*/ 83 w 197"/>
              <a:gd name="T11" fmla="*/ 90 h 190"/>
              <a:gd name="T12" fmla="*/ 115 w 197"/>
              <a:gd name="T13" fmla="*/ 93 h 190"/>
              <a:gd name="T14" fmla="*/ 127 w 197"/>
              <a:gd name="T15" fmla="*/ 64 h 190"/>
              <a:gd name="T16" fmla="*/ 104 w 197"/>
              <a:gd name="T17" fmla="*/ 42 h 190"/>
              <a:gd name="T18" fmla="*/ 97 w 197"/>
              <a:gd name="T19" fmla="*/ 37 h 190"/>
              <a:gd name="T20" fmla="*/ 105 w 197"/>
              <a:gd name="T21" fmla="*/ 35 h 190"/>
              <a:gd name="T22" fmla="*/ 131 w 197"/>
              <a:gd name="T23" fmla="*/ 84 h 190"/>
              <a:gd name="T24" fmla="*/ 134 w 197"/>
              <a:gd name="T25" fmla="*/ 91 h 190"/>
              <a:gd name="T26" fmla="*/ 158 w 197"/>
              <a:gd name="T27" fmla="*/ 117 h 190"/>
              <a:gd name="T28" fmla="*/ 159 w 197"/>
              <a:gd name="T29" fmla="*/ 121 h 190"/>
              <a:gd name="T30" fmla="*/ 157 w 197"/>
              <a:gd name="T31" fmla="*/ 125 h 190"/>
              <a:gd name="T32" fmla="*/ 153 w 197"/>
              <a:gd name="T33" fmla="*/ 124 h 190"/>
              <a:gd name="T34" fmla="*/ 151 w 197"/>
              <a:gd name="T35" fmla="*/ 120 h 190"/>
              <a:gd name="T36" fmla="*/ 128 w 197"/>
              <a:gd name="T37" fmla="*/ 96 h 190"/>
              <a:gd name="T38" fmla="*/ 122 w 197"/>
              <a:gd name="T39" fmla="*/ 97 h 190"/>
              <a:gd name="T40" fmla="*/ 79 w 197"/>
              <a:gd name="T41" fmla="*/ 97 h 190"/>
              <a:gd name="T42" fmla="*/ 73 w 197"/>
              <a:gd name="T43" fmla="*/ 96 h 190"/>
              <a:gd name="T44" fmla="*/ 43 w 197"/>
              <a:gd name="T45" fmla="*/ 144 h 190"/>
              <a:gd name="T46" fmla="*/ 46 w 197"/>
              <a:gd name="T47" fmla="*/ 150 h 190"/>
              <a:gd name="T48" fmla="*/ 177 w 197"/>
              <a:gd name="T49" fmla="*/ 115 h 190"/>
              <a:gd name="T50" fmla="*/ 111 w 197"/>
              <a:gd name="T51" fmla="*/ 12 h 190"/>
              <a:gd name="T52" fmla="*/ 22 w 197"/>
              <a:gd name="T53" fmla="*/ 74 h 190"/>
              <a:gd name="T54" fmla="*/ 24 w 197"/>
              <a:gd name="T55" fmla="*/ 116 h 190"/>
              <a:gd name="T56" fmla="*/ 23 w 197"/>
              <a:gd name="T57" fmla="*/ 122 h 190"/>
              <a:gd name="T58" fmla="*/ 17 w 197"/>
              <a:gd name="T59" fmla="*/ 119 h 190"/>
              <a:gd name="T60" fmla="*/ 92 w 197"/>
              <a:gd name="T61" fmla="*/ 4 h 190"/>
              <a:gd name="T62" fmla="*/ 186 w 197"/>
              <a:gd name="T63" fmla="*/ 75 h 190"/>
              <a:gd name="T64" fmla="*/ 102 w 197"/>
              <a:gd name="T65" fmla="*/ 178 h 190"/>
              <a:gd name="T66" fmla="*/ 40 w 197"/>
              <a:gd name="T67" fmla="*/ 154 h 190"/>
              <a:gd name="T68" fmla="*/ 36 w 197"/>
              <a:gd name="T69" fmla="*/ 144 h 190"/>
              <a:gd name="T70" fmla="*/ 68 w 197"/>
              <a:gd name="T71" fmla="*/ 91 h 190"/>
              <a:gd name="T72" fmla="*/ 70 w 197"/>
              <a:gd name="T73" fmla="*/ 89 h 190"/>
              <a:gd name="T74" fmla="*/ 71 w 197"/>
              <a:gd name="T75" fmla="*/ 88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97" h="190">
                <a:moveTo>
                  <a:pt x="71" y="88"/>
                </a:moveTo>
                <a:cubicBezTo>
                  <a:pt x="66" y="79"/>
                  <a:pt x="64" y="68"/>
                  <a:pt x="68" y="58"/>
                </a:cubicBezTo>
                <a:cubicBezTo>
                  <a:pt x="69" y="54"/>
                  <a:pt x="72" y="50"/>
                  <a:pt x="74" y="46"/>
                </a:cubicBezTo>
                <a:cubicBezTo>
                  <a:pt x="76" y="44"/>
                  <a:pt x="78" y="42"/>
                  <a:pt x="81" y="45"/>
                </a:cubicBezTo>
                <a:cubicBezTo>
                  <a:pt x="83" y="47"/>
                  <a:pt x="81" y="49"/>
                  <a:pt x="80" y="51"/>
                </a:cubicBezTo>
                <a:cubicBezTo>
                  <a:pt x="70" y="64"/>
                  <a:pt x="71" y="81"/>
                  <a:pt x="83" y="90"/>
                </a:cubicBezTo>
                <a:cubicBezTo>
                  <a:pt x="92" y="98"/>
                  <a:pt x="104" y="99"/>
                  <a:pt x="115" y="93"/>
                </a:cubicBezTo>
                <a:cubicBezTo>
                  <a:pt x="125" y="87"/>
                  <a:pt x="130" y="75"/>
                  <a:pt x="127" y="64"/>
                </a:cubicBezTo>
                <a:cubicBezTo>
                  <a:pt x="125" y="52"/>
                  <a:pt x="116" y="44"/>
                  <a:pt x="104" y="42"/>
                </a:cubicBezTo>
                <a:cubicBezTo>
                  <a:pt x="101" y="41"/>
                  <a:pt x="96" y="42"/>
                  <a:pt x="97" y="37"/>
                </a:cubicBezTo>
                <a:cubicBezTo>
                  <a:pt x="98" y="33"/>
                  <a:pt x="102" y="34"/>
                  <a:pt x="105" y="35"/>
                </a:cubicBezTo>
                <a:cubicBezTo>
                  <a:pt x="129" y="38"/>
                  <a:pt x="142" y="63"/>
                  <a:pt x="131" y="84"/>
                </a:cubicBezTo>
                <a:cubicBezTo>
                  <a:pt x="130" y="88"/>
                  <a:pt x="131" y="89"/>
                  <a:pt x="134" y="91"/>
                </a:cubicBezTo>
                <a:cubicBezTo>
                  <a:pt x="144" y="97"/>
                  <a:pt x="152" y="106"/>
                  <a:pt x="158" y="117"/>
                </a:cubicBezTo>
                <a:cubicBezTo>
                  <a:pt x="158" y="118"/>
                  <a:pt x="159" y="119"/>
                  <a:pt x="159" y="121"/>
                </a:cubicBezTo>
                <a:cubicBezTo>
                  <a:pt x="159" y="122"/>
                  <a:pt x="158" y="124"/>
                  <a:pt x="157" y="125"/>
                </a:cubicBezTo>
                <a:cubicBezTo>
                  <a:pt x="156" y="125"/>
                  <a:pt x="154" y="124"/>
                  <a:pt x="153" y="124"/>
                </a:cubicBezTo>
                <a:cubicBezTo>
                  <a:pt x="152" y="123"/>
                  <a:pt x="152" y="121"/>
                  <a:pt x="151" y="120"/>
                </a:cubicBezTo>
                <a:cubicBezTo>
                  <a:pt x="146" y="110"/>
                  <a:pt x="138" y="102"/>
                  <a:pt x="128" y="96"/>
                </a:cubicBezTo>
                <a:cubicBezTo>
                  <a:pt x="126" y="95"/>
                  <a:pt x="124" y="95"/>
                  <a:pt x="122" y="97"/>
                </a:cubicBezTo>
                <a:cubicBezTo>
                  <a:pt x="108" y="107"/>
                  <a:pt x="93" y="106"/>
                  <a:pt x="79" y="97"/>
                </a:cubicBezTo>
                <a:cubicBezTo>
                  <a:pt x="77" y="96"/>
                  <a:pt x="75" y="95"/>
                  <a:pt x="73" y="96"/>
                </a:cubicBezTo>
                <a:cubicBezTo>
                  <a:pt x="55" y="107"/>
                  <a:pt x="45" y="123"/>
                  <a:pt x="43" y="144"/>
                </a:cubicBezTo>
                <a:cubicBezTo>
                  <a:pt x="43" y="146"/>
                  <a:pt x="45" y="148"/>
                  <a:pt x="46" y="150"/>
                </a:cubicBezTo>
                <a:cubicBezTo>
                  <a:pt x="88" y="190"/>
                  <a:pt x="160" y="170"/>
                  <a:pt x="177" y="115"/>
                </a:cubicBezTo>
                <a:cubicBezTo>
                  <a:pt x="191" y="67"/>
                  <a:pt x="161" y="19"/>
                  <a:pt x="111" y="12"/>
                </a:cubicBezTo>
                <a:cubicBezTo>
                  <a:pt x="71" y="5"/>
                  <a:pt x="31" y="33"/>
                  <a:pt x="22" y="74"/>
                </a:cubicBezTo>
                <a:cubicBezTo>
                  <a:pt x="19" y="88"/>
                  <a:pt x="20" y="102"/>
                  <a:pt x="24" y="116"/>
                </a:cubicBezTo>
                <a:cubicBezTo>
                  <a:pt x="25" y="119"/>
                  <a:pt x="26" y="121"/>
                  <a:pt x="23" y="122"/>
                </a:cubicBezTo>
                <a:cubicBezTo>
                  <a:pt x="20" y="124"/>
                  <a:pt x="18" y="121"/>
                  <a:pt x="17" y="119"/>
                </a:cubicBezTo>
                <a:cubicBezTo>
                  <a:pt x="0" y="64"/>
                  <a:pt x="37" y="9"/>
                  <a:pt x="92" y="4"/>
                </a:cubicBezTo>
                <a:cubicBezTo>
                  <a:pt x="139" y="0"/>
                  <a:pt x="177" y="30"/>
                  <a:pt x="186" y="75"/>
                </a:cubicBezTo>
                <a:cubicBezTo>
                  <a:pt x="197" y="128"/>
                  <a:pt x="155" y="178"/>
                  <a:pt x="102" y="178"/>
                </a:cubicBezTo>
                <a:cubicBezTo>
                  <a:pt x="78" y="178"/>
                  <a:pt x="57" y="170"/>
                  <a:pt x="40" y="154"/>
                </a:cubicBezTo>
                <a:cubicBezTo>
                  <a:pt x="37" y="151"/>
                  <a:pt x="36" y="148"/>
                  <a:pt x="36" y="144"/>
                </a:cubicBezTo>
                <a:cubicBezTo>
                  <a:pt x="37" y="121"/>
                  <a:pt x="48" y="103"/>
                  <a:pt x="68" y="91"/>
                </a:cubicBezTo>
                <a:cubicBezTo>
                  <a:pt x="69" y="90"/>
                  <a:pt x="69" y="90"/>
                  <a:pt x="70" y="89"/>
                </a:cubicBezTo>
                <a:cubicBezTo>
                  <a:pt x="70" y="89"/>
                  <a:pt x="70" y="89"/>
                  <a:pt x="71" y="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6" grpId="0" animBg="1"/>
      <p:bldP spid="28" grpId="0" bldLvl="0" animBg="1"/>
      <p:bldP spid="29" grpId="0"/>
      <p:bldP spid="30" grpId="0"/>
      <p:bldP spid="31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1226878" y="4153337"/>
            <a:ext cx="2101755" cy="2101755"/>
          </a:xfrm>
          <a:prstGeom prst="ellipse">
            <a:avLst/>
          </a:prstGeom>
          <a:solidFill>
            <a:srgbClr val="FBD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326579" y="2717776"/>
            <a:ext cx="47397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因此本篇論文的主題就圍繞在解析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YOLO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快速且準確的原因，並將其移植到網頁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中，以簡單易懂的方式讓其他人了解其運作的方式。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26878" y="2717776"/>
            <a:ext cx="47397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7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研究動機</a:t>
            </a:r>
            <a:endParaRPr lang="zh-TW" altLang="en-US" sz="7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7487711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flipH="1">
            <a:off x="-431" y="0"/>
            <a:ext cx="12192000" cy="6858000"/>
          </a:xfrm>
          <a:prstGeom prst="rtTriangle">
            <a:avLst/>
          </a:prstGeom>
          <a:solidFill>
            <a:srgbClr val="B5D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直角三角形 2"/>
          <p:cNvSpPr/>
          <p:nvPr/>
        </p:nvSpPr>
        <p:spPr>
          <a:xfrm flipV="1">
            <a:off x="-635" y="-3175"/>
            <a:ext cx="12192000" cy="6858000"/>
          </a:xfrm>
          <a:prstGeom prst="rtTriangle">
            <a:avLst/>
          </a:prstGeom>
          <a:solidFill>
            <a:srgbClr val="FF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48335" y="1097915"/>
            <a:ext cx="10860405" cy="46050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440000" sx="101000" sy="101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 descr="undefined (3)"/>
          <p:cNvPicPr>
            <a:picLocks noChangeAspect="1"/>
          </p:cNvPicPr>
          <p:nvPr/>
        </p:nvPicPr>
        <p:blipFill>
          <a:blip r:embed="rId2"/>
          <a:srcRect l="26098" r="25947"/>
          <a:stretch>
            <a:fillRect/>
          </a:stretch>
        </p:blipFill>
        <p:spPr>
          <a:xfrm>
            <a:off x="10968355" y="5702935"/>
            <a:ext cx="1028065" cy="1027430"/>
          </a:xfrm>
          <a:prstGeom prst="rect">
            <a:avLst/>
          </a:prstGeom>
        </p:spPr>
      </p:pic>
      <p:sp>
        <p:nvSpPr>
          <p:cNvPr id="19" name="等腰三角形 18"/>
          <p:cNvSpPr/>
          <p:nvPr/>
        </p:nvSpPr>
        <p:spPr>
          <a:xfrm rot="5040000">
            <a:off x="475615" y="-59055"/>
            <a:ext cx="949325" cy="1239520"/>
          </a:xfrm>
          <a:prstGeom prst="triangle">
            <a:avLst>
              <a:gd name="adj" fmla="val 52325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10868660" y="118745"/>
            <a:ext cx="767080" cy="789940"/>
          </a:xfrm>
          <a:prstGeom prst="ellipse">
            <a:avLst/>
          </a:prstGeom>
          <a:noFill/>
          <a:ln w="1206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棱台 20"/>
          <p:cNvSpPr/>
          <p:nvPr/>
        </p:nvSpPr>
        <p:spPr>
          <a:xfrm rot="20880000">
            <a:off x="10083800" y="6059170"/>
            <a:ext cx="1697355" cy="500380"/>
          </a:xfrm>
          <a:prstGeom prst="bevel">
            <a:avLst/>
          </a:prstGeom>
          <a:noFill/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6555705">
            <a:off x="7518060" y="136915"/>
            <a:ext cx="377180" cy="477672"/>
          </a:xfrm>
          <a:prstGeom prst="triangle">
            <a:avLst/>
          </a:prstGeom>
          <a:noFill/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110610">
            <a:off x="7692238" y="490469"/>
            <a:ext cx="377180" cy="477672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9778365" y="4144010"/>
            <a:ext cx="1569085" cy="1558925"/>
          </a:xfrm>
          <a:prstGeom prst="ellipse">
            <a:avLst/>
          </a:prstGeom>
          <a:pattFill prst="pct5">
            <a:fgClr>
              <a:srgbClr val="B5DFF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46"/>
          <p:cNvSpPr>
            <a:spLocks noChangeAspect="1"/>
          </p:cNvSpPr>
          <p:nvPr/>
        </p:nvSpPr>
        <p:spPr bwMode="auto">
          <a:xfrm>
            <a:off x="460035" y="5502475"/>
            <a:ext cx="1223750" cy="1182504"/>
          </a:xfrm>
          <a:custGeom>
            <a:avLst/>
            <a:gdLst>
              <a:gd name="T0" fmla="*/ 71 w 197"/>
              <a:gd name="T1" fmla="*/ 88 h 190"/>
              <a:gd name="T2" fmla="*/ 68 w 197"/>
              <a:gd name="T3" fmla="*/ 58 h 190"/>
              <a:gd name="T4" fmla="*/ 74 w 197"/>
              <a:gd name="T5" fmla="*/ 46 h 190"/>
              <a:gd name="T6" fmla="*/ 81 w 197"/>
              <a:gd name="T7" fmla="*/ 45 h 190"/>
              <a:gd name="T8" fmla="*/ 80 w 197"/>
              <a:gd name="T9" fmla="*/ 51 h 190"/>
              <a:gd name="T10" fmla="*/ 83 w 197"/>
              <a:gd name="T11" fmla="*/ 90 h 190"/>
              <a:gd name="T12" fmla="*/ 115 w 197"/>
              <a:gd name="T13" fmla="*/ 93 h 190"/>
              <a:gd name="T14" fmla="*/ 127 w 197"/>
              <a:gd name="T15" fmla="*/ 64 h 190"/>
              <a:gd name="T16" fmla="*/ 104 w 197"/>
              <a:gd name="T17" fmla="*/ 42 h 190"/>
              <a:gd name="T18" fmla="*/ 97 w 197"/>
              <a:gd name="T19" fmla="*/ 37 h 190"/>
              <a:gd name="T20" fmla="*/ 105 w 197"/>
              <a:gd name="T21" fmla="*/ 35 h 190"/>
              <a:gd name="T22" fmla="*/ 131 w 197"/>
              <a:gd name="T23" fmla="*/ 84 h 190"/>
              <a:gd name="T24" fmla="*/ 134 w 197"/>
              <a:gd name="T25" fmla="*/ 91 h 190"/>
              <a:gd name="T26" fmla="*/ 158 w 197"/>
              <a:gd name="T27" fmla="*/ 117 h 190"/>
              <a:gd name="T28" fmla="*/ 159 w 197"/>
              <a:gd name="T29" fmla="*/ 121 h 190"/>
              <a:gd name="T30" fmla="*/ 157 w 197"/>
              <a:gd name="T31" fmla="*/ 125 h 190"/>
              <a:gd name="T32" fmla="*/ 153 w 197"/>
              <a:gd name="T33" fmla="*/ 124 h 190"/>
              <a:gd name="T34" fmla="*/ 151 w 197"/>
              <a:gd name="T35" fmla="*/ 120 h 190"/>
              <a:gd name="T36" fmla="*/ 128 w 197"/>
              <a:gd name="T37" fmla="*/ 96 h 190"/>
              <a:gd name="T38" fmla="*/ 122 w 197"/>
              <a:gd name="T39" fmla="*/ 97 h 190"/>
              <a:gd name="T40" fmla="*/ 79 w 197"/>
              <a:gd name="T41" fmla="*/ 97 h 190"/>
              <a:gd name="T42" fmla="*/ 73 w 197"/>
              <a:gd name="T43" fmla="*/ 96 h 190"/>
              <a:gd name="T44" fmla="*/ 43 w 197"/>
              <a:gd name="T45" fmla="*/ 144 h 190"/>
              <a:gd name="T46" fmla="*/ 46 w 197"/>
              <a:gd name="T47" fmla="*/ 150 h 190"/>
              <a:gd name="T48" fmla="*/ 177 w 197"/>
              <a:gd name="T49" fmla="*/ 115 h 190"/>
              <a:gd name="T50" fmla="*/ 111 w 197"/>
              <a:gd name="T51" fmla="*/ 12 h 190"/>
              <a:gd name="T52" fmla="*/ 22 w 197"/>
              <a:gd name="T53" fmla="*/ 74 h 190"/>
              <a:gd name="T54" fmla="*/ 24 w 197"/>
              <a:gd name="T55" fmla="*/ 116 h 190"/>
              <a:gd name="T56" fmla="*/ 23 w 197"/>
              <a:gd name="T57" fmla="*/ 122 h 190"/>
              <a:gd name="T58" fmla="*/ 17 w 197"/>
              <a:gd name="T59" fmla="*/ 119 h 190"/>
              <a:gd name="T60" fmla="*/ 92 w 197"/>
              <a:gd name="T61" fmla="*/ 4 h 190"/>
              <a:gd name="T62" fmla="*/ 186 w 197"/>
              <a:gd name="T63" fmla="*/ 75 h 190"/>
              <a:gd name="T64" fmla="*/ 102 w 197"/>
              <a:gd name="T65" fmla="*/ 178 h 190"/>
              <a:gd name="T66" fmla="*/ 40 w 197"/>
              <a:gd name="T67" fmla="*/ 154 h 190"/>
              <a:gd name="T68" fmla="*/ 36 w 197"/>
              <a:gd name="T69" fmla="*/ 144 h 190"/>
              <a:gd name="T70" fmla="*/ 68 w 197"/>
              <a:gd name="T71" fmla="*/ 91 h 190"/>
              <a:gd name="T72" fmla="*/ 70 w 197"/>
              <a:gd name="T73" fmla="*/ 89 h 190"/>
              <a:gd name="T74" fmla="*/ 71 w 197"/>
              <a:gd name="T75" fmla="*/ 88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97" h="190">
                <a:moveTo>
                  <a:pt x="71" y="88"/>
                </a:moveTo>
                <a:cubicBezTo>
                  <a:pt x="66" y="79"/>
                  <a:pt x="64" y="68"/>
                  <a:pt x="68" y="58"/>
                </a:cubicBezTo>
                <a:cubicBezTo>
                  <a:pt x="69" y="54"/>
                  <a:pt x="72" y="50"/>
                  <a:pt x="74" y="46"/>
                </a:cubicBezTo>
                <a:cubicBezTo>
                  <a:pt x="76" y="44"/>
                  <a:pt x="78" y="42"/>
                  <a:pt x="81" y="45"/>
                </a:cubicBezTo>
                <a:cubicBezTo>
                  <a:pt x="83" y="47"/>
                  <a:pt x="81" y="49"/>
                  <a:pt x="80" y="51"/>
                </a:cubicBezTo>
                <a:cubicBezTo>
                  <a:pt x="70" y="64"/>
                  <a:pt x="71" y="81"/>
                  <a:pt x="83" y="90"/>
                </a:cubicBezTo>
                <a:cubicBezTo>
                  <a:pt x="92" y="98"/>
                  <a:pt x="104" y="99"/>
                  <a:pt x="115" y="93"/>
                </a:cubicBezTo>
                <a:cubicBezTo>
                  <a:pt x="125" y="87"/>
                  <a:pt x="130" y="75"/>
                  <a:pt x="127" y="64"/>
                </a:cubicBezTo>
                <a:cubicBezTo>
                  <a:pt x="125" y="52"/>
                  <a:pt x="116" y="44"/>
                  <a:pt x="104" y="42"/>
                </a:cubicBezTo>
                <a:cubicBezTo>
                  <a:pt x="101" y="41"/>
                  <a:pt x="96" y="42"/>
                  <a:pt x="97" y="37"/>
                </a:cubicBezTo>
                <a:cubicBezTo>
                  <a:pt x="98" y="33"/>
                  <a:pt x="102" y="34"/>
                  <a:pt x="105" y="35"/>
                </a:cubicBezTo>
                <a:cubicBezTo>
                  <a:pt x="129" y="38"/>
                  <a:pt x="142" y="63"/>
                  <a:pt x="131" y="84"/>
                </a:cubicBezTo>
                <a:cubicBezTo>
                  <a:pt x="130" y="88"/>
                  <a:pt x="131" y="89"/>
                  <a:pt x="134" y="91"/>
                </a:cubicBezTo>
                <a:cubicBezTo>
                  <a:pt x="144" y="97"/>
                  <a:pt x="152" y="106"/>
                  <a:pt x="158" y="117"/>
                </a:cubicBezTo>
                <a:cubicBezTo>
                  <a:pt x="158" y="118"/>
                  <a:pt x="159" y="119"/>
                  <a:pt x="159" y="121"/>
                </a:cubicBezTo>
                <a:cubicBezTo>
                  <a:pt x="159" y="122"/>
                  <a:pt x="158" y="124"/>
                  <a:pt x="157" y="125"/>
                </a:cubicBezTo>
                <a:cubicBezTo>
                  <a:pt x="156" y="125"/>
                  <a:pt x="154" y="124"/>
                  <a:pt x="153" y="124"/>
                </a:cubicBezTo>
                <a:cubicBezTo>
                  <a:pt x="152" y="123"/>
                  <a:pt x="152" y="121"/>
                  <a:pt x="151" y="120"/>
                </a:cubicBezTo>
                <a:cubicBezTo>
                  <a:pt x="146" y="110"/>
                  <a:pt x="138" y="102"/>
                  <a:pt x="128" y="96"/>
                </a:cubicBezTo>
                <a:cubicBezTo>
                  <a:pt x="126" y="95"/>
                  <a:pt x="124" y="95"/>
                  <a:pt x="122" y="97"/>
                </a:cubicBezTo>
                <a:cubicBezTo>
                  <a:pt x="108" y="107"/>
                  <a:pt x="93" y="106"/>
                  <a:pt x="79" y="97"/>
                </a:cubicBezTo>
                <a:cubicBezTo>
                  <a:pt x="77" y="96"/>
                  <a:pt x="75" y="95"/>
                  <a:pt x="73" y="96"/>
                </a:cubicBezTo>
                <a:cubicBezTo>
                  <a:pt x="55" y="107"/>
                  <a:pt x="45" y="123"/>
                  <a:pt x="43" y="144"/>
                </a:cubicBezTo>
                <a:cubicBezTo>
                  <a:pt x="43" y="146"/>
                  <a:pt x="45" y="148"/>
                  <a:pt x="46" y="150"/>
                </a:cubicBezTo>
                <a:cubicBezTo>
                  <a:pt x="88" y="190"/>
                  <a:pt x="160" y="170"/>
                  <a:pt x="177" y="115"/>
                </a:cubicBezTo>
                <a:cubicBezTo>
                  <a:pt x="191" y="67"/>
                  <a:pt x="161" y="19"/>
                  <a:pt x="111" y="12"/>
                </a:cubicBezTo>
                <a:cubicBezTo>
                  <a:pt x="71" y="5"/>
                  <a:pt x="31" y="33"/>
                  <a:pt x="22" y="74"/>
                </a:cubicBezTo>
                <a:cubicBezTo>
                  <a:pt x="19" y="88"/>
                  <a:pt x="20" y="102"/>
                  <a:pt x="24" y="116"/>
                </a:cubicBezTo>
                <a:cubicBezTo>
                  <a:pt x="25" y="119"/>
                  <a:pt x="26" y="121"/>
                  <a:pt x="23" y="122"/>
                </a:cubicBezTo>
                <a:cubicBezTo>
                  <a:pt x="20" y="124"/>
                  <a:pt x="18" y="121"/>
                  <a:pt x="17" y="119"/>
                </a:cubicBezTo>
                <a:cubicBezTo>
                  <a:pt x="0" y="64"/>
                  <a:pt x="37" y="9"/>
                  <a:pt x="92" y="4"/>
                </a:cubicBezTo>
                <a:cubicBezTo>
                  <a:pt x="139" y="0"/>
                  <a:pt x="177" y="30"/>
                  <a:pt x="186" y="75"/>
                </a:cubicBezTo>
                <a:cubicBezTo>
                  <a:pt x="197" y="128"/>
                  <a:pt x="155" y="178"/>
                  <a:pt x="102" y="178"/>
                </a:cubicBezTo>
                <a:cubicBezTo>
                  <a:pt x="78" y="178"/>
                  <a:pt x="57" y="170"/>
                  <a:pt x="40" y="154"/>
                </a:cubicBezTo>
                <a:cubicBezTo>
                  <a:pt x="37" y="151"/>
                  <a:pt x="36" y="148"/>
                  <a:pt x="36" y="144"/>
                </a:cubicBezTo>
                <a:cubicBezTo>
                  <a:pt x="37" y="121"/>
                  <a:pt x="48" y="103"/>
                  <a:pt x="68" y="91"/>
                </a:cubicBezTo>
                <a:cubicBezTo>
                  <a:pt x="69" y="90"/>
                  <a:pt x="69" y="90"/>
                  <a:pt x="70" y="89"/>
                </a:cubicBezTo>
                <a:cubicBezTo>
                  <a:pt x="70" y="89"/>
                  <a:pt x="70" y="89"/>
                  <a:pt x="71" y="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466465" y="2945130"/>
            <a:ext cx="5504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spcBef>
                <a:spcPts val="500"/>
              </a:spcBef>
              <a:defRPr/>
            </a:pPr>
            <a:r>
              <a:rPr lang="zh-TW" altLang="en-US" sz="7200" b="1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站酷快乐体2016修订版" panose="02010600030101010101" charset="-122"/>
                <a:ea typeface="站酷快乐体2016修订版" panose="02010600030101010101" charset="-122"/>
                <a:cs typeface="站酷快乐体2016修订版" panose="02010600030101010101" charset="-122"/>
              </a:rPr>
              <a:t>相關研究</a:t>
            </a:r>
            <a:endParaRPr lang="zh-CN" altLang="zh-CN" sz="5400" kern="100" dirty="0">
              <a:latin typeface="站酷快乐体2016修订版" panose="02010600030101010101" charset="-122"/>
              <a:ea typeface="站酷快乐体2016修订版" panose="02010600030101010101" charset="-122"/>
              <a:cs typeface="站酷快乐体2016修订版" panose="02010600030101010101" charset="-122"/>
            </a:endParaRPr>
          </a:p>
        </p:txBody>
      </p:sp>
      <p:pic>
        <p:nvPicPr>
          <p:cNvPr id="17" name="图片 16" descr="undefined (2)"/>
          <p:cNvPicPr>
            <a:picLocks noChangeAspect="1"/>
          </p:cNvPicPr>
          <p:nvPr/>
        </p:nvPicPr>
        <p:blipFill>
          <a:blip r:embed="rId3"/>
          <a:srcRect l="4640" t="2372" r="3006" b="1523"/>
          <a:stretch>
            <a:fillRect/>
          </a:stretch>
        </p:blipFill>
        <p:spPr>
          <a:xfrm>
            <a:off x="4727575" y="1586865"/>
            <a:ext cx="2982595" cy="3037205"/>
          </a:xfrm>
          <a:prstGeom prst="ellipse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5591810" y="1877060"/>
            <a:ext cx="1209040" cy="11068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6600" b="1" kern="100" dirty="0">
                <a:solidFill>
                  <a:schemeClr val="bg1"/>
                </a:solidFill>
                <a:effectLst>
                  <a:outerShdw blurRad="50800" dist="38100" dir="2700000" sx="103000" sy="103000" algn="tl" rotWithShape="0">
                    <a:prstClr val="black">
                      <a:alpha val="100000"/>
                    </a:prstClr>
                  </a:outerShdw>
                </a:effectLst>
                <a:latin typeface="站酷快乐体2016修订版" panose="02010600030101010101" charset="-122"/>
                <a:ea typeface="站酷快乐体2016修订版" panose="02010600030101010101" charset="-122"/>
                <a:cs typeface="站酷快乐体2016修订版" panose="02010600030101010101" charset="-122"/>
                <a:sym typeface="+mn-ea"/>
              </a:rPr>
              <a:t>02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4986655" y="4739640"/>
            <a:ext cx="246443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defRPr/>
            </a:pPr>
            <a:r>
              <a:rPr lang="en-US" altLang="zh-TW" dirty="0" smtClean="0"/>
              <a:t>Related </a:t>
            </a:r>
            <a:r>
              <a:rPr lang="en-US" altLang="zh-TW" dirty="0"/>
              <a:t>research</a:t>
            </a:r>
            <a:endParaRPr lang="zh-CN" altLang="en-US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29" grpId="0"/>
      <p:bldP spid="28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10385" y="805180"/>
            <a:ext cx="8749030" cy="840740"/>
          </a:xfrm>
          <a:prstGeom prst="rect">
            <a:avLst/>
          </a:prstGeom>
          <a:gradFill>
            <a:gsLst>
              <a:gs pos="0">
                <a:srgbClr val="FFE5E5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solidFill>
                  <a:srgbClr val="657888"/>
                </a:solidFill>
                <a:latin typeface="站酷快乐体2016修订版" panose="02010600030101010101" charset="-122"/>
                <a:ea typeface="站酷快乐体2016修订版" panose="02010600030101010101" charset="-122"/>
              </a:rPr>
              <a:t>目標檢測派系分類</a:t>
            </a:r>
            <a:endParaRPr lang="zh-CN" altLang="en-US" sz="2800" b="1" dirty="0">
              <a:solidFill>
                <a:srgbClr val="657888"/>
              </a:solidFill>
              <a:latin typeface="站酷快乐体2016修订版" panose="02010600030101010101" charset="-122"/>
              <a:ea typeface="站酷快乐体2016修订版" panose="02010600030101010101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061845" y="2244725"/>
            <a:ext cx="8221980" cy="984885"/>
            <a:chOff x="3107" y="3027"/>
            <a:chExt cx="12948" cy="1551"/>
          </a:xfrm>
        </p:grpSpPr>
        <p:sp>
          <p:nvSpPr>
            <p:cNvPr id="9" name="矩形 8"/>
            <p:cNvSpPr/>
            <p:nvPr/>
          </p:nvSpPr>
          <p:spPr>
            <a:xfrm>
              <a:off x="3351" y="3027"/>
              <a:ext cx="6186" cy="5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altLang="zh-TW" sz="1600" b="1" dirty="0" smtClean="0">
                  <a:solidFill>
                    <a:srgbClr val="657888"/>
                  </a:solidFill>
                  <a:latin typeface="站酷快乐体2016修订版" panose="02010600030101010101" charset="-122"/>
                  <a:ea typeface="站酷快乐体2016修订版" panose="02010600030101010101" charset="-122"/>
                </a:rPr>
                <a:t>CNN</a:t>
              </a:r>
              <a:endParaRPr lang="zh-CN" altLang="en-US" sz="1600" b="1" dirty="0">
                <a:solidFill>
                  <a:srgbClr val="657888"/>
                </a:solidFill>
                <a:latin typeface="站酷快乐体2016修订版" panose="02010600030101010101" charset="-122"/>
                <a:ea typeface="站酷快乐体2016修订版" panose="02010600030101010101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351" y="3530"/>
              <a:ext cx="12704" cy="61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zh-TW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charset="-122"/>
                  <a:ea typeface="站酷快乐体2016修订版" panose="02010600030101010101" charset="-122"/>
                  <a:sym typeface="+mn-ea"/>
                </a:rPr>
                <a:t>卷積深度神經網路（</a:t>
              </a:r>
              <a:r>
                <a:rPr lang="en-US" altLang="zh-TW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charset="-122"/>
                  <a:ea typeface="站酷快乐体2016修订版" panose="02010600030101010101" charset="-122"/>
                  <a:sym typeface="+mn-ea"/>
                </a:rPr>
                <a:t>Convolutional Neural Networks, CNN</a:t>
              </a:r>
              <a:r>
                <a:rPr lang="zh-TW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charset="-122"/>
                  <a:ea typeface="站酷快乐体2016修订版" panose="02010600030101010101" charset="-122"/>
                  <a:sym typeface="+mn-ea"/>
                </a:rPr>
                <a:t>）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charset="-122"/>
                <a:ea typeface="站酷快乐体2016修订版" panose="02010600030101010101" charset="-122"/>
                <a:sym typeface="+mn-ea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107" y="3147"/>
              <a:ext cx="85" cy="1431"/>
            </a:xfrm>
            <a:prstGeom prst="rect">
              <a:avLst/>
            </a:prstGeom>
            <a:solidFill>
              <a:srgbClr val="657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  <a:latin typeface="站酷快乐体2016修订版" panose="02010600030101010101" charset="-122"/>
                  <a:ea typeface="站酷快乐体2016修订版" panose="02010600030101010101" charset="-122"/>
                </a:rPr>
                <a:t>  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061845" y="3558540"/>
            <a:ext cx="8221980" cy="984885"/>
            <a:chOff x="3107" y="3027"/>
            <a:chExt cx="12948" cy="1551"/>
          </a:xfrm>
        </p:grpSpPr>
        <p:sp>
          <p:nvSpPr>
            <p:cNvPr id="4" name="矩形 3"/>
            <p:cNvSpPr/>
            <p:nvPr/>
          </p:nvSpPr>
          <p:spPr>
            <a:xfrm>
              <a:off x="3351" y="3027"/>
              <a:ext cx="6186" cy="5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altLang="zh-TW" sz="1600" b="1" dirty="0" smtClean="0">
                  <a:solidFill>
                    <a:srgbClr val="657888"/>
                  </a:solidFill>
                  <a:latin typeface="站酷快乐体2016修订版" panose="02010600030101010101" charset="-122"/>
                  <a:ea typeface="站酷快乐体2016修订版" panose="02010600030101010101" charset="-122"/>
                </a:rPr>
                <a:t>RCNN</a:t>
              </a:r>
              <a:endParaRPr lang="zh-CN" altLang="en-US" sz="1600" b="1" dirty="0">
                <a:solidFill>
                  <a:srgbClr val="657888"/>
                </a:solidFill>
                <a:latin typeface="站酷快乐体2016修订版" panose="02010600030101010101" charset="-122"/>
                <a:ea typeface="站酷快乐体2016修订版" panose="02010600030101010101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351" y="3530"/>
              <a:ext cx="12704" cy="61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zh-TW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charset="-122"/>
                  <a:ea typeface="站酷快乐体2016修订版" panose="02010600030101010101" charset="-122"/>
                  <a:sym typeface="+mn-ea"/>
                </a:rPr>
                <a:t>區域卷</a:t>
              </a:r>
              <a:r>
                <a:rPr lang="zh-TW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charset="-122"/>
                  <a:ea typeface="站酷快乐体2016修订版" panose="02010600030101010101" charset="-122"/>
                  <a:sym typeface="+mn-ea"/>
                </a:rPr>
                <a:t>積深度神經網路</a:t>
              </a:r>
              <a:r>
                <a:rPr lang="zh-TW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charset="-122"/>
                  <a:ea typeface="站酷快乐体2016修订版" panose="02010600030101010101" charset="-122"/>
                  <a:sym typeface="+mn-ea"/>
                </a:rPr>
                <a:t>（</a:t>
              </a:r>
              <a:r>
                <a:rPr lang="en-US" altLang="zh-TW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charset="-122"/>
                  <a:ea typeface="站酷快乐体2016修订版" panose="02010600030101010101" charset="-122"/>
                  <a:sym typeface="+mn-ea"/>
                </a:rPr>
                <a:t>Regions </a:t>
              </a:r>
              <a:r>
                <a:rPr lang="en-US" altLang="zh-TW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charset="-122"/>
                  <a:ea typeface="站酷快乐体2016修订版" panose="02010600030101010101" charset="-122"/>
                  <a:sym typeface="+mn-ea"/>
                </a:rPr>
                <a:t>with</a:t>
              </a:r>
              <a:r>
                <a:rPr lang="zh-TW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charset="-122"/>
                  <a:ea typeface="站酷快乐体2016修订版" panose="02010600030101010101" charset="-122"/>
                  <a:sym typeface="+mn-ea"/>
                </a:rPr>
                <a:t> </a:t>
              </a:r>
              <a:r>
                <a:rPr lang="en-US" altLang="zh-TW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charset="-122"/>
                  <a:ea typeface="站酷快乐体2016修订版" panose="02010600030101010101" charset="-122"/>
                  <a:sym typeface="+mn-ea"/>
                </a:rPr>
                <a:t>Convolutional </a:t>
              </a:r>
              <a:r>
                <a:rPr lang="en-US" altLang="zh-TW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charset="-122"/>
                  <a:ea typeface="站酷快乐体2016修订版" panose="02010600030101010101" charset="-122"/>
                  <a:sym typeface="+mn-ea"/>
                </a:rPr>
                <a:t>Neural Networks, </a:t>
              </a:r>
              <a:r>
                <a:rPr lang="en-US" altLang="zh-TW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charset="-122"/>
                  <a:ea typeface="站酷快乐体2016修订版" panose="02010600030101010101" charset="-122"/>
                  <a:sym typeface="+mn-ea"/>
                </a:rPr>
                <a:t>RCNN</a:t>
              </a:r>
              <a:r>
                <a:rPr lang="zh-TW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charset="-122"/>
                  <a:ea typeface="站酷快乐体2016修订版" panose="02010600030101010101" charset="-122"/>
                  <a:sym typeface="+mn-ea"/>
                </a:rPr>
                <a:t>）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charset="-122"/>
                <a:ea typeface="站酷快乐体2016修订版" panose="02010600030101010101" charset="-122"/>
                <a:sym typeface="+mn-ea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107" y="3147"/>
              <a:ext cx="85" cy="1431"/>
            </a:xfrm>
            <a:prstGeom prst="rect">
              <a:avLst/>
            </a:prstGeom>
            <a:solidFill>
              <a:srgbClr val="657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  <a:latin typeface="站酷快乐体2016修订版" panose="02010600030101010101" charset="-122"/>
                  <a:ea typeface="站酷快乐体2016修订版" panose="02010600030101010101" charset="-122"/>
                </a:rPr>
                <a:t>  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061845" y="4872990"/>
            <a:ext cx="8221980" cy="984885"/>
            <a:chOff x="3107" y="3027"/>
            <a:chExt cx="12948" cy="1551"/>
          </a:xfrm>
        </p:grpSpPr>
        <p:sp>
          <p:nvSpPr>
            <p:cNvPr id="11" name="矩形 10"/>
            <p:cNvSpPr/>
            <p:nvPr/>
          </p:nvSpPr>
          <p:spPr>
            <a:xfrm>
              <a:off x="3351" y="3027"/>
              <a:ext cx="6186" cy="5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altLang="zh-TW" sz="1600" b="1" dirty="0" smtClean="0">
                  <a:solidFill>
                    <a:srgbClr val="657888"/>
                  </a:solidFill>
                  <a:latin typeface="站酷快乐体2016修订版" panose="02010600030101010101" charset="-122"/>
                  <a:ea typeface="站酷快乐体2016修订版" panose="02010600030101010101" charset="-122"/>
                </a:rPr>
                <a:t>Fast-RCNN</a:t>
              </a:r>
              <a:endParaRPr lang="zh-CN" altLang="en-US" sz="1600" b="1" dirty="0">
                <a:solidFill>
                  <a:srgbClr val="657888"/>
                </a:solidFill>
                <a:latin typeface="站酷快乐体2016修订版" panose="02010600030101010101" charset="-122"/>
                <a:ea typeface="站酷快乐体2016修订版" panose="02010600030101010101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351" y="3530"/>
              <a:ext cx="12704" cy="61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zh-TW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charset="-122"/>
                  <a:ea typeface="站酷快乐体2016修订版" panose="02010600030101010101" charset="-122"/>
                  <a:sym typeface="+mn-ea"/>
                </a:rPr>
                <a:t>快速區域</a:t>
              </a:r>
              <a:r>
                <a:rPr lang="zh-TW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charset="-122"/>
                  <a:ea typeface="站酷快乐体2016修订版" panose="02010600030101010101" charset="-122"/>
                  <a:sym typeface="+mn-ea"/>
                </a:rPr>
                <a:t>卷積深度神經網路</a:t>
              </a:r>
              <a:r>
                <a:rPr lang="zh-TW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charset="-122"/>
                  <a:ea typeface="站酷快乐体2016修订版" panose="02010600030101010101" charset="-122"/>
                  <a:sym typeface="+mn-ea"/>
                </a:rPr>
                <a:t>（</a:t>
              </a:r>
              <a:r>
                <a:rPr lang="en-US" altLang="zh-TW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charset="-122"/>
                  <a:ea typeface="站酷快乐体2016修订版" panose="02010600030101010101" charset="-122"/>
                  <a:sym typeface="+mn-ea"/>
                </a:rPr>
                <a:t>Fast Regions </a:t>
              </a:r>
              <a:r>
                <a:rPr lang="en-US" altLang="zh-TW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charset="-122"/>
                  <a:ea typeface="站酷快乐体2016修订版" panose="02010600030101010101" charset="-122"/>
                  <a:sym typeface="+mn-ea"/>
                </a:rPr>
                <a:t>with</a:t>
              </a:r>
              <a:r>
                <a:rPr lang="zh-TW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charset="-122"/>
                  <a:ea typeface="站酷快乐体2016修订版" panose="02010600030101010101" charset="-122"/>
                  <a:sym typeface="+mn-ea"/>
                </a:rPr>
                <a:t> </a:t>
              </a:r>
              <a:r>
                <a:rPr lang="en-US" altLang="zh-TW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charset="-122"/>
                  <a:ea typeface="站酷快乐体2016修订版" panose="02010600030101010101" charset="-122"/>
                  <a:sym typeface="+mn-ea"/>
                </a:rPr>
                <a:t>Convolutional Neural Networks, </a:t>
              </a:r>
              <a:r>
                <a:rPr lang="en-US" altLang="zh-TW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charset="-122"/>
                  <a:ea typeface="站酷快乐体2016修订版" panose="02010600030101010101" charset="-122"/>
                  <a:sym typeface="+mn-ea"/>
                </a:rPr>
                <a:t>Fast-RCNN</a:t>
              </a:r>
              <a:r>
                <a:rPr lang="zh-TW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charset="-122"/>
                  <a:ea typeface="站酷快乐体2016修订版" panose="02010600030101010101" charset="-122"/>
                  <a:sym typeface="+mn-ea"/>
                </a:rPr>
                <a:t>）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charset="-122"/>
                <a:ea typeface="站酷快乐体2016修订版" panose="02010600030101010101" charset="-122"/>
                <a:sym typeface="+mn-ea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107" y="3147"/>
              <a:ext cx="85" cy="1431"/>
            </a:xfrm>
            <a:prstGeom prst="rect">
              <a:avLst/>
            </a:prstGeom>
            <a:solidFill>
              <a:srgbClr val="657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  <a:latin typeface="站酷快乐体2016修订版" panose="02010600030101010101" charset="-122"/>
                  <a:ea typeface="站酷快乐体2016修订版" panose="02010600030101010101" charset="-122"/>
                </a:rPr>
                <a:t>  </a:t>
              </a:r>
            </a:p>
          </p:txBody>
        </p:sp>
      </p:grpSp>
    </p:spTree>
  </p:cSld>
  <p:clrMapOvr>
    <a:masterClrMapping/>
  </p:clrMapOvr>
  <p:transition spd="slow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10385" y="805180"/>
            <a:ext cx="8749030" cy="840740"/>
          </a:xfrm>
          <a:prstGeom prst="rect">
            <a:avLst/>
          </a:prstGeom>
          <a:gradFill>
            <a:gsLst>
              <a:gs pos="0">
                <a:srgbClr val="FFE5E5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solidFill>
                  <a:srgbClr val="657888"/>
                </a:solidFill>
                <a:latin typeface="站酷快乐体2016修订版" panose="02010600030101010101" charset="-122"/>
                <a:ea typeface="站酷快乐体2016修订版" panose="02010600030101010101" charset="-122"/>
              </a:rPr>
              <a:t>目標檢測派系分類</a:t>
            </a:r>
            <a:endParaRPr lang="zh-CN" altLang="en-US" sz="2800" b="1" dirty="0">
              <a:solidFill>
                <a:srgbClr val="657888"/>
              </a:solidFill>
              <a:latin typeface="站酷快乐体2016修订版" panose="02010600030101010101" charset="-122"/>
              <a:ea typeface="站酷快乐体2016修订版" panose="02010600030101010101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061845" y="2244725"/>
            <a:ext cx="8221980" cy="984885"/>
            <a:chOff x="3107" y="3027"/>
            <a:chExt cx="12948" cy="1551"/>
          </a:xfrm>
        </p:grpSpPr>
        <p:sp>
          <p:nvSpPr>
            <p:cNvPr id="9" name="矩形 8"/>
            <p:cNvSpPr/>
            <p:nvPr/>
          </p:nvSpPr>
          <p:spPr>
            <a:xfrm>
              <a:off x="3351" y="3027"/>
              <a:ext cx="6186" cy="5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600" b="1" dirty="0">
                  <a:solidFill>
                    <a:srgbClr val="657888"/>
                  </a:solidFill>
                  <a:latin typeface="站酷快乐体2016修订版" panose="02010600030101010101" charset="-122"/>
                  <a:ea typeface="站酷快乐体2016修订版" panose="02010600030101010101" charset="-122"/>
                </a:rPr>
                <a:t>Faster RCNN</a:t>
              </a:r>
              <a:endParaRPr lang="zh-CN" altLang="en-US" sz="1600" b="1" dirty="0">
                <a:solidFill>
                  <a:srgbClr val="657888"/>
                </a:solidFill>
                <a:latin typeface="站酷快乐体2016修订版" panose="02010600030101010101" charset="-122"/>
                <a:ea typeface="站酷快乐体2016修订版" panose="02010600030101010101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351" y="3530"/>
              <a:ext cx="12704" cy="61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zh-TW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charset="-122"/>
                  <a:ea typeface="站酷快乐体2016修订版" panose="02010600030101010101" charset="-122"/>
                  <a:sym typeface="+mn-ea"/>
                </a:rPr>
                <a:t>更</a:t>
              </a:r>
              <a:r>
                <a:rPr lang="zh-TW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charset="-122"/>
                  <a:ea typeface="站酷快乐体2016修订版" panose="02010600030101010101" charset="-122"/>
                  <a:sym typeface="+mn-ea"/>
                </a:rPr>
                <a:t>快速</a:t>
              </a:r>
              <a:r>
                <a:rPr lang="zh-TW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charset="-122"/>
                  <a:ea typeface="站酷快乐体2016修订版" panose="02010600030101010101" charset="-122"/>
                  <a:sym typeface="+mn-ea"/>
                </a:rPr>
                <a:t>區域卷積深度神經網路（</a:t>
              </a:r>
              <a:r>
                <a:rPr lang="en-US" altLang="zh-TW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charset="-122"/>
                  <a:ea typeface="站酷快乐体2016修订版" panose="02010600030101010101" charset="-122"/>
                  <a:sym typeface="+mn-ea"/>
                </a:rPr>
                <a:t>Faster </a:t>
              </a:r>
              <a:r>
                <a:rPr lang="en-US" altLang="zh-TW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charset="-122"/>
                  <a:ea typeface="站酷快乐体2016修订版" panose="02010600030101010101" charset="-122"/>
                  <a:sym typeface="+mn-ea"/>
                </a:rPr>
                <a:t>Regions with</a:t>
              </a:r>
              <a:r>
                <a:rPr lang="zh-TW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charset="-122"/>
                  <a:ea typeface="站酷快乐体2016修订版" panose="02010600030101010101" charset="-122"/>
                  <a:sym typeface="+mn-ea"/>
                </a:rPr>
                <a:t> </a:t>
              </a:r>
              <a:r>
                <a:rPr lang="en-US" altLang="zh-TW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charset="-122"/>
                  <a:ea typeface="站酷快乐体2016修订版" panose="02010600030101010101" charset="-122"/>
                  <a:sym typeface="+mn-ea"/>
                </a:rPr>
                <a:t>Convolutional Neural Networks, </a:t>
              </a:r>
              <a:r>
                <a:rPr lang="en-US" altLang="zh-TW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charset="-122"/>
                  <a:ea typeface="站酷快乐体2016修订版" panose="02010600030101010101" charset="-122"/>
                  <a:sym typeface="+mn-ea"/>
                </a:rPr>
                <a:t>Faster-RCNN</a:t>
              </a:r>
              <a:r>
                <a:rPr lang="zh-TW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charset="-122"/>
                  <a:ea typeface="站酷快乐体2016修订版" panose="02010600030101010101" charset="-122"/>
                  <a:sym typeface="+mn-ea"/>
                </a:rPr>
                <a:t>）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charset="-122"/>
                <a:ea typeface="站酷快乐体2016修订版" panose="02010600030101010101" charset="-122"/>
                <a:sym typeface="+mn-ea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107" y="3147"/>
              <a:ext cx="85" cy="1431"/>
            </a:xfrm>
            <a:prstGeom prst="rect">
              <a:avLst/>
            </a:prstGeom>
            <a:solidFill>
              <a:srgbClr val="657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  <a:latin typeface="站酷快乐体2016修订版" panose="02010600030101010101" charset="-122"/>
                  <a:ea typeface="站酷快乐体2016修订版" panose="02010600030101010101" charset="-122"/>
                </a:rPr>
                <a:t>  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061845" y="3558540"/>
            <a:ext cx="8221980" cy="984885"/>
            <a:chOff x="3107" y="3027"/>
            <a:chExt cx="12948" cy="1551"/>
          </a:xfrm>
        </p:grpSpPr>
        <p:sp>
          <p:nvSpPr>
            <p:cNvPr id="4" name="矩形 3"/>
            <p:cNvSpPr/>
            <p:nvPr/>
          </p:nvSpPr>
          <p:spPr>
            <a:xfrm>
              <a:off x="3351" y="3027"/>
              <a:ext cx="6186" cy="5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altLang="zh-TW" sz="1600" b="1" dirty="0" smtClean="0">
                  <a:solidFill>
                    <a:srgbClr val="FF0000"/>
                  </a:solidFill>
                  <a:latin typeface="站酷快乐体2016修订版" panose="02010600030101010101" charset="-122"/>
                  <a:ea typeface="站酷快乐体2016修订版" panose="02010600030101010101" charset="-122"/>
                </a:rPr>
                <a:t>YOLO</a:t>
              </a:r>
              <a:endParaRPr lang="zh-CN" altLang="en-US" sz="1600" b="1" dirty="0">
                <a:solidFill>
                  <a:srgbClr val="FF0000"/>
                </a:solidFill>
                <a:latin typeface="站酷快乐体2016修订版" panose="02010600030101010101" charset="-122"/>
                <a:ea typeface="站酷快乐体2016修订版" panose="02010600030101010101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351" y="3530"/>
              <a:ext cx="12704" cy="61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>
                <a:lnSpc>
                  <a:spcPct val="160000"/>
                </a:lnSpc>
              </a:pP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charset="-122"/>
                  <a:ea typeface="站酷快乐体2016修订版" panose="02010600030101010101" charset="-122"/>
                  <a:sym typeface="+mn-ea"/>
                </a:rPr>
                <a:t>You Only Look Once(YOLO)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charset="-122"/>
                <a:ea typeface="站酷快乐体2016修订版" panose="02010600030101010101" charset="-122"/>
                <a:sym typeface="+mn-ea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107" y="3147"/>
              <a:ext cx="85" cy="1431"/>
            </a:xfrm>
            <a:prstGeom prst="rect">
              <a:avLst/>
            </a:prstGeom>
            <a:solidFill>
              <a:srgbClr val="657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  <a:latin typeface="站酷快乐体2016修订版" panose="02010600030101010101" charset="-122"/>
                  <a:ea typeface="站酷快乐体2016修订版" panose="02010600030101010101" charset="-122"/>
                </a:rPr>
                <a:t>  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061845" y="4872990"/>
            <a:ext cx="8221980" cy="984885"/>
            <a:chOff x="3107" y="3027"/>
            <a:chExt cx="12948" cy="1551"/>
          </a:xfrm>
        </p:grpSpPr>
        <p:sp>
          <p:nvSpPr>
            <p:cNvPr id="11" name="矩形 10"/>
            <p:cNvSpPr/>
            <p:nvPr/>
          </p:nvSpPr>
          <p:spPr>
            <a:xfrm>
              <a:off x="3351" y="3027"/>
              <a:ext cx="6186" cy="5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altLang="zh-TW" sz="1600" b="1" dirty="0" smtClean="0">
                  <a:solidFill>
                    <a:srgbClr val="657888"/>
                  </a:solidFill>
                  <a:latin typeface="站酷快乐体2016修订版" panose="02010600030101010101" charset="-122"/>
                  <a:ea typeface="站酷快乐体2016修订版" panose="02010600030101010101" charset="-122"/>
                </a:rPr>
                <a:t>SSD</a:t>
              </a:r>
              <a:endParaRPr lang="zh-CN" altLang="en-US" sz="1600" b="1" dirty="0">
                <a:solidFill>
                  <a:srgbClr val="657888"/>
                </a:solidFill>
                <a:latin typeface="站酷快乐体2016修订版" panose="02010600030101010101" charset="-122"/>
                <a:ea typeface="站酷快乐体2016修订版" panose="02010600030101010101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351" y="3530"/>
              <a:ext cx="12704" cy="54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charset="-122"/>
                  <a:ea typeface="站酷快乐体2016修订版" panose="02010600030101010101" charset="-122"/>
                  <a:sym typeface="+mn-ea"/>
                </a:rPr>
                <a:t>Single Shot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charset="-122"/>
                  <a:ea typeface="站酷快乐体2016修订版" panose="02010600030101010101" charset="-122"/>
                  <a:sym typeface="+mn-ea"/>
                </a:rPr>
                <a:t>MultiBox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charset="-122"/>
                  <a:ea typeface="站酷快乐体2016修订版" panose="02010600030101010101" charset="-122"/>
                  <a:sym typeface="+mn-ea"/>
                </a:rPr>
                <a:t> Detector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charset="-122"/>
                <a:ea typeface="站酷快乐体2016修订版" panose="02010600030101010101" charset="-122"/>
                <a:sym typeface="+mn-ea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107" y="3147"/>
              <a:ext cx="85" cy="1431"/>
            </a:xfrm>
            <a:prstGeom prst="rect">
              <a:avLst/>
            </a:prstGeom>
            <a:solidFill>
              <a:srgbClr val="657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  <a:latin typeface="站酷快乐体2016修订版" panose="02010600030101010101" charset="-122"/>
                  <a:ea typeface="站酷快乐体2016修订版" panose="02010600030101010101" charset="-122"/>
                </a:rPr>
                <a:t>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4977562"/>
      </p:ext>
    </p:extLst>
  </p:cSld>
  <p:clrMapOvr>
    <a:masterClrMapping/>
  </p:clrMapOvr>
  <p:transition spd="slow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1363980" y="1369695"/>
            <a:ext cx="2772410" cy="651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lnSpc>
                <a:spcPct val="150000"/>
              </a:lnSpc>
              <a:buClr>
                <a:srgbClr val="E24848"/>
              </a:buClr>
            </a:pPr>
            <a:r>
              <a:rPr lang="en-US" altLang="zh-TW" sz="2800" b="1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站酷快乐体2016修订版" panose="02010600030101010101" charset="-122"/>
                <a:ea typeface="站酷快乐体2016修订版" panose="02010600030101010101" charset="-122"/>
                <a:sym typeface="+mn-ea"/>
              </a:rPr>
              <a:t>YOLO</a:t>
            </a:r>
            <a:r>
              <a:rPr lang="zh-TW" altLang="en-US" sz="2800" b="1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站酷快乐体2016修订版" panose="02010600030101010101" charset="-122"/>
                <a:ea typeface="站酷快乐体2016修订版" panose="02010600030101010101" charset="-122"/>
                <a:sym typeface="+mn-ea"/>
              </a:rPr>
              <a:t> </a:t>
            </a:r>
            <a:r>
              <a:rPr lang="en-US" altLang="zh-TW" sz="2800" b="1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站酷快乐体2016修订版" panose="02010600030101010101" charset="-122"/>
                <a:ea typeface="站酷快乐体2016修订版" panose="02010600030101010101" charset="-122"/>
                <a:sym typeface="+mn-ea"/>
              </a:rPr>
              <a:t>V1</a:t>
            </a:r>
            <a:endParaRPr kumimoji="0" lang="zh-CN" altLang="en-US" sz="2800" b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站酷快乐体2016修订版" panose="02010600030101010101" charset="-122"/>
              <a:ea typeface="站酷快乐体2016修订版" panose="02010600030101010101" charset="-122"/>
              <a:cs typeface="+mn-cs"/>
              <a:sym typeface="+mn-ea"/>
            </a:endParaRPr>
          </a:p>
        </p:txBody>
      </p:sp>
      <p:sp>
        <p:nvSpPr>
          <p:cNvPr id="7" name="AutoShape 25"/>
          <p:cNvSpPr/>
          <p:nvPr/>
        </p:nvSpPr>
        <p:spPr bwMode="auto">
          <a:xfrm>
            <a:off x="1221740" y="2381885"/>
            <a:ext cx="2914650" cy="32988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 defTabSz="323215">
              <a:lnSpc>
                <a:spcPct val="200000"/>
              </a:lnSpc>
              <a:spcBef>
                <a:spcPts val="850"/>
              </a:spcBef>
              <a:defRPr/>
            </a:pPr>
            <a:r>
              <a:rPr lang="zh-TW" altLang="en-US" sz="240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Arial" panose="020B0604020202020204" pitchFamily="34" charset="0"/>
              </a:rPr>
              <a:t>目前</a:t>
            </a:r>
            <a:r>
              <a:rPr lang="en-US" altLang="zh-TW" sz="240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Arial" panose="020B0604020202020204" pitchFamily="34" charset="0"/>
              </a:rPr>
              <a:t>YOLO</a:t>
            </a:r>
            <a:r>
              <a:rPr lang="zh-TW" altLang="en-US" sz="240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Arial" panose="020B0604020202020204" pitchFamily="34" charset="0"/>
              </a:rPr>
              <a:t>共有</a:t>
            </a:r>
            <a:r>
              <a:rPr lang="en-US" altLang="zh-TW" sz="240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Arial" panose="020B0604020202020204" pitchFamily="34" charset="0"/>
              </a:rPr>
              <a:t>3</a:t>
            </a:r>
            <a:r>
              <a:rPr lang="zh-TW" altLang="en-US" sz="240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Arial" panose="020B0604020202020204" pitchFamily="34" charset="0"/>
              </a:rPr>
              <a:t>個版本，</a:t>
            </a:r>
            <a:endParaRPr lang="zh-CN" altLang="en-US" sz="240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342765" y="5005070"/>
            <a:ext cx="6874510" cy="391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60000"/>
              </a:lnSpc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charset="-122"/>
                <a:ea typeface="站酷快乐体2016修订版" panose="02010600030101010101" charset="-122"/>
                <a:sym typeface="+mn-ea"/>
              </a:rPr>
              <a:t>YOLO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charset="-122"/>
                <a:ea typeface="站酷快乐体2016修订版" panose="02010600030101010101" charset="-122"/>
                <a:sym typeface="+mn-ea"/>
              </a:rPr>
              <a:t>的網路結構</a:t>
            </a:r>
          </a:p>
        </p:txBody>
      </p:sp>
      <p:pic>
        <p:nvPicPr>
          <p:cNvPr id="5124" name="Picture 4" descr="https://img1.pixpo.net/img/1a/d/0idfdz0bm2/sg_0IDFdZ0bM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765" y="1369695"/>
            <a:ext cx="6874510" cy="3110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7" grpId="0" bldLvl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37" y="490368"/>
            <a:ext cx="6094843" cy="3461871"/>
          </a:xfrm>
          <a:prstGeom prst="rect">
            <a:avLst/>
          </a:prstGeom>
        </p:spPr>
      </p:pic>
      <p:sp>
        <p:nvSpPr>
          <p:cNvPr id="2" name="Rectangle 11"/>
          <p:cNvSpPr/>
          <p:nvPr/>
        </p:nvSpPr>
        <p:spPr>
          <a:xfrm>
            <a:off x="1845945" y="1616710"/>
            <a:ext cx="3695065" cy="4603115"/>
          </a:xfrm>
          <a:prstGeom prst="rect">
            <a:avLst/>
          </a:prstGeom>
          <a:noFill/>
          <a:ln w="101600">
            <a:solidFill>
              <a:srgbClr val="9FD8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12"/>
          <p:cNvSpPr txBox="1"/>
          <p:nvPr/>
        </p:nvSpPr>
        <p:spPr>
          <a:xfrm>
            <a:off x="2426092" y="4628851"/>
            <a:ext cx="198564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exa Bold" charset="0"/>
              </a:rPr>
              <a:t>FASHION</a:t>
            </a:r>
          </a:p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exa Bold" charset="0"/>
              </a:rPr>
              <a:t>DESIGNER</a:t>
            </a:r>
          </a:p>
        </p:txBody>
      </p:sp>
      <p:cxnSp>
        <p:nvCxnSpPr>
          <p:cNvPr id="4" name="Straight Connector 13"/>
          <p:cNvCxnSpPr/>
          <p:nvPr/>
        </p:nvCxnSpPr>
        <p:spPr>
          <a:xfrm>
            <a:off x="2543831" y="4512772"/>
            <a:ext cx="564545" cy="0"/>
          </a:xfrm>
          <a:prstGeom prst="line">
            <a:avLst/>
          </a:prstGeom>
          <a:ln w="12700">
            <a:solidFill>
              <a:srgbClr val="FFCF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325995" y="1332865"/>
            <a:ext cx="277241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lnSpc>
                <a:spcPct val="150000"/>
              </a:lnSpc>
              <a:buClr>
                <a:srgbClr val="E24848"/>
              </a:buClr>
            </a:pPr>
            <a:r>
              <a:rPr lang="zh-CN" altLang="en-US" sz="2800" b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站酷快乐体2016修订版" panose="02010600030101010101" charset="-122"/>
                <a:ea typeface="站酷快乐体2016修订版" panose="02010600030101010101" charset="-122"/>
                <a:sym typeface="+mn-ea"/>
              </a:rPr>
              <a:t>岗位认知</a:t>
            </a:r>
            <a:endParaRPr kumimoji="0" lang="zh-CN" altLang="en-US" sz="2800" b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站酷快乐体2016修订版" panose="02010600030101010101" charset="-122"/>
              <a:ea typeface="站酷快乐体2016修订版" panose="02010600030101010101" charset="-122"/>
              <a:cs typeface="+mn-cs"/>
              <a:sym typeface="+mn-ea"/>
            </a:endParaRPr>
          </a:p>
        </p:txBody>
      </p:sp>
      <p:sp>
        <p:nvSpPr>
          <p:cNvPr id="7" name="AutoShape 25"/>
          <p:cNvSpPr/>
          <p:nvPr/>
        </p:nvSpPr>
        <p:spPr bwMode="auto">
          <a:xfrm>
            <a:off x="7205980" y="2689860"/>
            <a:ext cx="3670935" cy="32988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 defTabSz="323215">
              <a:lnSpc>
                <a:spcPct val="200000"/>
              </a:lnSpc>
              <a:spcBef>
                <a:spcPts val="850"/>
              </a:spcBef>
              <a:defRPr/>
            </a:pPr>
            <a:r>
              <a:rPr lang="zh-CN" altLang="en-US" sz="160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站酷快乐体2016修订版" panose="02010600030101010101" charset="-122"/>
                <a:ea typeface="站酷快乐体2016修订版" panose="02010600030101010101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请替换文字内容，点击添加相关标题文字，修改文字内容，也可以直接复制你的内容到此。请替换文字内容，点击添加相关标题文字修改文字内容，也可以直接复制你的内容到此</a:t>
            </a:r>
          </a:p>
          <a:p>
            <a:pPr algn="l" defTabSz="323215">
              <a:lnSpc>
                <a:spcPct val="200000"/>
              </a:lnSpc>
              <a:spcBef>
                <a:spcPts val="850"/>
              </a:spcBef>
              <a:defRPr/>
            </a:pPr>
            <a:endParaRPr lang="zh-CN" altLang="en-US" sz="160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站酷快乐体2016修订版" panose="02010600030101010101" charset="-122"/>
              <a:ea typeface="站酷快乐体2016修订版" panose="02010600030101010101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22" grpId="0"/>
      <p:bldP spid="7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flipH="1">
            <a:off x="-431" y="0"/>
            <a:ext cx="12192000" cy="6858000"/>
          </a:xfrm>
          <a:prstGeom prst="rtTriangle">
            <a:avLst/>
          </a:prstGeom>
          <a:solidFill>
            <a:srgbClr val="B5D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直角三角形 2"/>
          <p:cNvSpPr/>
          <p:nvPr/>
        </p:nvSpPr>
        <p:spPr>
          <a:xfrm flipV="1">
            <a:off x="-635" y="-3175"/>
            <a:ext cx="12192000" cy="6858000"/>
          </a:xfrm>
          <a:prstGeom prst="rtTriangle">
            <a:avLst/>
          </a:prstGeom>
          <a:solidFill>
            <a:srgbClr val="FF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64845" y="1097915"/>
            <a:ext cx="10860405" cy="46050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440000" sx="101000" sy="101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 descr="undefined (3)"/>
          <p:cNvPicPr>
            <a:picLocks noChangeAspect="1"/>
          </p:cNvPicPr>
          <p:nvPr/>
        </p:nvPicPr>
        <p:blipFill>
          <a:blip r:embed="rId2"/>
          <a:srcRect l="26098" r="25947"/>
          <a:stretch>
            <a:fillRect/>
          </a:stretch>
        </p:blipFill>
        <p:spPr>
          <a:xfrm>
            <a:off x="10968355" y="5702935"/>
            <a:ext cx="1028065" cy="1027430"/>
          </a:xfrm>
          <a:prstGeom prst="rect">
            <a:avLst/>
          </a:prstGeom>
        </p:spPr>
      </p:pic>
      <p:sp>
        <p:nvSpPr>
          <p:cNvPr id="19" name="等腰三角形 18"/>
          <p:cNvSpPr/>
          <p:nvPr/>
        </p:nvSpPr>
        <p:spPr>
          <a:xfrm rot="5040000">
            <a:off x="475615" y="-59055"/>
            <a:ext cx="949325" cy="1239520"/>
          </a:xfrm>
          <a:prstGeom prst="triangle">
            <a:avLst>
              <a:gd name="adj" fmla="val 52325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10868660" y="118745"/>
            <a:ext cx="767080" cy="789940"/>
          </a:xfrm>
          <a:prstGeom prst="ellipse">
            <a:avLst/>
          </a:prstGeom>
          <a:noFill/>
          <a:ln w="1206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棱台 20"/>
          <p:cNvSpPr/>
          <p:nvPr/>
        </p:nvSpPr>
        <p:spPr>
          <a:xfrm rot="20880000">
            <a:off x="10083800" y="6059170"/>
            <a:ext cx="1697355" cy="500380"/>
          </a:xfrm>
          <a:prstGeom prst="bevel">
            <a:avLst/>
          </a:prstGeom>
          <a:noFill/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6555705">
            <a:off x="7518060" y="136915"/>
            <a:ext cx="377180" cy="477672"/>
          </a:xfrm>
          <a:prstGeom prst="triangle">
            <a:avLst/>
          </a:prstGeom>
          <a:noFill/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110610">
            <a:off x="7692238" y="490469"/>
            <a:ext cx="377180" cy="477672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9778365" y="4144010"/>
            <a:ext cx="1569085" cy="1558925"/>
          </a:xfrm>
          <a:prstGeom prst="ellipse">
            <a:avLst/>
          </a:prstGeom>
          <a:pattFill prst="pct5">
            <a:fgClr>
              <a:srgbClr val="B5DFF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46"/>
          <p:cNvSpPr>
            <a:spLocks noChangeAspect="1"/>
          </p:cNvSpPr>
          <p:nvPr/>
        </p:nvSpPr>
        <p:spPr bwMode="auto">
          <a:xfrm>
            <a:off x="460035" y="5502475"/>
            <a:ext cx="1223750" cy="1182504"/>
          </a:xfrm>
          <a:custGeom>
            <a:avLst/>
            <a:gdLst>
              <a:gd name="T0" fmla="*/ 71 w 197"/>
              <a:gd name="T1" fmla="*/ 88 h 190"/>
              <a:gd name="T2" fmla="*/ 68 w 197"/>
              <a:gd name="T3" fmla="*/ 58 h 190"/>
              <a:gd name="T4" fmla="*/ 74 w 197"/>
              <a:gd name="T5" fmla="*/ 46 h 190"/>
              <a:gd name="T6" fmla="*/ 81 w 197"/>
              <a:gd name="T7" fmla="*/ 45 h 190"/>
              <a:gd name="T8" fmla="*/ 80 w 197"/>
              <a:gd name="T9" fmla="*/ 51 h 190"/>
              <a:gd name="T10" fmla="*/ 83 w 197"/>
              <a:gd name="T11" fmla="*/ 90 h 190"/>
              <a:gd name="T12" fmla="*/ 115 w 197"/>
              <a:gd name="T13" fmla="*/ 93 h 190"/>
              <a:gd name="T14" fmla="*/ 127 w 197"/>
              <a:gd name="T15" fmla="*/ 64 h 190"/>
              <a:gd name="T16" fmla="*/ 104 w 197"/>
              <a:gd name="T17" fmla="*/ 42 h 190"/>
              <a:gd name="T18" fmla="*/ 97 w 197"/>
              <a:gd name="T19" fmla="*/ 37 h 190"/>
              <a:gd name="T20" fmla="*/ 105 w 197"/>
              <a:gd name="T21" fmla="*/ 35 h 190"/>
              <a:gd name="T22" fmla="*/ 131 w 197"/>
              <a:gd name="T23" fmla="*/ 84 h 190"/>
              <a:gd name="T24" fmla="*/ 134 w 197"/>
              <a:gd name="T25" fmla="*/ 91 h 190"/>
              <a:gd name="T26" fmla="*/ 158 w 197"/>
              <a:gd name="T27" fmla="*/ 117 h 190"/>
              <a:gd name="T28" fmla="*/ 159 w 197"/>
              <a:gd name="T29" fmla="*/ 121 h 190"/>
              <a:gd name="T30" fmla="*/ 157 w 197"/>
              <a:gd name="T31" fmla="*/ 125 h 190"/>
              <a:gd name="T32" fmla="*/ 153 w 197"/>
              <a:gd name="T33" fmla="*/ 124 h 190"/>
              <a:gd name="T34" fmla="*/ 151 w 197"/>
              <a:gd name="T35" fmla="*/ 120 h 190"/>
              <a:gd name="T36" fmla="*/ 128 w 197"/>
              <a:gd name="T37" fmla="*/ 96 h 190"/>
              <a:gd name="T38" fmla="*/ 122 w 197"/>
              <a:gd name="T39" fmla="*/ 97 h 190"/>
              <a:gd name="T40" fmla="*/ 79 w 197"/>
              <a:gd name="T41" fmla="*/ 97 h 190"/>
              <a:gd name="T42" fmla="*/ 73 w 197"/>
              <a:gd name="T43" fmla="*/ 96 h 190"/>
              <a:gd name="T44" fmla="*/ 43 w 197"/>
              <a:gd name="T45" fmla="*/ 144 h 190"/>
              <a:gd name="T46" fmla="*/ 46 w 197"/>
              <a:gd name="T47" fmla="*/ 150 h 190"/>
              <a:gd name="T48" fmla="*/ 177 w 197"/>
              <a:gd name="T49" fmla="*/ 115 h 190"/>
              <a:gd name="T50" fmla="*/ 111 w 197"/>
              <a:gd name="T51" fmla="*/ 12 h 190"/>
              <a:gd name="T52" fmla="*/ 22 w 197"/>
              <a:gd name="T53" fmla="*/ 74 h 190"/>
              <a:gd name="T54" fmla="*/ 24 w 197"/>
              <a:gd name="T55" fmla="*/ 116 h 190"/>
              <a:gd name="T56" fmla="*/ 23 w 197"/>
              <a:gd name="T57" fmla="*/ 122 h 190"/>
              <a:gd name="T58" fmla="*/ 17 w 197"/>
              <a:gd name="T59" fmla="*/ 119 h 190"/>
              <a:gd name="T60" fmla="*/ 92 w 197"/>
              <a:gd name="T61" fmla="*/ 4 h 190"/>
              <a:gd name="T62" fmla="*/ 186 w 197"/>
              <a:gd name="T63" fmla="*/ 75 h 190"/>
              <a:gd name="T64" fmla="*/ 102 w 197"/>
              <a:gd name="T65" fmla="*/ 178 h 190"/>
              <a:gd name="T66" fmla="*/ 40 w 197"/>
              <a:gd name="T67" fmla="*/ 154 h 190"/>
              <a:gd name="T68" fmla="*/ 36 w 197"/>
              <a:gd name="T69" fmla="*/ 144 h 190"/>
              <a:gd name="T70" fmla="*/ 68 w 197"/>
              <a:gd name="T71" fmla="*/ 91 h 190"/>
              <a:gd name="T72" fmla="*/ 70 w 197"/>
              <a:gd name="T73" fmla="*/ 89 h 190"/>
              <a:gd name="T74" fmla="*/ 71 w 197"/>
              <a:gd name="T75" fmla="*/ 88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97" h="190">
                <a:moveTo>
                  <a:pt x="71" y="88"/>
                </a:moveTo>
                <a:cubicBezTo>
                  <a:pt x="66" y="79"/>
                  <a:pt x="64" y="68"/>
                  <a:pt x="68" y="58"/>
                </a:cubicBezTo>
                <a:cubicBezTo>
                  <a:pt x="69" y="54"/>
                  <a:pt x="72" y="50"/>
                  <a:pt x="74" y="46"/>
                </a:cubicBezTo>
                <a:cubicBezTo>
                  <a:pt x="76" y="44"/>
                  <a:pt x="78" y="42"/>
                  <a:pt x="81" y="45"/>
                </a:cubicBezTo>
                <a:cubicBezTo>
                  <a:pt x="83" y="47"/>
                  <a:pt x="81" y="49"/>
                  <a:pt x="80" y="51"/>
                </a:cubicBezTo>
                <a:cubicBezTo>
                  <a:pt x="70" y="64"/>
                  <a:pt x="71" y="81"/>
                  <a:pt x="83" y="90"/>
                </a:cubicBezTo>
                <a:cubicBezTo>
                  <a:pt x="92" y="98"/>
                  <a:pt x="104" y="99"/>
                  <a:pt x="115" y="93"/>
                </a:cubicBezTo>
                <a:cubicBezTo>
                  <a:pt x="125" y="87"/>
                  <a:pt x="130" y="75"/>
                  <a:pt x="127" y="64"/>
                </a:cubicBezTo>
                <a:cubicBezTo>
                  <a:pt x="125" y="52"/>
                  <a:pt x="116" y="44"/>
                  <a:pt x="104" y="42"/>
                </a:cubicBezTo>
                <a:cubicBezTo>
                  <a:pt x="101" y="41"/>
                  <a:pt x="96" y="42"/>
                  <a:pt x="97" y="37"/>
                </a:cubicBezTo>
                <a:cubicBezTo>
                  <a:pt x="98" y="33"/>
                  <a:pt x="102" y="34"/>
                  <a:pt x="105" y="35"/>
                </a:cubicBezTo>
                <a:cubicBezTo>
                  <a:pt x="129" y="38"/>
                  <a:pt x="142" y="63"/>
                  <a:pt x="131" y="84"/>
                </a:cubicBezTo>
                <a:cubicBezTo>
                  <a:pt x="130" y="88"/>
                  <a:pt x="131" y="89"/>
                  <a:pt x="134" y="91"/>
                </a:cubicBezTo>
                <a:cubicBezTo>
                  <a:pt x="144" y="97"/>
                  <a:pt x="152" y="106"/>
                  <a:pt x="158" y="117"/>
                </a:cubicBezTo>
                <a:cubicBezTo>
                  <a:pt x="158" y="118"/>
                  <a:pt x="159" y="119"/>
                  <a:pt x="159" y="121"/>
                </a:cubicBezTo>
                <a:cubicBezTo>
                  <a:pt x="159" y="122"/>
                  <a:pt x="158" y="124"/>
                  <a:pt x="157" y="125"/>
                </a:cubicBezTo>
                <a:cubicBezTo>
                  <a:pt x="156" y="125"/>
                  <a:pt x="154" y="124"/>
                  <a:pt x="153" y="124"/>
                </a:cubicBezTo>
                <a:cubicBezTo>
                  <a:pt x="152" y="123"/>
                  <a:pt x="152" y="121"/>
                  <a:pt x="151" y="120"/>
                </a:cubicBezTo>
                <a:cubicBezTo>
                  <a:pt x="146" y="110"/>
                  <a:pt x="138" y="102"/>
                  <a:pt x="128" y="96"/>
                </a:cubicBezTo>
                <a:cubicBezTo>
                  <a:pt x="126" y="95"/>
                  <a:pt x="124" y="95"/>
                  <a:pt x="122" y="97"/>
                </a:cubicBezTo>
                <a:cubicBezTo>
                  <a:pt x="108" y="107"/>
                  <a:pt x="93" y="106"/>
                  <a:pt x="79" y="97"/>
                </a:cubicBezTo>
                <a:cubicBezTo>
                  <a:pt x="77" y="96"/>
                  <a:pt x="75" y="95"/>
                  <a:pt x="73" y="96"/>
                </a:cubicBezTo>
                <a:cubicBezTo>
                  <a:pt x="55" y="107"/>
                  <a:pt x="45" y="123"/>
                  <a:pt x="43" y="144"/>
                </a:cubicBezTo>
                <a:cubicBezTo>
                  <a:pt x="43" y="146"/>
                  <a:pt x="45" y="148"/>
                  <a:pt x="46" y="150"/>
                </a:cubicBezTo>
                <a:cubicBezTo>
                  <a:pt x="88" y="190"/>
                  <a:pt x="160" y="170"/>
                  <a:pt x="177" y="115"/>
                </a:cubicBezTo>
                <a:cubicBezTo>
                  <a:pt x="191" y="67"/>
                  <a:pt x="161" y="19"/>
                  <a:pt x="111" y="12"/>
                </a:cubicBezTo>
                <a:cubicBezTo>
                  <a:pt x="71" y="5"/>
                  <a:pt x="31" y="33"/>
                  <a:pt x="22" y="74"/>
                </a:cubicBezTo>
                <a:cubicBezTo>
                  <a:pt x="19" y="88"/>
                  <a:pt x="20" y="102"/>
                  <a:pt x="24" y="116"/>
                </a:cubicBezTo>
                <a:cubicBezTo>
                  <a:pt x="25" y="119"/>
                  <a:pt x="26" y="121"/>
                  <a:pt x="23" y="122"/>
                </a:cubicBezTo>
                <a:cubicBezTo>
                  <a:pt x="20" y="124"/>
                  <a:pt x="18" y="121"/>
                  <a:pt x="17" y="119"/>
                </a:cubicBezTo>
                <a:cubicBezTo>
                  <a:pt x="0" y="64"/>
                  <a:pt x="37" y="9"/>
                  <a:pt x="92" y="4"/>
                </a:cubicBezTo>
                <a:cubicBezTo>
                  <a:pt x="139" y="0"/>
                  <a:pt x="177" y="30"/>
                  <a:pt x="186" y="75"/>
                </a:cubicBezTo>
                <a:cubicBezTo>
                  <a:pt x="197" y="128"/>
                  <a:pt x="155" y="178"/>
                  <a:pt x="102" y="178"/>
                </a:cubicBezTo>
                <a:cubicBezTo>
                  <a:pt x="78" y="178"/>
                  <a:pt x="57" y="170"/>
                  <a:pt x="40" y="154"/>
                </a:cubicBezTo>
                <a:cubicBezTo>
                  <a:pt x="37" y="151"/>
                  <a:pt x="36" y="148"/>
                  <a:pt x="36" y="144"/>
                </a:cubicBezTo>
                <a:cubicBezTo>
                  <a:pt x="37" y="121"/>
                  <a:pt x="48" y="103"/>
                  <a:pt x="68" y="91"/>
                </a:cubicBezTo>
                <a:cubicBezTo>
                  <a:pt x="69" y="90"/>
                  <a:pt x="69" y="90"/>
                  <a:pt x="70" y="89"/>
                </a:cubicBezTo>
                <a:cubicBezTo>
                  <a:pt x="70" y="89"/>
                  <a:pt x="70" y="89"/>
                  <a:pt x="71" y="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466465" y="2945130"/>
            <a:ext cx="5504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7200" b="1" kern="100" dirty="0">
                <a:latin typeface="站酷快乐体2016修订版" panose="02010600030101010101" charset="-122"/>
                <a:ea typeface="站酷快乐体2016修订版" panose="02010600030101010101" charset="-122"/>
                <a:cs typeface="站酷快乐体2016修订版" panose="02010600030101010101" charset="-122"/>
              </a:rPr>
              <a:t>系統</a:t>
            </a:r>
            <a:endParaRPr lang="en-US" altLang="zh-CN" sz="7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站酷快乐体2016修订版" panose="02010600030101010101" charset="-122"/>
              <a:ea typeface="站酷快乐体2016修订版" panose="02010600030101010101" charset="-122"/>
            </a:endParaRPr>
          </a:p>
        </p:txBody>
      </p:sp>
      <p:pic>
        <p:nvPicPr>
          <p:cNvPr id="17" name="图片 16" descr="undefined (2)"/>
          <p:cNvPicPr>
            <a:picLocks noChangeAspect="1"/>
          </p:cNvPicPr>
          <p:nvPr/>
        </p:nvPicPr>
        <p:blipFill>
          <a:blip r:embed="rId3"/>
          <a:srcRect l="4640" t="2372" r="3006" b="1523"/>
          <a:stretch>
            <a:fillRect/>
          </a:stretch>
        </p:blipFill>
        <p:spPr>
          <a:xfrm>
            <a:off x="4727575" y="1586865"/>
            <a:ext cx="2982595" cy="3037205"/>
          </a:xfrm>
          <a:prstGeom prst="ellipse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5591810" y="1877060"/>
            <a:ext cx="1237615" cy="11068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6600" b="1" kern="100" dirty="0">
                <a:solidFill>
                  <a:schemeClr val="bg1"/>
                </a:solidFill>
                <a:effectLst>
                  <a:outerShdw blurRad="50800" dist="38100" dir="2700000" sx="103000" sy="103000" algn="tl" rotWithShape="0">
                    <a:prstClr val="black">
                      <a:alpha val="100000"/>
                    </a:prstClr>
                  </a:outerShdw>
                </a:effectLst>
                <a:latin typeface="站酷快乐体2016修订版" panose="02010600030101010101" charset="-122"/>
                <a:ea typeface="站酷快乐体2016修订版" panose="02010600030101010101" charset="-122"/>
                <a:cs typeface="站酷快乐体2016修订版" panose="02010600030101010101" charset="-122"/>
                <a:sym typeface="+mn-ea"/>
              </a:rPr>
              <a:t>03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626488" y="4795202"/>
            <a:ext cx="1168258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defRPr/>
            </a:pPr>
            <a:r>
              <a:rPr lang="en-US" altLang="zh-CN" kern="100" dirty="0" smtClean="0">
                <a:latin typeface="站酷快乐体2016修订版" panose="02010600030101010101" charset="-122"/>
                <a:ea typeface="站酷快乐体2016修订版" panose="02010600030101010101" charset="-122"/>
                <a:cs typeface="站酷快乐体2016修订版" panose="02010600030101010101" charset="-122"/>
                <a:sym typeface="+mn-ea"/>
              </a:rPr>
              <a:t>System</a:t>
            </a:r>
            <a:endParaRPr lang="zh-CN" altLang="en-US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29" grpId="0"/>
      <p:bldP spid="28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flipH="1">
            <a:off x="-431" y="0"/>
            <a:ext cx="12192000" cy="6858000"/>
          </a:xfrm>
          <a:prstGeom prst="rtTriangle">
            <a:avLst/>
          </a:prstGeom>
          <a:solidFill>
            <a:srgbClr val="B5D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直角三角形 2"/>
          <p:cNvSpPr/>
          <p:nvPr/>
        </p:nvSpPr>
        <p:spPr>
          <a:xfrm flipV="1">
            <a:off x="-635" y="-3175"/>
            <a:ext cx="12192000" cy="6858000"/>
          </a:xfrm>
          <a:prstGeom prst="rtTriangle">
            <a:avLst/>
          </a:prstGeom>
          <a:solidFill>
            <a:srgbClr val="FF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48335" y="1097915"/>
            <a:ext cx="10860405" cy="46050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440000" sx="101000" sy="101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 descr="undefined (3)"/>
          <p:cNvPicPr>
            <a:picLocks noChangeAspect="1"/>
          </p:cNvPicPr>
          <p:nvPr/>
        </p:nvPicPr>
        <p:blipFill>
          <a:blip r:embed="rId2"/>
          <a:srcRect l="26098" r="25947"/>
          <a:stretch>
            <a:fillRect/>
          </a:stretch>
        </p:blipFill>
        <p:spPr>
          <a:xfrm>
            <a:off x="10968355" y="5702935"/>
            <a:ext cx="1028065" cy="1027430"/>
          </a:xfrm>
          <a:prstGeom prst="rect">
            <a:avLst/>
          </a:prstGeom>
        </p:spPr>
      </p:pic>
      <p:sp>
        <p:nvSpPr>
          <p:cNvPr id="19" name="等腰三角形 18"/>
          <p:cNvSpPr/>
          <p:nvPr/>
        </p:nvSpPr>
        <p:spPr>
          <a:xfrm rot="5040000">
            <a:off x="475615" y="-59055"/>
            <a:ext cx="949325" cy="1239520"/>
          </a:xfrm>
          <a:prstGeom prst="triangle">
            <a:avLst>
              <a:gd name="adj" fmla="val 52325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10868660" y="118745"/>
            <a:ext cx="767080" cy="789940"/>
          </a:xfrm>
          <a:prstGeom prst="ellipse">
            <a:avLst/>
          </a:prstGeom>
          <a:noFill/>
          <a:ln w="1206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棱台 20"/>
          <p:cNvSpPr/>
          <p:nvPr/>
        </p:nvSpPr>
        <p:spPr>
          <a:xfrm rot="20880000">
            <a:off x="10083800" y="6059170"/>
            <a:ext cx="1697355" cy="500380"/>
          </a:xfrm>
          <a:prstGeom prst="bevel">
            <a:avLst/>
          </a:prstGeom>
          <a:noFill/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6555705">
            <a:off x="7518060" y="136915"/>
            <a:ext cx="377180" cy="477672"/>
          </a:xfrm>
          <a:prstGeom prst="triangle">
            <a:avLst/>
          </a:prstGeom>
          <a:noFill/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110610">
            <a:off x="7692238" y="490469"/>
            <a:ext cx="377180" cy="477672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9778365" y="4144010"/>
            <a:ext cx="1569085" cy="1558925"/>
          </a:xfrm>
          <a:prstGeom prst="ellipse">
            <a:avLst/>
          </a:prstGeom>
          <a:pattFill prst="pct5">
            <a:fgClr>
              <a:srgbClr val="B5DFF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46"/>
          <p:cNvSpPr>
            <a:spLocks noChangeAspect="1"/>
          </p:cNvSpPr>
          <p:nvPr/>
        </p:nvSpPr>
        <p:spPr bwMode="auto">
          <a:xfrm>
            <a:off x="460035" y="5502475"/>
            <a:ext cx="1223750" cy="1182504"/>
          </a:xfrm>
          <a:custGeom>
            <a:avLst/>
            <a:gdLst>
              <a:gd name="T0" fmla="*/ 71 w 197"/>
              <a:gd name="T1" fmla="*/ 88 h 190"/>
              <a:gd name="T2" fmla="*/ 68 w 197"/>
              <a:gd name="T3" fmla="*/ 58 h 190"/>
              <a:gd name="T4" fmla="*/ 74 w 197"/>
              <a:gd name="T5" fmla="*/ 46 h 190"/>
              <a:gd name="T6" fmla="*/ 81 w 197"/>
              <a:gd name="T7" fmla="*/ 45 h 190"/>
              <a:gd name="T8" fmla="*/ 80 w 197"/>
              <a:gd name="T9" fmla="*/ 51 h 190"/>
              <a:gd name="T10" fmla="*/ 83 w 197"/>
              <a:gd name="T11" fmla="*/ 90 h 190"/>
              <a:gd name="T12" fmla="*/ 115 w 197"/>
              <a:gd name="T13" fmla="*/ 93 h 190"/>
              <a:gd name="T14" fmla="*/ 127 w 197"/>
              <a:gd name="T15" fmla="*/ 64 h 190"/>
              <a:gd name="T16" fmla="*/ 104 w 197"/>
              <a:gd name="T17" fmla="*/ 42 h 190"/>
              <a:gd name="T18" fmla="*/ 97 w 197"/>
              <a:gd name="T19" fmla="*/ 37 h 190"/>
              <a:gd name="T20" fmla="*/ 105 w 197"/>
              <a:gd name="T21" fmla="*/ 35 h 190"/>
              <a:gd name="T22" fmla="*/ 131 w 197"/>
              <a:gd name="T23" fmla="*/ 84 h 190"/>
              <a:gd name="T24" fmla="*/ 134 w 197"/>
              <a:gd name="T25" fmla="*/ 91 h 190"/>
              <a:gd name="T26" fmla="*/ 158 w 197"/>
              <a:gd name="T27" fmla="*/ 117 h 190"/>
              <a:gd name="T28" fmla="*/ 159 w 197"/>
              <a:gd name="T29" fmla="*/ 121 h 190"/>
              <a:gd name="T30" fmla="*/ 157 w 197"/>
              <a:gd name="T31" fmla="*/ 125 h 190"/>
              <a:gd name="T32" fmla="*/ 153 w 197"/>
              <a:gd name="T33" fmla="*/ 124 h 190"/>
              <a:gd name="T34" fmla="*/ 151 w 197"/>
              <a:gd name="T35" fmla="*/ 120 h 190"/>
              <a:gd name="T36" fmla="*/ 128 w 197"/>
              <a:gd name="T37" fmla="*/ 96 h 190"/>
              <a:gd name="T38" fmla="*/ 122 w 197"/>
              <a:gd name="T39" fmla="*/ 97 h 190"/>
              <a:gd name="T40" fmla="*/ 79 w 197"/>
              <a:gd name="T41" fmla="*/ 97 h 190"/>
              <a:gd name="T42" fmla="*/ 73 w 197"/>
              <a:gd name="T43" fmla="*/ 96 h 190"/>
              <a:gd name="T44" fmla="*/ 43 w 197"/>
              <a:gd name="T45" fmla="*/ 144 h 190"/>
              <a:gd name="T46" fmla="*/ 46 w 197"/>
              <a:gd name="T47" fmla="*/ 150 h 190"/>
              <a:gd name="T48" fmla="*/ 177 w 197"/>
              <a:gd name="T49" fmla="*/ 115 h 190"/>
              <a:gd name="T50" fmla="*/ 111 w 197"/>
              <a:gd name="T51" fmla="*/ 12 h 190"/>
              <a:gd name="T52" fmla="*/ 22 w 197"/>
              <a:gd name="T53" fmla="*/ 74 h 190"/>
              <a:gd name="T54" fmla="*/ 24 w 197"/>
              <a:gd name="T55" fmla="*/ 116 h 190"/>
              <a:gd name="T56" fmla="*/ 23 w 197"/>
              <a:gd name="T57" fmla="*/ 122 h 190"/>
              <a:gd name="T58" fmla="*/ 17 w 197"/>
              <a:gd name="T59" fmla="*/ 119 h 190"/>
              <a:gd name="T60" fmla="*/ 92 w 197"/>
              <a:gd name="T61" fmla="*/ 4 h 190"/>
              <a:gd name="T62" fmla="*/ 186 w 197"/>
              <a:gd name="T63" fmla="*/ 75 h 190"/>
              <a:gd name="T64" fmla="*/ 102 w 197"/>
              <a:gd name="T65" fmla="*/ 178 h 190"/>
              <a:gd name="T66" fmla="*/ 40 w 197"/>
              <a:gd name="T67" fmla="*/ 154 h 190"/>
              <a:gd name="T68" fmla="*/ 36 w 197"/>
              <a:gd name="T69" fmla="*/ 144 h 190"/>
              <a:gd name="T70" fmla="*/ 68 w 197"/>
              <a:gd name="T71" fmla="*/ 91 h 190"/>
              <a:gd name="T72" fmla="*/ 70 w 197"/>
              <a:gd name="T73" fmla="*/ 89 h 190"/>
              <a:gd name="T74" fmla="*/ 71 w 197"/>
              <a:gd name="T75" fmla="*/ 88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97" h="190">
                <a:moveTo>
                  <a:pt x="71" y="88"/>
                </a:moveTo>
                <a:cubicBezTo>
                  <a:pt x="66" y="79"/>
                  <a:pt x="64" y="68"/>
                  <a:pt x="68" y="58"/>
                </a:cubicBezTo>
                <a:cubicBezTo>
                  <a:pt x="69" y="54"/>
                  <a:pt x="72" y="50"/>
                  <a:pt x="74" y="46"/>
                </a:cubicBezTo>
                <a:cubicBezTo>
                  <a:pt x="76" y="44"/>
                  <a:pt x="78" y="42"/>
                  <a:pt x="81" y="45"/>
                </a:cubicBezTo>
                <a:cubicBezTo>
                  <a:pt x="83" y="47"/>
                  <a:pt x="81" y="49"/>
                  <a:pt x="80" y="51"/>
                </a:cubicBezTo>
                <a:cubicBezTo>
                  <a:pt x="70" y="64"/>
                  <a:pt x="71" y="81"/>
                  <a:pt x="83" y="90"/>
                </a:cubicBezTo>
                <a:cubicBezTo>
                  <a:pt x="92" y="98"/>
                  <a:pt x="104" y="99"/>
                  <a:pt x="115" y="93"/>
                </a:cubicBezTo>
                <a:cubicBezTo>
                  <a:pt x="125" y="87"/>
                  <a:pt x="130" y="75"/>
                  <a:pt x="127" y="64"/>
                </a:cubicBezTo>
                <a:cubicBezTo>
                  <a:pt x="125" y="52"/>
                  <a:pt x="116" y="44"/>
                  <a:pt x="104" y="42"/>
                </a:cubicBezTo>
                <a:cubicBezTo>
                  <a:pt x="101" y="41"/>
                  <a:pt x="96" y="42"/>
                  <a:pt x="97" y="37"/>
                </a:cubicBezTo>
                <a:cubicBezTo>
                  <a:pt x="98" y="33"/>
                  <a:pt x="102" y="34"/>
                  <a:pt x="105" y="35"/>
                </a:cubicBezTo>
                <a:cubicBezTo>
                  <a:pt x="129" y="38"/>
                  <a:pt x="142" y="63"/>
                  <a:pt x="131" y="84"/>
                </a:cubicBezTo>
                <a:cubicBezTo>
                  <a:pt x="130" y="88"/>
                  <a:pt x="131" y="89"/>
                  <a:pt x="134" y="91"/>
                </a:cubicBezTo>
                <a:cubicBezTo>
                  <a:pt x="144" y="97"/>
                  <a:pt x="152" y="106"/>
                  <a:pt x="158" y="117"/>
                </a:cubicBezTo>
                <a:cubicBezTo>
                  <a:pt x="158" y="118"/>
                  <a:pt x="159" y="119"/>
                  <a:pt x="159" y="121"/>
                </a:cubicBezTo>
                <a:cubicBezTo>
                  <a:pt x="159" y="122"/>
                  <a:pt x="158" y="124"/>
                  <a:pt x="157" y="125"/>
                </a:cubicBezTo>
                <a:cubicBezTo>
                  <a:pt x="156" y="125"/>
                  <a:pt x="154" y="124"/>
                  <a:pt x="153" y="124"/>
                </a:cubicBezTo>
                <a:cubicBezTo>
                  <a:pt x="152" y="123"/>
                  <a:pt x="152" y="121"/>
                  <a:pt x="151" y="120"/>
                </a:cubicBezTo>
                <a:cubicBezTo>
                  <a:pt x="146" y="110"/>
                  <a:pt x="138" y="102"/>
                  <a:pt x="128" y="96"/>
                </a:cubicBezTo>
                <a:cubicBezTo>
                  <a:pt x="126" y="95"/>
                  <a:pt x="124" y="95"/>
                  <a:pt x="122" y="97"/>
                </a:cubicBezTo>
                <a:cubicBezTo>
                  <a:pt x="108" y="107"/>
                  <a:pt x="93" y="106"/>
                  <a:pt x="79" y="97"/>
                </a:cubicBezTo>
                <a:cubicBezTo>
                  <a:pt x="77" y="96"/>
                  <a:pt x="75" y="95"/>
                  <a:pt x="73" y="96"/>
                </a:cubicBezTo>
                <a:cubicBezTo>
                  <a:pt x="55" y="107"/>
                  <a:pt x="45" y="123"/>
                  <a:pt x="43" y="144"/>
                </a:cubicBezTo>
                <a:cubicBezTo>
                  <a:pt x="43" y="146"/>
                  <a:pt x="45" y="148"/>
                  <a:pt x="46" y="150"/>
                </a:cubicBezTo>
                <a:cubicBezTo>
                  <a:pt x="88" y="190"/>
                  <a:pt x="160" y="170"/>
                  <a:pt x="177" y="115"/>
                </a:cubicBezTo>
                <a:cubicBezTo>
                  <a:pt x="191" y="67"/>
                  <a:pt x="161" y="19"/>
                  <a:pt x="111" y="12"/>
                </a:cubicBezTo>
                <a:cubicBezTo>
                  <a:pt x="71" y="5"/>
                  <a:pt x="31" y="33"/>
                  <a:pt x="22" y="74"/>
                </a:cubicBezTo>
                <a:cubicBezTo>
                  <a:pt x="19" y="88"/>
                  <a:pt x="20" y="102"/>
                  <a:pt x="24" y="116"/>
                </a:cubicBezTo>
                <a:cubicBezTo>
                  <a:pt x="25" y="119"/>
                  <a:pt x="26" y="121"/>
                  <a:pt x="23" y="122"/>
                </a:cubicBezTo>
                <a:cubicBezTo>
                  <a:pt x="20" y="124"/>
                  <a:pt x="18" y="121"/>
                  <a:pt x="17" y="119"/>
                </a:cubicBezTo>
                <a:cubicBezTo>
                  <a:pt x="0" y="64"/>
                  <a:pt x="37" y="9"/>
                  <a:pt x="92" y="4"/>
                </a:cubicBezTo>
                <a:cubicBezTo>
                  <a:pt x="139" y="0"/>
                  <a:pt x="177" y="30"/>
                  <a:pt x="186" y="75"/>
                </a:cubicBezTo>
                <a:cubicBezTo>
                  <a:pt x="197" y="128"/>
                  <a:pt x="155" y="178"/>
                  <a:pt x="102" y="178"/>
                </a:cubicBezTo>
                <a:cubicBezTo>
                  <a:pt x="78" y="178"/>
                  <a:pt x="57" y="170"/>
                  <a:pt x="40" y="154"/>
                </a:cubicBezTo>
                <a:cubicBezTo>
                  <a:pt x="37" y="151"/>
                  <a:pt x="36" y="148"/>
                  <a:pt x="36" y="144"/>
                </a:cubicBezTo>
                <a:cubicBezTo>
                  <a:pt x="37" y="121"/>
                  <a:pt x="48" y="103"/>
                  <a:pt x="68" y="91"/>
                </a:cubicBezTo>
                <a:cubicBezTo>
                  <a:pt x="69" y="90"/>
                  <a:pt x="69" y="90"/>
                  <a:pt x="70" y="89"/>
                </a:cubicBezTo>
                <a:cubicBezTo>
                  <a:pt x="70" y="89"/>
                  <a:pt x="70" y="89"/>
                  <a:pt x="71" y="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466465" y="2945130"/>
            <a:ext cx="55048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7200" dirty="0">
                <a:solidFill>
                  <a:srgbClr val="262626"/>
                </a:solidFill>
                <a:latin typeface="站酷快乐体2016修订版" panose="02010600030101010101" charset="-122"/>
                <a:ea typeface="站酷快乐体2016修订版" panose="02010600030101010101" charset="-122"/>
                <a:sym typeface="+mn-lt"/>
              </a:rPr>
              <a:t>結論</a:t>
            </a:r>
            <a:endParaRPr lang="en-US" altLang="zh-CN" sz="7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站酷快乐体2016修订版" panose="02010600030101010101" charset="-122"/>
              <a:ea typeface="站酷快乐体2016修订版" panose="02010600030101010101" charset="-122"/>
            </a:endParaRPr>
          </a:p>
        </p:txBody>
      </p:sp>
      <p:pic>
        <p:nvPicPr>
          <p:cNvPr id="17" name="图片 16" descr="undefined (2)"/>
          <p:cNvPicPr>
            <a:picLocks noChangeAspect="1"/>
          </p:cNvPicPr>
          <p:nvPr/>
        </p:nvPicPr>
        <p:blipFill>
          <a:blip r:embed="rId3"/>
          <a:srcRect l="4640" t="2372" r="3006" b="1523"/>
          <a:stretch>
            <a:fillRect/>
          </a:stretch>
        </p:blipFill>
        <p:spPr>
          <a:xfrm>
            <a:off x="4727575" y="1586865"/>
            <a:ext cx="2982595" cy="3037205"/>
          </a:xfrm>
          <a:prstGeom prst="ellipse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5591810" y="1877060"/>
            <a:ext cx="1278890" cy="11068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6600" b="1" kern="100" dirty="0">
                <a:solidFill>
                  <a:schemeClr val="bg1"/>
                </a:solidFill>
                <a:effectLst>
                  <a:outerShdw blurRad="50800" dist="38100" dir="2700000" sx="103000" sy="103000" algn="tl" rotWithShape="0">
                    <a:prstClr val="black">
                      <a:alpha val="100000"/>
                    </a:prstClr>
                  </a:outerShdw>
                </a:effectLst>
                <a:latin typeface="站酷快乐体2016修订版" panose="02010600030101010101" charset="-122"/>
                <a:ea typeface="站酷快乐体2016修订版" panose="02010600030101010101" charset="-122"/>
                <a:cs typeface="站酷快乐体2016修订版" panose="02010600030101010101" charset="-122"/>
                <a:sym typeface="+mn-ea"/>
              </a:rPr>
              <a:t>04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5523810" y="4694528"/>
            <a:ext cx="1390124" cy="42056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dirty="0">
                <a:solidFill>
                  <a:srgbClr val="262626"/>
                </a:solidFill>
                <a:latin typeface="站酷快乐体2016修订版" panose="02010600030101010101" charset="-122"/>
                <a:ea typeface="站酷快乐体2016修订版" panose="02010600030101010101" charset="-122"/>
                <a:cs typeface="站酷快乐体2016修订版" panose="02010600030101010101" charset="-122"/>
                <a:sym typeface="+mn-lt"/>
              </a:rPr>
              <a:t>conclusion</a:t>
            </a:r>
            <a:endParaRPr lang="zh-CN" altLang="en-US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29" grpId="0"/>
      <p:bldP spid="28" grpId="0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flipH="1">
            <a:off x="-431" y="0"/>
            <a:ext cx="12192000" cy="6858000"/>
          </a:xfrm>
          <a:prstGeom prst="rtTriangle">
            <a:avLst/>
          </a:prstGeom>
          <a:solidFill>
            <a:srgbClr val="B5D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直角三角形 2"/>
          <p:cNvSpPr/>
          <p:nvPr/>
        </p:nvSpPr>
        <p:spPr>
          <a:xfrm flipV="1">
            <a:off x="-635" y="-3175"/>
            <a:ext cx="12192000" cy="6858000"/>
          </a:xfrm>
          <a:prstGeom prst="rtTriangle">
            <a:avLst/>
          </a:prstGeom>
          <a:solidFill>
            <a:srgbClr val="FF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64845" y="1097915"/>
            <a:ext cx="10860405" cy="46050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440000" sx="101000" sy="101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2924810" y="-3175"/>
            <a:ext cx="0" cy="1344295"/>
          </a:xfrm>
          <a:prstGeom prst="line">
            <a:avLst/>
          </a:prstGeom>
          <a:ln w="28575">
            <a:solidFill>
              <a:schemeClr val="bg1">
                <a:lumMod val="65000"/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9203690" y="-3175"/>
            <a:ext cx="0" cy="1344295"/>
          </a:xfrm>
          <a:prstGeom prst="line">
            <a:avLst/>
          </a:prstGeom>
          <a:ln w="28575">
            <a:solidFill>
              <a:schemeClr val="bg1">
                <a:lumMod val="65000"/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2818765" y="1263650"/>
            <a:ext cx="211455" cy="200025"/>
          </a:xfrm>
          <a:prstGeom prst="ellipse">
            <a:avLst/>
          </a:prstGeom>
          <a:solidFill>
            <a:srgbClr val="B5D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9097645" y="1263650"/>
            <a:ext cx="211455" cy="200025"/>
          </a:xfrm>
          <a:prstGeom prst="ellipse">
            <a:avLst/>
          </a:prstGeom>
          <a:solidFill>
            <a:srgbClr val="FBD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 descr="undefined (3)"/>
          <p:cNvPicPr>
            <a:picLocks noChangeAspect="1"/>
          </p:cNvPicPr>
          <p:nvPr/>
        </p:nvPicPr>
        <p:blipFill>
          <a:blip r:embed="rId2"/>
          <a:srcRect l="26098" r="25947"/>
          <a:stretch>
            <a:fillRect/>
          </a:stretch>
        </p:blipFill>
        <p:spPr>
          <a:xfrm>
            <a:off x="10968355" y="5702935"/>
            <a:ext cx="1028065" cy="1027430"/>
          </a:xfrm>
          <a:prstGeom prst="rect">
            <a:avLst/>
          </a:prstGeom>
        </p:spPr>
      </p:pic>
      <p:sp>
        <p:nvSpPr>
          <p:cNvPr id="19" name="等腰三角形 18"/>
          <p:cNvSpPr/>
          <p:nvPr/>
        </p:nvSpPr>
        <p:spPr>
          <a:xfrm rot="5040000">
            <a:off x="475615" y="-59055"/>
            <a:ext cx="949325" cy="1239520"/>
          </a:xfrm>
          <a:prstGeom prst="triangle">
            <a:avLst>
              <a:gd name="adj" fmla="val 52325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10868660" y="118745"/>
            <a:ext cx="767080" cy="789940"/>
          </a:xfrm>
          <a:prstGeom prst="ellipse">
            <a:avLst/>
          </a:prstGeom>
          <a:noFill/>
          <a:ln w="1206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棱台 20"/>
          <p:cNvSpPr/>
          <p:nvPr/>
        </p:nvSpPr>
        <p:spPr>
          <a:xfrm rot="20880000">
            <a:off x="10083800" y="6059170"/>
            <a:ext cx="1697355" cy="500380"/>
          </a:xfrm>
          <a:prstGeom prst="bevel">
            <a:avLst/>
          </a:prstGeom>
          <a:noFill/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6555705">
            <a:off x="7518060" y="136915"/>
            <a:ext cx="377180" cy="477672"/>
          </a:xfrm>
          <a:prstGeom prst="triangle">
            <a:avLst/>
          </a:prstGeom>
          <a:noFill/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110610">
            <a:off x="7692238" y="490469"/>
            <a:ext cx="377180" cy="477672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3143250" y="5989955"/>
            <a:ext cx="6060440" cy="306705"/>
            <a:chOff x="4787" y="-177"/>
            <a:chExt cx="9544" cy="483"/>
          </a:xfrm>
        </p:grpSpPr>
        <p:sp>
          <p:nvSpPr>
            <p:cNvPr id="25" name="圆角矩形 24"/>
            <p:cNvSpPr/>
            <p:nvPr/>
          </p:nvSpPr>
          <p:spPr>
            <a:xfrm>
              <a:off x="4787" y="-177"/>
              <a:ext cx="9544" cy="442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站酷快乐体2016修订版" panose="02010600030101010101" charset="-122"/>
                <a:ea typeface="站酷快乐体2016修订版" panose="02010600030101010101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987" y="-177"/>
              <a:ext cx="8846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400" dirty="0" smtClean="0">
                  <a:latin typeface="站酷快乐体2016修订版" panose="02010600030101010101" charset="-122"/>
                  <a:ea typeface="站酷快乐体2016修订版" panose="02010600030101010101" charset="-122"/>
                </a:rPr>
                <a:t>www.ypppt.com</a:t>
              </a:r>
              <a:endParaRPr lang="en-US" altLang="zh-CN" sz="1400" dirty="0">
                <a:latin typeface="站酷快乐体2016修订版" panose="02010600030101010101" charset="-122"/>
                <a:ea typeface="站酷快乐体2016修订版" panose="02010600030101010101" charset="-122"/>
              </a:endParaRPr>
            </a:p>
          </p:txBody>
        </p:sp>
      </p:grpSp>
      <p:sp>
        <p:nvSpPr>
          <p:cNvPr id="27" name="椭圆 26"/>
          <p:cNvSpPr/>
          <p:nvPr/>
        </p:nvSpPr>
        <p:spPr>
          <a:xfrm>
            <a:off x="9778365" y="4144010"/>
            <a:ext cx="1569085" cy="1558925"/>
          </a:xfrm>
          <a:prstGeom prst="ellipse">
            <a:avLst/>
          </a:prstGeom>
          <a:pattFill prst="pct5">
            <a:fgClr>
              <a:srgbClr val="B5DFF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363720" y="1586865"/>
            <a:ext cx="3946525" cy="39154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584575" y="2712085"/>
            <a:ext cx="55048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72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站酷快乐体2016修订版" panose="02010600030101010101" charset="-122"/>
                <a:ea typeface="站酷快乐体2016修订版" panose="02010600030101010101" charset="-122"/>
              </a:rPr>
              <a:t>THANKS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5163185" y="4624070"/>
            <a:ext cx="2347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站酷快乐体2016修订版" panose="02010600030101010101" charset="-122"/>
                <a:ea typeface="站酷快乐体2016修订版" panose="02010600030101010101" charset="-122"/>
              </a:rPr>
              <a:t>Mr.Bao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4443730" y="5053330"/>
            <a:ext cx="35502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">
                <a:latin typeface="站酷快乐体2016修订版" panose="02010600030101010101" charset="-122"/>
                <a:ea typeface="站酷快乐体2016修订版" panose="02010600030101010101" charset="-122"/>
              </a:rPr>
              <a:t>PRESENTATION  BEASIGN BAOTU</a:t>
            </a:r>
          </a:p>
        </p:txBody>
      </p:sp>
      <p:pic>
        <p:nvPicPr>
          <p:cNvPr id="17" name="图片 16" descr="undefined (2)"/>
          <p:cNvPicPr>
            <a:picLocks noChangeAspect="1"/>
          </p:cNvPicPr>
          <p:nvPr/>
        </p:nvPicPr>
        <p:blipFill>
          <a:blip r:embed="rId3"/>
          <a:srcRect l="4640" t="2372" r="3006" b="1523"/>
          <a:stretch>
            <a:fillRect/>
          </a:stretch>
        </p:blipFill>
        <p:spPr>
          <a:xfrm>
            <a:off x="4727575" y="1586865"/>
            <a:ext cx="2982595" cy="3037205"/>
          </a:xfrm>
          <a:prstGeom prst="ellipse">
            <a:avLst/>
          </a:prstGeom>
        </p:spPr>
      </p:pic>
      <p:sp>
        <p:nvSpPr>
          <p:cNvPr id="32" name="Freeform 46"/>
          <p:cNvSpPr>
            <a:spLocks noChangeAspect="1"/>
          </p:cNvSpPr>
          <p:nvPr/>
        </p:nvSpPr>
        <p:spPr bwMode="auto">
          <a:xfrm>
            <a:off x="460035" y="5502475"/>
            <a:ext cx="1223750" cy="1182504"/>
          </a:xfrm>
          <a:custGeom>
            <a:avLst/>
            <a:gdLst>
              <a:gd name="T0" fmla="*/ 71 w 197"/>
              <a:gd name="T1" fmla="*/ 88 h 190"/>
              <a:gd name="T2" fmla="*/ 68 w 197"/>
              <a:gd name="T3" fmla="*/ 58 h 190"/>
              <a:gd name="T4" fmla="*/ 74 w 197"/>
              <a:gd name="T5" fmla="*/ 46 h 190"/>
              <a:gd name="T6" fmla="*/ 81 w 197"/>
              <a:gd name="T7" fmla="*/ 45 h 190"/>
              <a:gd name="T8" fmla="*/ 80 w 197"/>
              <a:gd name="T9" fmla="*/ 51 h 190"/>
              <a:gd name="T10" fmla="*/ 83 w 197"/>
              <a:gd name="T11" fmla="*/ 90 h 190"/>
              <a:gd name="T12" fmla="*/ 115 w 197"/>
              <a:gd name="T13" fmla="*/ 93 h 190"/>
              <a:gd name="T14" fmla="*/ 127 w 197"/>
              <a:gd name="T15" fmla="*/ 64 h 190"/>
              <a:gd name="T16" fmla="*/ 104 w 197"/>
              <a:gd name="T17" fmla="*/ 42 h 190"/>
              <a:gd name="T18" fmla="*/ 97 w 197"/>
              <a:gd name="T19" fmla="*/ 37 h 190"/>
              <a:gd name="T20" fmla="*/ 105 w 197"/>
              <a:gd name="T21" fmla="*/ 35 h 190"/>
              <a:gd name="T22" fmla="*/ 131 w 197"/>
              <a:gd name="T23" fmla="*/ 84 h 190"/>
              <a:gd name="T24" fmla="*/ 134 w 197"/>
              <a:gd name="T25" fmla="*/ 91 h 190"/>
              <a:gd name="T26" fmla="*/ 158 w 197"/>
              <a:gd name="T27" fmla="*/ 117 h 190"/>
              <a:gd name="T28" fmla="*/ 159 w 197"/>
              <a:gd name="T29" fmla="*/ 121 h 190"/>
              <a:gd name="T30" fmla="*/ 157 w 197"/>
              <a:gd name="T31" fmla="*/ 125 h 190"/>
              <a:gd name="T32" fmla="*/ 153 w 197"/>
              <a:gd name="T33" fmla="*/ 124 h 190"/>
              <a:gd name="T34" fmla="*/ 151 w 197"/>
              <a:gd name="T35" fmla="*/ 120 h 190"/>
              <a:gd name="T36" fmla="*/ 128 w 197"/>
              <a:gd name="T37" fmla="*/ 96 h 190"/>
              <a:gd name="T38" fmla="*/ 122 w 197"/>
              <a:gd name="T39" fmla="*/ 97 h 190"/>
              <a:gd name="T40" fmla="*/ 79 w 197"/>
              <a:gd name="T41" fmla="*/ 97 h 190"/>
              <a:gd name="T42" fmla="*/ 73 w 197"/>
              <a:gd name="T43" fmla="*/ 96 h 190"/>
              <a:gd name="T44" fmla="*/ 43 w 197"/>
              <a:gd name="T45" fmla="*/ 144 h 190"/>
              <a:gd name="T46" fmla="*/ 46 w 197"/>
              <a:gd name="T47" fmla="*/ 150 h 190"/>
              <a:gd name="T48" fmla="*/ 177 w 197"/>
              <a:gd name="T49" fmla="*/ 115 h 190"/>
              <a:gd name="T50" fmla="*/ 111 w 197"/>
              <a:gd name="T51" fmla="*/ 12 h 190"/>
              <a:gd name="T52" fmla="*/ 22 w 197"/>
              <a:gd name="T53" fmla="*/ 74 h 190"/>
              <a:gd name="T54" fmla="*/ 24 w 197"/>
              <a:gd name="T55" fmla="*/ 116 h 190"/>
              <a:gd name="T56" fmla="*/ 23 w 197"/>
              <a:gd name="T57" fmla="*/ 122 h 190"/>
              <a:gd name="T58" fmla="*/ 17 w 197"/>
              <a:gd name="T59" fmla="*/ 119 h 190"/>
              <a:gd name="T60" fmla="*/ 92 w 197"/>
              <a:gd name="T61" fmla="*/ 4 h 190"/>
              <a:gd name="T62" fmla="*/ 186 w 197"/>
              <a:gd name="T63" fmla="*/ 75 h 190"/>
              <a:gd name="T64" fmla="*/ 102 w 197"/>
              <a:gd name="T65" fmla="*/ 178 h 190"/>
              <a:gd name="T66" fmla="*/ 40 w 197"/>
              <a:gd name="T67" fmla="*/ 154 h 190"/>
              <a:gd name="T68" fmla="*/ 36 w 197"/>
              <a:gd name="T69" fmla="*/ 144 h 190"/>
              <a:gd name="T70" fmla="*/ 68 w 197"/>
              <a:gd name="T71" fmla="*/ 91 h 190"/>
              <a:gd name="T72" fmla="*/ 70 w 197"/>
              <a:gd name="T73" fmla="*/ 89 h 190"/>
              <a:gd name="T74" fmla="*/ 71 w 197"/>
              <a:gd name="T75" fmla="*/ 88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97" h="190">
                <a:moveTo>
                  <a:pt x="71" y="88"/>
                </a:moveTo>
                <a:cubicBezTo>
                  <a:pt x="66" y="79"/>
                  <a:pt x="64" y="68"/>
                  <a:pt x="68" y="58"/>
                </a:cubicBezTo>
                <a:cubicBezTo>
                  <a:pt x="69" y="54"/>
                  <a:pt x="72" y="50"/>
                  <a:pt x="74" y="46"/>
                </a:cubicBezTo>
                <a:cubicBezTo>
                  <a:pt x="76" y="44"/>
                  <a:pt x="78" y="42"/>
                  <a:pt x="81" y="45"/>
                </a:cubicBezTo>
                <a:cubicBezTo>
                  <a:pt x="83" y="47"/>
                  <a:pt x="81" y="49"/>
                  <a:pt x="80" y="51"/>
                </a:cubicBezTo>
                <a:cubicBezTo>
                  <a:pt x="70" y="64"/>
                  <a:pt x="71" y="81"/>
                  <a:pt x="83" y="90"/>
                </a:cubicBezTo>
                <a:cubicBezTo>
                  <a:pt x="92" y="98"/>
                  <a:pt x="104" y="99"/>
                  <a:pt x="115" y="93"/>
                </a:cubicBezTo>
                <a:cubicBezTo>
                  <a:pt x="125" y="87"/>
                  <a:pt x="130" y="75"/>
                  <a:pt x="127" y="64"/>
                </a:cubicBezTo>
                <a:cubicBezTo>
                  <a:pt x="125" y="52"/>
                  <a:pt x="116" y="44"/>
                  <a:pt x="104" y="42"/>
                </a:cubicBezTo>
                <a:cubicBezTo>
                  <a:pt x="101" y="41"/>
                  <a:pt x="96" y="42"/>
                  <a:pt x="97" y="37"/>
                </a:cubicBezTo>
                <a:cubicBezTo>
                  <a:pt x="98" y="33"/>
                  <a:pt x="102" y="34"/>
                  <a:pt x="105" y="35"/>
                </a:cubicBezTo>
                <a:cubicBezTo>
                  <a:pt x="129" y="38"/>
                  <a:pt x="142" y="63"/>
                  <a:pt x="131" y="84"/>
                </a:cubicBezTo>
                <a:cubicBezTo>
                  <a:pt x="130" y="88"/>
                  <a:pt x="131" y="89"/>
                  <a:pt x="134" y="91"/>
                </a:cubicBezTo>
                <a:cubicBezTo>
                  <a:pt x="144" y="97"/>
                  <a:pt x="152" y="106"/>
                  <a:pt x="158" y="117"/>
                </a:cubicBezTo>
                <a:cubicBezTo>
                  <a:pt x="158" y="118"/>
                  <a:pt x="159" y="119"/>
                  <a:pt x="159" y="121"/>
                </a:cubicBezTo>
                <a:cubicBezTo>
                  <a:pt x="159" y="122"/>
                  <a:pt x="158" y="124"/>
                  <a:pt x="157" y="125"/>
                </a:cubicBezTo>
                <a:cubicBezTo>
                  <a:pt x="156" y="125"/>
                  <a:pt x="154" y="124"/>
                  <a:pt x="153" y="124"/>
                </a:cubicBezTo>
                <a:cubicBezTo>
                  <a:pt x="152" y="123"/>
                  <a:pt x="152" y="121"/>
                  <a:pt x="151" y="120"/>
                </a:cubicBezTo>
                <a:cubicBezTo>
                  <a:pt x="146" y="110"/>
                  <a:pt x="138" y="102"/>
                  <a:pt x="128" y="96"/>
                </a:cubicBezTo>
                <a:cubicBezTo>
                  <a:pt x="126" y="95"/>
                  <a:pt x="124" y="95"/>
                  <a:pt x="122" y="97"/>
                </a:cubicBezTo>
                <a:cubicBezTo>
                  <a:pt x="108" y="107"/>
                  <a:pt x="93" y="106"/>
                  <a:pt x="79" y="97"/>
                </a:cubicBezTo>
                <a:cubicBezTo>
                  <a:pt x="77" y="96"/>
                  <a:pt x="75" y="95"/>
                  <a:pt x="73" y="96"/>
                </a:cubicBezTo>
                <a:cubicBezTo>
                  <a:pt x="55" y="107"/>
                  <a:pt x="45" y="123"/>
                  <a:pt x="43" y="144"/>
                </a:cubicBezTo>
                <a:cubicBezTo>
                  <a:pt x="43" y="146"/>
                  <a:pt x="45" y="148"/>
                  <a:pt x="46" y="150"/>
                </a:cubicBezTo>
                <a:cubicBezTo>
                  <a:pt x="88" y="190"/>
                  <a:pt x="160" y="170"/>
                  <a:pt x="177" y="115"/>
                </a:cubicBezTo>
                <a:cubicBezTo>
                  <a:pt x="191" y="67"/>
                  <a:pt x="161" y="19"/>
                  <a:pt x="111" y="12"/>
                </a:cubicBezTo>
                <a:cubicBezTo>
                  <a:pt x="71" y="5"/>
                  <a:pt x="31" y="33"/>
                  <a:pt x="22" y="74"/>
                </a:cubicBezTo>
                <a:cubicBezTo>
                  <a:pt x="19" y="88"/>
                  <a:pt x="20" y="102"/>
                  <a:pt x="24" y="116"/>
                </a:cubicBezTo>
                <a:cubicBezTo>
                  <a:pt x="25" y="119"/>
                  <a:pt x="26" y="121"/>
                  <a:pt x="23" y="122"/>
                </a:cubicBezTo>
                <a:cubicBezTo>
                  <a:pt x="20" y="124"/>
                  <a:pt x="18" y="121"/>
                  <a:pt x="17" y="119"/>
                </a:cubicBezTo>
                <a:cubicBezTo>
                  <a:pt x="0" y="64"/>
                  <a:pt x="37" y="9"/>
                  <a:pt x="92" y="4"/>
                </a:cubicBezTo>
                <a:cubicBezTo>
                  <a:pt x="139" y="0"/>
                  <a:pt x="177" y="30"/>
                  <a:pt x="186" y="75"/>
                </a:cubicBezTo>
                <a:cubicBezTo>
                  <a:pt x="197" y="128"/>
                  <a:pt x="155" y="178"/>
                  <a:pt x="102" y="178"/>
                </a:cubicBezTo>
                <a:cubicBezTo>
                  <a:pt x="78" y="178"/>
                  <a:pt x="57" y="170"/>
                  <a:pt x="40" y="154"/>
                </a:cubicBezTo>
                <a:cubicBezTo>
                  <a:pt x="37" y="151"/>
                  <a:pt x="36" y="148"/>
                  <a:pt x="36" y="144"/>
                </a:cubicBezTo>
                <a:cubicBezTo>
                  <a:pt x="37" y="121"/>
                  <a:pt x="48" y="103"/>
                  <a:pt x="68" y="91"/>
                </a:cubicBezTo>
                <a:cubicBezTo>
                  <a:pt x="69" y="90"/>
                  <a:pt x="69" y="90"/>
                  <a:pt x="70" y="89"/>
                </a:cubicBezTo>
                <a:cubicBezTo>
                  <a:pt x="70" y="89"/>
                  <a:pt x="70" y="89"/>
                  <a:pt x="71" y="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5" grpId="0" bldLvl="0" animBg="1"/>
      <p:bldP spid="16" grpId="0" bldLvl="0" animBg="1"/>
      <p:bldP spid="28" grpId="0" bldLvl="0" animBg="1"/>
      <p:bldP spid="29" grpId="0"/>
      <p:bldP spid="30" grpId="0"/>
      <p:bldP spid="3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flipH="1">
            <a:off x="-431" y="0"/>
            <a:ext cx="12192000" cy="6858000"/>
          </a:xfrm>
          <a:prstGeom prst="rtTriangle">
            <a:avLst/>
          </a:prstGeom>
          <a:solidFill>
            <a:srgbClr val="B5D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直角三角形 2"/>
          <p:cNvSpPr/>
          <p:nvPr/>
        </p:nvSpPr>
        <p:spPr>
          <a:xfrm flipV="1">
            <a:off x="-635" y="-3175"/>
            <a:ext cx="12192000" cy="6858000"/>
          </a:xfrm>
          <a:prstGeom prst="rtTriangle">
            <a:avLst/>
          </a:prstGeom>
          <a:solidFill>
            <a:srgbClr val="FF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48335" y="1097915"/>
            <a:ext cx="10860405" cy="46050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440000" sx="101000" sy="101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2924810" y="-3175"/>
            <a:ext cx="0" cy="1344295"/>
          </a:xfrm>
          <a:prstGeom prst="line">
            <a:avLst/>
          </a:prstGeom>
          <a:ln w="28575">
            <a:solidFill>
              <a:schemeClr val="bg1">
                <a:lumMod val="65000"/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9203690" y="-3175"/>
            <a:ext cx="0" cy="1344295"/>
          </a:xfrm>
          <a:prstGeom prst="line">
            <a:avLst/>
          </a:prstGeom>
          <a:ln w="28575">
            <a:solidFill>
              <a:schemeClr val="bg1">
                <a:lumMod val="65000"/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2818765" y="1263650"/>
            <a:ext cx="211455" cy="200025"/>
          </a:xfrm>
          <a:prstGeom prst="ellipse">
            <a:avLst/>
          </a:prstGeom>
          <a:solidFill>
            <a:srgbClr val="B5D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9097645" y="1263650"/>
            <a:ext cx="211455" cy="200025"/>
          </a:xfrm>
          <a:prstGeom prst="ellipse">
            <a:avLst/>
          </a:prstGeom>
          <a:solidFill>
            <a:srgbClr val="FBD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 descr="undefined (3)"/>
          <p:cNvPicPr>
            <a:picLocks noChangeAspect="1"/>
          </p:cNvPicPr>
          <p:nvPr/>
        </p:nvPicPr>
        <p:blipFill>
          <a:blip r:embed="rId2"/>
          <a:srcRect l="26098" r="25947"/>
          <a:stretch>
            <a:fillRect/>
          </a:stretch>
        </p:blipFill>
        <p:spPr>
          <a:xfrm>
            <a:off x="10968355" y="5702935"/>
            <a:ext cx="1028065" cy="1027430"/>
          </a:xfrm>
          <a:prstGeom prst="rect">
            <a:avLst/>
          </a:prstGeom>
        </p:spPr>
      </p:pic>
      <p:sp>
        <p:nvSpPr>
          <p:cNvPr id="19" name="等腰三角形 18"/>
          <p:cNvSpPr/>
          <p:nvPr/>
        </p:nvSpPr>
        <p:spPr>
          <a:xfrm rot="5040000">
            <a:off x="475615" y="-59055"/>
            <a:ext cx="949325" cy="1239520"/>
          </a:xfrm>
          <a:prstGeom prst="triangle">
            <a:avLst>
              <a:gd name="adj" fmla="val 52325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10868660" y="118745"/>
            <a:ext cx="767080" cy="789940"/>
          </a:xfrm>
          <a:prstGeom prst="ellipse">
            <a:avLst/>
          </a:prstGeom>
          <a:noFill/>
          <a:ln w="1206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棱台 20"/>
          <p:cNvSpPr/>
          <p:nvPr/>
        </p:nvSpPr>
        <p:spPr>
          <a:xfrm rot="20880000">
            <a:off x="10083800" y="6059170"/>
            <a:ext cx="1697355" cy="500380"/>
          </a:xfrm>
          <a:prstGeom prst="bevel">
            <a:avLst/>
          </a:prstGeom>
          <a:noFill/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6555705">
            <a:off x="7518060" y="136915"/>
            <a:ext cx="377180" cy="477672"/>
          </a:xfrm>
          <a:prstGeom prst="triangle">
            <a:avLst/>
          </a:prstGeom>
          <a:noFill/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110610">
            <a:off x="7692238" y="490469"/>
            <a:ext cx="377180" cy="477672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3143250" y="5989955"/>
            <a:ext cx="6060440" cy="306705"/>
            <a:chOff x="4787" y="-177"/>
            <a:chExt cx="9544" cy="483"/>
          </a:xfrm>
        </p:grpSpPr>
        <p:sp>
          <p:nvSpPr>
            <p:cNvPr id="25" name="圆角矩形 24"/>
            <p:cNvSpPr/>
            <p:nvPr/>
          </p:nvSpPr>
          <p:spPr>
            <a:xfrm>
              <a:off x="4787" y="-177"/>
              <a:ext cx="9544" cy="442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站酷快乐体2016修订版" panose="02010600030101010101" charset="-122"/>
                <a:ea typeface="站酷快乐体2016修订版" panose="02010600030101010101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987" y="-177"/>
              <a:ext cx="8846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400" dirty="0">
                  <a:latin typeface="站酷快乐体2016修订版" panose="02010600030101010101" charset="-122"/>
                  <a:ea typeface="站酷快乐体2016修订版" panose="02010600030101010101" charset="-122"/>
                </a:rPr>
                <a:t>https://kagu82104.github.io/thesissystem/</a:t>
              </a:r>
            </a:p>
          </p:txBody>
        </p:sp>
      </p:grpSp>
      <p:sp>
        <p:nvSpPr>
          <p:cNvPr id="27" name="椭圆 26"/>
          <p:cNvSpPr/>
          <p:nvPr/>
        </p:nvSpPr>
        <p:spPr>
          <a:xfrm>
            <a:off x="9778365" y="4144010"/>
            <a:ext cx="1569085" cy="1558925"/>
          </a:xfrm>
          <a:prstGeom prst="ellipse">
            <a:avLst/>
          </a:prstGeom>
          <a:pattFill prst="pct5">
            <a:fgClr>
              <a:srgbClr val="B5DFF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46"/>
          <p:cNvSpPr>
            <a:spLocks noChangeAspect="1"/>
          </p:cNvSpPr>
          <p:nvPr/>
        </p:nvSpPr>
        <p:spPr bwMode="auto">
          <a:xfrm>
            <a:off x="460035" y="5502475"/>
            <a:ext cx="1223750" cy="1182504"/>
          </a:xfrm>
          <a:custGeom>
            <a:avLst/>
            <a:gdLst>
              <a:gd name="T0" fmla="*/ 71 w 197"/>
              <a:gd name="T1" fmla="*/ 88 h 190"/>
              <a:gd name="T2" fmla="*/ 68 w 197"/>
              <a:gd name="T3" fmla="*/ 58 h 190"/>
              <a:gd name="T4" fmla="*/ 74 w 197"/>
              <a:gd name="T5" fmla="*/ 46 h 190"/>
              <a:gd name="T6" fmla="*/ 81 w 197"/>
              <a:gd name="T7" fmla="*/ 45 h 190"/>
              <a:gd name="T8" fmla="*/ 80 w 197"/>
              <a:gd name="T9" fmla="*/ 51 h 190"/>
              <a:gd name="T10" fmla="*/ 83 w 197"/>
              <a:gd name="T11" fmla="*/ 90 h 190"/>
              <a:gd name="T12" fmla="*/ 115 w 197"/>
              <a:gd name="T13" fmla="*/ 93 h 190"/>
              <a:gd name="T14" fmla="*/ 127 w 197"/>
              <a:gd name="T15" fmla="*/ 64 h 190"/>
              <a:gd name="T16" fmla="*/ 104 w 197"/>
              <a:gd name="T17" fmla="*/ 42 h 190"/>
              <a:gd name="T18" fmla="*/ 97 w 197"/>
              <a:gd name="T19" fmla="*/ 37 h 190"/>
              <a:gd name="T20" fmla="*/ 105 w 197"/>
              <a:gd name="T21" fmla="*/ 35 h 190"/>
              <a:gd name="T22" fmla="*/ 131 w 197"/>
              <a:gd name="T23" fmla="*/ 84 h 190"/>
              <a:gd name="T24" fmla="*/ 134 w 197"/>
              <a:gd name="T25" fmla="*/ 91 h 190"/>
              <a:gd name="T26" fmla="*/ 158 w 197"/>
              <a:gd name="T27" fmla="*/ 117 h 190"/>
              <a:gd name="T28" fmla="*/ 159 w 197"/>
              <a:gd name="T29" fmla="*/ 121 h 190"/>
              <a:gd name="T30" fmla="*/ 157 w 197"/>
              <a:gd name="T31" fmla="*/ 125 h 190"/>
              <a:gd name="T32" fmla="*/ 153 w 197"/>
              <a:gd name="T33" fmla="*/ 124 h 190"/>
              <a:gd name="T34" fmla="*/ 151 w 197"/>
              <a:gd name="T35" fmla="*/ 120 h 190"/>
              <a:gd name="T36" fmla="*/ 128 w 197"/>
              <a:gd name="T37" fmla="*/ 96 h 190"/>
              <a:gd name="T38" fmla="*/ 122 w 197"/>
              <a:gd name="T39" fmla="*/ 97 h 190"/>
              <a:gd name="T40" fmla="*/ 79 w 197"/>
              <a:gd name="T41" fmla="*/ 97 h 190"/>
              <a:gd name="T42" fmla="*/ 73 w 197"/>
              <a:gd name="T43" fmla="*/ 96 h 190"/>
              <a:gd name="T44" fmla="*/ 43 w 197"/>
              <a:gd name="T45" fmla="*/ 144 h 190"/>
              <a:gd name="T46" fmla="*/ 46 w 197"/>
              <a:gd name="T47" fmla="*/ 150 h 190"/>
              <a:gd name="T48" fmla="*/ 177 w 197"/>
              <a:gd name="T49" fmla="*/ 115 h 190"/>
              <a:gd name="T50" fmla="*/ 111 w 197"/>
              <a:gd name="T51" fmla="*/ 12 h 190"/>
              <a:gd name="T52" fmla="*/ 22 w 197"/>
              <a:gd name="T53" fmla="*/ 74 h 190"/>
              <a:gd name="T54" fmla="*/ 24 w 197"/>
              <a:gd name="T55" fmla="*/ 116 h 190"/>
              <a:gd name="T56" fmla="*/ 23 w 197"/>
              <a:gd name="T57" fmla="*/ 122 h 190"/>
              <a:gd name="T58" fmla="*/ 17 w 197"/>
              <a:gd name="T59" fmla="*/ 119 h 190"/>
              <a:gd name="T60" fmla="*/ 92 w 197"/>
              <a:gd name="T61" fmla="*/ 4 h 190"/>
              <a:gd name="T62" fmla="*/ 186 w 197"/>
              <a:gd name="T63" fmla="*/ 75 h 190"/>
              <a:gd name="T64" fmla="*/ 102 w 197"/>
              <a:gd name="T65" fmla="*/ 178 h 190"/>
              <a:gd name="T66" fmla="*/ 40 w 197"/>
              <a:gd name="T67" fmla="*/ 154 h 190"/>
              <a:gd name="T68" fmla="*/ 36 w 197"/>
              <a:gd name="T69" fmla="*/ 144 h 190"/>
              <a:gd name="T70" fmla="*/ 68 w 197"/>
              <a:gd name="T71" fmla="*/ 91 h 190"/>
              <a:gd name="T72" fmla="*/ 70 w 197"/>
              <a:gd name="T73" fmla="*/ 89 h 190"/>
              <a:gd name="T74" fmla="*/ 71 w 197"/>
              <a:gd name="T75" fmla="*/ 88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97" h="190">
                <a:moveTo>
                  <a:pt x="71" y="88"/>
                </a:moveTo>
                <a:cubicBezTo>
                  <a:pt x="66" y="79"/>
                  <a:pt x="64" y="68"/>
                  <a:pt x="68" y="58"/>
                </a:cubicBezTo>
                <a:cubicBezTo>
                  <a:pt x="69" y="54"/>
                  <a:pt x="72" y="50"/>
                  <a:pt x="74" y="46"/>
                </a:cubicBezTo>
                <a:cubicBezTo>
                  <a:pt x="76" y="44"/>
                  <a:pt x="78" y="42"/>
                  <a:pt x="81" y="45"/>
                </a:cubicBezTo>
                <a:cubicBezTo>
                  <a:pt x="83" y="47"/>
                  <a:pt x="81" y="49"/>
                  <a:pt x="80" y="51"/>
                </a:cubicBezTo>
                <a:cubicBezTo>
                  <a:pt x="70" y="64"/>
                  <a:pt x="71" y="81"/>
                  <a:pt x="83" y="90"/>
                </a:cubicBezTo>
                <a:cubicBezTo>
                  <a:pt x="92" y="98"/>
                  <a:pt x="104" y="99"/>
                  <a:pt x="115" y="93"/>
                </a:cubicBezTo>
                <a:cubicBezTo>
                  <a:pt x="125" y="87"/>
                  <a:pt x="130" y="75"/>
                  <a:pt x="127" y="64"/>
                </a:cubicBezTo>
                <a:cubicBezTo>
                  <a:pt x="125" y="52"/>
                  <a:pt x="116" y="44"/>
                  <a:pt x="104" y="42"/>
                </a:cubicBezTo>
                <a:cubicBezTo>
                  <a:pt x="101" y="41"/>
                  <a:pt x="96" y="42"/>
                  <a:pt x="97" y="37"/>
                </a:cubicBezTo>
                <a:cubicBezTo>
                  <a:pt x="98" y="33"/>
                  <a:pt x="102" y="34"/>
                  <a:pt x="105" y="35"/>
                </a:cubicBezTo>
                <a:cubicBezTo>
                  <a:pt x="129" y="38"/>
                  <a:pt x="142" y="63"/>
                  <a:pt x="131" y="84"/>
                </a:cubicBezTo>
                <a:cubicBezTo>
                  <a:pt x="130" y="88"/>
                  <a:pt x="131" y="89"/>
                  <a:pt x="134" y="91"/>
                </a:cubicBezTo>
                <a:cubicBezTo>
                  <a:pt x="144" y="97"/>
                  <a:pt x="152" y="106"/>
                  <a:pt x="158" y="117"/>
                </a:cubicBezTo>
                <a:cubicBezTo>
                  <a:pt x="158" y="118"/>
                  <a:pt x="159" y="119"/>
                  <a:pt x="159" y="121"/>
                </a:cubicBezTo>
                <a:cubicBezTo>
                  <a:pt x="159" y="122"/>
                  <a:pt x="158" y="124"/>
                  <a:pt x="157" y="125"/>
                </a:cubicBezTo>
                <a:cubicBezTo>
                  <a:pt x="156" y="125"/>
                  <a:pt x="154" y="124"/>
                  <a:pt x="153" y="124"/>
                </a:cubicBezTo>
                <a:cubicBezTo>
                  <a:pt x="152" y="123"/>
                  <a:pt x="152" y="121"/>
                  <a:pt x="151" y="120"/>
                </a:cubicBezTo>
                <a:cubicBezTo>
                  <a:pt x="146" y="110"/>
                  <a:pt x="138" y="102"/>
                  <a:pt x="128" y="96"/>
                </a:cubicBezTo>
                <a:cubicBezTo>
                  <a:pt x="126" y="95"/>
                  <a:pt x="124" y="95"/>
                  <a:pt x="122" y="97"/>
                </a:cubicBezTo>
                <a:cubicBezTo>
                  <a:pt x="108" y="107"/>
                  <a:pt x="93" y="106"/>
                  <a:pt x="79" y="97"/>
                </a:cubicBezTo>
                <a:cubicBezTo>
                  <a:pt x="77" y="96"/>
                  <a:pt x="75" y="95"/>
                  <a:pt x="73" y="96"/>
                </a:cubicBezTo>
                <a:cubicBezTo>
                  <a:pt x="55" y="107"/>
                  <a:pt x="45" y="123"/>
                  <a:pt x="43" y="144"/>
                </a:cubicBezTo>
                <a:cubicBezTo>
                  <a:pt x="43" y="146"/>
                  <a:pt x="45" y="148"/>
                  <a:pt x="46" y="150"/>
                </a:cubicBezTo>
                <a:cubicBezTo>
                  <a:pt x="88" y="190"/>
                  <a:pt x="160" y="170"/>
                  <a:pt x="177" y="115"/>
                </a:cubicBezTo>
                <a:cubicBezTo>
                  <a:pt x="191" y="67"/>
                  <a:pt x="161" y="19"/>
                  <a:pt x="111" y="12"/>
                </a:cubicBezTo>
                <a:cubicBezTo>
                  <a:pt x="71" y="5"/>
                  <a:pt x="31" y="33"/>
                  <a:pt x="22" y="74"/>
                </a:cubicBezTo>
                <a:cubicBezTo>
                  <a:pt x="19" y="88"/>
                  <a:pt x="20" y="102"/>
                  <a:pt x="24" y="116"/>
                </a:cubicBezTo>
                <a:cubicBezTo>
                  <a:pt x="25" y="119"/>
                  <a:pt x="26" y="121"/>
                  <a:pt x="23" y="122"/>
                </a:cubicBezTo>
                <a:cubicBezTo>
                  <a:pt x="20" y="124"/>
                  <a:pt x="18" y="121"/>
                  <a:pt x="17" y="119"/>
                </a:cubicBezTo>
                <a:cubicBezTo>
                  <a:pt x="0" y="64"/>
                  <a:pt x="37" y="9"/>
                  <a:pt x="92" y="4"/>
                </a:cubicBezTo>
                <a:cubicBezTo>
                  <a:pt x="139" y="0"/>
                  <a:pt x="177" y="30"/>
                  <a:pt x="186" y="75"/>
                </a:cubicBezTo>
                <a:cubicBezTo>
                  <a:pt x="197" y="128"/>
                  <a:pt x="155" y="178"/>
                  <a:pt x="102" y="178"/>
                </a:cubicBezTo>
                <a:cubicBezTo>
                  <a:pt x="78" y="178"/>
                  <a:pt x="57" y="170"/>
                  <a:pt x="40" y="154"/>
                </a:cubicBezTo>
                <a:cubicBezTo>
                  <a:pt x="37" y="151"/>
                  <a:pt x="36" y="148"/>
                  <a:pt x="36" y="144"/>
                </a:cubicBezTo>
                <a:cubicBezTo>
                  <a:pt x="37" y="121"/>
                  <a:pt x="48" y="103"/>
                  <a:pt x="68" y="91"/>
                </a:cubicBezTo>
                <a:cubicBezTo>
                  <a:pt x="69" y="90"/>
                  <a:pt x="69" y="90"/>
                  <a:pt x="70" y="89"/>
                </a:cubicBezTo>
                <a:cubicBezTo>
                  <a:pt x="70" y="89"/>
                  <a:pt x="70" y="89"/>
                  <a:pt x="71" y="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41199" y="2476752"/>
            <a:ext cx="909223" cy="78431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1600" kern="100" dirty="0">
                <a:solidFill>
                  <a:srgbClr val="FFCFCF"/>
                </a:solidFill>
                <a:latin typeface="站酷快乐体2016修订版" panose="02010600030101010101" charset="-122"/>
                <a:ea typeface="站酷快乐体2016修订版" panose="02010600030101010101" charset="-122"/>
                <a:cs typeface="站酷快乐体2016修订版" panose="02010600030101010101" charset="-122"/>
              </a:rPr>
              <a:t>PART 01</a:t>
            </a:r>
            <a:endParaRPr lang="en-US" altLang="zh-CN" sz="1600" kern="100" dirty="0">
              <a:solidFill>
                <a:srgbClr val="C00000"/>
              </a:solidFill>
              <a:latin typeface="站酷快乐体2016修订版" panose="02010600030101010101" charset="-122"/>
              <a:ea typeface="站酷快乐体2016修订版" panose="02010600030101010101" charset="-122"/>
              <a:cs typeface="站酷快乐体2016修订版" panose="02010600030101010101" charset="-122"/>
            </a:endParaRPr>
          </a:p>
          <a:p>
            <a:pPr>
              <a:spcBef>
                <a:spcPts val="500"/>
              </a:spcBef>
              <a:spcAft>
                <a:spcPts val="0"/>
              </a:spcAft>
              <a:defRPr/>
            </a:pPr>
            <a:r>
              <a:rPr lang="zh-TW" altLang="en-US" sz="2000" b="1" kern="100" dirty="0">
                <a:latin typeface="站酷快乐体2016修订版" panose="02010600030101010101" charset="-122"/>
                <a:ea typeface="站酷快乐体2016修订版" panose="02010600030101010101" charset="-122"/>
                <a:cs typeface="站酷快乐体2016修订版" panose="02010600030101010101" charset="-122"/>
              </a:rPr>
              <a:t>導論</a:t>
            </a:r>
            <a:endParaRPr lang="zh-CN" altLang="zh-CN" sz="1400" kern="100" dirty="0">
              <a:latin typeface="站酷快乐体2016修订版" panose="02010600030101010101" charset="-122"/>
              <a:ea typeface="站酷快乐体2016修订版" panose="02010600030101010101" charset="-122"/>
              <a:cs typeface="站酷快乐体2016修订版" panose="02010600030101010101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761616" y="2661009"/>
            <a:ext cx="626458" cy="629230"/>
            <a:chOff x="5565160" y="1431809"/>
            <a:chExt cx="626458" cy="629230"/>
          </a:xfrm>
          <a:solidFill>
            <a:srgbClr val="B5DFFC"/>
          </a:solidFill>
        </p:grpSpPr>
        <p:sp>
          <p:nvSpPr>
            <p:cNvPr id="2" name="Oval 4"/>
            <p:cNvSpPr/>
            <p:nvPr/>
          </p:nvSpPr>
          <p:spPr>
            <a:xfrm>
              <a:off x="5565160" y="1431809"/>
              <a:ext cx="626458" cy="62923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32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5776455" y="1577966"/>
              <a:ext cx="210218" cy="336918"/>
              <a:chOff x="4638" y="-33"/>
              <a:chExt cx="667" cy="1069"/>
            </a:xfrm>
            <a:grpFill/>
          </p:grpSpPr>
          <p:sp>
            <p:nvSpPr>
              <p:cNvPr id="8" name="Freeform 5"/>
              <p:cNvSpPr/>
              <p:nvPr/>
            </p:nvSpPr>
            <p:spPr bwMode="auto">
              <a:xfrm>
                <a:off x="4638" y="556"/>
                <a:ext cx="667" cy="480"/>
              </a:xfrm>
              <a:custGeom>
                <a:avLst/>
                <a:gdLst>
                  <a:gd name="T0" fmla="*/ 67 w 67"/>
                  <a:gd name="T1" fmla="*/ 15 h 49"/>
                  <a:gd name="T2" fmla="*/ 52 w 67"/>
                  <a:gd name="T3" fmla="*/ 0 h 49"/>
                  <a:gd name="T4" fmla="*/ 38 w 67"/>
                  <a:gd name="T5" fmla="*/ 24 h 49"/>
                  <a:gd name="T6" fmla="*/ 36 w 67"/>
                  <a:gd name="T7" fmla="*/ 13 h 49"/>
                  <a:gd name="T8" fmla="*/ 38 w 67"/>
                  <a:gd name="T9" fmla="*/ 9 h 49"/>
                  <a:gd name="T10" fmla="*/ 34 w 67"/>
                  <a:gd name="T11" fmla="*/ 5 h 49"/>
                  <a:gd name="T12" fmla="*/ 30 w 67"/>
                  <a:gd name="T13" fmla="*/ 9 h 49"/>
                  <a:gd name="T14" fmla="*/ 31 w 67"/>
                  <a:gd name="T15" fmla="*/ 13 h 49"/>
                  <a:gd name="T16" fmla="*/ 30 w 67"/>
                  <a:gd name="T17" fmla="*/ 24 h 49"/>
                  <a:gd name="T18" fmla="*/ 16 w 67"/>
                  <a:gd name="T19" fmla="*/ 0 h 49"/>
                  <a:gd name="T20" fmla="*/ 1 w 67"/>
                  <a:gd name="T21" fmla="*/ 15 h 49"/>
                  <a:gd name="T22" fmla="*/ 0 w 67"/>
                  <a:gd name="T23" fmla="*/ 15 h 49"/>
                  <a:gd name="T24" fmla="*/ 0 w 67"/>
                  <a:gd name="T25" fmla="*/ 45 h 49"/>
                  <a:gd name="T26" fmla="*/ 1 w 67"/>
                  <a:gd name="T27" fmla="*/ 45 h 49"/>
                  <a:gd name="T28" fmla="*/ 34 w 67"/>
                  <a:gd name="T29" fmla="*/ 49 h 49"/>
                  <a:gd name="T30" fmla="*/ 66 w 67"/>
                  <a:gd name="T31" fmla="*/ 45 h 49"/>
                  <a:gd name="T32" fmla="*/ 67 w 67"/>
                  <a:gd name="T33" fmla="*/ 45 h 49"/>
                  <a:gd name="T34" fmla="*/ 67 w 67"/>
                  <a:gd name="T35" fmla="*/ 1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7" h="49">
                    <a:moveTo>
                      <a:pt x="67" y="15"/>
                    </a:moveTo>
                    <a:cubicBezTo>
                      <a:pt x="66" y="9"/>
                      <a:pt x="60" y="3"/>
                      <a:pt x="52" y="0"/>
                    </a:cubicBezTo>
                    <a:cubicBezTo>
                      <a:pt x="38" y="24"/>
                      <a:pt x="38" y="24"/>
                      <a:pt x="38" y="24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7" y="12"/>
                      <a:pt x="38" y="11"/>
                      <a:pt x="38" y="9"/>
                    </a:cubicBezTo>
                    <a:cubicBezTo>
                      <a:pt x="38" y="7"/>
                      <a:pt x="36" y="5"/>
                      <a:pt x="34" y="5"/>
                    </a:cubicBezTo>
                    <a:cubicBezTo>
                      <a:pt x="31" y="5"/>
                      <a:pt x="30" y="7"/>
                      <a:pt x="30" y="9"/>
                    </a:cubicBezTo>
                    <a:cubicBezTo>
                      <a:pt x="30" y="11"/>
                      <a:pt x="30" y="12"/>
                      <a:pt x="31" y="13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8" y="3"/>
                      <a:pt x="2" y="9"/>
                      <a:pt x="1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4" y="47"/>
                      <a:pt x="18" y="49"/>
                      <a:pt x="34" y="49"/>
                    </a:cubicBezTo>
                    <a:cubicBezTo>
                      <a:pt x="50" y="49"/>
                      <a:pt x="63" y="47"/>
                      <a:pt x="66" y="45"/>
                    </a:cubicBezTo>
                    <a:cubicBezTo>
                      <a:pt x="67" y="45"/>
                      <a:pt x="67" y="45"/>
                      <a:pt x="67" y="45"/>
                    </a:cubicBezTo>
                    <a:cubicBezTo>
                      <a:pt x="67" y="15"/>
                      <a:pt x="67" y="15"/>
                      <a:pt x="67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50800" dir="5400000" algn="ctr" rotWithShape="0">
                  <a:schemeClr val="bg1">
                    <a:alpha val="100000"/>
                  </a:scheme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Freeform 6"/>
              <p:cNvSpPr>
                <a:spLocks noEditPoints="1"/>
              </p:cNvSpPr>
              <p:nvPr/>
            </p:nvSpPr>
            <p:spPr bwMode="auto">
              <a:xfrm>
                <a:off x="4737" y="-33"/>
                <a:ext cx="449" cy="589"/>
              </a:xfrm>
              <a:custGeom>
                <a:avLst/>
                <a:gdLst>
                  <a:gd name="T0" fmla="*/ 3 w 45"/>
                  <a:gd name="T1" fmla="*/ 38 h 60"/>
                  <a:gd name="T2" fmla="*/ 7 w 45"/>
                  <a:gd name="T3" fmla="*/ 43 h 60"/>
                  <a:gd name="T4" fmla="*/ 23 w 45"/>
                  <a:gd name="T5" fmla="*/ 60 h 60"/>
                  <a:gd name="T6" fmla="*/ 40 w 45"/>
                  <a:gd name="T7" fmla="*/ 43 h 60"/>
                  <a:gd name="T8" fmla="*/ 40 w 45"/>
                  <a:gd name="T9" fmla="*/ 43 h 60"/>
                  <a:gd name="T10" fmla="*/ 44 w 45"/>
                  <a:gd name="T11" fmla="*/ 38 h 60"/>
                  <a:gd name="T12" fmla="*/ 41 w 45"/>
                  <a:gd name="T13" fmla="*/ 33 h 60"/>
                  <a:gd name="T14" fmla="*/ 41 w 45"/>
                  <a:gd name="T15" fmla="*/ 33 h 60"/>
                  <a:gd name="T16" fmla="*/ 36 w 45"/>
                  <a:gd name="T17" fmla="*/ 13 h 60"/>
                  <a:gd name="T18" fmla="*/ 12 w 45"/>
                  <a:gd name="T19" fmla="*/ 10 h 60"/>
                  <a:gd name="T20" fmla="*/ 6 w 45"/>
                  <a:gd name="T21" fmla="*/ 33 h 60"/>
                  <a:gd name="T22" fmla="*/ 6 w 45"/>
                  <a:gd name="T23" fmla="*/ 33 h 60"/>
                  <a:gd name="T24" fmla="*/ 3 w 45"/>
                  <a:gd name="T25" fmla="*/ 38 h 60"/>
                  <a:gd name="T26" fmla="*/ 8 w 45"/>
                  <a:gd name="T27" fmla="*/ 34 h 60"/>
                  <a:gd name="T28" fmla="*/ 8 w 45"/>
                  <a:gd name="T29" fmla="*/ 34 h 60"/>
                  <a:gd name="T30" fmla="*/ 8 w 45"/>
                  <a:gd name="T31" fmla="*/ 34 h 60"/>
                  <a:gd name="T32" fmla="*/ 8 w 45"/>
                  <a:gd name="T33" fmla="*/ 32 h 60"/>
                  <a:gd name="T34" fmla="*/ 9 w 45"/>
                  <a:gd name="T35" fmla="*/ 25 h 60"/>
                  <a:gd name="T36" fmla="*/ 11 w 45"/>
                  <a:gd name="T37" fmla="*/ 23 h 60"/>
                  <a:gd name="T38" fmla="*/ 29 w 45"/>
                  <a:gd name="T39" fmla="*/ 19 h 60"/>
                  <a:gd name="T40" fmla="*/ 38 w 45"/>
                  <a:gd name="T41" fmla="*/ 34 h 60"/>
                  <a:gd name="T42" fmla="*/ 38 w 45"/>
                  <a:gd name="T43" fmla="*/ 34 h 60"/>
                  <a:gd name="T44" fmla="*/ 39 w 45"/>
                  <a:gd name="T45" fmla="*/ 34 h 60"/>
                  <a:gd name="T46" fmla="*/ 40 w 45"/>
                  <a:gd name="T47" fmla="*/ 34 h 60"/>
                  <a:gd name="T48" fmla="*/ 42 w 45"/>
                  <a:gd name="T49" fmla="*/ 35 h 60"/>
                  <a:gd name="T50" fmla="*/ 43 w 45"/>
                  <a:gd name="T51" fmla="*/ 38 h 60"/>
                  <a:gd name="T52" fmla="*/ 42 w 45"/>
                  <a:gd name="T53" fmla="*/ 41 h 60"/>
                  <a:gd name="T54" fmla="*/ 40 w 45"/>
                  <a:gd name="T55" fmla="*/ 42 h 60"/>
                  <a:gd name="T56" fmla="*/ 40 w 45"/>
                  <a:gd name="T57" fmla="*/ 42 h 60"/>
                  <a:gd name="T58" fmla="*/ 39 w 45"/>
                  <a:gd name="T59" fmla="*/ 42 h 60"/>
                  <a:gd name="T60" fmla="*/ 38 w 45"/>
                  <a:gd name="T61" fmla="*/ 43 h 60"/>
                  <a:gd name="T62" fmla="*/ 33 w 45"/>
                  <a:gd name="T63" fmla="*/ 54 h 60"/>
                  <a:gd name="T64" fmla="*/ 29 w 45"/>
                  <a:gd name="T65" fmla="*/ 58 h 60"/>
                  <a:gd name="T66" fmla="*/ 23 w 45"/>
                  <a:gd name="T67" fmla="*/ 59 h 60"/>
                  <a:gd name="T68" fmla="*/ 18 w 45"/>
                  <a:gd name="T69" fmla="*/ 58 h 60"/>
                  <a:gd name="T70" fmla="*/ 14 w 45"/>
                  <a:gd name="T71" fmla="*/ 54 h 60"/>
                  <a:gd name="T72" fmla="*/ 8 w 45"/>
                  <a:gd name="T73" fmla="*/ 43 h 60"/>
                  <a:gd name="T74" fmla="*/ 8 w 45"/>
                  <a:gd name="T75" fmla="*/ 42 h 60"/>
                  <a:gd name="T76" fmla="*/ 7 w 45"/>
                  <a:gd name="T77" fmla="*/ 42 h 60"/>
                  <a:gd name="T78" fmla="*/ 5 w 45"/>
                  <a:gd name="T79" fmla="*/ 38 h 60"/>
                  <a:gd name="T80" fmla="*/ 5 w 45"/>
                  <a:gd name="T81" fmla="*/ 35 h 60"/>
                  <a:gd name="T82" fmla="*/ 8 w 45"/>
                  <a:gd name="T83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5" h="60">
                    <a:moveTo>
                      <a:pt x="3" y="38"/>
                    </a:moveTo>
                    <a:cubicBezTo>
                      <a:pt x="3" y="40"/>
                      <a:pt x="5" y="43"/>
                      <a:pt x="7" y="43"/>
                    </a:cubicBezTo>
                    <a:cubicBezTo>
                      <a:pt x="9" y="53"/>
                      <a:pt x="16" y="60"/>
                      <a:pt x="23" y="60"/>
                    </a:cubicBezTo>
                    <a:cubicBezTo>
                      <a:pt x="31" y="60"/>
                      <a:pt x="38" y="53"/>
                      <a:pt x="40" y="43"/>
                    </a:cubicBezTo>
                    <a:cubicBezTo>
                      <a:pt x="40" y="43"/>
                      <a:pt x="40" y="43"/>
                      <a:pt x="40" y="43"/>
                    </a:cubicBezTo>
                    <a:cubicBezTo>
                      <a:pt x="42" y="43"/>
                      <a:pt x="44" y="41"/>
                      <a:pt x="44" y="38"/>
                    </a:cubicBezTo>
                    <a:cubicBezTo>
                      <a:pt x="44" y="35"/>
                      <a:pt x="43" y="33"/>
                      <a:pt x="41" y="33"/>
                    </a:cubicBezTo>
                    <a:cubicBezTo>
                      <a:pt x="41" y="33"/>
                      <a:pt x="41" y="33"/>
                      <a:pt x="41" y="33"/>
                    </a:cubicBezTo>
                    <a:cubicBezTo>
                      <a:pt x="41" y="33"/>
                      <a:pt x="45" y="18"/>
                      <a:pt x="36" y="13"/>
                    </a:cubicBezTo>
                    <a:cubicBezTo>
                      <a:pt x="35" y="0"/>
                      <a:pt x="12" y="10"/>
                      <a:pt x="12" y="10"/>
                    </a:cubicBezTo>
                    <a:cubicBezTo>
                      <a:pt x="0" y="17"/>
                      <a:pt x="6" y="33"/>
                      <a:pt x="6" y="33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4" y="34"/>
                      <a:pt x="3" y="36"/>
                      <a:pt x="3" y="38"/>
                    </a:cubicBezTo>
                    <a:close/>
                    <a:moveTo>
                      <a:pt x="8" y="34"/>
                    </a:move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10" y="24"/>
                      <a:pt x="11" y="23"/>
                      <a:pt x="11" y="23"/>
                    </a:cubicBezTo>
                    <a:cubicBezTo>
                      <a:pt x="21" y="24"/>
                      <a:pt x="29" y="19"/>
                      <a:pt x="29" y="19"/>
                    </a:cubicBezTo>
                    <a:cubicBezTo>
                      <a:pt x="36" y="13"/>
                      <a:pt x="38" y="34"/>
                      <a:pt x="38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4"/>
                      <a:pt x="40" y="34"/>
                      <a:pt x="40" y="34"/>
                    </a:cubicBezTo>
                    <a:cubicBezTo>
                      <a:pt x="41" y="34"/>
                      <a:pt x="41" y="34"/>
                      <a:pt x="42" y="35"/>
                    </a:cubicBezTo>
                    <a:cubicBezTo>
                      <a:pt x="43" y="35"/>
                      <a:pt x="43" y="37"/>
                      <a:pt x="43" y="38"/>
                    </a:cubicBezTo>
                    <a:cubicBezTo>
                      <a:pt x="43" y="39"/>
                      <a:pt x="43" y="40"/>
                      <a:pt x="42" y="41"/>
                    </a:cubicBezTo>
                    <a:cubicBezTo>
                      <a:pt x="41" y="41"/>
                      <a:pt x="41" y="42"/>
                      <a:pt x="40" y="42"/>
                    </a:cubicBezTo>
                    <a:cubicBezTo>
                      <a:pt x="40" y="42"/>
                      <a:pt x="40" y="42"/>
                      <a:pt x="40" y="42"/>
                    </a:cubicBezTo>
                    <a:cubicBezTo>
                      <a:pt x="39" y="42"/>
                      <a:pt x="39" y="42"/>
                      <a:pt x="39" y="42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38" y="47"/>
                      <a:pt x="36" y="51"/>
                      <a:pt x="33" y="54"/>
                    </a:cubicBezTo>
                    <a:cubicBezTo>
                      <a:pt x="32" y="56"/>
                      <a:pt x="30" y="57"/>
                      <a:pt x="29" y="58"/>
                    </a:cubicBezTo>
                    <a:cubicBezTo>
                      <a:pt x="27" y="58"/>
                      <a:pt x="25" y="59"/>
                      <a:pt x="23" y="59"/>
                    </a:cubicBezTo>
                    <a:cubicBezTo>
                      <a:pt x="22" y="59"/>
                      <a:pt x="20" y="58"/>
                      <a:pt x="18" y="58"/>
                    </a:cubicBezTo>
                    <a:cubicBezTo>
                      <a:pt x="17" y="57"/>
                      <a:pt x="15" y="56"/>
                      <a:pt x="14" y="54"/>
                    </a:cubicBezTo>
                    <a:cubicBezTo>
                      <a:pt x="11" y="51"/>
                      <a:pt x="9" y="47"/>
                      <a:pt x="8" y="43"/>
                    </a:cubicBezTo>
                    <a:cubicBezTo>
                      <a:pt x="8" y="42"/>
                      <a:pt x="8" y="42"/>
                      <a:pt x="8" y="42"/>
                    </a:cubicBezTo>
                    <a:cubicBezTo>
                      <a:pt x="7" y="42"/>
                      <a:pt x="7" y="42"/>
                      <a:pt x="7" y="42"/>
                    </a:cubicBezTo>
                    <a:cubicBezTo>
                      <a:pt x="6" y="42"/>
                      <a:pt x="5" y="40"/>
                      <a:pt x="5" y="38"/>
                    </a:cubicBezTo>
                    <a:cubicBezTo>
                      <a:pt x="5" y="37"/>
                      <a:pt x="5" y="35"/>
                      <a:pt x="5" y="35"/>
                    </a:cubicBezTo>
                    <a:cubicBezTo>
                      <a:pt x="6" y="34"/>
                      <a:pt x="7" y="34"/>
                      <a:pt x="8" y="3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7203441" y="2661276"/>
            <a:ext cx="626458" cy="629230"/>
            <a:chOff x="5610853" y="2848399"/>
            <a:chExt cx="626458" cy="629230"/>
          </a:xfrm>
        </p:grpSpPr>
        <p:sp>
          <p:nvSpPr>
            <p:cNvPr id="13" name="Oval 4"/>
            <p:cNvSpPr/>
            <p:nvPr/>
          </p:nvSpPr>
          <p:spPr>
            <a:xfrm>
              <a:off x="5610853" y="2848399"/>
              <a:ext cx="626458" cy="629230"/>
            </a:xfrm>
            <a:prstGeom prst="ellipse">
              <a:avLst/>
            </a:prstGeom>
            <a:solidFill>
              <a:srgbClr val="FFE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32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3" name="Freeform 9"/>
            <p:cNvSpPr>
              <a:spLocks noEditPoints="1"/>
            </p:cNvSpPr>
            <p:nvPr/>
          </p:nvSpPr>
          <p:spPr bwMode="auto">
            <a:xfrm rot="19469485">
              <a:off x="5744701" y="2971872"/>
              <a:ext cx="358763" cy="382284"/>
            </a:xfrm>
            <a:custGeom>
              <a:avLst/>
              <a:gdLst>
                <a:gd name="T0" fmla="*/ 147 w 243"/>
                <a:gd name="T1" fmla="*/ 240 h 269"/>
                <a:gd name="T2" fmla="*/ 90 w 243"/>
                <a:gd name="T3" fmla="*/ 234 h 269"/>
                <a:gd name="T4" fmla="*/ 147 w 243"/>
                <a:gd name="T5" fmla="*/ 227 h 269"/>
                <a:gd name="T6" fmla="*/ 147 w 243"/>
                <a:gd name="T7" fmla="*/ 243 h 269"/>
                <a:gd name="T8" fmla="*/ 90 w 243"/>
                <a:gd name="T9" fmla="*/ 252 h 269"/>
                <a:gd name="T10" fmla="*/ 96 w 243"/>
                <a:gd name="T11" fmla="*/ 256 h 269"/>
                <a:gd name="T12" fmla="*/ 105 w 243"/>
                <a:gd name="T13" fmla="*/ 262 h 269"/>
                <a:gd name="T14" fmla="*/ 126 w 243"/>
                <a:gd name="T15" fmla="*/ 269 h 269"/>
                <a:gd name="T16" fmla="*/ 138 w 243"/>
                <a:gd name="T17" fmla="*/ 261 h 269"/>
                <a:gd name="T18" fmla="*/ 147 w 243"/>
                <a:gd name="T19" fmla="*/ 256 h 269"/>
                <a:gd name="T20" fmla="*/ 147 w 243"/>
                <a:gd name="T21" fmla="*/ 243 h 269"/>
                <a:gd name="T22" fmla="*/ 128 w 243"/>
                <a:gd name="T23" fmla="*/ 32 h 269"/>
                <a:gd name="T24" fmla="*/ 122 w 243"/>
                <a:gd name="T25" fmla="*/ 0 h 269"/>
                <a:gd name="T26" fmla="*/ 115 w 243"/>
                <a:gd name="T27" fmla="*/ 32 h 269"/>
                <a:gd name="T28" fmla="*/ 54 w 243"/>
                <a:gd name="T29" fmla="*/ 63 h 269"/>
                <a:gd name="T30" fmla="*/ 63 w 243"/>
                <a:gd name="T31" fmla="*/ 63 h 269"/>
                <a:gd name="T32" fmla="*/ 45 w 243"/>
                <a:gd name="T33" fmla="*/ 36 h 269"/>
                <a:gd name="T34" fmla="*/ 36 w 243"/>
                <a:gd name="T35" fmla="*/ 45 h 269"/>
                <a:gd name="T36" fmla="*/ 38 w 243"/>
                <a:gd name="T37" fmla="*/ 122 h 269"/>
                <a:gd name="T38" fmla="*/ 6 w 243"/>
                <a:gd name="T39" fmla="*/ 115 h 269"/>
                <a:gd name="T40" fmla="*/ 6 w 243"/>
                <a:gd name="T41" fmla="*/ 128 h 269"/>
                <a:gd name="T42" fmla="*/ 38 w 243"/>
                <a:gd name="T43" fmla="*/ 122 h 269"/>
                <a:gd name="T44" fmla="*/ 36 w 243"/>
                <a:gd name="T45" fmla="*/ 199 h 269"/>
                <a:gd name="T46" fmla="*/ 40 w 243"/>
                <a:gd name="T47" fmla="*/ 209 h 269"/>
                <a:gd name="T48" fmla="*/ 63 w 243"/>
                <a:gd name="T49" fmla="*/ 189 h 269"/>
                <a:gd name="T50" fmla="*/ 54 w 243"/>
                <a:gd name="T51" fmla="*/ 180 h 269"/>
                <a:gd name="T52" fmla="*/ 180 w 243"/>
                <a:gd name="T53" fmla="*/ 180 h 269"/>
                <a:gd name="T54" fmla="*/ 199 w 243"/>
                <a:gd name="T55" fmla="*/ 208 h 269"/>
                <a:gd name="T56" fmla="*/ 208 w 243"/>
                <a:gd name="T57" fmla="*/ 208 h 269"/>
                <a:gd name="T58" fmla="*/ 189 w 243"/>
                <a:gd name="T59" fmla="*/ 180 h 269"/>
                <a:gd name="T60" fmla="*/ 211 w 243"/>
                <a:gd name="T61" fmla="*/ 115 h 269"/>
                <a:gd name="T62" fmla="*/ 211 w 243"/>
                <a:gd name="T63" fmla="*/ 128 h 269"/>
                <a:gd name="T64" fmla="*/ 243 w 243"/>
                <a:gd name="T65" fmla="*/ 122 h 269"/>
                <a:gd name="T66" fmla="*/ 185 w 243"/>
                <a:gd name="T67" fmla="*/ 65 h 269"/>
                <a:gd name="T68" fmla="*/ 208 w 243"/>
                <a:gd name="T69" fmla="*/ 45 h 269"/>
                <a:gd name="T70" fmla="*/ 199 w 243"/>
                <a:gd name="T71" fmla="*/ 36 h 269"/>
                <a:gd name="T72" fmla="*/ 180 w 243"/>
                <a:gd name="T73" fmla="*/ 63 h 269"/>
                <a:gd name="T74" fmla="*/ 154 w 243"/>
                <a:gd name="T75" fmla="*/ 218 h 269"/>
                <a:gd name="T76" fmla="*/ 96 w 243"/>
                <a:gd name="T77" fmla="*/ 224 h 269"/>
                <a:gd name="T78" fmla="*/ 96 w 243"/>
                <a:gd name="T79" fmla="*/ 211 h 269"/>
                <a:gd name="T80" fmla="*/ 122 w 243"/>
                <a:gd name="T81" fmla="*/ 58 h 269"/>
                <a:gd name="T82" fmla="*/ 148 w 243"/>
                <a:gd name="T83" fmla="*/ 211 h 269"/>
                <a:gd name="T84" fmla="*/ 107 w 243"/>
                <a:gd name="T85" fmla="*/ 76 h 269"/>
                <a:gd name="T86" fmla="*/ 67 w 243"/>
                <a:gd name="T87" fmla="*/ 111 h 269"/>
                <a:gd name="T88" fmla="*/ 72 w 243"/>
                <a:gd name="T89" fmla="*/ 117 h 269"/>
                <a:gd name="T90" fmla="*/ 104 w 243"/>
                <a:gd name="T91" fmla="*/ 82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43" h="269">
                  <a:moveTo>
                    <a:pt x="154" y="234"/>
                  </a:moveTo>
                  <a:cubicBezTo>
                    <a:pt x="154" y="237"/>
                    <a:pt x="151" y="240"/>
                    <a:pt x="147" y="240"/>
                  </a:cubicBezTo>
                  <a:cubicBezTo>
                    <a:pt x="96" y="240"/>
                    <a:pt x="96" y="240"/>
                    <a:pt x="96" y="240"/>
                  </a:cubicBezTo>
                  <a:cubicBezTo>
                    <a:pt x="92" y="240"/>
                    <a:pt x="90" y="237"/>
                    <a:pt x="90" y="234"/>
                  </a:cubicBezTo>
                  <a:cubicBezTo>
                    <a:pt x="90" y="230"/>
                    <a:pt x="92" y="227"/>
                    <a:pt x="96" y="227"/>
                  </a:cubicBezTo>
                  <a:cubicBezTo>
                    <a:pt x="147" y="227"/>
                    <a:pt x="147" y="227"/>
                    <a:pt x="147" y="227"/>
                  </a:cubicBezTo>
                  <a:cubicBezTo>
                    <a:pt x="151" y="227"/>
                    <a:pt x="154" y="230"/>
                    <a:pt x="154" y="234"/>
                  </a:cubicBezTo>
                  <a:close/>
                  <a:moveTo>
                    <a:pt x="147" y="243"/>
                  </a:moveTo>
                  <a:cubicBezTo>
                    <a:pt x="96" y="243"/>
                    <a:pt x="96" y="243"/>
                    <a:pt x="96" y="243"/>
                  </a:cubicBezTo>
                  <a:cubicBezTo>
                    <a:pt x="92" y="243"/>
                    <a:pt x="89" y="247"/>
                    <a:pt x="90" y="252"/>
                  </a:cubicBezTo>
                  <a:cubicBezTo>
                    <a:pt x="91" y="254"/>
                    <a:pt x="93" y="256"/>
                    <a:pt x="96" y="256"/>
                  </a:cubicBezTo>
                  <a:cubicBezTo>
                    <a:pt x="96" y="256"/>
                    <a:pt x="96" y="256"/>
                    <a:pt x="96" y="256"/>
                  </a:cubicBezTo>
                  <a:cubicBezTo>
                    <a:pt x="100" y="256"/>
                    <a:pt x="103" y="258"/>
                    <a:pt x="105" y="261"/>
                  </a:cubicBezTo>
                  <a:cubicBezTo>
                    <a:pt x="105" y="262"/>
                    <a:pt x="105" y="262"/>
                    <a:pt x="105" y="262"/>
                  </a:cubicBezTo>
                  <a:cubicBezTo>
                    <a:pt x="107" y="266"/>
                    <a:pt x="112" y="269"/>
                    <a:pt x="117" y="269"/>
                  </a:cubicBezTo>
                  <a:cubicBezTo>
                    <a:pt x="126" y="269"/>
                    <a:pt x="126" y="269"/>
                    <a:pt x="126" y="269"/>
                  </a:cubicBezTo>
                  <a:cubicBezTo>
                    <a:pt x="131" y="269"/>
                    <a:pt x="136" y="266"/>
                    <a:pt x="138" y="262"/>
                  </a:cubicBezTo>
                  <a:cubicBezTo>
                    <a:pt x="138" y="261"/>
                    <a:pt x="138" y="261"/>
                    <a:pt x="138" y="261"/>
                  </a:cubicBezTo>
                  <a:cubicBezTo>
                    <a:pt x="140" y="258"/>
                    <a:pt x="143" y="256"/>
                    <a:pt x="147" y="256"/>
                  </a:cubicBezTo>
                  <a:cubicBezTo>
                    <a:pt x="147" y="256"/>
                    <a:pt x="147" y="256"/>
                    <a:pt x="147" y="256"/>
                  </a:cubicBezTo>
                  <a:cubicBezTo>
                    <a:pt x="150" y="256"/>
                    <a:pt x="152" y="254"/>
                    <a:pt x="153" y="252"/>
                  </a:cubicBezTo>
                  <a:cubicBezTo>
                    <a:pt x="155" y="247"/>
                    <a:pt x="151" y="243"/>
                    <a:pt x="147" y="243"/>
                  </a:cubicBezTo>
                  <a:close/>
                  <a:moveTo>
                    <a:pt x="122" y="38"/>
                  </a:moveTo>
                  <a:cubicBezTo>
                    <a:pt x="125" y="38"/>
                    <a:pt x="128" y="36"/>
                    <a:pt x="128" y="32"/>
                  </a:cubicBezTo>
                  <a:cubicBezTo>
                    <a:pt x="128" y="6"/>
                    <a:pt x="128" y="6"/>
                    <a:pt x="128" y="6"/>
                  </a:cubicBezTo>
                  <a:cubicBezTo>
                    <a:pt x="128" y="3"/>
                    <a:pt x="125" y="0"/>
                    <a:pt x="122" y="0"/>
                  </a:cubicBezTo>
                  <a:cubicBezTo>
                    <a:pt x="118" y="0"/>
                    <a:pt x="115" y="3"/>
                    <a:pt x="115" y="6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6"/>
                    <a:pt x="118" y="38"/>
                    <a:pt x="122" y="38"/>
                  </a:cubicBezTo>
                  <a:close/>
                  <a:moveTo>
                    <a:pt x="54" y="63"/>
                  </a:moveTo>
                  <a:cubicBezTo>
                    <a:pt x="55" y="64"/>
                    <a:pt x="57" y="65"/>
                    <a:pt x="58" y="65"/>
                  </a:cubicBezTo>
                  <a:cubicBezTo>
                    <a:pt x="60" y="65"/>
                    <a:pt x="62" y="64"/>
                    <a:pt x="63" y="63"/>
                  </a:cubicBezTo>
                  <a:cubicBezTo>
                    <a:pt x="65" y="60"/>
                    <a:pt x="65" y="56"/>
                    <a:pt x="63" y="54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2" y="33"/>
                    <a:pt x="38" y="33"/>
                    <a:pt x="36" y="36"/>
                  </a:cubicBezTo>
                  <a:cubicBezTo>
                    <a:pt x="33" y="38"/>
                    <a:pt x="33" y="42"/>
                    <a:pt x="36" y="45"/>
                  </a:cubicBezTo>
                  <a:lnTo>
                    <a:pt x="54" y="63"/>
                  </a:lnTo>
                  <a:close/>
                  <a:moveTo>
                    <a:pt x="38" y="122"/>
                  </a:moveTo>
                  <a:cubicBezTo>
                    <a:pt x="38" y="118"/>
                    <a:pt x="36" y="115"/>
                    <a:pt x="32" y="115"/>
                  </a:cubicBezTo>
                  <a:cubicBezTo>
                    <a:pt x="6" y="115"/>
                    <a:pt x="6" y="115"/>
                    <a:pt x="6" y="115"/>
                  </a:cubicBezTo>
                  <a:cubicBezTo>
                    <a:pt x="3" y="115"/>
                    <a:pt x="0" y="118"/>
                    <a:pt x="0" y="122"/>
                  </a:cubicBezTo>
                  <a:cubicBezTo>
                    <a:pt x="0" y="125"/>
                    <a:pt x="3" y="128"/>
                    <a:pt x="6" y="128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6" y="128"/>
                    <a:pt x="38" y="125"/>
                    <a:pt x="38" y="122"/>
                  </a:cubicBezTo>
                  <a:close/>
                  <a:moveTo>
                    <a:pt x="54" y="180"/>
                  </a:moveTo>
                  <a:cubicBezTo>
                    <a:pt x="36" y="199"/>
                    <a:pt x="36" y="199"/>
                    <a:pt x="36" y="199"/>
                  </a:cubicBezTo>
                  <a:cubicBezTo>
                    <a:pt x="33" y="201"/>
                    <a:pt x="33" y="205"/>
                    <a:pt x="36" y="208"/>
                  </a:cubicBezTo>
                  <a:cubicBezTo>
                    <a:pt x="37" y="209"/>
                    <a:pt x="39" y="209"/>
                    <a:pt x="40" y="209"/>
                  </a:cubicBezTo>
                  <a:cubicBezTo>
                    <a:pt x="42" y="209"/>
                    <a:pt x="43" y="209"/>
                    <a:pt x="45" y="208"/>
                  </a:cubicBezTo>
                  <a:cubicBezTo>
                    <a:pt x="63" y="189"/>
                    <a:pt x="63" y="189"/>
                    <a:pt x="63" y="189"/>
                  </a:cubicBezTo>
                  <a:cubicBezTo>
                    <a:pt x="65" y="187"/>
                    <a:pt x="65" y="183"/>
                    <a:pt x="63" y="180"/>
                  </a:cubicBezTo>
                  <a:cubicBezTo>
                    <a:pt x="60" y="178"/>
                    <a:pt x="56" y="178"/>
                    <a:pt x="54" y="180"/>
                  </a:cubicBezTo>
                  <a:close/>
                  <a:moveTo>
                    <a:pt x="189" y="180"/>
                  </a:moveTo>
                  <a:cubicBezTo>
                    <a:pt x="187" y="178"/>
                    <a:pt x="183" y="178"/>
                    <a:pt x="180" y="180"/>
                  </a:cubicBezTo>
                  <a:cubicBezTo>
                    <a:pt x="178" y="183"/>
                    <a:pt x="178" y="187"/>
                    <a:pt x="180" y="189"/>
                  </a:cubicBezTo>
                  <a:cubicBezTo>
                    <a:pt x="199" y="208"/>
                    <a:pt x="199" y="208"/>
                    <a:pt x="199" y="208"/>
                  </a:cubicBezTo>
                  <a:cubicBezTo>
                    <a:pt x="200" y="209"/>
                    <a:pt x="201" y="209"/>
                    <a:pt x="203" y="209"/>
                  </a:cubicBezTo>
                  <a:cubicBezTo>
                    <a:pt x="205" y="209"/>
                    <a:pt x="206" y="209"/>
                    <a:pt x="208" y="208"/>
                  </a:cubicBezTo>
                  <a:cubicBezTo>
                    <a:pt x="210" y="205"/>
                    <a:pt x="210" y="201"/>
                    <a:pt x="208" y="199"/>
                  </a:cubicBezTo>
                  <a:lnTo>
                    <a:pt x="189" y="180"/>
                  </a:lnTo>
                  <a:close/>
                  <a:moveTo>
                    <a:pt x="237" y="115"/>
                  </a:moveTo>
                  <a:cubicBezTo>
                    <a:pt x="211" y="115"/>
                    <a:pt x="211" y="115"/>
                    <a:pt x="211" y="115"/>
                  </a:cubicBezTo>
                  <a:cubicBezTo>
                    <a:pt x="208" y="115"/>
                    <a:pt x="205" y="118"/>
                    <a:pt x="205" y="122"/>
                  </a:cubicBezTo>
                  <a:cubicBezTo>
                    <a:pt x="205" y="125"/>
                    <a:pt x="208" y="128"/>
                    <a:pt x="211" y="128"/>
                  </a:cubicBezTo>
                  <a:cubicBezTo>
                    <a:pt x="237" y="128"/>
                    <a:pt x="237" y="128"/>
                    <a:pt x="237" y="128"/>
                  </a:cubicBezTo>
                  <a:cubicBezTo>
                    <a:pt x="240" y="128"/>
                    <a:pt x="243" y="125"/>
                    <a:pt x="243" y="122"/>
                  </a:cubicBezTo>
                  <a:cubicBezTo>
                    <a:pt x="243" y="118"/>
                    <a:pt x="240" y="115"/>
                    <a:pt x="237" y="115"/>
                  </a:cubicBezTo>
                  <a:close/>
                  <a:moveTo>
                    <a:pt x="185" y="65"/>
                  </a:moveTo>
                  <a:cubicBezTo>
                    <a:pt x="187" y="65"/>
                    <a:pt x="188" y="64"/>
                    <a:pt x="189" y="63"/>
                  </a:cubicBezTo>
                  <a:cubicBezTo>
                    <a:pt x="208" y="45"/>
                    <a:pt x="208" y="45"/>
                    <a:pt x="208" y="45"/>
                  </a:cubicBezTo>
                  <a:cubicBezTo>
                    <a:pt x="210" y="42"/>
                    <a:pt x="210" y="38"/>
                    <a:pt x="208" y="36"/>
                  </a:cubicBezTo>
                  <a:cubicBezTo>
                    <a:pt x="205" y="33"/>
                    <a:pt x="201" y="33"/>
                    <a:pt x="199" y="36"/>
                  </a:cubicBezTo>
                  <a:cubicBezTo>
                    <a:pt x="180" y="54"/>
                    <a:pt x="180" y="54"/>
                    <a:pt x="180" y="54"/>
                  </a:cubicBezTo>
                  <a:cubicBezTo>
                    <a:pt x="178" y="56"/>
                    <a:pt x="178" y="60"/>
                    <a:pt x="180" y="63"/>
                  </a:cubicBezTo>
                  <a:cubicBezTo>
                    <a:pt x="182" y="64"/>
                    <a:pt x="183" y="65"/>
                    <a:pt x="185" y="65"/>
                  </a:cubicBezTo>
                  <a:close/>
                  <a:moveTo>
                    <a:pt x="154" y="218"/>
                  </a:moveTo>
                  <a:cubicBezTo>
                    <a:pt x="154" y="221"/>
                    <a:pt x="151" y="224"/>
                    <a:pt x="147" y="224"/>
                  </a:cubicBezTo>
                  <a:cubicBezTo>
                    <a:pt x="96" y="224"/>
                    <a:pt x="96" y="224"/>
                    <a:pt x="96" y="224"/>
                  </a:cubicBezTo>
                  <a:cubicBezTo>
                    <a:pt x="92" y="224"/>
                    <a:pt x="90" y="221"/>
                    <a:pt x="90" y="218"/>
                  </a:cubicBezTo>
                  <a:cubicBezTo>
                    <a:pt x="90" y="214"/>
                    <a:pt x="92" y="211"/>
                    <a:pt x="96" y="211"/>
                  </a:cubicBezTo>
                  <a:cubicBezTo>
                    <a:pt x="92" y="175"/>
                    <a:pt x="54" y="167"/>
                    <a:pt x="54" y="125"/>
                  </a:cubicBezTo>
                  <a:cubicBezTo>
                    <a:pt x="54" y="88"/>
                    <a:pt x="84" y="58"/>
                    <a:pt x="122" y="58"/>
                  </a:cubicBezTo>
                  <a:cubicBezTo>
                    <a:pt x="159" y="58"/>
                    <a:pt x="189" y="88"/>
                    <a:pt x="189" y="125"/>
                  </a:cubicBezTo>
                  <a:cubicBezTo>
                    <a:pt x="189" y="167"/>
                    <a:pt x="152" y="175"/>
                    <a:pt x="148" y="211"/>
                  </a:cubicBezTo>
                  <a:cubicBezTo>
                    <a:pt x="151" y="211"/>
                    <a:pt x="154" y="214"/>
                    <a:pt x="154" y="218"/>
                  </a:cubicBezTo>
                  <a:close/>
                  <a:moveTo>
                    <a:pt x="107" y="76"/>
                  </a:moveTo>
                  <a:cubicBezTo>
                    <a:pt x="106" y="73"/>
                    <a:pt x="103" y="72"/>
                    <a:pt x="101" y="73"/>
                  </a:cubicBezTo>
                  <a:cubicBezTo>
                    <a:pt x="84" y="80"/>
                    <a:pt x="72" y="94"/>
                    <a:pt x="67" y="111"/>
                  </a:cubicBezTo>
                  <a:cubicBezTo>
                    <a:pt x="67" y="113"/>
                    <a:pt x="68" y="116"/>
                    <a:pt x="71" y="117"/>
                  </a:cubicBezTo>
                  <a:cubicBezTo>
                    <a:pt x="71" y="117"/>
                    <a:pt x="72" y="117"/>
                    <a:pt x="72" y="117"/>
                  </a:cubicBezTo>
                  <a:cubicBezTo>
                    <a:pt x="74" y="117"/>
                    <a:pt x="76" y="115"/>
                    <a:pt x="77" y="113"/>
                  </a:cubicBezTo>
                  <a:cubicBezTo>
                    <a:pt x="80" y="99"/>
                    <a:pt x="91" y="87"/>
                    <a:pt x="104" y="82"/>
                  </a:cubicBezTo>
                  <a:cubicBezTo>
                    <a:pt x="107" y="81"/>
                    <a:pt x="108" y="78"/>
                    <a:pt x="107" y="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8135729" y="2450817"/>
            <a:ext cx="1210588" cy="78431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1600" kern="100" dirty="0">
                <a:solidFill>
                  <a:srgbClr val="9FD8FC"/>
                </a:solidFill>
                <a:latin typeface="站酷快乐体2016修订版" panose="02010600030101010101" charset="-122"/>
                <a:ea typeface="站酷快乐体2016修订版" panose="02010600030101010101" charset="-122"/>
                <a:cs typeface="站酷快乐体2016修订版" panose="02010600030101010101" charset="-122"/>
              </a:rPr>
              <a:t>PART 02</a:t>
            </a:r>
            <a:endParaRPr lang="en-US" altLang="zh-CN" sz="1600" kern="100" dirty="0">
              <a:solidFill>
                <a:srgbClr val="C00000"/>
              </a:solidFill>
              <a:latin typeface="站酷快乐体2016修订版" panose="02010600030101010101" charset="-122"/>
              <a:ea typeface="站酷快乐体2016修订版" panose="02010600030101010101" charset="-122"/>
              <a:cs typeface="站酷快乐体2016修订版" panose="02010600030101010101" charset="-122"/>
            </a:endParaRPr>
          </a:p>
          <a:p>
            <a:pPr>
              <a:spcBef>
                <a:spcPts val="500"/>
              </a:spcBef>
              <a:defRPr/>
            </a:pPr>
            <a:r>
              <a:rPr lang="zh-TW" altLang="en-US" sz="2000" b="1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站酷快乐体2016修订版" panose="02010600030101010101" charset="-122"/>
                <a:ea typeface="站酷快乐体2016修订版" panose="02010600030101010101" charset="-122"/>
                <a:cs typeface="站酷快乐体2016修订版" panose="02010600030101010101" charset="-122"/>
              </a:rPr>
              <a:t>相關研究</a:t>
            </a:r>
            <a:endParaRPr lang="zh-CN" altLang="zh-CN" sz="1400" kern="100" dirty="0">
              <a:latin typeface="站酷快乐体2016修订版" panose="02010600030101010101" charset="-122"/>
              <a:ea typeface="站酷快乐体2016修订版" panose="02010600030101010101" charset="-122"/>
              <a:cs typeface="站酷快乐体2016修订版" panose="02010600030101010101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2708911" y="4062988"/>
            <a:ext cx="626458" cy="629230"/>
            <a:chOff x="5626047" y="3947321"/>
            <a:chExt cx="626458" cy="629230"/>
          </a:xfrm>
        </p:grpSpPr>
        <p:sp>
          <p:nvSpPr>
            <p:cNvPr id="36" name="Oval 4"/>
            <p:cNvSpPr/>
            <p:nvPr/>
          </p:nvSpPr>
          <p:spPr>
            <a:xfrm>
              <a:off x="5626047" y="3947321"/>
              <a:ext cx="626458" cy="629230"/>
            </a:xfrm>
            <a:prstGeom prst="ellipse">
              <a:avLst/>
            </a:prstGeom>
            <a:solidFill>
              <a:srgbClr val="B5DF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32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7" name="Freeform 145"/>
            <p:cNvSpPr>
              <a:spLocks noEditPoints="1"/>
            </p:cNvSpPr>
            <p:nvPr/>
          </p:nvSpPr>
          <p:spPr bwMode="auto">
            <a:xfrm>
              <a:off x="5829326" y="4096111"/>
              <a:ext cx="219900" cy="331651"/>
            </a:xfrm>
            <a:custGeom>
              <a:avLst/>
              <a:gdLst>
                <a:gd name="T0" fmla="*/ 92 w 122"/>
                <a:gd name="T1" fmla="*/ 98 h 184"/>
                <a:gd name="T2" fmla="*/ 80 w 122"/>
                <a:gd name="T3" fmla="*/ 55 h 184"/>
                <a:gd name="T4" fmla="*/ 111 w 122"/>
                <a:gd name="T5" fmla="*/ 73 h 184"/>
                <a:gd name="T6" fmla="*/ 122 w 122"/>
                <a:gd name="T7" fmla="*/ 117 h 184"/>
                <a:gd name="T8" fmla="*/ 92 w 122"/>
                <a:gd name="T9" fmla="*/ 98 h 184"/>
                <a:gd name="T10" fmla="*/ 31 w 122"/>
                <a:gd name="T11" fmla="*/ 36 h 184"/>
                <a:gd name="T12" fmla="*/ 18 w 122"/>
                <a:gd name="T13" fmla="*/ 0 h 184"/>
                <a:gd name="T14" fmla="*/ 80 w 122"/>
                <a:gd name="T15" fmla="*/ 0 h 184"/>
                <a:gd name="T16" fmla="*/ 67 w 122"/>
                <a:gd name="T17" fmla="*/ 36 h 184"/>
                <a:gd name="T18" fmla="*/ 31 w 122"/>
                <a:gd name="T19" fmla="*/ 36 h 184"/>
                <a:gd name="T20" fmla="*/ 67 w 122"/>
                <a:gd name="T21" fmla="*/ 43 h 184"/>
                <a:gd name="T22" fmla="*/ 89 w 122"/>
                <a:gd name="T23" fmla="*/ 112 h 184"/>
                <a:gd name="T24" fmla="*/ 90 w 122"/>
                <a:gd name="T25" fmla="*/ 112 h 184"/>
                <a:gd name="T26" fmla="*/ 89 w 122"/>
                <a:gd name="T27" fmla="*/ 113 h 184"/>
                <a:gd name="T28" fmla="*/ 98 w 122"/>
                <a:gd name="T29" fmla="*/ 141 h 184"/>
                <a:gd name="T30" fmla="*/ 49 w 122"/>
                <a:gd name="T31" fmla="*/ 184 h 184"/>
                <a:gd name="T32" fmla="*/ 0 w 122"/>
                <a:gd name="T33" fmla="*/ 141 h 184"/>
                <a:gd name="T34" fmla="*/ 31 w 122"/>
                <a:gd name="T35" fmla="*/ 43 h 184"/>
                <a:gd name="T36" fmla="*/ 67 w 122"/>
                <a:gd name="T37" fmla="*/ 43 h 184"/>
                <a:gd name="T38" fmla="*/ 55 w 122"/>
                <a:gd name="T39" fmla="*/ 55 h 184"/>
                <a:gd name="T40" fmla="*/ 43 w 122"/>
                <a:gd name="T41" fmla="*/ 55 h 184"/>
                <a:gd name="T42" fmla="*/ 35 w 122"/>
                <a:gd name="T43" fmla="*/ 81 h 184"/>
                <a:gd name="T44" fmla="*/ 56 w 122"/>
                <a:gd name="T45" fmla="*/ 60 h 184"/>
                <a:gd name="T46" fmla="*/ 55 w 122"/>
                <a:gd name="T47" fmla="*/ 55 h 184"/>
                <a:gd name="T48" fmla="*/ 49 w 122"/>
                <a:gd name="T49" fmla="*/ 166 h 184"/>
                <a:gd name="T50" fmla="*/ 80 w 122"/>
                <a:gd name="T51" fmla="*/ 135 h 184"/>
                <a:gd name="T52" fmla="*/ 77 w 122"/>
                <a:gd name="T53" fmla="*/ 125 h 184"/>
                <a:gd name="T54" fmla="*/ 43 w 122"/>
                <a:gd name="T55" fmla="*/ 160 h 184"/>
                <a:gd name="T56" fmla="*/ 49 w 122"/>
                <a:gd name="T57" fmla="*/ 166 h 184"/>
                <a:gd name="T58" fmla="*/ 33 w 122"/>
                <a:gd name="T59" fmla="*/ 149 h 184"/>
                <a:gd name="T60" fmla="*/ 72 w 122"/>
                <a:gd name="T61" fmla="*/ 110 h 184"/>
                <a:gd name="T62" fmla="*/ 68 w 122"/>
                <a:gd name="T63" fmla="*/ 98 h 184"/>
                <a:gd name="T64" fmla="*/ 25 w 122"/>
                <a:gd name="T65" fmla="*/ 141 h 184"/>
                <a:gd name="T66" fmla="*/ 33 w 122"/>
                <a:gd name="T67" fmla="*/ 149 h 184"/>
                <a:gd name="T68" fmla="*/ 21 w 122"/>
                <a:gd name="T69" fmla="*/ 128 h 184"/>
                <a:gd name="T70" fmla="*/ 64 w 122"/>
                <a:gd name="T71" fmla="*/ 84 h 184"/>
                <a:gd name="T72" fmla="*/ 61 w 122"/>
                <a:gd name="T73" fmla="*/ 73 h 184"/>
                <a:gd name="T74" fmla="*/ 27 w 122"/>
                <a:gd name="T75" fmla="*/ 106 h 184"/>
                <a:gd name="T76" fmla="*/ 21 w 122"/>
                <a:gd name="T77" fmla="*/ 12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2" h="184">
                  <a:moveTo>
                    <a:pt x="92" y="98"/>
                  </a:moveTo>
                  <a:lnTo>
                    <a:pt x="80" y="55"/>
                  </a:lnTo>
                  <a:lnTo>
                    <a:pt x="111" y="73"/>
                  </a:lnTo>
                  <a:lnTo>
                    <a:pt x="122" y="117"/>
                  </a:lnTo>
                  <a:lnTo>
                    <a:pt x="92" y="98"/>
                  </a:lnTo>
                  <a:close/>
                  <a:moveTo>
                    <a:pt x="31" y="36"/>
                  </a:moveTo>
                  <a:lnTo>
                    <a:pt x="18" y="0"/>
                  </a:lnTo>
                  <a:lnTo>
                    <a:pt x="80" y="0"/>
                  </a:lnTo>
                  <a:lnTo>
                    <a:pt x="67" y="36"/>
                  </a:lnTo>
                  <a:lnTo>
                    <a:pt x="31" y="36"/>
                  </a:lnTo>
                  <a:close/>
                  <a:moveTo>
                    <a:pt x="67" y="43"/>
                  </a:moveTo>
                  <a:lnTo>
                    <a:pt x="89" y="112"/>
                  </a:lnTo>
                  <a:lnTo>
                    <a:pt x="90" y="112"/>
                  </a:lnTo>
                  <a:lnTo>
                    <a:pt x="89" y="113"/>
                  </a:lnTo>
                  <a:lnTo>
                    <a:pt x="98" y="141"/>
                  </a:lnTo>
                  <a:lnTo>
                    <a:pt x="49" y="184"/>
                  </a:lnTo>
                  <a:lnTo>
                    <a:pt x="0" y="141"/>
                  </a:lnTo>
                  <a:lnTo>
                    <a:pt x="31" y="43"/>
                  </a:lnTo>
                  <a:lnTo>
                    <a:pt x="67" y="43"/>
                  </a:lnTo>
                  <a:close/>
                  <a:moveTo>
                    <a:pt x="55" y="55"/>
                  </a:moveTo>
                  <a:lnTo>
                    <a:pt x="43" y="55"/>
                  </a:lnTo>
                  <a:lnTo>
                    <a:pt x="35" y="81"/>
                  </a:lnTo>
                  <a:lnTo>
                    <a:pt x="56" y="60"/>
                  </a:lnTo>
                  <a:lnTo>
                    <a:pt x="55" y="55"/>
                  </a:lnTo>
                  <a:close/>
                  <a:moveTo>
                    <a:pt x="49" y="166"/>
                  </a:moveTo>
                  <a:lnTo>
                    <a:pt x="80" y="135"/>
                  </a:lnTo>
                  <a:lnTo>
                    <a:pt x="77" y="125"/>
                  </a:lnTo>
                  <a:lnTo>
                    <a:pt x="43" y="160"/>
                  </a:lnTo>
                  <a:lnTo>
                    <a:pt x="49" y="166"/>
                  </a:lnTo>
                  <a:close/>
                  <a:moveTo>
                    <a:pt x="33" y="149"/>
                  </a:moveTo>
                  <a:lnTo>
                    <a:pt x="72" y="110"/>
                  </a:lnTo>
                  <a:lnTo>
                    <a:pt x="68" y="98"/>
                  </a:lnTo>
                  <a:lnTo>
                    <a:pt x="25" y="141"/>
                  </a:lnTo>
                  <a:lnTo>
                    <a:pt x="33" y="149"/>
                  </a:lnTo>
                  <a:close/>
                  <a:moveTo>
                    <a:pt x="21" y="128"/>
                  </a:moveTo>
                  <a:lnTo>
                    <a:pt x="64" y="84"/>
                  </a:lnTo>
                  <a:lnTo>
                    <a:pt x="61" y="73"/>
                  </a:lnTo>
                  <a:lnTo>
                    <a:pt x="27" y="106"/>
                  </a:lnTo>
                  <a:lnTo>
                    <a:pt x="21" y="1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8" name="矩形 37"/>
          <p:cNvSpPr/>
          <p:nvPr/>
        </p:nvSpPr>
        <p:spPr>
          <a:xfrm>
            <a:off x="3641199" y="3877127"/>
            <a:ext cx="909223" cy="78431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1600" kern="100" dirty="0">
                <a:solidFill>
                  <a:srgbClr val="FFCFCF"/>
                </a:solidFill>
                <a:latin typeface="站酷快乐体2016修订版" panose="02010600030101010101" charset="-122"/>
                <a:ea typeface="站酷快乐体2016修订版" panose="02010600030101010101" charset="-122"/>
                <a:cs typeface="站酷快乐体2016修订版" panose="02010600030101010101" charset="-122"/>
              </a:rPr>
              <a:t>PART 03</a:t>
            </a:r>
            <a:endParaRPr lang="en-US" altLang="zh-CN" sz="1600" kern="100" dirty="0">
              <a:solidFill>
                <a:srgbClr val="C00000"/>
              </a:solidFill>
              <a:latin typeface="站酷快乐体2016修订版" panose="02010600030101010101" charset="-122"/>
              <a:ea typeface="站酷快乐体2016修订版" panose="02010600030101010101" charset="-122"/>
              <a:cs typeface="站酷快乐体2016修订版" panose="02010600030101010101" charset="-122"/>
            </a:endParaRPr>
          </a:p>
          <a:p>
            <a:pPr>
              <a:spcBef>
                <a:spcPts val="500"/>
              </a:spcBef>
              <a:defRPr/>
            </a:pPr>
            <a:r>
              <a:rPr lang="zh-TW" altLang="en-US" sz="2000" b="1" kern="100" dirty="0" smtClean="0">
                <a:latin typeface="站酷快乐体2016修订版" panose="02010600030101010101" charset="-122"/>
                <a:ea typeface="站酷快乐体2016修订版" panose="02010600030101010101" charset="-122"/>
                <a:cs typeface="站酷快乐体2016修订版" panose="02010600030101010101" charset="-122"/>
              </a:rPr>
              <a:t>系統</a:t>
            </a:r>
            <a:endParaRPr lang="zh-CN" altLang="zh-CN" sz="1400" kern="100" dirty="0">
              <a:latin typeface="站酷快乐体2016修订版" panose="02010600030101010101" charset="-122"/>
              <a:ea typeface="站酷快乐体2016修订版" panose="02010600030101010101" charset="-122"/>
              <a:cs typeface="站酷快乐体2016修订版" panose="02010600030101010101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7203441" y="4062621"/>
            <a:ext cx="626458" cy="629230"/>
            <a:chOff x="5626360" y="5038776"/>
            <a:chExt cx="626458" cy="629230"/>
          </a:xfrm>
        </p:grpSpPr>
        <p:sp>
          <p:nvSpPr>
            <p:cNvPr id="40" name="Oval 4"/>
            <p:cNvSpPr/>
            <p:nvPr/>
          </p:nvSpPr>
          <p:spPr>
            <a:xfrm>
              <a:off x="5626360" y="5038776"/>
              <a:ext cx="626458" cy="629230"/>
            </a:xfrm>
            <a:prstGeom prst="ellipse">
              <a:avLst/>
            </a:prstGeom>
            <a:solidFill>
              <a:srgbClr val="FFE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32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1" name="Freeform 206"/>
            <p:cNvSpPr>
              <a:spLocks noChangeAspect="1" noEditPoints="1"/>
            </p:cNvSpPr>
            <p:nvPr/>
          </p:nvSpPr>
          <p:spPr bwMode="auto">
            <a:xfrm>
              <a:off x="5807657" y="5193913"/>
              <a:ext cx="263865" cy="318957"/>
            </a:xfrm>
            <a:custGeom>
              <a:avLst/>
              <a:gdLst>
                <a:gd name="T0" fmla="*/ 0 w 77"/>
                <a:gd name="T1" fmla="*/ 85 h 93"/>
                <a:gd name="T2" fmla="*/ 30 w 77"/>
                <a:gd name="T3" fmla="*/ 20 h 93"/>
                <a:gd name="T4" fmla="*/ 38 w 77"/>
                <a:gd name="T5" fmla="*/ 26 h 93"/>
                <a:gd name="T6" fmla="*/ 39 w 77"/>
                <a:gd name="T7" fmla="*/ 27 h 93"/>
                <a:gd name="T8" fmla="*/ 39 w 77"/>
                <a:gd name="T9" fmla="*/ 27 h 93"/>
                <a:gd name="T10" fmla="*/ 40 w 77"/>
                <a:gd name="T11" fmla="*/ 27 h 93"/>
                <a:gd name="T12" fmla="*/ 40 w 77"/>
                <a:gd name="T13" fmla="*/ 28 h 93"/>
                <a:gd name="T14" fmla="*/ 40 w 77"/>
                <a:gd name="T15" fmla="*/ 28 h 93"/>
                <a:gd name="T16" fmla="*/ 41 w 77"/>
                <a:gd name="T17" fmla="*/ 28 h 93"/>
                <a:gd name="T18" fmla="*/ 41 w 77"/>
                <a:gd name="T19" fmla="*/ 29 h 93"/>
                <a:gd name="T20" fmla="*/ 42 w 77"/>
                <a:gd name="T21" fmla="*/ 29 h 93"/>
                <a:gd name="T22" fmla="*/ 42 w 77"/>
                <a:gd name="T23" fmla="*/ 29 h 93"/>
                <a:gd name="T24" fmla="*/ 43 w 77"/>
                <a:gd name="T25" fmla="*/ 29 h 93"/>
                <a:gd name="T26" fmla="*/ 43 w 77"/>
                <a:gd name="T27" fmla="*/ 30 h 93"/>
                <a:gd name="T28" fmla="*/ 43 w 77"/>
                <a:gd name="T29" fmla="*/ 30 h 93"/>
                <a:gd name="T30" fmla="*/ 48 w 77"/>
                <a:gd name="T31" fmla="*/ 33 h 93"/>
                <a:gd name="T32" fmla="*/ 48 w 77"/>
                <a:gd name="T33" fmla="*/ 33 h 93"/>
                <a:gd name="T34" fmla="*/ 49 w 77"/>
                <a:gd name="T35" fmla="*/ 34 h 93"/>
                <a:gd name="T36" fmla="*/ 49 w 77"/>
                <a:gd name="T37" fmla="*/ 34 h 93"/>
                <a:gd name="T38" fmla="*/ 50 w 77"/>
                <a:gd name="T39" fmla="*/ 34 h 93"/>
                <a:gd name="T40" fmla="*/ 50 w 77"/>
                <a:gd name="T41" fmla="*/ 35 h 93"/>
                <a:gd name="T42" fmla="*/ 50 w 77"/>
                <a:gd name="T43" fmla="*/ 35 h 93"/>
                <a:gd name="T44" fmla="*/ 51 w 77"/>
                <a:gd name="T45" fmla="*/ 35 h 93"/>
                <a:gd name="T46" fmla="*/ 51 w 77"/>
                <a:gd name="T47" fmla="*/ 36 h 93"/>
                <a:gd name="T48" fmla="*/ 52 w 77"/>
                <a:gd name="T49" fmla="*/ 36 h 93"/>
                <a:gd name="T50" fmla="*/ 52 w 77"/>
                <a:gd name="T51" fmla="*/ 36 h 93"/>
                <a:gd name="T52" fmla="*/ 53 w 77"/>
                <a:gd name="T53" fmla="*/ 37 h 93"/>
                <a:gd name="T54" fmla="*/ 53 w 77"/>
                <a:gd name="T55" fmla="*/ 37 h 93"/>
                <a:gd name="T56" fmla="*/ 48 w 77"/>
                <a:gd name="T57" fmla="*/ 79 h 93"/>
                <a:gd name="T58" fmla="*/ 7 w 77"/>
                <a:gd name="T59" fmla="*/ 91 h 93"/>
                <a:gd name="T60" fmla="*/ 35 w 77"/>
                <a:gd name="T61" fmla="*/ 64 h 93"/>
                <a:gd name="T62" fmla="*/ 19 w 77"/>
                <a:gd name="T63" fmla="*/ 53 h 93"/>
                <a:gd name="T64" fmla="*/ 3 w 77"/>
                <a:gd name="T65" fmla="*/ 88 h 93"/>
                <a:gd name="T66" fmla="*/ 73 w 77"/>
                <a:gd name="T67" fmla="*/ 93 h 93"/>
                <a:gd name="T68" fmla="*/ 54 w 77"/>
                <a:gd name="T69" fmla="*/ 83 h 93"/>
                <a:gd name="T70" fmla="*/ 69 w 77"/>
                <a:gd name="T71" fmla="*/ 42 h 93"/>
                <a:gd name="T72" fmla="*/ 34 w 77"/>
                <a:gd name="T73" fmla="*/ 0 h 93"/>
                <a:gd name="T74" fmla="*/ 69 w 77"/>
                <a:gd name="T75" fmla="*/ 4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8135729" y="3901356"/>
            <a:ext cx="909223" cy="81253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1600" kern="100" dirty="0">
                <a:solidFill>
                  <a:srgbClr val="9FD8FC"/>
                </a:solidFill>
                <a:latin typeface="站酷快乐体2016修订版" panose="02010600030101010101" charset="-122"/>
                <a:ea typeface="站酷快乐体2016修订版" panose="02010600030101010101" charset="-122"/>
                <a:cs typeface="站酷快乐体2016修订版" panose="02010600030101010101" charset="-122"/>
              </a:rPr>
              <a:t>PART 04</a:t>
            </a:r>
            <a:endParaRPr lang="en-US" altLang="zh-CN" sz="1600" kern="100" dirty="0">
              <a:solidFill>
                <a:srgbClr val="C00000"/>
              </a:solidFill>
              <a:latin typeface="站酷快乐体2016修订版" panose="02010600030101010101" charset="-122"/>
              <a:ea typeface="站酷快乐体2016修订版" panose="02010600030101010101" charset="-122"/>
              <a:cs typeface="站酷快乐体2016修订版" panose="02010600030101010101" charset="-122"/>
            </a:endParaRPr>
          </a:p>
          <a:p>
            <a:pPr>
              <a:lnSpc>
                <a:spcPct val="130000"/>
              </a:lnSpc>
              <a:spcAft>
                <a:spcPts val="0"/>
              </a:spcAft>
              <a:defRPr/>
            </a:pPr>
            <a:r>
              <a:rPr lang="zh-TW" altLang="en-US" sz="2000" b="1" dirty="0" smtClean="0">
                <a:solidFill>
                  <a:srgbClr val="262626"/>
                </a:solidFill>
                <a:latin typeface="站酷快乐体2016修订版" panose="02010600030101010101" charset="-122"/>
                <a:ea typeface="站酷快乐体2016修订版" panose="02010600030101010101" charset="-122"/>
                <a:cs typeface="站酷快乐体2016修订版" panose="02010600030101010101" charset="-122"/>
                <a:sym typeface="+mn-lt"/>
              </a:rPr>
              <a:t>結論</a:t>
            </a:r>
            <a:endParaRPr lang="zh-CN" altLang="en-US" sz="1400" dirty="0">
              <a:latin typeface="站酷快乐体2016修订版" panose="02010600030101010101" charset="-122"/>
              <a:ea typeface="站酷快乐体2016修订版" panose="02010600030101010101" charset="-122"/>
              <a:cs typeface="站酷快乐体2016修订版" panose="02010600030101010101" charset="-122"/>
              <a:sym typeface="+mn-lt"/>
            </a:endParaRPr>
          </a:p>
        </p:txBody>
      </p:sp>
      <p:sp>
        <p:nvSpPr>
          <p:cNvPr id="43" name="Rectangle 45"/>
          <p:cNvSpPr/>
          <p:nvPr/>
        </p:nvSpPr>
        <p:spPr bwMode="auto">
          <a:xfrm>
            <a:off x="4786691" y="1684866"/>
            <a:ext cx="2256822" cy="59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TW" altLang="en-US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站酷快乐体2016修订版" panose="02010600030101010101" charset="-122"/>
                <a:ea typeface="站酷快乐体2016修订版" panose="02010600030101010101" charset="-122"/>
                <a:cs typeface="站酷快乐体2016修订版" panose="02010600030101010101" charset="-122"/>
                <a:sym typeface="Bebas Neue" charset="0"/>
              </a:rPr>
              <a:t>目</a:t>
            </a:r>
            <a:r>
              <a:rPr lang="zh-CN" altLang="en-US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站酷快乐体2016修订版" panose="02010600030101010101" charset="-122"/>
                <a:ea typeface="站酷快乐体2016修订版" panose="02010600030101010101" charset="-122"/>
                <a:cs typeface="站酷快乐体2016修订版" panose="02010600030101010101" charset="-122"/>
                <a:sym typeface="Bebas Neue" charset="0"/>
              </a:rPr>
              <a:t>  </a:t>
            </a:r>
            <a:r>
              <a:rPr lang="zh-TW" altLang="en-US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站酷快乐体2016修订版" panose="02010600030101010101" charset="-122"/>
                <a:ea typeface="站酷快乐体2016修订版" panose="02010600030101010101" charset="-122"/>
                <a:cs typeface="站酷快乐体2016修订版" panose="02010600030101010101" charset="-122"/>
                <a:sym typeface="Bebas Neue" charset="0"/>
              </a:rPr>
              <a:t>錄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站酷快乐体2016修订版" panose="02010600030101010101" charset="-122"/>
              <a:ea typeface="站酷快乐体2016修订版" panose="02010600030101010101" charset="-122"/>
              <a:cs typeface="站酷快乐体2016修订版" panose="02010600030101010101" charset="-122"/>
              <a:sym typeface="Bebas Neue" charset="0"/>
            </a:endParaRPr>
          </a:p>
        </p:txBody>
      </p:sp>
      <p:sp>
        <p:nvSpPr>
          <p:cNvPr id="44" name="Rectangle 45"/>
          <p:cNvSpPr/>
          <p:nvPr/>
        </p:nvSpPr>
        <p:spPr bwMode="auto">
          <a:xfrm>
            <a:off x="4530250" y="2278883"/>
            <a:ext cx="3363805" cy="59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站酷快乐体2016修订版" panose="02010600030101010101" charset="-122"/>
                <a:ea typeface="站酷快乐体2016修订版" panose="02010600030101010101" charset="-122"/>
              </a:rPr>
              <a:t>CONTENTS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5" grpId="0" bldLvl="0" animBg="1"/>
      <p:bldP spid="16" grpId="0" bldLvl="0" animBg="1"/>
      <p:bldP spid="6" grpId="0"/>
      <p:bldP spid="34" grpId="0"/>
      <p:bldP spid="38" grpId="0"/>
      <p:bldP spid="42" grpId="0"/>
      <p:bldP spid="43" grpId="0"/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flipH="1">
            <a:off x="-431" y="0"/>
            <a:ext cx="12192000" cy="6858000"/>
          </a:xfrm>
          <a:prstGeom prst="rtTriangle">
            <a:avLst/>
          </a:prstGeom>
          <a:solidFill>
            <a:srgbClr val="B5D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直角三角形 2"/>
          <p:cNvSpPr/>
          <p:nvPr/>
        </p:nvSpPr>
        <p:spPr>
          <a:xfrm flipV="1">
            <a:off x="-635" y="-3175"/>
            <a:ext cx="12192000" cy="6858000"/>
          </a:xfrm>
          <a:prstGeom prst="rtTriangle">
            <a:avLst/>
          </a:prstGeom>
          <a:solidFill>
            <a:srgbClr val="FF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48335" y="1097915"/>
            <a:ext cx="10860405" cy="46050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440000" sx="101000" sy="101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 descr="undefined (3)"/>
          <p:cNvPicPr>
            <a:picLocks noChangeAspect="1"/>
          </p:cNvPicPr>
          <p:nvPr/>
        </p:nvPicPr>
        <p:blipFill>
          <a:blip r:embed="rId2"/>
          <a:srcRect l="26098" r="25947"/>
          <a:stretch>
            <a:fillRect/>
          </a:stretch>
        </p:blipFill>
        <p:spPr>
          <a:xfrm>
            <a:off x="10968355" y="5702935"/>
            <a:ext cx="1028065" cy="1027430"/>
          </a:xfrm>
          <a:prstGeom prst="rect">
            <a:avLst/>
          </a:prstGeom>
        </p:spPr>
      </p:pic>
      <p:sp>
        <p:nvSpPr>
          <p:cNvPr id="19" name="等腰三角形 18"/>
          <p:cNvSpPr/>
          <p:nvPr/>
        </p:nvSpPr>
        <p:spPr>
          <a:xfrm rot="5040000">
            <a:off x="475615" y="-59055"/>
            <a:ext cx="949325" cy="1239520"/>
          </a:xfrm>
          <a:prstGeom prst="triangle">
            <a:avLst>
              <a:gd name="adj" fmla="val 52325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10868660" y="118745"/>
            <a:ext cx="767080" cy="789940"/>
          </a:xfrm>
          <a:prstGeom prst="ellipse">
            <a:avLst/>
          </a:prstGeom>
          <a:noFill/>
          <a:ln w="1206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棱台 20"/>
          <p:cNvSpPr/>
          <p:nvPr/>
        </p:nvSpPr>
        <p:spPr>
          <a:xfrm rot="20880000">
            <a:off x="10083800" y="6059170"/>
            <a:ext cx="1697355" cy="500380"/>
          </a:xfrm>
          <a:prstGeom prst="bevel">
            <a:avLst/>
          </a:prstGeom>
          <a:noFill/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6555705">
            <a:off x="7518060" y="136915"/>
            <a:ext cx="377180" cy="477672"/>
          </a:xfrm>
          <a:prstGeom prst="triangle">
            <a:avLst/>
          </a:prstGeom>
          <a:noFill/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110610">
            <a:off x="7692238" y="490469"/>
            <a:ext cx="377180" cy="477672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9778365" y="4144010"/>
            <a:ext cx="1569085" cy="1558925"/>
          </a:xfrm>
          <a:prstGeom prst="ellipse">
            <a:avLst/>
          </a:prstGeom>
          <a:pattFill prst="pct5">
            <a:fgClr>
              <a:srgbClr val="B5DFF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46"/>
          <p:cNvSpPr>
            <a:spLocks noChangeAspect="1"/>
          </p:cNvSpPr>
          <p:nvPr/>
        </p:nvSpPr>
        <p:spPr bwMode="auto">
          <a:xfrm>
            <a:off x="460035" y="5502475"/>
            <a:ext cx="1223750" cy="1182504"/>
          </a:xfrm>
          <a:custGeom>
            <a:avLst/>
            <a:gdLst>
              <a:gd name="T0" fmla="*/ 71 w 197"/>
              <a:gd name="T1" fmla="*/ 88 h 190"/>
              <a:gd name="T2" fmla="*/ 68 w 197"/>
              <a:gd name="T3" fmla="*/ 58 h 190"/>
              <a:gd name="T4" fmla="*/ 74 w 197"/>
              <a:gd name="T5" fmla="*/ 46 h 190"/>
              <a:gd name="T6" fmla="*/ 81 w 197"/>
              <a:gd name="T7" fmla="*/ 45 h 190"/>
              <a:gd name="T8" fmla="*/ 80 w 197"/>
              <a:gd name="T9" fmla="*/ 51 h 190"/>
              <a:gd name="T10" fmla="*/ 83 w 197"/>
              <a:gd name="T11" fmla="*/ 90 h 190"/>
              <a:gd name="T12" fmla="*/ 115 w 197"/>
              <a:gd name="T13" fmla="*/ 93 h 190"/>
              <a:gd name="T14" fmla="*/ 127 w 197"/>
              <a:gd name="T15" fmla="*/ 64 h 190"/>
              <a:gd name="T16" fmla="*/ 104 w 197"/>
              <a:gd name="T17" fmla="*/ 42 h 190"/>
              <a:gd name="T18" fmla="*/ 97 w 197"/>
              <a:gd name="T19" fmla="*/ 37 h 190"/>
              <a:gd name="T20" fmla="*/ 105 w 197"/>
              <a:gd name="T21" fmla="*/ 35 h 190"/>
              <a:gd name="T22" fmla="*/ 131 w 197"/>
              <a:gd name="T23" fmla="*/ 84 h 190"/>
              <a:gd name="T24" fmla="*/ 134 w 197"/>
              <a:gd name="T25" fmla="*/ 91 h 190"/>
              <a:gd name="T26" fmla="*/ 158 w 197"/>
              <a:gd name="T27" fmla="*/ 117 h 190"/>
              <a:gd name="T28" fmla="*/ 159 w 197"/>
              <a:gd name="T29" fmla="*/ 121 h 190"/>
              <a:gd name="T30" fmla="*/ 157 w 197"/>
              <a:gd name="T31" fmla="*/ 125 h 190"/>
              <a:gd name="T32" fmla="*/ 153 w 197"/>
              <a:gd name="T33" fmla="*/ 124 h 190"/>
              <a:gd name="T34" fmla="*/ 151 w 197"/>
              <a:gd name="T35" fmla="*/ 120 h 190"/>
              <a:gd name="T36" fmla="*/ 128 w 197"/>
              <a:gd name="T37" fmla="*/ 96 h 190"/>
              <a:gd name="T38" fmla="*/ 122 w 197"/>
              <a:gd name="T39" fmla="*/ 97 h 190"/>
              <a:gd name="T40" fmla="*/ 79 w 197"/>
              <a:gd name="T41" fmla="*/ 97 h 190"/>
              <a:gd name="T42" fmla="*/ 73 w 197"/>
              <a:gd name="T43" fmla="*/ 96 h 190"/>
              <a:gd name="T44" fmla="*/ 43 w 197"/>
              <a:gd name="T45" fmla="*/ 144 h 190"/>
              <a:gd name="T46" fmla="*/ 46 w 197"/>
              <a:gd name="T47" fmla="*/ 150 h 190"/>
              <a:gd name="T48" fmla="*/ 177 w 197"/>
              <a:gd name="T49" fmla="*/ 115 h 190"/>
              <a:gd name="T50" fmla="*/ 111 w 197"/>
              <a:gd name="T51" fmla="*/ 12 h 190"/>
              <a:gd name="T52" fmla="*/ 22 w 197"/>
              <a:gd name="T53" fmla="*/ 74 h 190"/>
              <a:gd name="T54" fmla="*/ 24 w 197"/>
              <a:gd name="T55" fmla="*/ 116 h 190"/>
              <a:gd name="T56" fmla="*/ 23 w 197"/>
              <a:gd name="T57" fmla="*/ 122 h 190"/>
              <a:gd name="T58" fmla="*/ 17 w 197"/>
              <a:gd name="T59" fmla="*/ 119 h 190"/>
              <a:gd name="T60" fmla="*/ 92 w 197"/>
              <a:gd name="T61" fmla="*/ 4 h 190"/>
              <a:gd name="T62" fmla="*/ 186 w 197"/>
              <a:gd name="T63" fmla="*/ 75 h 190"/>
              <a:gd name="T64" fmla="*/ 102 w 197"/>
              <a:gd name="T65" fmla="*/ 178 h 190"/>
              <a:gd name="T66" fmla="*/ 40 w 197"/>
              <a:gd name="T67" fmla="*/ 154 h 190"/>
              <a:gd name="T68" fmla="*/ 36 w 197"/>
              <a:gd name="T69" fmla="*/ 144 h 190"/>
              <a:gd name="T70" fmla="*/ 68 w 197"/>
              <a:gd name="T71" fmla="*/ 91 h 190"/>
              <a:gd name="T72" fmla="*/ 70 w 197"/>
              <a:gd name="T73" fmla="*/ 89 h 190"/>
              <a:gd name="T74" fmla="*/ 71 w 197"/>
              <a:gd name="T75" fmla="*/ 88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97" h="190">
                <a:moveTo>
                  <a:pt x="71" y="88"/>
                </a:moveTo>
                <a:cubicBezTo>
                  <a:pt x="66" y="79"/>
                  <a:pt x="64" y="68"/>
                  <a:pt x="68" y="58"/>
                </a:cubicBezTo>
                <a:cubicBezTo>
                  <a:pt x="69" y="54"/>
                  <a:pt x="72" y="50"/>
                  <a:pt x="74" y="46"/>
                </a:cubicBezTo>
                <a:cubicBezTo>
                  <a:pt x="76" y="44"/>
                  <a:pt x="78" y="42"/>
                  <a:pt x="81" y="45"/>
                </a:cubicBezTo>
                <a:cubicBezTo>
                  <a:pt x="83" y="47"/>
                  <a:pt x="81" y="49"/>
                  <a:pt x="80" y="51"/>
                </a:cubicBezTo>
                <a:cubicBezTo>
                  <a:pt x="70" y="64"/>
                  <a:pt x="71" y="81"/>
                  <a:pt x="83" y="90"/>
                </a:cubicBezTo>
                <a:cubicBezTo>
                  <a:pt x="92" y="98"/>
                  <a:pt x="104" y="99"/>
                  <a:pt x="115" y="93"/>
                </a:cubicBezTo>
                <a:cubicBezTo>
                  <a:pt x="125" y="87"/>
                  <a:pt x="130" y="75"/>
                  <a:pt x="127" y="64"/>
                </a:cubicBezTo>
                <a:cubicBezTo>
                  <a:pt x="125" y="52"/>
                  <a:pt x="116" y="44"/>
                  <a:pt x="104" y="42"/>
                </a:cubicBezTo>
                <a:cubicBezTo>
                  <a:pt x="101" y="41"/>
                  <a:pt x="96" y="42"/>
                  <a:pt x="97" y="37"/>
                </a:cubicBezTo>
                <a:cubicBezTo>
                  <a:pt x="98" y="33"/>
                  <a:pt x="102" y="34"/>
                  <a:pt x="105" y="35"/>
                </a:cubicBezTo>
                <a:cubicBezTo>
                  <a:pt x="129" y="38"/>
                  <a:pt x="142" y="63"/>
                  <a:pt x="131" y="84"/>
                </a:cubicBezTo>
                <a:cubicBezTo>
                  <a:pt x="130" y="88"/>
                  <a:pt x="131" y="89"/>
                  <a:pt x="134" y="91"/>
                </a:cubicBezTo>
                <a:cubicBezTo>
                  <a:pt x="144" y="97"/>
                  <a:pt x="152" y="106"/>
                  <a:pt x="158" y="117"/>
                </a:cubicBezTo>
                <a:cubicBezTo>
                  <a:pt x="158" y="118"/>
                  <a:pt x="159" y="119"/>
                  <a:pt x="159" y="121"/>
                </a:cubicBezTo>
                <a:cubicBezTo>
                  <a:pt x="159" y="122"/>
                  <a:pt x="158" y="124"/>
                  <a:pt x="157" y="125"/>
                </a:cubicBezTo>
                <a:cubicBezTo>
                  <a:pt x="156" y="125"/>
                  <a:pt x="154" y="124"/>
                  <a:pt x="153" y="124"/>
                </a:cubicBezTo>
                <a:cubicBezTo>
                  <a:pt x="152" y="123"/>
                  <a:pt x="152" y="121"/>
                  <a:pt x="151" y="120"/>
                </a:cubicBezTo>
                <a:cubicBezTo>
                  <a:pt x="146" y="110"/>
                  <a:pt x="138" y="102"/>
                  <a:pt x="128" y="96"/>
                </a:cubicBezTo>
                <a:cubicBezTo>
                  <a:pt x="126" y="95"/>
                  <a:pt x="124" y="95"/>
                  <a:pt x="122" y="97"/>
                </a:cubicBezTo>
                <a:cubicBezTo>
                  <a:pt x="108" y="107"/>
                  <a:pt x="93" y="106"/>
                  <a:pt x="79" y="97"/>
                </a:cubicBezTo>
                <a:cubicBezTo>
                  <a:pt x="77" y="96"/>
                  <a:pt x="75" y="95"/>
                  <a:pt x="73" y="96"/>
                </a:cubicBezTo>
                <a:cubicBezTo>
                  <a:pt x="55" y="107"/>
                  <a:pt x="45" y="123"/>
                  <a:pt x="43" y="144"/>
                </a:cubicBezTo>
                <a:cubicBezTo>
                  <a:pt x="43" y="146"/>
                  <a:pt x="45" y="148"/>
                  <a:pt x="46" y="150"/>
                </a:cubicBezTo>
                <a:cubicBezTo>
                  <a:pt x="88" y="190"/>
                  <a:pt x="160" y="170"/>
                  <a:pt x="177" y="115"/>
                </a:cubicBezTo>
                <a:cubicBezTo>
                  <a:pt x="191" y="67"/>
                  <a:pt x="161" y="19"/>
                  <a:pt x="111" y="12"/>
                </a:cubicBezTo>
                <a:cubicBezTo>
                  <a:pt x="71" y="5"/>
                  <a:pt x="31" y="33"/>
                  <a:pt x="22" y="74"/>
                </a:cubicBezTo>
                <a:cubicBezTo>
                  <a:pt x="19" y="88"/>
                  <a:pt x="20" y="102"/>
                  <a:pt x="24" y="116"/>
                </a:cubicBezTo>
                <a:cubicBezTo>
                  <a:pt x="25" y="119"/>
                  <a:pt x="26" y="121"/>
                  <a:pt x="23" y="122"/>
                </a:cubicBezTo>
                <a:cubicBezTo>
                  <a:pt x="20" y="124"/>
                  <a:pt x="18" y="121"/>
                  <a:pt x="17" y="119"/>
                </a:cubicBezTo>
                <a:cubicBezTo>
                  <a:pt x="0" y="64"/>
                  <a:pt x="37" y="9"/>
                  <a:pt x="92" y="4"/>
                </a:cubicBezTo>
                <a:cubicBezTo>
                  <a:pt x="139" y="0"/>
                  <a:pt x="177" y="30"/>
                  <a:pt x="186" y="75"/>
                </a:cubicBezTo>
                <a:cubicBezTo>
                  <a:pt x="197" y="128"/>
                  <a:pt x="155" y="178"/>
                  <a:pt x="102" y="178"/>
                </a:cubicBezTo>
                <a:cubicBezTo>
                  <a:pt x="78" y="178"/>
                  <a:pt x="57" y="170"/>
                  <a:pt x="40" y="154"/>
                </a:cubicBezTo>
                <a:cubicBezTo>
                  <a:pt x="37" y="151"/>
                  <a:pt x="36" y="148"/>
                  <a:pt x="36" y="144"/>
                </a:cubicBezTo>
                <a:cubicBezTo>
                  <a:pt x="37" y="121"/>
                  <a:pt x="48" y="103"/>
                  <a:pt x="68" y="91"/>
                </a:cubicBezTo>
                <a:cubicBezTo>
                  <a:pt x="69" y="90"/>
                  <a:pt x="69" y="90"/>
                  <a:pt x="70" y="89"/>
                </a:cubicBezTo>
                <a:cubicBezTo>
                  <a:pt x="70" y="89"/>
                  <a:pt x="70" y="89"/>
                  <a:pt x="71" y="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466465" y="2945130"/>
            <a:ext cx="55048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7200" b="1" kern="100" dirty="0" smtClean="0">
                <a:latin typeface="站酷快乐体2016修订版" panose="02010600030101010101" charset="-122"/>
                <a:ea typeface="站酷快乐体2016修订版" panose="02010600030101010101" charset="-122"/>
                <a:cs typeface="站酷快乐体2016修订版" panose="02010600030101010101" charset="-122"/>
                <a:sym typeface="+mn-ea"/>
              </a:rPr>
              <a:t>導論</a:t>
            </a:r>
            <a:endParaRPr lang="en-US" altLang="zh-CN" sz="7200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站酷快乐体2016修订版" panose="02010600030101010101" charset="-122"/>
              <a:ea typeface="站酷快乐体2016修订版" panose="02010600030101010101" charset="-122"/>
            </a:endParaRPr>
          </a:p>
        </p:txBody>
      </p:sp>
      <p:pic>
        <p:nvPicPr>
          <p:cNvPr id="17" name="图片 16" descr="undefined (2)"/>
          <p:cNvPicPr>
            <a:picLocks noChangeAspect="1"/>
          </p:cNvPicPr>
          <p:nvPr/>
        </p:nvPicPr>
        <p:blipFill>
          <a:blip r:embed="rId3"/>
          <a:srcRect l="4640" t="2372" r="3006" b="1523"/>
          <a:stretch>
            <a:fillRect/>
          </a:stretch>
        </p:blipFill>
        <p:spPr>
          <a:xfrm>
            <a:off x="4727575" y="1586865"/>
            <a:ext cx="2982595" cy="3037205"/>
          </a:xfrm>
          <a:prstGeom prst="ellipse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5591810" y="1877060"/>
            <a:ext cx="973455" cy="11068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6600" b="1" kern="100" dirty="0">
                <a:solidFill>
                  <a:schemeClr val="bg1"/>
                </a:solidFill>
                <a:effectLst>
                  <a:outerShdw blurRad="50800" dist="38100" dir="2700000" sx="103000" sy="103000" algn="tl" rotWithShape="0">
                    <a:prstClr val="black">
                      <a:alpha val="100000"/>
                    </a:prstClr>
                  </a:outerShdw>
                </a:effectLst>
                <a:latin typeface="站酷快乐体2016修订版" panose="02010600030101010101" charset="-122"/>
                <a:ea typeface="站酷快乐体2016修订版" panose="02010600030101010101" charset="-122"/>
                <a:cs typeface="站酷快乐体2016修订版" panose="02010600030101010101" charset="-122"/>
                <a:sym typeface="+mn-ea"/>
              </a:rPr>
              <a:t>01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5207143" y="4739640"/>
            <a:ext cx="2096921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spcAft>
                <a:spcPts val="0"/>
              </a:spcAft>
              <a:defRPr/>
            </a:pPr>
            <a:r>
              <a:rPr lang="en-US" altLang="zh-TW" sz="3600" dirty="0" smtClean="0">
                <a:latin typeface="站酷快乐体2016修订版" panose="02010600030101010101" charset="-122"/>
                <a:ea typeface="站酷快乐体2016修订版" panose="02010600030101010101" charset="-122"/>
                <a:cs typeface="站酷快乐体2016修订版" panose="02010600030101010101" charset="-122"/>
                <a:sym typeface="+mn-ea"/>
              </a:rPr>
              <a:t>Abstract</a:t>
            </a:r>
            <a:endParaRPr lang="zh-CN" altLang="en-US" sz="3600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29" grpId="0"/>
      <p:bldP spid="28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6368347" y="2108401"/>
            <a:ext cx="156966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站酷快乐体2016修订版" panose="02010600030101010101" charset="-122"/>
                <a:sym typeface="+mn-lt"/>
              </a:rPr>
              <a:t>背景</a:t>
            </a:r>
            <a:endParaRPr lang="zh-CN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  <a:cs typeface="站酷快乐体2016修订版" panose="02010600030101010101" charset="-122"/>
              <a:sym typeface="+mn-lt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368347" y="3768017"/>
            <a:ext cx="295465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站酷快乐体2016修订版" panose="02010600030101010101" charset="-122"/>
                <a:sym typeface="+mn-lt"/>
              </a:rPr>
              <a:t>研究動機</a:t>
            </a:r>
            <a:endParaRPr lang="en-US" sz="5400" b="1" dirty="0">
              <a:latin typeface="微軟正黑體" panose="020B0604030504040204" pitchFamily="34" charset="-120"/>
              <a:ea typeface="微軟正黑體" panose="020B0604030504040204" pitchFamily="34" charset="-120"/>
              <a:cs typeface="站酷快乐体2016修订版" panose="02010600030101010101" charset="-122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504841" y="1376910"/>
            <a:ext cx="4104716" cy="4104180"/>
            <a:chOff x="955166" y="1150726"/>
            <a:chExt cx="4538091" cy="4537498"/>
          </a:xfrm>
        </p:grpSpPr>
        <p:sp>
          <p:nvSpPr>
            <p:cNvPr id="8" name="椭圆 7"/>
            <p:cNvSpPr/>
            <p:nvPr/>
          </p:nvSpPr>
          <p:spPr>
            <a:xfrm>
              <a:off x="955166" y="1150726"/>
              <a:ext cx="4538091" cy="4537498"/>
            </a:xfrm>
            <a:prstGeom prst="ellipse">
              <a:avLst/>
            </a:prstGeom>
            <a:gradFill>
              <a:gsLst>
                <a:gs pos="0">
                  <a:srgbClr val="FFE5E5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  <a:ln w="38100">
              <a:noFill/>
            </a:ln>
            <a:effectLst>
              <a:outerShdw blurRad="368300" dist="368300" dir="2700000" algn="tr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5720" rIns="0" bIns="45720"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36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grpSp>
          <p:nvGrpSpPr>
            <p:cNvPr id="9" name="Group 3"/>
            <p:cNvGrpSpPr/>
            <p:nvPr/>
          </p:nvGrpSpPr>
          <p:grpSpPr bwMode="auto">
            <a:xfrm flipH="1">
              <a:off x="2143125" y="2305050"/>
              <a:ext cx="2162175" cy="2170113"/>
              <a:chOff x="0" y="0"/>
              <a:chExt cx="718723" cy="718723"/>
            </a:xfrm>
          </p:grpSpPr>
          <p:sp>
            <p:nvSpPr>
              <p:cNvPr id="10" name="Oval 37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718723" cy="718723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 w="3175">
                <a:solidFill>
                  <a:srgbClr val="D8D8D8"/>
                </a:solidFill>
                <a:miter lim="800000"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zh-CN" sz="13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" name="Oval 373"/>
              <p:cNvSpPr>
                <a:spLocks noChangeArrowheads="1"/>
              </p:cNvSpPr>
              <p:nvPr/>
            </p:nvSpPr>
            <p:spPr bwMode="auto">
              <a:xfrm>
                <a:off x="57211" y="56458"/>
                <a:ext cx="604300" cy="605807"/>
              </a:xfrm>
              <a:prstGeom prst="ellipse">
                <a:avLst/>
              </a:prstGeom>
              <a:blipFill>
                <a:blip r:embed="rId2"/>
                <a:stretch>
                  <a:fillRect l="-25958" r="-25560"/>
                </a:stretch>
              </a:blipFill>
              <a:ln w="3175">
                <a:solidFill>
                  <a:schemeClr val="bg1"/>
                </a:solidFill>
                <a:miter lim="800000"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zh-CN" sz="1300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7527925" y="982931"/>
            <a:ext cx="1591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/>
            </a:lvl1pPr>
          </a:lstStyle>
          <a:p>
            <a:pPr algn="dist"/>
            <a:r>
              <a:rPr lang="zh-TW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站酷快乐体2016修订版" panose="02010600030101010101" charset="-122"/>
                <a:ea typeface="站酷快乐体2016修订版" panose="02010600030101010101" charset="-122"/>
              </a:rPr>
              <a:t>背景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站酷快乐体2016修订版" panose="02010600030101010101" charset="-122"/>
              <a:ea typeface="站酷快乐体2016修订版" panose="0201060003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110605" y="2945462"/>
            <a:ext cx="4881880" cy="830997"/>
          </a:xfrm>
          <a:prstGeom prst="rect">
            <a:avLst/>
          </a:prstGeom>
          <a:noFill/>
        </p:spPr>
        <p:txBody>
          <a:bodyPr wrap="square" numCol="1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2400" dirty="0"/>
              <a:t>近年來機器學習蓬勃發展，有許多突破性的代表</a:t>
            </a:r>
            <a:r>
              <a:rPr lang="zh-TW" altLang="en-US" sz="2400" dirty="0" smtClean="0"/>
              <a:t>出現</a:t>
            </a:r>
            <a:endParaRPr lang="zh-TW" altLang="en-US" sz="24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15" y="2945462"/>
            <a:ext cx="4641937" cy="2611089"/>
          </a:xfrm>
          <a:prstGeom prst="rect">
            <a:avLst/>
          </a:prstGeom>
        </p:spPr>
      </p:pic>
      <p:pic>
        <p:nvPicPr>
          <p:cNvPr id="12" name="Picture 2" descr="https://deepmind.com/static/v0.0.0/images/deepmind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815" y="1275319"/>
            <a:ext cx="4641937" cy="1111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/>
      <p:bldP spid="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1226878" y="4153337"/>
            <a:ext cx="2101755" cy="2101755"/>
          </a:xfrm>
          <a:prstGeom prst="ellipse">
            <a:avLst/>
          </a:prstGeom>
          <a:solidFill>
            <a:srgbClr val="FBD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326579" y="2717776"/>
            <a:ext cx="47397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現今人工智慧可以模仿人類做到許多相似的事情，甚至能夠做得更好。</a:t>
            </a:r>
          </a:p>
        </p:txBody>
      </p:sp>
      <p:pic>
        <p:nvPicPr>
          <p:cNvPr id="12" name="Picture 2" descr="æä¸ç³è AlphaGo é¦æ°çµææçæ£å±ãDeepMind ç´æ­è¦é »æªå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371" y="758959"/>
            <a:ext cx="4573052" cy="254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ãalphago ææµ·ãçåçæå°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372" y="3534994"/>
            <a:ext cx="4573052" cy="2574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1226878" y="4153337"/>
            <a:ext cx="2101755" cy="2101755"/>
          </a:xfrm>
          <a:prstGeom prst="ellipse">
            <a:avLst/>
          </a:prstGeom>
          <a:solidFill>
            <a:srgbClr val="FBD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326579" y="2717776"/>
            <a:ext cx="47397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在基於電腦的處理速度比人類還要高的情形下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，我們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提出了一個假設，讓機器學習如何辨識物體、人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，就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能夠收集到想要的資訊。</a:t>
            </a:r>
          </a:p>
        </p:txBody>
      </p:sp>
      <p:pic>
        <p:nvPicPr>
          <p:cNvPr id="7" name="Picture 2" descr="ç¸éåç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1391" y="1965313"/>
            <a:ext cx="5061045" cy="3074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641905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1226878" y="4153337"/>
            <a:ext cx="2101755" cy="2101755"/>
          </a:xfrm>
          <a:prstGeom prst="ellipse">
            <a:avLst/>
          </a:prstGeom>
          <a:solidFill>
            <a:srgbClr val="FBD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326579" y="2717776"/>
            <a:ext cx="47397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而現今在物體辨識上，速度最快、辨識率最高的就是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 Only Look Once(YOLO)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 descr="ãyolo v3ãçåçæå°çµæ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878" y="1856095"/>
            <a:ext cx="5099701" cy="270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070279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1226878" y="4153337"/>
            <a:ext cx="2101755" cy="2101755"/>
          </a:xfrm>
          <a:prstGeom prst="ellipse">
            <a:avLst/>
          </a:prstGeom>
          <a:solidFill>
            <a:srgbClr val="FBD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422114" y="1609779"/>
            <a:ext cx="473970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傳統的目標檢測是將圖片切成許多的小圖片，然後從小圖片中檢測目標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(RCNN)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，而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YOLO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則是將圖片劃分成多個區域，而不是真的切割，在經過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Darknet-19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的訓練出來網路結構，最終得到想要的結果，在速度上與準確度上都有極大的提升。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32" name="Picture 8" descr="ç¸éåç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878" y="1914246"/>
            <a:ext cx="5099701" cy="317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pjreddie.com/media/image/map50blu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878" y="1914246"/>
            <a:ext cx="5099701" cy="317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3575308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426</Words>
  <Application>Microsoft Office PowerPoint</Application>
  <PresentationFormat>寬螢幕</PresentationFormat>
  <Paragraphs>68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9" baseType="lpstr">
      <vt:lpstr>Bebas Neue</vt:lpstr>
      <vt:lpstr>微软雅黑</vt:lpstr>
      <vt:lpstr>Nexa Bold</vt:lpstr>
      <vt:lpstr>宋体</vt:lpstr>
      <vt:lpstr>站酷快乐体2016修订版</vt:lpstr>
      <vt:lpstr>微軟正黑體</vt:lpstr>
      <vt:lpstr>新細明體</vt:lpstr>
      <vt:lpstr>Arial</vt:lpstr>
      <vt:lpstr>Calibri</vt:lpstr>
      <vt:lpstr>Calibri Light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bo feng hsieh</cp:lastModifiedBy>
  <cp:revision>70</cp:revision>
  <dcterms:created xsi:type="dcterms:W3CDTF">2017-07-10T02:10:00Z</dcterms:created>
  <dcterms:modified xsi:type="dcterms:W3CDTF">2019-03-11T03:09:02Z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