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263" r:id="rId6"/>
    <p:sldId id="257" r:id="rId7"/>
    <p:sldId id="258" r:id="rId8"/>
    <p:sldId id="259" r:id="rId9"/>
    <p:sldId id="260" r:id="rId10"/>
    <p:sldId id="261" r:id="rId11"/>
    <p:sldId id="266" r:id="rId12"/>
    <p:sldId id="274" r:id="rId13"/>
    <p:sldId id="275" r:id="rId14"/>
    <p:sldId id="276" r:id="rId15"/>
    <p:sldId id="268" r:id="rId16"/>
    <p:sldId id="267" r:id="rId17"/>
    <p:sldId id="269" r:id="rId18"/>
    <p:sldId id="270" r:id="rId19"/>
    <p:sldId id="284" r:id="rId20"/>
    <p:sldId id="271" r:id="rId21"/>
    <p:sldId id="265" r:id="rId22"/>
    <p:sldId id="272" r:id="rId23"/>
    <p:sldId id="273" r:id="rId24"/>
    <p:sldId id="277" r:id="rId25"/>
    <p:sldId id="278" r:id="rId26"/>
    <p:sldId id="279" r:id="rId27"/>
    <p:sldId id="262" r:id="rId28"/>
    <p:sldId id="281" r:id="rId29"/>
    <p:sldId id="282" r:id="rId30"/>
    <p:sldId id="283" r:id="rId31"/>
    <p:sldId id="286" r:id="rId32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63788" autoAdjust="0"/>
  </p:normalViewPr>
  <p:slideViewPr>
    <p:cSldViewPr snapToGrid="0">
      <p:cViewPr varScale="1">
        <p:scale>
          <a:sx n="49" d="100"/>
          <a:sy n="49" d="100"/>
        </p:scale>
        <p:origin x="2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首先，顶点坐标以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的形式建立</a:t>
            </a:r>
            <a:r>
              <a:rPr lang="en-US" altLang="zh-CN" dirty="0" smtClean="0"/>
              <a:t>[0, 0.5,</a:t>
            </a:r>
            <a:r>
              <a:rPr lang="en-US" altLang="zh-CN" baseline="0" dirty="0" smtClean="0"/>
              <a:t> -0.5, -0.5, 0.5, -0.5</a:t>
            </a:r>
            <a:r>
              <a:rPr lang="en-US" altLang="zh-CN" dirty="0" smtClean="0"/>
              <a:t>]</a:t>
            </a:r>
            <a:r>
              <a:rPr lang="zh-CN" altLang="en-US" dirty="0" smtClean="0"/>
              <a:t>其含义是</a:t>
            </a:r>
            <a:r>
              <a:rPr lang="en-US" altLang="zh-CN" dirty="0" smtClean="0"/>
              <a:t>[x1, y1, x2,</a:t>
            </a:r>
            <a:r>
              <a:rPr lang="en-US" altLang="zh-CN" baseline="0" dirty="0" smtClean="0"/>
              <a:t> y2, x3, y3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123</a:t>
            </a:r>
            <a:r>
              <a:rPr lang="zh-CN" altLang="en-US" dirty="0" smtClean="0"/>
              <a:t>顶点的横纵坐标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），该函数第一个参数是要绑定的变量，第二个参数表示每个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需要从数组中取出两个元素，由于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vec4</a:t>
            </a:r>
            <a:r>
              <a:rPr lang="zh-CN" altLang="en-US" dirty="0" smtClean="0"/>
              <a:t>类型的变量，有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xyzw</a:t>
            </a:r>
            <a:r>
              <a:rPr lang="en-US" altLang="zh-CN" dirty="0" smtClean="0"/>
              <a:t>)</a:t>
            </a:r>
            <a:r>
              <a:rPr lang="zh-CN" altLang="en-US" dirty="0" smtClean="0"/>
              <a:t>四个元素，剩下的</a:t>
            </a:r>
            <a:r>
              <a:rPr lang="en-US" altLang="zh-CN" dirty="0" err="1" smtClean="0"/>
              <a:t>zw</a:t>
            </a:r>
            <a:r>
              <a:rPr lang="zh-CN" altLang="en-US" dirty="0" smtClean="0"/>
              <a:t>有默认值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，齐次坐标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告诉了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系统要将</a:t>
            </a:r>
            <a:r>
              <a:rPr lang="en-US" altLang="zh-CN" dirty="0" smtClean="0"/>
              <a:t>ARRAY_BUFFER</a:t>
            </a:r>
            <a:r>
              <a:rPr lang="zh-CN" altLang="en-US" dirty="0" smtClean="0"/>
              <a:t>中的顶点链接成为三角形。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的第一个参数指定了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系统是如何将顶点连接成图形的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绘制渐变图形，相比于纯色图形多了两个信息，一个是每个顶点的颜色，一个是要求按照渐变的方式填充内部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首先，相比于之前，每个顶点多了颜色信息，也就是顶点的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值，因此我们需要按照以下形式构建数组， </a:t>
            </a:r>
            <a:r>
              <a:rPr lang="en-US" altLang="zh-CN" dirty="0" smtClean="0"/>
              <a:t>[x1, y1, r1,</a:t>
            </a:r>
            <a:r>
              <a:rPr lang="en-US" altLang="zh-CN" baseline="0" dirty="0" smtClean="0"/>
              <a:t> g1, b1</a:t>
            </a:r>
            <a:r>
              <a:rPr lang="en-US" altLang="zh-CN" dirty="0" smtClean="0"/>
              <a:t>……]</a:t>
            </a:r>
            <a:r>
              <a:rPr lang="zh-CN" altLang="en-US" dirty="0" smtClean="0"/>
              <a:t>，分别是第一个顶点的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坐标和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smtClean="0"/>
              <a:t>’ 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），该函数第一个参数是要绑定的变量分别是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，第二个参数表示每个变量需要从数组中取出的元素个数，其中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。第三个参数暂时不考虑，第四个参数意思是每个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的全部信息所占用的空间，其中</a:t>
            </a:r>
            <a:r>
              <a:rPr lang="en-US" altLang="zh-CN" dirty="0" smtClean="0"/>
              <a:t>FSIZE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中每个元素的大小，因为一个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个元素，所以这里填入</a:t>
            </a:r>
            <a:r>
              <a:rPr lang="en-US" altLang="zh-CN" dirty="0" smtClean="0"/>
              <a:t>FSIZE*5,</a:t>
            </a:r>
            <a:r>
              <a:rPr lang="zh-CN" altLang="en-US" dirty="0" smtClean="0"/>
              <a:t>。最后一个参数是变量取值时候的便宜量，</a:t>
            </a:r>
            <a:r>
              <a:rPr lang="en-US" altLang="zh-CN" dirty="0" smtClean="0"/>
              <a:t>positon</a:t>
            </a:r>
            <a:r>
              <a:rPr lang="zh-CN" altLang="en-US" dirty="0" smtClean="0"/>
              <a:t>由于是从头开始取两个，所以这里填入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要跳过两个元素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r</a:t>
            </a:r>
            <a:r>
              <a:rPr lang="zh-CN" altLang="en-US" dirty="0" smtClean="0"/>
              <a:t>开始取，所以这里填入</a:t>
            </a:r>
            <a:r>
              <a:rPr lang="en-US" altLang="zh-CN" dirty="0" smtClean="0"/>
              <a:t>FSIZE*2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渐变的效果是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变量的使用产生的。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这张图片很重要，它描述了顶点信息是如何从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中读入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中的变量的，这里绑定的工作需要大家认真对待，否则容易出错。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中都有定义的同名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变量，系统会自动在二者之间建立关联。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对于顶点，直接将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赋值给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系统在将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从顶点着色器传递到片段着色器之前，会做一个差值处理。因为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处理的是顶点信息，而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处理的事片段信息。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我们只有三个顶点，会产生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个片段，对于除了顶点之外剩下的那些片段，也应当有自己的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，这时候系统就会进行一个插值处理。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点的颜色是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的颜色是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之间，我们要进行插值来获取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点的颜。假设</a:t>
            </a:r>
            <a:r>
              <a:rPr lang="en-US" altLang="zh-CN" dirty="0" smtClean="0"/>
              <a:t>AB</a:t>
            </a:r>
            <a:r>
              <a:rPr lang="zh-CN" altLang="en-US" dirty="0" smtClean="0"/>
              <a:t>距离为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的距离就是</a:t>
            </a:r>
            <a:r>
              <a:rPr lang="en-US" altLang="zh-CN" dirty="0" smtClean="0"/>
              <a:t>1-t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点颜色的插值结果就是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= (1-t)a+ </a:t>
            </a:r>
            <a:r>
              <a:rPr lang="en-US" altLang="zh-CN" baseline="0" dirty="0" err="1" smtClean="0"/>
              <a:t>tb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因此，插值之后，三角形的颜色就有了渐变的效果。系统会根据片段（像素）到三角形的三个顶点的距离，求出颜色的加权平均数。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有很多能够节省大家工作量的相关库函数，可以再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上面找到</a:t>
            </a:r>
            <a:endParaRPr lang="en-US" altLang="zh-CN" dirty="0" smtClean="0"/>
          </a:p>
          <a:p>
            <a:r>
              <a:rPr lang="zh-CN" altLang="en-US" dirty="0" smtClean="0"/>
              <a:t>在使用之前，请先将他们包含进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文件当中，如图所示</a:t>
            </a:r>
            <a:endParaRPr lang="en-US" altLang="zh-CN" dirty="0" smtClean="0"/>
          </a:p>
          <a:p>
            <a:r>
              <a:rPr lang="zh-CN" altLang="en-US" dirty="0" smtClean="0"/>
              <a:t>在引用的时候请特别注意相对路径。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并不提供直接通过变换的描述来获取变换矩阵的方法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我们需要使用</a:t>
            </a:r>
            <a:r>
              <a:rPr lang="en-US" altLang="zh-CN" dirty="0" err="1" smtClean="0"/>
              <a:t>cuon</a:t>
            </a:r>
            <a:r>
              <a:rPr lang="en-US" altLang="zh-CN" dirty="0" smtClean="0"/>
              <a:t>-matrix</a:t>
            </a:r>
            <a:r>
              <a:rPr lang="zh-CN" altLang="en-US" dirty="0" smtClean="0"/>
              <a:t>库，具体使用方法参考</a:t>
            </a:r>
            <a:r>
              <a:rPr lang="zh-CN" altLang="en-US" baseline="0" dirty="0" smtClean="0"/>
              <a:t> 第四章，原理参考课程</a:t>
            </a:r>
            <a:r>
              <a:rPr lang="en-US" altLang="zh-CN" baseline="0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动画是通过不断调用绘制函数，并且在过程当中稍稍调整变换矩阵实现的。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这里获取</a:t>
            </a:r>
            <a:r>
              <a:rPr lang="en-US" altLang="zh-CN" dirty="0" err="1" smtClean="0"/>
              <a:t>gl</a:t>
            </a:r>
            <a:r>
              <a:rPr lang="zh-CN" altLang="en-US" dirty="0" smtClean="0"/>
              <a:t>上下文的函数</a:t>
            </a:r>
            <a:r>
              <a:rPr lang="en-US" altLang="zh-CN" dirty="0" err="1" smtClean="0"/>
              <a:t>getWebGLContext</a:t>
            </a:r>
            <a:r>
              <a:rPr lang="en-US" altLang="zh-CN" dirty="0" smtClean="0"/>
              <a:t>(canvas)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cuon-utils.js</a:t>
            </a:r>
            <a:r>
              <a:rPr lang="zh-CN" altLang="en-US" dirty="0" smtClean="0"/>
              <a:t>库函数提供的，用来简化获取的步骤，解决了浏览器兼容性问题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转化公式</a:t>
            </a:r>
            <a:endParaRPr lang="en-US" altLang="zh-CN" dirty="0" smtClean="0"/>
          </a:p>
          <a:p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属于</a:t>
            </a:r>
            <a:r>
              <a:rPr lang="en-US" altLang="zh-CN" baseline="0" dirty="0" smtClean="0"/>
              <a:t>(0, n)</a:t>
            </a:r>
            <a:r>
              <a:rPr lang="zh-CN" altLang="en-US" baseline="0" dirty="0" smtClean="0"/>
              <a:t>要转化为</a:t>
            </a:r>
            <a:r>
              <a:rPr lang="en-US" altLang="zh-CN" baseline="0" dirty="0" smtClean="0"/>
              <a:t>(-1.0, 1.0)</a:t>
            </a:r>
            <a:r>
              <a:rPr lang="zh-CN" altLang="en-US" baseline="0" dirty="0" smtClean="0"/>
              <a:t>范围，公式：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x’ = (2x)/n -1.0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会通过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将一组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会依次处理每一个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，并将结果（齐次坐标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x,y,z,w</a:t>
            </a:r>
            <a:r>
              <a:rPr lang="en-US" altLang="zh-CN" dirty="0" smtClean="0"/>
              <a:t>))</a:t>
            </a:r>
            <a:r>
              <a:rPr lang="zh-CN" altLang="en-US" dirty="0" smtClean="0"/>
              <a:t>通过赋值给内建变量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的方式来传递给下一个阶段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代码还会将顶点的链接信息传递给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系统，这样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系统结合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信息就可以知道最终要绘制图像的几何信息了。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Rasterization</a:t>
            </a:r>
            <a:r>
              <a:rPr lang="zh-CN" altLang="en-US" dirty="0" smtClean="0"/>
              <a:t>阶段，系统会从几何信息中分析出片段信息，片段信息就是图像上哪些像素是属于我们需要绘制的图形的。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每个像素的渲染结果都会被写入最后的</a:t>
            </a:r>
            <a:r>
              <a:rPr lang="en-US" altLang="zh-CN" dirty="0" err="1" smtClean="0"/>
              <a:t>ColorBuffer</a:t>
            </a:r>
            <a:r>
              <a:rPr lang="zh-CN" altLang="en-US" dirty="0" smtClean="0"/>
              <a:t>中，并被显示在浏览器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区域里。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这里，我们绘制的三角形是纯红色的，所以我们将红色信息</a:t>
            </a:r>
            <a:r>
              <a:rPr lang="en-US" altLang="zh-CN" dirty="0" smtClean="0"/>
              <a:t>vec4(1.0,</a:t>
            </a:r>
            <a:r>
              <a:rPr lang="en-US" altLang="zh-CN" baseline="0" dirty="0" smtClean="0"/>
              <a:t> 0.0, 0.0, 1.0);</a:t>
            </a:r>
            <a:r>
              <a:rPr lang="zh-CN" altLang="en-US" baseline="0" dirty="0" smtClean="0"/>
              <a:t>直接硬编码在</a:t>
            </a:r>
            <a:r>
              <a:rPr lang="en-US" altLang="zh-CN" baseline="0" dirty="0" err="1" smtClean="0"/>
              <a:t>FragmentShader</a:t>
            </a:r>
            <a:r>
              <a:rPr lang="zh-CN" altLang="en-US" baseline="0" dirty="0" smtClean="0"/>
              <a:t>当中。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绘制信息通常有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绘制系统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hasCustomPrompt="1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 hasCustomPrompt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  <a:endParaRPr sz="4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  <a:endParaRPr sz="4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  <a:endParaRPr sz="4600">
              <a:solidFill>
                <a:srgbClr val="53535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3.tif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3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 Programming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smtClean="0">
                <a:solidFill>
                  <a:srgbClr val="535353"/>
                </a:solidFill>
              </a:rPr>
              <a:t>20</a:t>
            </a:r>
            <a:r>
              <a:rPr lang="en-US" sz="3800" smtClean="0">
                <a:solidFill>
                  <a:srgbClr val="535353"/>
                </a:solidFill>
              </a:rPr>
              <a:t>21</a:t>
            </a:r>
            <a:r>
              <a:rPr sz="3800" smtClean="0">
                <a:solidFill>
                  <a:srgbClr val="535353"/>
                </a:solidFill>
              </a:rPr>
              <a:t>-</a:t>
            </a:r>
            <a:r>
              <a:rPr lang="en-US" altLang="zh-CN" sz="3800" smtClean="0">
                <a:solidFill>
                  <a:srgbClr val="535353"/>
                </a:solidFill>
              </a:rPr>
              <a:t>04</a:t>
            </a:r>
            <a:r>
              <a:rPr sz="3800" smtClean="0">
                <a:solidFill>
                  <a:srgbClr val="535353"/>
                </a:solidFill>
              </a:rPr>
              <a:t>-</a:t>
            </a:r>
            <a:r>
              <a:rPr lang="en-US" altLang="zh-CN" sz="3800" smtClean="0">
                <a:solidFill>
                  <a:srgbClr val="535353"/>
                </a:solidFill>
              </a:rPr>
              <a:t>12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" y="738553"/>
            <a:ext cx="11981718" cy="82911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655" y="272561"/>
            <a:ext cx="1753583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8495" y="272561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7" y="2072771"/>
            <a:ext cx="12009005" cy="55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44829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9364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" y="385885"/>
            <a:ext cx="12286016" cy="86438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6164" y="254000"/>
            <a:ext cx="1940905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234" y="254000"/>
            <a:ext cx="2011244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700" indent="-520700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这些信息通常由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4455493"/>
            <a:ext cx="11942959" cy="28772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9946" cy="9777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736033"/>
            <a:ext cx="20925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顶点信息的传入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459034"/>
            <a:ext cx="20925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“三角形”信息的传入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" y="3681591"/>
            <a:ext cx="7931998" cy="29302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WebGL</a:t>
            </a:r>
            <a:r>
              <a:rPr lang="zh-CN" altLang="en-US" sz="4400" dirty="0" smtClean="0"/>
              <a:t>基本图形与绘制</a:t>
            </a:r>
            <a:endParaRPr lang="zh-CN" altLang="en-US" sz="4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2088660"/>
            <a:ext cx="10526966" cy="720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8757" y="2914939"/>
            <a:ext cx="6502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/>
              <a:t>gl.drawArrays</a:t>
            </a:r>
            <a:r>
              <a:rPr lang="en-US" altLang="zh-CN" dirty="0"/>
              <a:t>(</a:t>
            </a:r>
            <a:r>
              <a:rPr lang="en-US" altLang="zh-CN" dirty="0" err="1"/>
              <a:t>gl.TRIANGLES</a:t>
            </a:r>
            <a:r>
              <a:rPr lang="en-US" altLang="zh-CN" dirty="0"/>
              <a:t>, 0, n);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渐变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WebGL绘制一个渐变的三角形所需信息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每个顶点的颜色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组成三角形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按照渐变的方式填充三角形内部</a:t>
            </a:r>
            <a:endParaRPr sz="4600" dirty="0">
              <a:solidFill>
                <a:srgbClr val="535353"/>
              </a:solidFill>
            </a:endParaRPr>
          </a:p>
        </p:txBody>
      </p:sp>
      <p:pic>
        <p:nvPicPr>
          <p:cNvPr id="52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8685373" y="3919615"/>
            <a:ext cx="3589598" cy="35895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altLang="zh-CN" sz="3200" dirty="0" smtClean="0"/>
              <a:t>Canvas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Javascript</a:t>
            </a:r>
            <a:r>
              <a:rPr lang="zh-CN" altLang="en-US" sz="3200" dirty="0" smtClean="0"/>
              <a:t>代码，通过</a:t>
            </a:r>
            <a:r>
              <a:rPr lang="en-US" altLang="zh-CN" sz="3200" dirty="0" smtClean="0"/>
              <a:t>context</a:t>
            </a:r>
            <a:r>
              <a:rPr lang="zh-CN" altLang="en-US" sz="3200" dirty="0" smtClean="0"/>
              <a:t>调用各种绘制函数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3" y="2403671"/>
            <a:ext cx="8979327" cy="56579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0438" y="4511787"/>
            <a:ext cx="32443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VertexBuffer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传入更多顶点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31"/>
            <a:ext cx="9986431" cy="89593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6430" y="4511787"/>
            <a:ext cx="30183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6" y="1661919"/>
            <a:ext cx="6256855" cy="68050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Varying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" y="3756136"/>
            <a:ext cx="12597259" cy="45086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插值操作（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227497"/>
            <a:ext cx="12430785" cy="41140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相关库的引用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0" y="3169433"/>
            <a:ext cx="8442360" cy="50337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smtClean="0">
                <a:solidFill>
                  <a:srgbClr val="535353"/>
                </a:solidFill>
              </a:rPr>
              <a:t>matrix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库与模型变换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9" y="2235440"/>
            <a:ext cx="6396477" cy="184497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0" y="4431864"/>
            <a:ext cx="10612959" cy="48703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692400"/>
            <a:ext cx="10388678" cy="3207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647" y="6954255"/>
            <a:ext cx="1275315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b="1" dirty="0" err="1" smtClean="0"/>
              <a:t>requestAnimationFrame</a:t>
            </a:r>
            <a:endParaRPr lang="en-US" altLang="zh-CN" b="1" dirty="0" smtClean="0"/>
          </a:p>
          <a:p>
            <a:pPr rtl="0" latinLnBrk="1" hangingPunct="0"/>
            <a:r>
              <a:rPr lang="zh-CN" altLang="en-US" b="1" dirty="0" smtClean="0"/>
              <a:t>与</a:t>
            </a:r>
            <a:endParaRPr lang="en-US" altLang="zh-CN" b="1" dirty="0" smtClean="0"/>
          </a:p>
          <a:p>
            <a:pPr rtl="0" latinLnBrk="1" hangingPunct="0"/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delay)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VSHADER_SOURCE_1, FSHADER_SOURCE_1)</a:t>
            </a:r>
            <a:endParaRPr lang="en-US" altLang="zh-CN" sz="3600" dirty="0" smtClean="0"/>
          </a:p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VSHADER_SOURCE_2, FSHADER_SOURCE_2)</a:t>
            </a:r>
            <a:endParaRPr lang="en-US" altLang="zh-CN" sz="3600" dirty="0" smtClean="0"/>
          </a:p>
          <a:p>
            <a:r>
              <a:rPr lang="zh-CN" altLang="en-US" sz="3600" dirty="0" smtClean="0"/>
              <a:t>这种方法简单便捷，但是存在性能问题，详情查看</a:t>
            </a:r>
            <a:r>
              <a:rPr lang="en-US" altLang="zh-CN" sz="3600" dirty="0" smtClean="0"/>
              <a:t>cuon-util.js</a:t>
            </a:r>
            <a:r>
              <a:rPr lang="zh-CN" altLang="en-US" sz="3600" dirty="0" smtClean="0"/>
              <a:t>库中的源代码</a:t>
            </a:r>
            <a:endParaRPr lang="zh-CN" altLang="en-US" sz="36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400" dirty="0" err="1" smtClean="0"/>
              <a:t>WebGL</a:t>
            </a:r>
            <a:r>
              <a:rPr lang="zh-CN" altLang="en-US" sz="3400" dirty="0" smtClean="0"/>
              <a:t>以</a:t>
            </a:r>
            <a:r>
              <a:rPr sz="3400" dirty="0" smtClean="0">
                <a:solidFill>
                  <a:srgbClr val="535353"/>
                </a:solidFill>
              </a:rPr>
              <a:t>Canvas</a:t>
            </a:r>
            <a:r>
              <a:rPr lang="zh-CN" altLang="en-US" sz="3400" dirty="0" smtClean="0">
                <a:solidFill>
                  <a:srgbClr val="535353"/>
                </a:solidFill>
              </a:rPr>
              <a:t>为载体</a:t>
            </a:r>
            <a:r>
              <a:rPr sz="3400" dirty="0" smtClean="0">
                <a:solidFill>
                  <a:srgbClr val="535353"/>
                </a:solidFill>
              </a:rPr>
              <a:t>，</a:t>
            </a:r>
            <a:r>
              <a:rPr sz="3400" dirty="0" err="1" smtClean="0">
                <a:solidFill>
                  <a:srgbClr val="535353"/>
                </a:solidFill>
              </a:rPr>
              <a:t>获取一个</a:t>
            </a:r>
            <a:r>
              <a:rPr lang="zh-CN" altLang="en-US" sz="3400" dirty="0" smtClean="0">
                <a:solidFill>
                  <a:srgbClr val="535353"/>
                </a:solidFill>
              </a:rPr>
              <a:t>上下文</a:t>
            </a:r>
            <a:r>
              <a:rPr lang="en-US" altLang="zh-CN" sz="3400" dirty="0" err="1" smtClean="0">
                <a:solidFill>
                  <a:srgbClr val="535353"/>
                </a:solidFill>
              </a:rPr>
              <a:t>gl</a:t>
            </a:r>
            <a:r>
              <a:rPr sz="3400" dirty="0" err="1" smtClean="0">
                <a:solidFill>
                  <a:srgbClr val="535353"/>
                </a:solidFill>
              </a:rPr>
              <a:t>来调用各种接口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2084014" y="2415995"/>
            <a:ext cx="8836772" cy="54419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err="1" smtClean="0">
                <a:solidFill>
                  <a:srgbClr val="535353"/>
                </a:solidFill>
              </a:rPr>
              <a:t>WebG</a:t>
            </a:r>
            <a:r>
              <a:rPr lang="en-US" sz="3400" dirty="0" err="1" smtClean="0"/>
              <a:t>L</a:t>
            </a:r>
            <a:r>
              <a:rPr lang="zh-CN" altLang="en-US" sz="3400" dirty="0" smtClean="0"/>
              <a:t>以</a:t>
            </a:r>
            <a:r>
              <a:rPr lang="en-US" altLang="zh-CN" sz="3400" dirty="0" smtClean="0"/>
              <a:t>Canvas</a:t>
            </a:r>
            <a:r>
              <a:rPr lang="zh-CN" altLang="en-US" sz="3400" dirty="0" smtClean="0"/>
              <a:t>为载体在浏览器中绘制，但具有不同的坐标系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0" y="2730500"/>
            <a:ext cx="5746750" cy="52163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0" y="2730500"/>
            <a:ext cx="5868440" cy="5216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WebGL组成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71855" lvl="1" indent="-351155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3100" dirty="0" smtClean="0">
                <a:solidFill>
                  <a:srgbClr val="535353"/>
                </a:solidFill>
              </a:rPr>
              <a:t>系统包含两种编程语言：</a:t>
            </a:r>
            <a:r>
              <a:rPr lang="en-US" altLang="zh-CN" sz="3100" dirty="0" err="1" smtClean="0">
                <a:solidFill>
                  <a:srgbClr val="535353"/>
                </a:solidFill>
              </a:rPr>
              <a:t>Javascript</a:t>
            </a:r>
            <a:r>
              <a:rPr lang="zh-CN" altLang="en-US" sz="3100" dirty="0" smtClean="0">
                <a:solidFill>
                  <a:srgbClr val="535353"/>
                </a:solidFill>
              </a:rPr>
              <a:t>和</a:t>
            </a:r>
            <a:r>
              <a:rPr lang="en-US" altLang="zh-CN" sz="3100" dirty="0" smtClean="0">
                <a:solidFill>
                  <a:srgbClr val="535353"/>
                </a:solidFill>
              </a:rPr>
              <a:t>OpenGL </a:t>
            </a:r>
            <a:r>
              <a:rPr lang="en-US" altLang="zh-CN" sz="3100" dirty="0" smtClean="0"/>
              <a:t>ES Shading Language</a:t>
            </a:r>
            <a:endParaRPr lang="en-US" altLang="zh-CN" sz="3100" dirty="0" smtClean="0"/>
          </a:p>
          <a:p>
            <a:pPr marL="1392555" lvl="2" indent="-351155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Javascript进行总体控制，</a:t>
            </a:r>
            <a:r>
              <a:rPr sz="3100" dirty="0" err="1" smtClean="0">
                <a:solidFill>
                  <a:srgbClr val="535353"/>
                </a:solidFill>
              </a:rPr>
              <a:t>提供绘制内容</a:t>
            </a:r>
            <a:r>
              <a:rPr lang="zh-CN" altLang="en-US" sz="3100" dirty="0" smtClean="0"/>
              <a:t>（画什么）</a:t>
            </a:r>
            <a:endParaRPr sz="3100" dirty="0">
              <a:solidFill>
                <a:srgbClr val="535353"/>
              </a:solidFill>
            </a:endParaRPr>
          </a:p>
          <a:p>
            <a:pPr marL="1392555" lvl="2" indent="-351155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着色器语言（Shading</a:t>
            </a:r>
            <a:r>
              <a:rPr sz="3100" dirty="0">
                <a:solidFill>
                  <a:srgbClr val="535353"/>
                </a:solidFill>
              </a:rPr>
              <a:t> </a:t>
            </a:r>
            <a:r>
              <a:rPr sz="3100" dirty="0" err="1">
                <a:solidFill>
                  <a:srgbClr val="535353"/>
                </a:solidFill>
              </a:rPr>
              <a:t>Language）</a:t>
            </a:r>
            <a:r>
              <a:rPr sz="3100" dirty="0" err="1" smtClean="0">
                <a:solidFill>
                  <a:srgbClr val="535353"/>
                </a:solidFill>
              </a:rPr>
              <a:t>控制绘制过程</a:t>
            </a:r>
            <a:r>
              <a:rPr lang="zh-CN" altLang="en-US" sz="3100" dirty="0" smtClean="0">
                <a:solidFill>
                  <a:srgbClr val="535353"/>
                </a:solidFill>
              </a:rPr>
              <a:t>（怎么画）</a:t>
            </a:r>
            <a:endParaRPr sz="3100" dirty="0">
              <a:solidFill>
                <a:srgbClr val="535353"/>
              </a:solidFill>
            </a:endParaRPr>
          </a:p>
          <a:p>
            <a:pPr marL="871855" lvl="1" indent="-351155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着色器语言的代码</a:t>
            </a:r>
            <a:r>
              <a:rPr lang="zh-CN" altLang="en-US" sz="3100" dirty="0" smtClean="0">
                <a:solidFill>
                  <a:srgbClr val="535353"/>
                </a:solidFill>
              </a:rPr>
              <a:t>以字符串的形式</a:t>
            </a: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Javascript传入WebGL系统，并由显卡来执行</a:t>
            </a:r>
            <a:r>
              <a:rPr sz="3100" dirty="0">
                <a:solidFill>
                  <a:srgbClr val="535353"/>
                </a:solidFill>
              </a:rPr>
              <a:t>。</a:t>
            </a:r>
            <a:endParaRPr sz="31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700" indent="-520700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hader</a:t>
            </a:r>
            <a:r>
              <a:rPr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是由显卡执行的程序，由Javascript传入WebGL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中以字符串的形式存在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</a:t>
            </a:r>
            <a:r>
              <a:rPr sz="7200" cap="all" dirty="0" smtClean="0">
                <a:solidFill>
                  <a:srgbClr val="535353"/>
                </a:solidFill>
              </a:rPr>
              <a:t>——SHADER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使用Shader之前，</a:t>
            </a:r>
            <a:r>
              <a:rPr sz="3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需要编译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3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和启用，比较复杂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通过cuon-utils.js库，简化这一过程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215899" y="5620216"/>
            <a:ext cx="12573001" cy="30258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</a:t>
            </a:r>
            <a:r>
              <a:rPr sz="4600" dirty="0" err="1" smtClean="0">
                <a:solidFill>
                  <a:srgbClr val="535353"/>
                </a:solidFill>
              </a:rPr>
              <a:t>绘制一个</a:t>
            </a:r>
            <a:r>
              <a:rPr lang="zh-CN" altLang="en-US" sz="4600" dirty="0" smtClean="0">
                <a:solidFill>
                  <a:srgbClr val="535353"/>
                </a:solidFill>
              </a:rPr>
              <a:t>红色</a:t>
            </a:r>
            <a:r>
              <a:rPr sz="4600" dirty="0" err="1" smtClean="0">
                <a:solidFill>
                  <a:srgbClr val="535353"/>
                </a:solidFill>
              </a:rPr>
              <a:t>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它们组</a:t>
            </a:r>
            <a:r>
              <a:rPr sz="4600" dirty="0" err="1" smtClean="0">
                <a:solidFill>
                  <a:srgbClr val="535353"/>
                </a:solidFill>
              </a:rPr>
              <a:t>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颜色是红色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6" y="3846498"/>
            <a:ext cx="4230244" cy="3987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要绘制的图形信息</a:t>
            </a:r>
            <a:r>
              <a:rPr lang="zh-CN" altLang="en-US" sz="4600" b="1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系统并在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的控制下来绘制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3" y="5593627"/>
            <a:ext cx="11940797" cy="25618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演示</Application>
  <PresentationFormat>自定义</PresentationFormat>
  <Paragraphs>101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Gill Sans Light</vt:lpstr>
      <vt:lpstr>Gill Sans MT</vt:lpstr>
      <vt:lpstr>Avenir Roman</vt:lpstr>
      <vt:lpstr>微软雅黑</vt:lpstr>
      <vt:lpstr>Arial Unicode MS</vt:lpstr>
      <vt:lpstr>Gill Sans Light</vt:lpstr>
      <vt:lpstr>Calibri</vt:lpstr>
      <vt:lpstr>Showroom</vt:lpstr>
      <vt:lpstr>WebGL Programming</vt:lpstr>
      <vt:lpstr>从Canvas到WebGL</vt:lpstr>
      <vt:lpstr>从Canvas到WebGL</vt:lpstr>
      <vt:lpstr>从Canvas到WebGL</vt:lpstr>
      <vt:lpstr>WebGL组成</vt:lpstr>
      <vt:lpstr>WEBGL——SHader</vt:lpstr>
      <vt:lpstr>WEBGL——SHADER</vt:lpstr>
      <vt:lpstr>WebGL绘制</vt:lpstr>
      <vt:lpstr>WebGL绘制</vt:lpstr>
      <vt:lpstr>PowerPoint 演示文稿</vt:lpstr>
      <vt:lpstr>PowerPoint 演示文稿</vt:lpstr>
      <vt:lpstr>PowerPoint 演示文稿</vt:lpstr>
      <vt:lpstr>WEBGL——SHader</vt:lpstr>
      <vt:lpstr>WebGL绘制</vt:lpstr>
      <vt:lpstr>PowerPoint 演示文稿</vt:lpstr>
      <vt:lpstr>PowerPoint 演示文稿</vt:lpstr>
      <vt:lpstr>WebGL基本图形与绘制</vt:lpstr>
      <vt:lpstr>渐变</vt:lpstr>
      <vt:lpstr>WebGL绘制</vt:lpstr>
      <vt:lpstr>PowerPoint 演示文稿</vt:lpstr>
      <vt:lpstr>PowerPoint 演示文稿</vt:lpstr>
      <vt:lpstr>Varying变量</vt:lpstr>
      <vt:lpstr>插值操作（Interpolation）</vt:lpstr>
      <vt:lpstr>更多内容</vt:lpstr>
      <vt:lpstr>WebGL相关库的引用</vt:lpstr>
      <vt:lpstr>matrix库与模型变换</vt:lpstr>
      <vt:lpstr>动画</vt:lpstr>
      <vt:lpstr>Shader 切换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Programming</dc:title>
  <dc:creator>hellosword</dc:creator>
  <cp:lastModifiedBy>阿布飞吧</cp:lastModifiedBy>
  <cp:revision>68</cp:revision>
  <dcterms:created xsi:type="dcterms:W3CDTF">2020-04-15T12:16:00Z</dcterms:created>
  <dcterms:modified xsi:type="dcterms:W3CDTF">2021-04-12T12:15:20Z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5946800238B44A6FAA85E24AD69879E0</vt:lpwstr>
  </property>
</Properties>
</file>