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2" r:id="rId1"/>
  </p:sldMasterIdLst>
  <p:notesMasterIdLst>
    <p:notesMasterId r:id="rId73"/>
  </p:notesMasterIdLst>
  <p:sldIdLst>
    <p:sldId id="286" r:id="rId2"/>
    <p:sldId id="441" r:id="rId3"/>
    <p:sldId id="399" r:id="rId4"/>
    <p:sldId id="406" r:id="rId5"/>
    <p:sldId id="295" r:id="rId6"/>
    <p:sldId id="412" r:id="rId7"/>
    <p:sldId id="410" r:id="rId8"/>
    <p:sldId id="403" r:id="rId9"/>
    <p:sldId id="460" r:id="rId10"/>
    <p:sldId id="300" r:id="rId11"/>
    <p:sldId id="483" r:id="rId12"/>
    <p:sldId id="398" r:id="rId13"/>
    <p:sldId id="444" r:id="rId14"/>
    <p:sldId id="416" r:id="rId15"/>
    <p:sldId id="461" r:id="rId16"/>
    <p:sldId id="303" r:id="rId17"/>
    <p:sldId id="304" r:id="rId18"/>
    <p:sldId id="443" r:id="rId19"/>
    <p:sldId id="438" r:id="rId20"/>
    <p:sldId id="449" r:id="rId21"/>
    <p:sldId id="414" r:id="rId22"/>
    <p:sldId id="297" r:id="rId23"/>
    <p:sldId id="335" r:id="rId24"/>
    <p:sldId id="309" r:id="rId25"/>
    <p:sldId id="341" r:id="rId26"/>
    <p:sldId id="340" r:id="rId27"/>
    <p:sldId id="339" r:id="rId28"/>
    <p:sldId id="448" r:id="rId29"/>
    <p:sldId id="343" r:id="rId30"/>
    <p:sldId id="344" r:id="rId31"/>
    <p:sldId id="345" r:id="rId32"/>
    <p:sldId id="433" r:id="rId33"/>
    <p:sldId id="346" r:id="rId34"/>
    <p:sldId id="347" r:id="rId35"/>
    <p:sldId id="349" r:id="rId36"/>
    <p:sldId id="348" r:id="rId37"/>
    <p:sldId id="436" r:id="rId38"/>
    <p:sldId id="350" r:id="rId39"/>
    <p:sldId id="373" r:id="rId40"/>
    <p:sldId id="352" r:id="rId41"/>
    <p:sldId id="354" r:id="rId42"/>
    <p:sldId id="434" r:id="rId43"/>
    <p:sldId id="356" r:id="rId44"/>
    <p:sldId id="358" r:id="rId45"/>
    <p:sldId id="360" r:id="rId46"/>
    <p:sldId id="361" r:id="rId47"/>
    <p:sldId id="427" r:id="rId48"/>
    <p:sldId id="364" r:id="rId49"/>
    <p:sldId id="451" r:id="rId50"/>
    <p:sldId id="432" r:id="rId51"/>
    <p:sldId id="430" r:id="rId52"/>
    <p:sldId id="368" r:id="rId53"/>
    <p:sldId id="369" r:id="rId54"/>
    <p:sldId id="435" r:id="rId55"/>
    <p:sldId id="370" r:id="rId56"/>
    <p:sldId id="453" r:id="rId57"/>
    <p:sldId id="482" r:id="rId58"/>
    <p:sldId id="455" r:id="rId59"/>
    <p:sldId id="452" r:id="rId60"/>
    <p:sldId id="320" r:id="rId61"/>
    <p:sldId id="313" r:id="rId62"/>
    <p:sldId id="472" r:id="rId63"/>
    <p:sldId id="322" r:id="rId64"/>
    <p:sldId id="323" r:id="rId65"/>
    <p:sldId id="319" r:id="rId66"/>
    <p:sldId id="318" r:id="rId67"/>
    <p:sldId id="473" r:id="rId68"/>
    <p:sldId id="477" r:id="rId69"/>
    <p:sldId id="325" r:id="rId70"/>
    <p:sldId id="454" r:id="rId71"/>
    <p:sldId id="480" r:id="rId72"/>
  </p:sldIdLst>
  <p:sldSz cx="9144000" cy="6858000" type="screen4x3"/>
  <p:notesSz cx="6858000" cy="9144000"/>
  <p:defaultTextStyle>
    <a:defPPr>
      <a:defRPr lang="en-US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7A47B1-879F-0A46-BC66-EC336B4F40C8}">
          <p14:sldIdLst>
            <p14:sldId id="286"/>
          </p14:sldIdLst>
        </p14:section>
        <p14:section name="Overview" id="{780C0A78-8796-E340-9ECC-D1488D79F486}">
          <p14:sldIdLst>
            <p14:sldId id="441"/>
          </p14:sldIdLst>
        </p14:section>
        <p14:section name="APK" id="{49C2F81A-694B-42B0-BD70-F12B59FACD16}">
          <p14:sldIdLst>
            <p14:sldId id="399"/>
            <p14:sldId id="406"/>
            <p14:sldId id="295"/>
            <p14:sldId id="412"/>
            <p14:sldId id="410"/>
            <p14:sldId id="403"/>
            <p14:sldId id="460"/>
            <p14:sldId id="300"/>
            <p14:sldId id="483"/>
          </p14:sldIdLst>
        </p14:section>
        <p14:section name="Dex Overview" id="{1CAE95BC-85E7-4B74-A048-F350CBC88661}">
          <p14:sldIdLst>
            <p14:sldId id="398"/>
            <p14:sldId id="444"/>
            <p14:sldId id="416"/>
            <p14:sldId id="461"/>
            <p14:sldId id="303"/>
            <p14:sldId id="304"/>
            <p14:sldId id="443"/>
            <p14:sldId id="438"/>
          </p14:sldIdLst>
        </p14:section>
        <p14:section name="Smali Code" id="{5E0FF1E9-F64D-4EAB-B6BC-F0ECF27A5F39}">
          <p14:sldIdLst>
            <p14:sldId id="449"/>
            <p14:sldId id="414"/>
            <p14:sldId id="297"/>
            <p14:sldId id="335"/>
            <p14:sldId id="309"/>
            <p14:sldId id="341"/>
            <p14:sldId id="340"/>
            <p14:sldId id="339"/>
            <p14:sldId id="448"/>
            <p14:sldId id="343"/>
            <p14:sldId id="344"/>
            <p14:sldId id="345"/>
            <p14:sldId id="433"/>
            <p14:sldId id="346"/>
            <p14:sldId id="347"/>
            <p14:sldId id="349"/>
            <p14:sldId id="348"/>
            <p14:sldId id="436"/>
            <p14:sldId id="350"/>
            <p14:sldId id="373"/>
            <p14:sldId id="352"/>
            <p14:sldId id="354"/>
            <p14:sldId id="434"/>
            <p14:sldId id="356"/>
            <p14:sldId id="358"/>
            <p14:sldId id="360"/>
            <p14:sldId id="361"/>
            <p14:sldId id="427"/>
            <p14:sldId id="364"/>
            <p14:sldId id="451"/>
            <p14:sldId id="432"/>
            <p14:sldId id="430"/>
            <p14:sldId id="368"/>
            <p14:sldId id="369"/>
            <p14:sldId id="435"/>
            <p14:sldId id="370"/>
          </p14:sldIdLst>
        </p14:section>
        <p14:section name="Tools" id="{49E3ABC7-D9F1-4FF5-A912-224AC32207CF}">
          <p14:sldIdLst>
            <p14:sldId id="453"/>
            <p14:sldId id="482"/>
            <p14:sldId id="455"/>
            <p14:sldId id="452"/>
            <p14:sldId id="320"/>
            <p14:sldId id="313"/>
            <p14:sldId id="472"/>
            <p14:sldId id="322"/>
            <p14:sldId id="323"/>
            <p14:sldId id="319"/>
            <p14:sldId id="318"/>
            <p14:sldId id="473"/>
            <p14:sldId id="477"/>
            <p14:sldId id="325"/>
            <p14:sldId id="454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昕伟" initials="刘昕伟" lastIdx="6" clrIdx="0">
    <p:extLst/>
  </p:cmAuthor>
  <p:cmAuthor id="2" name="DELL" initials="D" lastIdx="8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8889" autoAdjust="0"/>
  </p:normalViewPr>
  <p:slideViewPr>
    <p:cSldViewPr snapToGrid="0" snapToObjects="1">
      <p:cViewPr varScale="1">
        <p:scale>
          <a:sx n="60" d="100"/>
          <a:sy n="60" d="100"/>
        </p:scale>
        <p:origin x="2126" y="48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5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268A7-37D5-4840-895B-06127E1EECC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7F7FC-7519-A240-87EB-699A7497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9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https://en.wikipedia.org/wiki/Bytecode</a:t>
            </a:r>
          </a:p>
          <a:p>
            <a:r>
              <a:rPr lang="en-US" altLang="zh-CN" dirty="0" smtClean="0"/>
              <a:t>https://en.wikipedia.org/wiki/Binary_code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But slow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http://blog.csdn.net/u011277123/article/details/68486585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9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https://developer.android.com/studio/build/multidex.html#about</a:t>
            </a:r>
          </a:p>
          <a:p>
            <a:pPr marL="0" marR="0" lvl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http://blog.csdn.net/chuyouyinghe/article/details/49153511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6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https://forum.xda-developers.com/showthread.php?t=2193735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4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maximum number</a:t>
            </a:r>
            <a:r>
              <a:rPr lang="en-US" altLang="zh-CN" baseline="0" dirty="0"/>
              <a:t> of </a:t>
            </a:r>
            <a:r>
              <a:rPr lang="en-US" altLang="zh-CN" dirty="0"/>
              <a:t>[ is 255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9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3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http://blog.csdn.net/woblog/article/details/52106571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7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4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5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6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3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5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8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3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2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Need to call the constructor &lt;</a:t>
            </a:r>
            <a:r>
              <a:rPr lang="en-US" altLang="zh-CN" dirty="0" err="1"/>
              <a:t>init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check-cast is used to cast the object 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6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4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9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65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8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 the code between </a:t>
            </a:r>
            <a:r>
              <a:rPr lang="en-US" altLang="zh-CN" b="1" dirty="0"/>
              <a:t>:try_start_0 </a:t>
            </a:r>
            <a:r>
              <a:rPr lang="en-US" altLang="zh-CN" dirty="0"/>
              <a:t>and </a:t>
            </a:r>
            <a:r>
              <a:rPr lang="en-US" altLang="zh-CN" b="1" dirty="0"/>
              <a:t>:try_end_0 </a:t>
            </a:r>
            <a:r>
              <a:rPr lang="en-US" altLang="zh-CN" dirty="0"/>
              <a:t>has abnormal information, </a:t>
            </a:r>
            <a:endParaRPr lang="zh-CN" altLang="en-US" dirty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will look for a </a:t>
            </a:r>
            <a:r>
              <a:rPr lang="en-US" altLang="zh-CN" b="1" dirty="0"/>
              <a:t>.catch (or .catch-all) </a:t>
            </a:r>
            <a:r>
              <a:rPr lang="en-US" altLang="zh-CN" dirty="0"/>
              <a:t>statement, </a:t>
            </a:r>
          </a:p>
          <a:p>
            <a:r>
              <a:rPr lang="en-US" altLang="zh-CN" dirty="0"/>
              <a:t>jumping to the label when the condition is met, </a:t>
            </a:r>
          </a:p>
          <a:p>
            <a:r>
              <a:rPr lang="en-US" altLang="zh-CN" dirty="0"/>
              <a:t>here is</a:t>
            </a:r>
            <a:r>
              <a:rPr lang="en-US" altLang="zh-CN" b="1" dirty="0"/>
              <a:t>: catch_0</a:t>
            </a:r>
            <a:r>
              <a:rPr lang="en-US" altLang="zh-CN" dirty="0"/>
              <a:t>, after the end there will be a </a:t>
            </a:r>
            <a:r>
              <a:rPr lang="en-US" altLang="zh-CN" dirty="0" err="1"/>
              <a:t>goto</a:t>
            </a:r>
            <a:r>
              <a:rPr lang="en-US" altLang="zh-CN" dirty="0"/>
              <a:t> jump back.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3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/>
              <a:t>finally</a:t>
            </a:r>
            <a:r>
              <a:rPr lang="en-US" altLang="zh-CN" dirty="0" smtClean="0"/>
              <a:t> is compiled into </a:t>
            </a:r>
            <a:r>
              <a:rPr lang="en-US" altLang="zh-CN" b="1" dirty="0" smtClean="0"/>
              <a:t>.catch-all</a:t>
            </a:r>
          </a:p>
          <a:p>
            <a:r>
              <a:rPr lang="en-US" altLang="zh-CN" dirty="0" smtClean="0"/>
              <a:t>The logic in </a:t>
            </a:r>
            <a:r>
              <a:rPr lang="en-US" altLang="zh-CN" b="1" dirty="0" smtClean="0"/>
              <a:t>finally </a:t>
            </a:r>
            <a:r>
              <a:rPr lang="en-US" altLang="zh-CN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without exception, so</a:t>
            </a:r>
            <a:r>
              <a:rPr lang="en-US" altLang="zh-CN" sz="936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 to copy one to put behind the </a:t>
            </a:r>
            <a:r>
              <a:rPr lang="en-US" altLang="zh-CN" sz="936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block</a:t>
            </a:r>
            <a:r>
              <a:rPr lang="en-US" altLang="zh-CN" sz="936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6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Contains </a:t>
            </a:r>
            <a:r>
              <a:rPr lang="en-US" altLang="zh-CN" b="1" dirty="0" smtClean="0"/>
              <a:t>. Catch block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. Catchall block </a:t>
            </a:r>
            <a:r>
              <a:rPr lang="en-US" altLang="zh-CN" b="0" dirty="0" smtClean="0"/>
              <a:t>at the same time.</a:t>
            </a:r>
          </a:p>
          <a:p>
            <a:r>
              <a:rPr lang="en-US" altLang="zh-CN" b="0" dirty="0" smtClean="0"/>
              <a:t>The difference is that the abnormal in the </a:t>
            </a:r>
            <a:r>
              <a:rPr lang="en-US" altLang="zh-CN" b="1" dirty="0" smtClean="0"/>
              <a:t>finally block </a:t>
            </a:r>
            <a:r>
              <a:rPr lang="en-US" altLang="zh-CN" b="0" dirty="0" smtClean="0"/>
              <a:t>should</a:t>
            </a:r>
            <a:r>
              <a:rPr lang="en-US" altLang="zh-CN" b="0" baseline="0" dirty="0" smtClean="0"/>
              <a:t> also be executed.</a:t>
            </a:r>
          </a:p>
          <a:p>
            <a:r>
              <a:rPr lang="en-US" altLang="zh-CN" b="0" baseline="0" dirty="0" smtClean="0"/>
              <a:t>If the </a:t>
            </a:r>
            <a:r>
              <a:rPr lang="en-US" altLang="zh-CN" b="1" baseline="0" dirty="0" smtClean="0"/>
              <a:t>finally</a:t>
            </a:r>
            <a:r>
              <a:rPr lang="en-US" altLang="zh-CN" b="0" baseline="0" dirty="0" smtClean="0"/>
              <a:t> compiled into </a:t>
            </a:r>
            <a:r>
              <a:rPr lang="en-US" altLang="zh-CN" b="1" baseline="0" dirty="0" smtClean="0"/>
              <a:t>.catch-all </a:t>
            </a:r>
            <a:r>
              <a:rPr lang="en-US" altLang="zh-CN" b="0" baseline="0" dirty="0" smtClean="0"/>
              <a:t>,then it will mutually exclusive with </a:t>
            </a:r>
            <a:r>
              <a:rPr lang="en-US" altLang="zh-CN" b="1" baseline="0" dirty="0" smtClean="0"/>
              <a:t>.catch.</a:t>
            </a:r>
          </a:p>
          <a:p>
            <a:r>
              <a:rPr lang="en-US" altLang="zh-CN" b="0" baseline="0" dirty="0" smtClean="0"/>
              <a:t>So need to copy one into the </a:t>
            </a:r>
            <a:r>
              <a:rPr lang="en-US" altLang="zh-CN" b="1" baseline="0" dirty="0" smtClean="0"/>
              <a:t>catch.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29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2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36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altLang="zh-CN" sz="936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Java </a:t>
            </a:r>
            <a:r>
              <a:rPr lang="en-US" altLang="zh-CN" sz="936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decompiler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36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android4me: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936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J2ME port of Google's Android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2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It makes working with an app easier because of the project like file structure and automation of some repetitive tasks like building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, etc.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https://github.com/iBotPeaches/Apktool</a:t>
            </a:r>
          </a:p>
          <a:p>
            <a:r>
              <a:rPr lang="en-US" altLang="zh-CN" dirty="0" smtClean="0"/>
              <a:t>https://www.cnblogs.com/mliangchen/p/5084961.html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0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6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>
                <a:latin typeface="Helvetica Neue"/>
              </a:rPr>
              <a:t>(https://github.com/google/android-classyshark)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3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7F7FC-7519-A240-87EB-699A749723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dirty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zh-CN" dirty="0"/>
              <a:t>Click to edit Main</a:t>
            </a:r>
            <a:r>
              <a:rPr lang="zh-CN" altLang="en-US" dirty="0"/>
              <a:t> </a:t>
            </a:r>
            <a:r>
              <a:rPr lang="en-US" altLang="zh-CN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79630"/>
            <a:ext cx="6858000" cy="1178169"/>
          </a:xfrm>
        </p:spPr>
        <p:txBody>
          <a:bodyPr/>
          <a:lstStyle>
            <a:lvl1pPr marL="0" indent="0" algn="ctr">
              <a:buNone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8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84" y="1242647"/>
            <a:ext cx="8405447" cy="5439508"/>
          </a:xfrm>
        </p:spPr>
        <p:txBody>
          <a:bodyPr/>
          <a:lstStyle>
            <a:lvl1pPr marL="228600" indent="-360000">
              <a:buSzPct val="100000"/>
              <a:buFont typeface="Wingdings" charset="2"/>
              <a:buChar char="Ø"/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>
              <a:buFont typeface=".AppleSystemUIFont" charset="0"/>
              <a:buChar char="-"/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 indent="-216000"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7983" y="6440855"/>
            <a:ext cx="20574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73EAB1E-4A19-3E44-9FBA-28B54326782E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98584" y="216464"/>
            <a:ext cx="8405445" cy="744828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584" y="902676"/>
            <a:ext cx="8405447" cy="534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631" y="64291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AB1E-4A19-3E44-9FBA-28B5432678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78454"/>
            <a:ext cx="7772400" cy="204692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Principles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of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br>
              <a:rPr lang="zh-CN" altLang="en-US" b="1" dirty="0">
                <a:solidFill>
                  <a:srgbClr val="0070C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Reverse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Engineering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583969" y="3698063"/>
            <a:ext cx="7976062" cy="61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</a:pPr>
            <a:r>
              <a:rPr lang="en-US" altLang="zh-CN">
                <a:latin typeface="Verdana" charset="0"/>
                <a:ea typeface="Verdana" charset="0"/>
                <a:cs typeface="Verdana" charset="0"/>
              </a:rPr>
              <a:t>Reverse </a:t>
            </a:r>
            <a:r>
              <a:rPr lang="en-US" altLang="zh-CN" dirty="0">
                <a:latin typeface="Verdana" charset="0"/>
                <a:ea typeface="Verdana" charset="0"/>
                <a:cs typeface="Verdana" charset="0"/>
              </a:rPr>
              <a:t>Engineering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APK’s Packaging Process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180" y="5360904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Compiled</a:t>
            </a:r>
          </a:p>
          <a:p>
            <a:pPr algn="ctr"/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853590" y="5303756"/>
            <a:ext cx="1465118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apkbuilder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53590" y="4570461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dex</a:t>
            </a:r>
            <a:r>
              <a:rPr lang="en-US" altLang="zh-CN" dirty="0"/>
              <a:t> Files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53590" y="3051752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.class Files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5341" y="5360905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</a:p>
          <a:p>
            <a:pPr algn="ctr"/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53590" y="6187519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 Package</a:t>
            </a:r>
          </a:p>
          <a:p>
            <a:pPr algn="ctr"/>
            <a:r>
              <a:rPr lang="en-US" altLang="zh-CN" dirty="0"/>
              <a:t>(.</a:t>
            </a:r>
            <a:r>
              <a:rPr lang="en-US" altLang="zh-CN" dirty="0" err="1"/>
              <a:t>apk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420145" y="3774930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Party Libraries </a:t>
            </a:r>
          </a:p>
          <a:p>
            <a:pPr algn="ctr"/>
            <a:r>
              <a:rPr lang="en-US" altLang="zh-CN" dirty="0"/>
              <a:t>and .class Files</a:t>
            </a:r>
          </a:p>
        </p:txBody>
      </p:sp>
      <p:sp>
        <p:nvSpPr>
          <p:cNvPr id="19" name="椭圆 18"/>
          <p:cNvSpPr/>
          <p:nvPr/>
        </p:nvSpPr>
        <p:spPr>
          <a:xfrm>
            <a:off x="3962694" y="2238902"/>
            <a:ext cx="1246909" cy="5957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</a:p>
          <a:p>
            <a:pPr algn="ctr"/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74119" y="1679297"/>
            <a:ext cx="1465118" cy="393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R.java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53590" y="1679296"/>
            <a:ext cx="1465118" cy="393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 Source Code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94603" y="1679297"/>
            <a:ext cx="1465118" cy="393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Interfaces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728599" y="1618236"/>
            <a:ext cx="852054" cy="5259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aidl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548195" y="955694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aidl</a:t>
            </a:r>
            <a:r>
              <a:rPr lang="en-US" altLang="zh-CN" dirty="0"/>
              <a:t> Files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4582" y="955694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</a:p>
          <a:p>
            <a:pPr algn="ctr"/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07712" y="1613309"/>
            <a:ext cx="852054" cy="5259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aapt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62693" y="3757611"/>
            <a:ext cx="1246909" cy="5957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dex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4"/>
            <a:endCxn id="4" idx="0"/>
          </p:cNvCxnSpPr>
          <p:nvPr/>
        </p:nvCxnSpPr>
        <p:spPr>
          <a:xfrm>
            <a:off x="933739" y="2139245"/>
            <a:ext cx="0" cy="3221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2"/>
            <a:endCxn id="29" idx="0"/>
          </p:cNvCxnSpPr>
          <p:nvPr/>
        </p:nvCxnSpPr>
        <p:spPr>
          <a:xfrm flipH="1">
            <a:off x="933739" y="1485630"/>
            <a:ext cx="3402" cy="127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6"/>
            <a:endCxn id="20" idx="1"/>
          </p:cNvCxnSpPr>
          <p:nvPr/>
        </p:nvCxnSpPr>
        <p:spPr>
          <a:xfrm>
            <a:off x="1359766" y="1876277"/>
            <a:ext cx="51435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2" idx="3"/>
          </p:cNvCxnSpPr>
          <p:nvPr/>
        </p:nvCxnSpPr>
        <p:spPr>
          <a:xfrm flipH="1" flipV="1">
            <a:off x="7359721" y="1876279"/>
            <a:ext cx="368878" cy="4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1"/>
            <a:endCxn id="20" idx="2"/>
          </p:cNvCxnSpPr>
          <p:nvPr/>
        </p:nvCxnSpPr>
        <p:spPr>
          <a:xfrm flipH="1" flipV="1">
            <a:off x="2606678" y="2073260"/>
            <a:ext cx="1538622" cy="252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2"/>
            <a:endCxn id="19" idx="0"/>
          </p:cNvCxnSpPr>
          <p:nvPr/>
        </p:nvCxnSpPr>
        <p:spPr>
          <a:xfrm>
            <a:off x="4586149" y="2073259"/>
            <a:ext cx="0" cy="165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9" idx="7"/>
            <a:endCxn id="22" idx="2"/>
          </p:cNvCxnSpPr>
          <p:nvPr/>
        </p:nvCxnSpPr>
        <p:spPr>
          <a:xfrm flipV="1">
            <a:off x="5026997" y="2073260"/>
            <a:ext cx="1600165" cy="252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4"/>
            <a:endCxn id="12" idx="0"/>
          </p:cNvCxnSpPr>
          <p:nvPr/>
        </p:nvCxnSpPr>
        <p:spPr>
          <a:xfrm>
            <a:off x="4586149" y="2834650"/>
            <a:ext cx="0" cy="217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0" idx="0"/>
            <a:endCxn id="12" idx="2"/>
          </p:cNvCxnSpPr>
          <p:nvPr/>
        </p:nvCxnSpPr>
        <p:spPr>
          <a:xfrm flipV="1">
            <a:off x="4586148" y="3581688"/>
            <a:ext cx="1" cy="1759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4"/>
            <a:endCxn id="11" idx="0"/>
          </p:cNvCxnSpPr>
          <p:nvPr/>
        </p:nvCxnSpPr>
        <p:spPr>
          <a:xfrm>
            <a:off x="4586148" y="4353359"/>
            <a:ext cx="1" cy="217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1" idx="2"/>
            <a:endCxn id="5" idx="0"/>
          </p:cNvCxnSpPr>
          <p:nvPr/>
        </p:nvCxnSpPr>
        <p:spPr>
          <a:xfrm>
            <a:off x="4586149" y="5100397"/>
            <a:ext cx="0" cy="203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" idx="2"/>
            <a:endCxn id="4" idx="3"/>
          </p:cNvCxnSpPr>
          <p:nvPr/>
        </p:nvCxnSpPr>
        <p:spPr>
          <a:xfrm flipH="1" flipV="1">
            <a:off x="1666298" y="5641459"/>
            <a:ext cx="218729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" idx="6"/>
            <a:endCxn id="13" idx="1"/>
          </p:cNvCxnSpPr>
          <p:nvPr/>
        </p:nvCxnSpPr>
        <p:spPr>
          <a:xfrm flipV="1">
            <a:off x="5318708" y="5641460"/>
            <a:ext cx="110663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4"/>
            <a:endCxn id="16" idx="0"/>
          </p:cNvCxnSpPr>
          <p:nvPr/>
        </p:nvCxnSpPr>
        <p:spPr>
          <a:xfrm>
            <a:off x="4586149" y="5979165"/>
            <a:ext cx="0" cy="208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4" idx="0"/>
          </p:cNvCxnSpPr>
          <p:nvPr/>
        </p:nvCxnSpPr>
        <p:spPr>
          <a:xfrm>
            <a:off x="8154626" y="1485630"/>
            <a:ext cx="0" cy="132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1"/>
            <a:endCxn id="30" idx="6"/>
          </p:cNvCxnSpPr>
          <p:nvPr/>
        </p:nvCxnSpPr>
        <p:spPr>
          <a:xfrm flipH="1">
            <a:off x="5209602" y="4055485"/>
            <a:ext cx="12105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973" y="1242647"/>
            <a:ext cx="8405447" cy="5439508"/>
          </a:xfrm>
        </p:spPr>
        <p:txBody>
          <a:bodyPr/>
          <a:lstStyle/>
          <a:p>
            <a:r>
              <a:rPr lang="en-US" altLang="zh-CN" dirty="0"/>
              <a:t>Android’s distribution format.</a:t>
            </a:r>
          </a:p>
          <a:p>
            <a:r>
              <a:rPr lang="en-US" altLang="zh-CN" dirty="0"/>
              <a:t>Root directory may contain: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structure of APK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35647"/>
              </p:ext>
            </p:extLst>
          </p:nvPr>
        </p:nvGraphicFramePr>
        <p:xfrm>
          <a:off x="613317" y="2542477"/>
          <a:ext cx="7872761" cy="3200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211551">
                  <a:extLst>
                    <a:ext uri="{9D8B030D-6E8A-4147-A177-3AD203B41FA5}">
                      <a16:colId xmlns:a16="http://schemas.microsoft.com/office/drawing/2014/main" val="538790837"/>
                    </a:ext>
                  </a:extLst>
                </a:gridCol>
                <a:gridCol w="4661210">
                  <a:extLst>
                    <a:ext uri="{9D8B030D-6E8A-4147-A177-3AD203B41FA5}">
                      <a16:colId xmlns:a16="http://schemas.microsoft.com/office/drawing/2014/main" val="3587065734"/>
                    </a:ext>
                  </a:extLst>
                </a:gridCol>
              </a:tblGrid>
              <a:tr h="362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Name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Use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15404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META-INF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 the metadata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25478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AndroidManifest.xml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Compiled global </a:t>
                      </a:r>
                      <a:r>
                        <a:rPr lang="en-US" altLang="zh-CN" b="1" dirty="0"/>
                        <a:t>configuration file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93179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assets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 the resource file</a:t>
                      </a:r>
                      <a:r>
                        <a:rPr lang="en-US" altLang="zh-CN" dirty="0" smtClean="0"/>
                        <a:t>, will </a:t>
                      </a:r>
                      <a:r>
                        <a:rPr lang="en-US" altLang="zh-CN" dirty="0"/>
                        <a:t>not be </a:t>
                      </a:r>
                      <a:r>
                        <a:rPr lang="en-US" altLang="zh-CN" dirty="0" smtClean="0"/>
                        <a:t>compiled:</a:t>
                      </a:r>
                      <a:r>
                        <a:rPr lang="en-US" altLang="zh-CN" baseline="0" dirty="0" smtClean="0"/>
                        <a:t> picture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40686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classes.dex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Compiled and packaged </a:t>
                      </a:r>
                      <a:r>
                        <a:rPr lang="en-US" altLang="zh-CN" b="1" dirty="0"/>
                        <a:t>source code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1991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lib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</a:t>
                      </a:r>
                      <a:r>
                        <a:rPr lang="en-US" altLang="zh-CN" baseline="0" dirty="0"/>
                        <a:t> Binary shared </a:t>
                      </a:r>
                      <a:r>
                        <a:rPr lang="en-US" altLang="zh-CN" baseline="0" dirty="0" smtClean="0"/>
                        <a:t>library: </a:t>
                      </a:r>
                      <a:r>
                        <a:rPr lang="zh-CN" altLang="en-US" baseline="0" dirty="0" smtClean="0"/>
                        <a:t>  </a:t>
                      </a:r>
                      <a:r>
                        <a:rPr lang="en-US" altLang="zh-CN" baseline="0" dirty="0" smtClean="0"/>
                        <a:t>.so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69805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 the resource </a:t>
                      </a:r>
                      <a:r>
                        <a:rPr lang="en-US" altLang="zh-CN" dirty="0" smtClean="0"/>
                        <a:t>file: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layout,</a:t>
                      </a:r>
                      <a:r>
                        <a:rPr lang="en-US" altLang="zh-CN" baseline="0" dirty="0" smtClean="0"/>
                        <a:t> string, style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6480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1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Dex</a:t>
            </a:r>
            <a:endParaRPr lang="en-US" altLang="zh-CN" dirty="0" smtClean="0"/>
          </a:p>
          <a:p>
            <a:r>
              <a:rPr lang="en-US" altLang="zh-CN" dirty="0" smtClean="0"/>
              <a:t>Change/Code </a:t>
            </a:r>
            <a:r>
              <a:rPr lang="en-US" altLang="zh-CN" dirty="0"/>
              <a:t>in the </a:t>
            </a:r>
            <a:r>
              <a:rPr lang="en-US" altLang="zh-CN" dirty="0" smtClean="0"/>
              <a:t>Process</a:t>
            </a:r>
            <a:endParaRPr lang="en-US" altLang="zh-CN" dirty="0"/>
          </a:p>
          <a:p>
            <a:r>
              <a:rPr lang="en-US" altLang="zh-CN" dirty="0" smtClean="0"/>
              <a:t>Java </a:t>
            </a:r>
            <a:r>
              <a:rPr lang="en-US" altLang="zh-CN" dirty="0"/>
              <a:t>Bytecode VS </a:t>
            </a:r>
            <a:r>
              <a:rPr lang="en-US" altLang="zh-CN" dirty="0" err="1"/>
              <a:t>Dex</a:t>
            </a:r>
            <a:r>
              <a:rPr lang="en-US" altLang="zh-CN" dirty="0"/>
              <a:t> Bytecode </a:t>
            </a:r>
          </a:p>
          <a:p>
            <a:r>
              <a:rPr lang="en-US" altLang="zh-CN" dirty="0" smtClean="0"/>
              <a:t>Stack-Based Bytecode/ Register-based </a:t>
            </a:r>
            <a:r>
              <a:rPr lang="en-US" altLang="zh-CN" dirty="0"/>
              <a:t>Bytecode</a:t>
            </a:r>
          </a:p>
          <a:p>
            <a:r>
              <a:rPr lang="en-US" altLang="zh-CN" dirty="0" smtClean="0"/>
              <a:t>Multi-</a:t>
            </a:r>
            <a:r>
              <a:rPr lang="en-US" altLang="zh-CN" dirty="0" err="1" smtClean="0"/>
              <a:t>Dex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Dex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Dex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DEX files are programs that run on the Android </a:t>
            </a:r>
            <a:r>
              <a:rPr lang="en-US" altLang="zh-CN" dirty="0" err="1"/>
              <a:t>Dalvik</a:t>
            </a:r>
            <a:r>
              <a:rPr lang="en-US" altLang="zh-CN" dirty="0"/>
              <a:t> virtual machines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Android programs are compiled into 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files</a:t>
            </a:r>
            <a:r>
              <a:rPr lang="en-US" altLang="zh-CN" dirty="0"/>
              <a:t>, which are in turn zipped into a single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</a:t>
            </a:r>
            <a:r>
              <a:rPr lang="en-US" altLang="zh-CN" dirty="0"/>
              <a:t>file on the device.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.java </a:t>
            </a:r>
            <a:r>
              <a:rPr lang="zh-CN" altLang="en-US" dirty="0" smtClean="0"/>
              <a:t>→  </a:t>
            </a:r>
            <a:r>
              <a:rPr lang="en-US" altLang="zh-CN" dirty="0" smtClean="0"/>
              <a:t>.class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</a:t>
            </a:r>
            <a:r>
              <a:rPr lang="en-US" altLang="zh-CN" sz="3600" dirty="0" smtClean="0"/>
              <a:t>hange in the Process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21799" y="5360904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Compiled</a:t>
            </a:r>
          </a:p>
          <a:p>
            <a:pPr algn="ctr"/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874209" y="5303756"/>
            <a:ext cx="1465118" cy="6754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apkbuilder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74209" y="4570461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dex</a:t>
            </a:r>
            <a:r>
              <a:rPr lang="en-US" altLang="zh-CN" dirty="0"/>
              <a:t> Files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74209" y="3051752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.class Files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45960" y="5360905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</a:p>
          <a:p>
            <a:pPr algn="ctr"/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74209" y="6187519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 Package</a:t>
            </a:r>
          </a:p>
          <a:p>
            <a:pPr algn="ctr"/>
            <a:r>
              <a:rPr lang="en-US" altLang="zh-CN" dirty="0"/>
              <a:t>(.</a:t>
            </a:r>
            <a:r>
              <a:rPr lang="en-US" altLang="zh-CN" dirty="0" err="1"/>
              <a:t>apk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440764" y="3774930"/>
            <a:ext cx="1465118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Party Libraries </a:t>
            </a:r>
          </a:p>
          <a:p>
            <a:pPr algn="ctr"/>
            <a:r>
              <a:rPr lang="en-US" altLang="zh-CN" dirty="0"/>
              <a:t>and .class Files</a:t>
            </a:r>
          </a:p>
        </p:txBody>
      </p:sp>
      <p:sp>
        <p:nvSpPr>
          <p:cNvPr id="19" name="椭圆 18"/>
          <p:cNvSpPr/>
          <p:nvPr/>
        </p:nvSpPr>
        <p:spPr>
          <a:xfrm>
            <a:off x="3983313" y="2238902"/>
            <a:ext cx="1246909" cy="5957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</a:p>
          <a:p>
            <a:pPr algn="ctr"/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94738" y="1679297"/>
            <a:ext cx="1465118" cy="393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R.java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74209" y="1679296"/>
            <a:ext cx="1465118" cy="393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 Source Code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15222" y="1679297"/>
            <a:ext cx="1465118" cy="393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Interfaces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749218" y="1618236"/>
            <a:ext cx="852054" cy="5259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aidl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42686" y="955694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aidl</a:t>
            </a:r>
            <a:r>
              <a:rPr lang="en-US" altLang="zh-CN" dirty="0"/>
              <a:t> Files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25201" y="955694"/>
            <a:ext cx="1465118" cy="529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</a:p>
          <a:p>
            <a:pPr algn="ctr"/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28331" y="1613309"/>
            <a:ext cx="852054" cy="5259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aapt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83312" y="3757611"/>
            <a:ext cx="1246909" cy="5957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dex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4"/>
            <a:endCxn id="4" idx="0"/>
          </p:cNvCxnSpPr>
          <p:nvPr/>
        </p:nvCxnSpPr>
        <p:spPr>
          <a:xfrm>
            <a:off x="954358" y="2139245"/>
            <a:ext cx="0" cy="3221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2"/>
            <a:endCxn id="29" idx="0"/>
          </p:cNvCxnSpPr>
          <p:nvPr/>
        </p:nvCxnSpPr>
        <p:spPr>
          <a:xfrm flipH="1">
            <a:off x="954358" y="1485630"/>
            <a:ext cx="3402" cy="127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6"/>
            <a:endCxn id="20" idx="1"/>
          </p:cNvCxnSpPr>
          <p:nvPr/>
        </p:nvCxnSpPr>
        <p:spPr>
          <a:xfrm>
            <a:off x="1380385" y="1876277"/>
            <a:ext cx="51435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2" idx="3"/>
          </p:cNvCxnSpPr>
          <p:nvPr/>
        </p:nvCxnSpPr>
        <p:spPr>
          <a:xfrm flipH="1" flipV="1">
            <a:off x="7380340" y="1876279"/>
            <a:ext cx="368878" cy="4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1"/>
            <a:endCxn id="20" idx="2"/>
          </p:cNvCxnSpPr>
          <p:nvPr/>
        </p:nvCxnSpPr>
        <p:spPr>
          <a:xfrm flipH="1" flipV="1">
            <a:off x="2627297" y="2073260"/>
            <a:ext cx="1538622" cy="252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2"/>
            <a:endCxn id="19" idx="0"/>
          </p:cNvCxnSpPr>
          <p:nvPr/>
        </p:nvCxnSpPr>
        <p:spPr>
          <a:xfrm>
            <a:off x="4606768" y="2073259"/>
            <a:ext cx="0" cy="165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9" idx="7"/>
            <a:endCxn id="22" idx="2"/>
          </p:cNvCxnSpPr>
          <p:nvPr/>
        </p:nvCxnSpPr>
        <p:spPr>
          <a:xfrm flipV="1">
            <a:off x="5047616" y="2073260"/>
            <a:ext cx="1600165" cy="252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4"/>
            <a:endCxn id="12" idx="0"/>
          </p:cNvCxnSpPr>
          <p:nvPr/>
        </p:nvCxnSpPr>
        <p:spPr>
          <a:xfrm>
            <a:off x="4606768" y="2834650"/>
            <a:ext cx="0" cy="217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0" idx="0"/>
            <a:endCxn id="12" idx="2"/>
          </p:cNvCxnSpPr>
          <p:nvPr/>
        </p:nvCxnSpPr>
        <p:spPr>
          <a:xfrm flipV="1">
            <a:off x="4606767" y="3581688"/>
            <a:ext cx="1" cy="1759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4"/>
            <a:endCxn id="11" idx="0"/>
          </p:cNvCxnSpPr>
          <p:nvPr/>
        </p:nvCxnSpPr>
        <p:spPr>
          <a:xfrm>
            <a:off x="4606767" y="4353359"/>
            <a:ext cx="1" cy="217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1" idx="2"/>
            <a:endCxn id="5" idx="0"/>
          </p:cNvCxnSpPr>
          <p:nvPr/>
        </p:nvCxnSpPr>
        <p:spPr>
          <a:xfrm>
            <a:off x="4606768" y="5100397"/>
            <a:ext cx="0" cy="203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" idx="2"/>
            <a:endCxn id="4" idx="3"/>
          </p:cNvCxnSpPr>
          <p:nvPr/>
        </p:nvCxnSpPr>
        <p:spPr>
          <a:xfrm flipH="1" flipV="1">
            <a:off x="1686917" y="5641459"/>
            <a:ext cx="218729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" idx="6"/>
            <a:endCxn id="13" idx="1"/>
          </p:cNvCxnSpPr>
          <p:nvPr/>
        </p:nvCxnSpPr>
        <p:spPr>
          <a:xfrm flipV="1">
            <a:off x="5339327" y="5641460"/>
            <a:ext cx="110663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4"/>
            <a:endCxn id="16" idx="0"/>
          </p:cNvCxnSpPr>
          <p:nvPr/>
        </p:nvCxnSpPr>
        <p:spPr>
          <a:xfrm>
            <a:off x="4606768" y="5979165"/>
            <a:ext cx="0" cy="208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5" idx="2"/>
            <a:endCxn id="24" idx="0"/>
          </p:cNvCxnSpPr>
          <p:nvPr/>
        </p:nvCxnSpPr>
        <p:spPr>
          <a:xfrm>
            <a:off x="8175245" y="1485630"/>
            <a:ext cx="0" cy="132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8" idx="1"/>
            <a:endCxn id="30" idx="6"/>
          </p:cNvCxnSpPr>
          <p:nvPr/>
        </p:nvCxnSpPr>
        <p:spPr>
          <a:xfrm flipH="1">
            <a:off x="5230221" y="4055485"/>
            <a:ext cx="12105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599342" y="1391708"/>
            <a:ext cx="1927518" cy="8033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43009" y="4436454"/>
            <a:ext cx="1927518" cy="8033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547544" y="3051752"/>
            <a:ext cx="575896" cy="247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59750" y="4835429"/>
            <a:ext cx="575896" cy="822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632232" y="2897311"/>
            <a:ext cx="1927518" cy="8033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5491541" y="1391708"/>
            <a:ext cx="423681" cy="401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847698" y="1195425"/>
            <a:ext cx="14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Source </a:t>
            </a:r>
            <a:r>
              <a:rPr lang="en-US" altLang="zh-CN" sz="1800" b="1" dirty="0"/>
              <a:t>C</a:t>
            </a:r>
            <a:r>
              <a:rPr lang="en-US" altLang="zh-CN" sz="1800" b="1" dirty="0" smtClean="0"/>
              <a:t>ode</a:t>
            </a:r>
            <a:endParaRPr lang="zh-CN" altLang="en-US" sz="18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6071886" y="2867086"/>
            <a:ext cx="14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Bytecode</a:t>
            </a:r>
            <a:endParaRPr lang="zh-CN" altLang="en-US" sz="18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6071886" y="4760812"/>
            <a:ext cx="14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Bytecode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93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6"/>
            <a:ext cx="8405447" cy="53555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Source code</a:t>
            </a:r>
          </a:p>
          <a:p>
            <a:pPr lvl="1"/>
            <a:r>
              <a:rPr lang="en-US" altLang="zh-CN" dirty="0"/>
              <a:t>The code that be written according to the Java language </a:t>
            </a:r>
            <a:r>
              <a:rPr lang="en-US" altLang="zh-CN" dirty="0" smtClean="0"/>
              <a:t>specifications.</a:t>
            </a:r>
          </a:p>
          <a:p>
            <a:pPr lvl="1"/>
            <a:r>
              <a:rPr lang="en-US" altLang="zh-CN" dirty="0"/>
              <a:t>Extension </a:t>
            </a:r>
            <a:r>
              <a:rPr lang="en-US" altLang="zh-CN" dirty="0" smtClean="0"/>
              <a:t>name: .</a:t>
            </a:r>
            <a:r>
              <a:rPr lang="en-US" altLang="zh-CN" dirty="0"/>
              <a:t>java</a:t>
            </a:r>
            <a:endParaRPr lang="zh-CN" altLang="en-US" dirty="0"/>
          </a:p>
          <a:p>
            <a:r>
              <a:rPr lang="en-US" altLang="zh-CN" dirty="0" smtClean="0"/>
              <a:t>Bytecode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form of instruction set designed for efficient execution by a software interpreter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Extension name(In Android): .class</a:t>
            </a:r>
            <a:r>
              <a:rPr lang="en-US" altLang="zh-CN" dirty="0"/>
              <a:t>/.</a:t>
            </a:r>
            <a:r>
              <a:rPr lang="en-US" altLang="zh-CN" dirty="0" err="1" smtClean="0"/>
              <a:t>dex</a:t>
            </a:r>
            <a:endParaRPr lang="en-US" altLang="zh-CN" dirty="0"/>
          </a:p>
          <a:p>
            <a:r>
              <a:rPr lang="en-US" altLang="zh-CN" dirty="0"/>
              <a:t>Binary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/>
              <a:t>Machine code, the result that assembly language </a:t>
            </a:r>
            <a:r>
              <a:rPr lang="en-US" altLang="zh-CN" dirty="0" smtClean="0"/>
              <a:t>compiled.</a:t>
            </a:r>
          </a:p>
          <a:p>
            <a:pPr lvl="1"/>
            <a:r>
              <a:rPr lang="en-US" altLang="zh-CN" dirty="0"/>
              <a:t>Extension name: </a:t>
            </a:r>
            <a:r>
              <a:rPr lang="en-US" altLang="zh-CN" dirty="0" smtClean="0"/>
              <a:t>.bin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</a:t>
            </a:r>
            <a:r>
              <a:rPr lang="en-US" altLang="zh-CN" sz="3600" dirty="0" smtClean="0"/>
              <a:t>ode </a:t>
            </a:r>
            <a:r>
              <a:rPr lang="en-US" altLang="zh-CN" sz="3600" dirty="0"/>
              <a:t>in the </a:t>
            </a:r>
            <a:r>
              <a:rPr lang="en-US" altLang="zh-CN" sz="3600" dirty="0" smtClean="0"/>
              <a:t>Process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56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en-US" altLang="zh-CN" dirty="0" smtClean="0"/>
              <a:t>Bytecode </a:t>
            </a:r>
            <a:r>
              <a:rPr lang="en-US" altLang="zh-CN" dirty="0"/>
              <a:t>VS 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Bytecode </a:t>
            </a:r>
            <a:endParaRPr lang="zh-CN" altLang="en-US" dirty="0"/>
          </a:p>
        </p:txBody>
      </p:sp>
      <p:pic>
        <p:nvPicPr>
          <p:cNvPr id="4" name="Picture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79" y="1307399"/>
            <a:ext cx="4079215" cy="115524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2" y="3316984"/>
            <a:ext cx="7982099" cy="2867728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4394863" y="2422114"/>
            <a:ext cx="405245" cy="9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3486393" y="900004"/>
            <a:ext cx="244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Helvetica Neue"/>
              </a:rPr>
              <a:t>Java Source </a:t>
            </a:r>
            <a:r>
              <a:rPr lang="en-US" altLang="zh-CN" sz="1800" b="1" dirty="0" smtClean="0">
                <a:latin typeface="Helvetica Neue"/>
              </a:rPr>
              <a:t>Code</a:t>
            </a:r>
            <a:endParaRPr lang="zh-CN" altLang="en-US" sz="1800" b="1" dirty="0"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24000" y="3007423"/>
            <a:ext cx="173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Java </a:t>
            </a:r>
            <a:r>
              <a:rPr lang="en-US" altLang="zh-CN" sz="1800" b="1" dirty="0" smtClean="0"/>
              <a:t>Bytecode</a:t>
            </a:r>
            <a:endParaRPr lang="zh-CN" altLang="en-US" sz="1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618017" y="3012184"/>
            <a:ext cx="194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/>
              <a:t>Dalvik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Bytecode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564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8"/>
            <a:ext cx="8405447" cy="1093176"/>
          </a:xfrm>
        </p:spPr>
        <p:txBody>
          <a:bodyPr/>
          <a:lstStyle/>
          <a:p>
            <a:r>
              <a:rPr lang="en-US" altLang="zh-CN" dirty="0" smtClean="0"/>
              <a:t>Stack-based bytecode.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Stack-Based Bytecode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2609" y="2508801"/>
            <a:ext cx="2202873" cy="574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Helvetica Neue"/>
              </a:rPr>
              <a:t>a = b + c</a:t>
            </a:r>
            <a:endParaRPr lang="zh-CN" altLang="en-US" sz="2400" dirty="0">
              <a:latin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53322" y="1971855"/>
            <a:ext cx="2202873" cy="1648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.AppleSystemUIFont"/>
              </a:rPr>
              <a:t>I1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.AppleSystemUIFont"/>
              </a:rPr>
              <a:t>:LOAD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.AppleSystemUIFont"/>
              </a:rPr>
              <a:t>I2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.AppleSystemUIFont"/>
              </a:rPr>
              <a:t>:LOAD B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.AppleSystemUIFont"/>
              </a:rPr>
              <a:t>I3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.AppleSystemUIFont"/>
              </a:rPr>
              <a:t>:ADD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.AppleSystemUIFont"/>
              </a:rPr>
              <a:t>I4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.AppleSystemUIFont"/>
              </a:rPr>
              <a:t>:STORE A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  <a:latin typeface=".AppleSystemUIFon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593388" y="2551934"/>
            <a:ext cx="1007918" cy="48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8082" y="5128333"/>
            <a:ext cx="2202873" cy="618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Helvetica Neue"/>
              </a:rPr>
              <a:t>a = b + c</a:t>
            </a:r>
            <a:endParaRPr lang="zh-CN" altLang="en-US" sz="2400" dirty="0">
              <a:latin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6265" y="5233949"/>
            <a:ext cx="2202873" cy="5712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.AppleSystemUIFont"/>
              </a:rPr>
              <a:t>I1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.AppleSystemUIFont"/>
              </a:rPr>
              <a:t>: add </a:t>
            </a:r>
            <a:r>
              <a:rPr lang="en-US" altLang="zh-CN" sz="2400" dirty="0" err="1">
                <a:solidFill>
                  <a:schemeClr val="accent6">
                    <a:lumMod val="50000"/>
                  </a:schemeClr>
                </a:solidFill>
                <a:latin typeface=".AppleSystemUIFont"/>
              </a:rPr>
              <a:t>a,b,c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.AppleSystemUIFont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55027" y="5275390"/>
            <a:ext cx="1007918" cy="48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98582" y="4260148"/>
            <a:ext cx="8405447" cy="62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0"/>
              <a:buChar char="-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Register-based bytecode.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Bytecode:</a:t>
            </a:r>
          </a:p>
          <a:p>
            <a:pPr lvl="1"/>
            <a:r>
              <a:rPr lang="en-US" altLang="zh-CN" b="1" dirty="0"/>
              <a:t>Java Virtual Machine(JVM) </a:t>
            </a:r>
            <a:r>
              <a:rPr lang="en-US" altLang="zh-CN" dirty="0" smtClean="0"/>
              <a:t>runs Java Bytecode.</a:t>
            </a:r>
          </a:p>
          <a:p>
            <a:pPr lvl="1"/>
            <a:r>
              <a:rPr lang="en-US" altLang="zh-CN" dirty="0" smtClean="0"/>
              <a:t>JVM is Stack-Based.</a:t>
            </a:r>
          </a:p>
          <a:p>
            <a:pPr lvl="1"/>
            <a:r>
              <a:rPr lang="en-US" altLang="zh-CN" dirty="0"/>
              <a:t>Java Bytecode is actually more compact than </a:t>
            </a:r>
            <a:r>
              <a:rPr lang="en-US" altLang="zh-CN" dirty="0" err="1"/>
              <a:t>Dex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 smtClean="0"/>
              <a:t>Java instructions take 1-5 bytes, 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take 2-10 bytes.</a:t>
            </a:r>
          </a:p>
          <a:p>
            <a:pPr lvl="2"/>
            <a:endParaRPr lang="en-US" altLang="zh-CN" dirty="0" smtClean="0"/>
          </a:p>
          <a:p>
            <a:r>
              <a:rPr lang="en-US" altLang="zh-CN" dirty="0" err="1" smtClean="0"/>
              <a:t>Dex</a:t>
            </a:r>
            <a:r>
              <a:rPr lang="en-US" altLang="zh-CN" dirty="0" smtClean="0"/>
              <a:t> Bytecode:</a:t>
            </a:r>
          </a:p>
          <a:p>
            <a:pPr lvl="1"/>
            <a:r>
              <a:rPr lang="en-US" altLang="zh-CN" b="1" dirty="0" err="1" smtClean="0"/>
              <a:t>Dalvik</a:t>
            </a:r>
            <a:r>
              <a:rPr lang="en-US" altLang="zh-CN" b="1" dirty="0"/>
              <a:t> Virtual </a:t>
            </a:r>
            <a:r>
              <a:rPr lang="en-US" altLang="zh-CN" b="1" dirty="0" smtClean="0"/>
              <a:t>Machine </a:t>
            </a:r>
            <a:r>
              <a:rPr lang="en-US" altLang="zh-CN" dirty="0" smtClean="0"/>
              <a:t>runs 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Bytecode.</a:t>
            </a:r>
          </a:p>
          <a:p>
            <a:pPr lvl="1"/>
            <a:r>
              <a:rPr lang="en-US" altLang="zh-CN" dirty="0" err="1" smtClean="0"/>
              <a:t>Dalvik</a:t>
            </a:r>
            <a:r>
              <a:rPr lang="en-US" altLang="zh-CN" dirty="0" smtClean="0"/>
              <a:t> is Register-based.</a:t>
            </a:r>
          </a:p>
          <a:p>
            <a:pPr lvl="1"/>
            <a:r>
              <a:rPr lang="en-US" altLang="zh-CN" dirty="0" err="1" smtClean="0"/>
              <a:t>Dex</a:t>
            </a:r>
            <a:r>
              <a:rPr lang="en-US" altLang="zh-CN" dirty="0" smtClean="0"/>
              <a:t> Bytecode is more suited to </a:t>
            </a:r>
            <a:r>
              <a:rPr lang="en-US" altLang="zh-CN" b="1" dirty="0" smtClean="0"/>
              <a:t>ARM architectures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Dex</a:t>
            </a:r>
            <a:r>
              <a:rPr lang="en-US" altLang="zh-CN" dirty="0" smtClean="0"/>
              <a:t> supports bytecode optimizations, whereas Java doesn’t.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en-US" altLang="zh-CN" dirty="0" smtClean="0"/>
              <a:t>Bytecode </a:t>
            </a:r>
            <a:r>
              <a:rPr lang="en-US" altLang="zh-CN" dirty="0"/>
              <a:t>VS 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ytecode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Background:</a:t>
            </a:r>
          </a:p>
          <a:p>
            <a:pPr lvl="1"/>
            <a:r>
              <a:rPr lang="en-US" altLang="zh-CN" dirty="0" smtClean="0"/>
              <a:t>Before Android 5.0, every </a:t>
            </a:r>
            <a:r>
              <a:rPr lang="en-US" altLang="zh-CN" dirty="0" err="1"/>
              <a:t>apk</a:t>
            </a:r>
            <a:r>
              <a:rPr lang="en-US" altLang="zh-CN" dirty="0"/>
              <a:t> only has </a:t>
            </a:r>
            <a:r>
              <a:rPr lang="en-US" altLang="zh-CN" dirty="0" smtClean="0"/>
              <a:t>one 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If the number of method is </a:t>
            </a:r>
            <a:r>
              <a:rPr lang="en-US" altLang="zh-CN" dirty="0"/>
              <a:t>bigger than 65535, Compile </a:t>
            </a:r>
            <a:r>
              <a:rPr lang="en-US" altLang="zh-CN" dirty="0" smtClean="0"/>
              <a:t>Error.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famous </a:t>
            </a:r>
            <a:r>
              <a:rPr lang="zh-CN" altLang="en-US" dirty="0"/>
              <a:t>“</a:t>
            </a:r>
            <a:r>
              <a:rPr lang="en-US" altLang="zh-CN" dirty="0"/>
              <a:t>64K</a:t>
            </a:r>
            <a:r>
              <a:rPr lang="en-US" altLang="zh-CN" dirty="0" smtClean="0"/>
              <a:t>”.</a:t>
            </a:r>
          </a:p>
          <a:p>
            <a:r>
              <a:rPr lang="en-US" altLang="zh-CN" dirty="0" smtClean="0"/>
              <a:t>What is Multi-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Unzip the famous app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, you will find these:</a:t>
            </a:r>
            <a:endParaRPr lang="en-US" altLang="zh-CN" dirty="0"/>
          </a:p>
          <a:p>
            <a:pPr lvl="1"/>
            <a:r>
              <a:rPr lang="en-US" altLang="zh-CN" dirty="0"/>
              <a:t>A </a:t>
            </a:r>
            <a:r>
              <a:rPr lang="en-US" altLang="zh-CN" dirty="0" smtClean="0"/>
              <a:t>solution to </a:t>
            </a:r>
            <a:r>
              <a:rPr lang="en-US" altLang="zh-CN" dirty="0" err="1" smtClean="0"/>
              <a:t>slove</a:t>
            </a:r>
            <a:r>
              <a:rPr lang="en-US" altLang="zh-CN" dirty="0" smtClean="0"/>
              <a:t> the limit of 65535.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</a:t>
            </a:r>
            <a:r>
              <a:rPr lang="en-US" altLang="zh-CN" dirty="0" err="1" smtClean="0"/>
              <a:t>Dex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31" y="4129455"/>
            <a:ext cx="2184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950" lvl="0" indent="-51435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APK</a:t>
            </a:r>
          </a:p>
          <a:p>
            <a:pPr marL="382950" lvl="0" indent="-51435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DEX Overview</a:t>
            </a:r>
          </a:p>
          <a:p>
            <a:pPr marL="382950" lvl="0" indent="-514350">
              <a:buFont typeface="+mj-lt"/>
              <a:buAutoNum type="arabicPeriod"/>
            </a:pPr>
            <a:r>
              <a:rPr lang="en-US" altLang="zh-CN" dirty="0" err="1" smtClean="0">
                <a:solidFill>
                  <a:prstClr val="black"/>
                </a:solidFill>
              </a:rPr>
              <a:t>Smali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Code</a:t>
            </a:r>
          </a:p>
          <a:p>
            <a:pPr marL="382950" lvl="0" indent="-51435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Tools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8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altLang="zh-Hans" dirty="0" err="1">
                <a:solidFill>
                  <a:prstClr val="black"/>
                </a:solidFill>
              </a:rPr>
              <a:t>Smali</a:t>
            </a:r>
            <a:r>
              <a:rPr lang="zh-Hans" altLang="en-US" dirty="0">
                <a:solidFill>
                  <a:prstClr val="black"/>
                </a:solidFill>
              </a:rPr>
              <a:t> </a:t>
            </a:r>
            <a:r>
              <a:rPr lang="en-US" altLang="zh-Hans" dirty="0">
                <a:solidFill>
                  <a:prstClr val="black"/>
                </a:solidFill>
              </a:rPr>
              <a:t>D</a:t>
            </a:r>
            <a:r>
              <a:rPr lang="en-US" altLang="zh-Hans" dirty="0" smtClean="0">
                <a:solidFill>
                  <a:prstClr val="black"/>
                </a:solidFill>
              </a:rPr>
              <a:t>efinition</a:t>
            </a:r>
            <a:endParaRPr lang="en-US" altLang="zh-Hans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</a:rPr>
              <a:t>Register Naming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</a:rPr>
              <a:t>Directives</a:t>
            </a:r>
          </a:p>
          <a:p>
            <a:pPr lvl="1">
              <a:buFontTx/>
              <a:buChar char="-"/>
            </a:pPr>
            <a:r>
              <a:rPr lang="en-US" altLang="zh-CN" dirty="0">
                <a:solidFill>
                  <a:prstClr val="black"/>
                </a:solidFill>
              </a:rPr>
              <a:t>Type of </a:t>
            </a:r>
            <a:r>
              <a:rPr lang="en-US" altLang="zh-CN" dirty="0" smtClean="0">
                <a:solidFill>
                  <a:prstClr val="black"/>
                </a:solidFill>
              </a:rPr>
              <a:t>Data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>
                <a:solidFill>
                  <a:prstClr val="black"/>
                </a:solidFill>
              </a:rPr>
              <a:t>Type </a:t>
            </a:r>
            <a:r>
              <a:rPr lang="en-US" altLang="zh-CN" dirty="0" smtClean="0">
                <a:solidFill>
                  <a:prstClr val="black"/>
                </a:solidFill>
              </a:rPr>
              <a:t>Definition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>
                <a:solidFill>
                  <a:prstClr val="black"/>
                </a:solidFill>
              </a:rPr>
              <a:t>Method </a:t>
            </a:r>
            <a:r>
              <a:rPr lang="en-US" altLang="zh-CN" dirty="0" smtClean="0">
                <a:solidFill>
                  <a:prstClr val="black"/>
                </a:solidFill>
              </a:rPr>
              <a:t>Definition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FontTx/>
              <a:buChar char="-"/>
            </a:pPr>
            <a:r>
              <a:rPr lang="en-US" altLang="zh-CN" dirty="0">
                <a:solidFill>
                  <a:prstClr val="black"/>
                </a:solidFill>
              </a:rPr>
              <a:t>Field D</a:t>
            </a:r>
            <a:r>
              <a:rPr lang="en-US" altLang="zh-CN" dirty="0" smtClean="0">
                <a:solidFill>
                  <a:prstClr val="black"/>
                </a:solidFill>
              </a:rPr>
              <a:t>efinition</a:t>
            </a:r>
            <a:endParaRPr lang="en-US" altLang="zh-CN" dirty="0" smtClean="0"/>
          </a:p>
          <a:p>
            <a:r>
              <a:rPr lang="en-US" altLang="zh-CN" dirty="0" err="1" smtClean="0"/>
              <a:t>Dalvik</a:t>
            </a:r>
            <a:r>
              <a:rPr lang="en-US" altLang="zh-CN" dirty="0" smtClean="0"/>
              <a:t> </a:t>
            </a:r>
            <a:r>
              <a:rPr lang="en-US" altLang="zh-CN" dirty="0"/>
              <a:t>Instruction Set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err="1"/>
              <a:t>Smali</a:t>
            </a:r>
            <a:r>
              <a:rPr lang="en-US" altLang="zh-CN" dirty="0"/>
              <a:t>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1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5074E-7938-8443-ABF0-62BEF194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Smali</a:t>
            </a:r>
            <a:r>
              <a:rPr lang="en-US" dirty="0" smtClean="0"/>
              <a:t>?</a:t>
            </a:r>
          </a:p>
          <a:p>
            <a:pPr lvl="1"/>
            <a:r>
              <a:rPr lang="fr-FR" altLang="zh-CN" dirty="0"/>
              <a:t>.dex </a:t>
            </a:r>
            <a:r>
              <a:rPr lang="fr-FR" altLang="zh-CN" dirty="0" smtClean="0"/>
              <a:t>&lt;--------&gt; </a:t>
            </a:r>
            <a:r>
              <a:rPr lang="fr-FR" altLang="zh-CN" dirty="0"/>
              <a:t>.smali </a:t>
            </a:r>
            <a:r>
              <a:rPr lang="fr-FR" altLang="zh-CN" dirty="0" smtClean="0"/>
              <a:t>&lt;------- </a:t>
            </a:r>
            <a:r>
              <a:rPr lang="fr-FR" altLang="zh-CN" dirty="0"/>
              <a:t>java source </a:t>
            </a:r>
            <a:r>
              <a:rPr lang="fr-FR" altLang="zh-CN" dirty="0" smtClean="0"/>
              <a:t>code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edit 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, we </a:t>
            </a:r>
            <a:r>
              <a:rPr lang="en-US" altLang="zh-CN" dirty="0"/>
              <a:t>need to convert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en-US" altLang="zh-CN" dirty="0"/>
              <a:t>files to a more understandable </a:t>
            </a:r>
            <a:r>
              <a:rPr lang="en-US" altLang="zh-CN" dirty="0" smtClean="0"/>
              <a:t>form. </a:t>
            </a:r>
          </a:p>
          <a:p>
            <a:pPr lvl="1"/>
            <a:r>
              <a:rPr lang="en-US" altLang="zh-CN" dirty="0" smtClean="0"/>
              <a:t>Converting </a:t>
            </a:r>
            <a:r>
              <a:rPr lang="en-US" altLang="zh-CN" dirty="0"/>
              <a:t>a .</a:t>
            </a:r>
            <a:r>
              <a:rPr lang="en-US" altLang="zh-CN" dirty="0" err="1"/>
              <a:t>dex</a:t>
            </a:r>
            <a:r>
              <a:rPr lang="en-US" altLang="zh-CN" dirty="0"/>
              <a:t> file to </a:t>
            </a:r>
            <a:r>
              <a:rPr lang="en-US" altLang="zh-CN" dirty="0" err="1"/>
              <a:t>smali</a:t>
            </a:r>
            <a:r>
              <a:rPr lang="en-US" altLang="zh-CN" dirty="0"/>
              <a:t> (called </a:t>
            </a:r>
            <a:r>
              <a:rPr lang="en-US" altLang="zh-CN" dirty="0" err="1"/>
              <a:t>baksmaling</a:t>
            </a:r>
            <a:r>
              <a:rPr lang="en-US" altLang="zh-CN" dirty="0"/>
              <a:t>) gives us readable code in </a:t>
            </a:r>
            <a:r>
              <a:rPr lang="en-US" altLang="zh-CN" dirty="0" err="1"/>
              <a:t>smali</a:t>
            </a:r>
            <a:r>
              <a:rPr lang="en-US" altLang="zh-CN" dirty="0"/>
              <a:t> language.</a:t>
            </a:r>
            <a:endParaRPr lang="en-US" altLang="zh-CN" dirty="0" smtClean="0"/>
          </a:p>
          <a:p>
            <a:pPr lvl="1"/>
            <a:r>
              <a:rPr lang="en-US" altLang="zh-CN" dirty="0"/>
              <a:t>So </a:t>
            </a:r>
            <a:r>
              <a:rPr lang="en-US" altLang="zh-CN" dirty="0" err="1"/>
              <a:t>Smali</a:t>
            </a:r>
            <a:r>
              <a:rPr lang="en-US" altLang="zh-CN" dirty="0"/>
              <a:t> is the disassembly language of </a:t>
            </a:r>
            <a:r>
              <a:rPr lang="en-US" altLang="zh-CN" dirty="0" err="1"/>
              <a:t>dex</a:t>
            </a:r>
            <a:r>
              <a:rPr lang="en-US" altLang="zh-CN" dirty="0" smtClean="0"/>
              <a:t>.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9191E-16FA-0F4C-ADEC-905A22E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 smtClean="0"/>
              <a:t>Smali</a:t>
            </a:r>
            <a:r>
              <a:rPr lang="zh-Hans" altLang="en-US" dirty="0" smtClean="0"/>
              <a:t> </a:t>
            </a:r>
            <a:r>
              <a:rPr lang="en-US" altLang="zh-Hans" dirty="0"/>
              <a:t>D</a:t>
            </a:r>
            <a:r>
              <a:rPr lang="en-US" altLang="zh-Hans" dirty="0" smtClean="0"/>
              <a:t>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584" y="1581706"/>
            <a:ext cx="6657409" cy="476138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 err="1"/>
              <a:t>Smali</a:t>
            </a:r>
            <a:r>
              <a:rPr lang="zh-Hans" altLang="en-US" dirty="0"/>
              <a:t> </a:t>
            </a:r>
            <a:r>
              <a:rPr lang="en-US" altLang="zh-CN" dirty="0"/>
              <a:t>E</a:t>
            </a:r>
            <a:r>
              <a:rPr lang="en-US" altLang="zh-Hans" dirty="0"/>
              <a:t>xample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377045" y="1667741"/>
            <a:ext cx="987137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1839" y="1207687"/>
            <a:ext cx="163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 smtClean="0">
                <a:latin typeface="Helvetica Neue"/>
              </a:rPr>
              <a:t>Smali</a:t>
            </a:r>
            <a:r>
              <a:rPr lang="en-US" altLang="zh-CN" sz="1800" b="1" dirty="0" smtClean="0">
                <a:latin typeface="Helvetica Neue"/>
              </a:rPr>
              <a:t> Code</a:t>
            </a:r>
            <a:endParaRPr lang="zh-CN" altLang="en-US" sz="1800" b="1" dirty="0">
              <a:latin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56563" y="1207687"/>
            <a:ext cx="163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Helvetica Neue"/>
              </a:rPr>
              <a:t>Source Code</a:t>
            </a:r>
            <a:endParaRPr lang="zh-CN" altLang="en-US" sz="1800" b="1" dirty="0">
              <a:latin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2" y="1581706"/>
            <a:ext cx="4664724" cy="116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601463"/>
              </p:ext>
            </p:extLst>
          </p:nvPr>
        </p:nvGraphicFramePr>
        <p:xfrm>
          <a:off x="511019" y="2583116"/>
          <a:ext cx="8121961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4843">
                  <a:extLst>
                    <a:ext uri="{9D8B030D-6E8A-4147-A177-3AD203B41FA5}">
                      <a16:colId xmlns:a16="http://schemas.microsoft.com/office/drawing/2014/main" val="87697460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816294266"/>
                    </a:ext>
                  </a:extLst>
                </a:gridCol>
                <a:gridCol w="3865418">
                  <a:extLst>
                    <a:ext uri="{9D8B030D-6E8A-4147-A177-3AD203B41FA5}">
                      <a16:colId xmlns:a16="http://schemas.microsoft.com/office/drawing/2014/main" val="346632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V Nomenclature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 Nomenclature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Register Meaning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4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first local</a:t>
                      </a:r>
                      <a:r>
                        <a:rPr lang="en-US" altLang="zh-CN" baseline="0" dirty="0"/>
                        <a:t> variable register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second local</a:t>
                      </a:r>
                      <a:r>
                        <a:rPr lang="en-US" altLang="zh-CN" baseline="0" dirty="0"/>
                        <a:t> variable register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7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numbers increase in turn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2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vM</a:t>
                      </a:r>
                      <a:r>
                        <a:rPr lang="en-US" altLang="zh-CN" dirty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first</a:t>
                      </a:r>
                      <a:r>
                        <a:rPr lang="en-US" altLang="zh-CN" baseline="0" dirty="0"/>
                        <a:t> parameter register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6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 numbers increase</a:t>
                      </a:r>
                      <a:r>
                        <a:rPr lang="en-US" altLang="zh-CN" baseline="0" dirty="0"/>
                        <a:t> in turn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4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vM-1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pN-1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r>
                        <a:rPr lang="en-US" altLang="zh-CN" baseline="0" dirty="0"/>
                        <a:t>  Nth parameter register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80123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Naming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98584" y="1242647"/>
            <a:ext cx="8405447" cy="8131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0"/>
              <a:buChar char="-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Helvetica Neue"/>
              </a:rPr>
              <a:t>Suppose the function has M registers and N parameters:</a:t>
            </a:r>
            <a:endParaRPr lang="zh-CN" altLang="en-US" dirty="0"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4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072023"/>
              </p:ext>
            </p:extLst>
          </p:nvPr>
        </p:nvGraphicFramePr>
        <p:xfrm>
          <a:off x="398217" y="1651000"/>
          <a:ext cx="8405812" cy="4445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564183">
                  <a:extLst>
                    <a:ext uri="{9D8B030D-6E8A-4147-A177-3AD203B41FA5}">
                      <a16:colId xmlns:a16="http://schemas.microsoft.com/office/drawing/2014/main" val="1885018569"/>
                    </a:ext>
                  </a:extLst>
                </a:gridCol>
                <a:gridCol w="4841629">
                  <a:extLst>
                    <a:ext uri="{9D8B030D-6E8A-4147-A177-3AD203B41FA5}">
                      <a16:colId xmlns:a16="http://schemas.microsoft.com/office/drawing/2014/main" val="1735524734"/>
                    </a:ext>
                  </a:extLst>
                </a:gridCol>
              </a:tblGrid>
              <a:tr h="280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Grammar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Meaning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42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void, only used for return</a:t>
                      </a:r>
                      <a:r>
                        <a:rPr lang="en-US" altLang="zh-CN" baseline="0" dirty="0"/>
                        <a:t> value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7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0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6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4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9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8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Java Class</a:t>
                      </a:r>
                      <a:r>
                        <a:rPr lang="en-US" altLang="zh-CN" baseline="0" dirty="0"/>
                        <a:t>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4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Array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28513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of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4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961292"/>
            <a:ext cx="8405447" cy="5896708"/>
          </a:xfrm>
        </p:spPr>
        <p:txBody>
          <a:bodyPr>
            <a:normAutofit/>
          </a:bodyPr>
          <a:lstStyle/>
          <a:p>
            <a:r>
              <a:rPr lang="en-US" altLang="zh-CN" dirty="0"/>
              <a:t>L can represent any class in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pPr lvl="1"/>
            <a:r>
              <a:rPr lang="en-US" altLang="zh-CN" dirty="0">
                <a:latin typeface="Helvetica Neue"/>
              </a:rPr>
              <a:t>L&lt;</a:t>
            </a:r>
            <a:r>
              <a:rPr lang="en-US" altLang="zh-CN" dirty="0" err="1">
                <a:latin typeface="Helvetica Neue"/>
              </a:rPr>
              <a:t>PackageName</a:t>
            </a:r>
            <a:r>
              <a:rPr lang="en-US" altLang="zh-CN" dirty="0">
                <a:latin typeface="Helvetica Neue"/>
              </a:rPr>
              <a:t>&gt;/&lt;</a:t>
            </a:r>
            <a:r>
              <a:rPr lang="en-US" altLang="zh-CN" dirty="0" err="1">
                <a:latin typeface="Helvetica Neue"/>
              </a:rPr>
              <a:t>ObjectName</a:t>
            </a:r>
            <a:r>
              <a:rPr lang="en-US" altLang="zh-CN" dirty="0" smtClean="0">
                <a:latin typeface="Helvetica Neue"/>
              </a:rPr>
              <a:t>&gt;</a:t>
            </a:r>
            <a:endParaRPr lang="en-US" altLang="zh-CN" b="1" dirty="0">
              <a:latin typeface="Helvetica Neue"/>
            </a:endParaRPr>
          </a:p>
          <a:p>
            <a:r>
              <a:rPr lang="en-US" altLang="zh-CN" dirty="0">
                <a:latin typeface="Arvo" panose="02000000000000000000" pitchFamily="2" charset="0"/>
              </a:rPr>
              <a:t>[</a:t>
            </a:r>
            <a:r>
              <a:rPr lang="en-US" altLang="zh-CN" dirty="0"/>
              <a:t>  can represent an array of all the basic </a:t>
            </a:r>
            <a:r>
              <a:rPr lang="en-US" altLang="zh-CN" dirty="0" smtClean="0"/>
              <a:t>types</a:t>
            </a:r>
            <a:endParaRPr lang="en-US" altLang="zh-CN" dirty="0"/>
          </a:p>
          <a:p>
            <a:pPr lvl="1"/>
            <a:r>
              <a:rPr lang="en-US" altLang="zh-CN" dirty="0"/>
              <a:t>Followed by the basic type </a:t>
            </a:r>
            <a:r>
              <a:rPr lang="en-US" altLang="zh-CN" dirty="0" smtClean="0"/>
              <a:t>descriptor.</a:t>
            </a:r>
            <a:endParaRPr lang="en-US" altLang="zh-CN" dirty="0"/>
          </a:p>
          <a:p>
            <a:r>
              <a:rPr lang="en-US" altLang="zh-CN" dirty="0"/>
              <a:t>L &amp; </a:t>
            </a:r>
            <a:r>
              <a:rPr lang="en-US" altLang="zh-CN" dirty="0">
                <a:latin typeface="Arvo" panose="02000000000000000000" pitchFamily="2" charset="0"/>
              </a:rPr>
              <a:t>[</a:t>
            </a:r>
            <a:r>
              <a:rPr lang="en-US" altLang="zh-CN" dirty="0"/>
              <a:t> can represent Object </a:t>
            </a:r>
            <a:r>
              <a:rPr lang="en-US" altLang="zh-CN" dirty="0" smtClean="0"/>
              <a:t>array.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xample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000" dirty="0" err="1">
                <a:latin typeface="Helvetica Neue"/>
              </a:rPr>
              <a:t>package.name.ObjectName</a:t>
            </a:r>
            <a:r>
              <a:rPr lang="zh-CN" altLang="en-US" sz="2000" dirty="0">
                <a:latin typeface="Helvetica Neue"/>
              </a:rPr>
              <a:t> </a:t>
            </a:r>
            <a:r>
              <a:rPr lang="zh-CN" altLang="en-US" sz="2000" dirty="0" smtClean="0">
                <a:latin typeface="Helvetica Neue"/>
              </a:rPr>
              <a:t>→ </a:t>
            </a:r>
            <a:r>
              <a:rPr lang="en-US" altLang="zh-CN" sz="2000" b="1" dirty="0" err="1" smtClean="0">
                <a:latin typeface="Helvetica Neue"/>
              </a:rPr>
              <a:t>Lpackage</a:t>
            </a:r>
            <a:r>
              <a:rPr lang="en-US" altLang="zh-CN" sz="2000" b="1" dirty="0" smtClean="0">
                <a:latin typeface="Helvetica Neue"/>
              </a:rPr>
              <a:t>/name/</a:t>
            </a:r>
            <a:r>
              <a:rPr lang="en-US" altLang="zh-CN" sz="2000" b="1" dirty="0" err="1" smtClean="0">
                <a:latin typeface="Helvetica Neue"/>
              </a:rPr>
              <a:t>ObjectName</a:t>
            </a:r>
            <a:r>
              <a:rPr lang="en-US" altLang="zh-CN" sz="2000" dirty="0">
                <a:latin typeface="Helvetica Neue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Helvetica Neue"/>
              </a:rPr>
              <a:t>java.lang.String</a:t>
            </a:r>
            <a:r>
              <a:rPr lang="zh-CN" altLang="en-US" sz="2000" dirty="0" smtClean="0">
                <a:latin typeface="Helvetica Neue"/>
              </a:rPr>
              <a:t> </a:t>
            </a:r>
            <a:r>
              <a:rPr lang="zh-CN" altLang="en-US" sz="2000" dirty="0" smtClean="0">
                <a:latin typeface="Helvetica Neue"/>
              </a:rPr>
              <a:t>→ </a:t>
            </a:r>
            <a:r>
              <a:rPr lang="en-US" altLang="zh-CN" sz="2000" b="1" dirty="0" err="1" smtClean="0">
                <a:latin typeface="Helvetica Neue"/>
              </a:rPr>
              <a:t>Ljava</a:t>
            </a:r>
            <a:r>
              <a:rPr lang="en-US" altLang="zh-CN" sz="2000" b="1" dirty="0" smtClean="0">
                <a:latin typeface="Helvetica Neue"/>
              </a:rPr>
              <a:t>/</a:t>
            </a:r>
            <a:r>
              <a:rPr lang="en-US" altLang="zh-CN" sz="2000" b="1" dirty="0" err="1" smtClean="0">
                <a:latin typeface="Helvetica Neue"/>
              </a:rPr>
              <a:t>lang</a:t>
            </a:r>
            <a:r>
              <a:rPr lang="en-US" altLang="zh-CN" sz="2000" b="1" dirty="0" smtClean="0">
                <a:latin typeface="Helvetica Neue"/>
              </a:rPr>
              <a:t>/String</a:t>
            </a:r>
            <a:r>
              <a:rPr lang="en-US" altLang="zh-CN" sz="2000" dirty="0" smtClean="0">
                <a:latin typeface="Helvetica Neue"/>
              </a:rPr>
              <a:t>;</a:t>
            </a:r>
            <a:endParaRPr lang="en-US" altLang="zh-CN" sz="2000" dirty="0">
              <a:latin typeface="Helvetica Neue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Helvetica Neue"/>
              </a:rPr>
              <a:t>int</a:t>
            </a:r>
            <a:r>
              <a:rPr lang="en-US" altLang="zh-CN" sz="2000" dirty="0">
                <a:latin typeface="Helvetica Neue"/>
              </a:rPr>
              <a:t>[]</a:t>
            </a:r>
            <a:r>
              <a:rPr lang="zh-CN" altLang="en-US" sz="2000" dirty="0" smtClean="0">
                <a:latin typeface="Helvetica Neue"/>
              </a:rPr>
              <a:t>→</a:t>
            </a:r>
            <a:r>
              <a:rPr lang="zh-CN" altLang="en-US" sz="2000" b="1" dirty="0" smtClean="0">
                <a:latin typeface="Helvetica Neue"/>
              </a:rPr>
              <a:t> </a:t>
            </a:r>
            <a:r>
              <a:rPr lang="en-US" altLang="zh-CN" sz="2000" b="1" dirty="0" smtClean="0">
                <a:latin typeface="Helvetica Neue"/>
              </a:rPr>
              <a:t>[</a:t>
            </a:r>
            <a:r>
              <a:rPr lang="en-US" altLang="zh-CN" sz="2000" b="1" dirty="0">
                <a:latin typeface="Helvetica Neue"/>
              </a:rPr>
              <a:t>I</a:t>
            </a:r>
          </a:p>
          <a:p>
            <a:pPr marL="0" indent="0">
              <a:buNone/>
            </a:pPr>
            <a:r>
              <a:rPr lang="en-US" altLang="zh-CN" sz="2000" dirty="0" err="1">
                <a:latin typeface="Helvetica Neue"/>
              </a:rPr>
              <a:t>int</a:t>
            </a:r>
            <a:r>
              <a:rPr lang="en-US" altLang="zh-CN" sz="2000" dirty="0">
                <a:latin typeface="Helvetica Neue"/>
              </a:rPr>
              <a:t>[]</a:t>
            </a:r>
            <a:r>
              <a:rPr lang="zh-CN" altLang="en-US" sz="2000" dirty="0">
                <a:latin typeface="Helvetica Neue"/>
              </a:rPr>
              <a:t> </a:t>
            </a:r>
            <a:r>
              <a:rPr lang="zh-CN" altLang="en-US" sz="2000" dirty="0" smtClean="0">
                <a:latin typeface="Helvetica Neue"/>
              </a:rPr>
              <a:t>→ </a:t>
            </a:r>
            <a:r>
              <a:rPr lang="en-US" altLang="zh-CN" sz="2000" b="1" dirty="0" smtClean="0">
                <a:latin typeface="Helvetica Neue"/>
              </a:rPr>
              <a:t>[[</a:t>
            </a:r>
            <a:r>
              <a:rPr lang="en-US" altLang="zh-CN" sz="2000" b="1" dirty="0">
                <a:latin typeface="Helvetica Neue"/>
              </a:rPr>
              <a:t>I</a:t>
            </a:r>
          </a:p>
          <a:p>
            <a:pPr marL="0" indent="0">
              <a:buNone/>
            </a:pPr>
            <a:r>
              <a:rPr lang="en-US" altLang="zh-CN" sz="2000" dirty="0">
                <a:latin typeface="Helvetica Neue"/>
              </a:rPr>
              <a:t>String</a:t>
            </a:r>
            <a:r>
              <a:rPr lang="en-US" altLang="zh-CN" sz="2000" dirty="0" smtClean="0">
                <a:latin typeface="Helvetica Neue"/>
              </a:rPr>
              <a:t>[] </a:t>
            </a:r>
            <a:r>
              <a:rPr lang="zh-CN" altLang="en-US" sz="2000" dirty="0" smtClean="0">
                <a:latin typeface="Helvetica Neue"/>
              </a:rPr>
              <a:t>→ </a:t>
            </a:r>
            <a:r>
              <a:rPr lang="en-US" altLang="zh-CN" sz="2000" b="1" dirty="0" smtClean="0">
                <a:latin typeface="Helvetica Neue"/>
              </a:rPr>
              <a:t>[</a:t>
            </a:r>
            <a:r>
              <a:rPr lang="en-US" altLang="zh-CN" sz="2000" b="1" dirty="0" err="1" smtClean="0">
                <a:latin typeface="Helvetica Neue"/>
              </a:rPr>
              <a:t>Ljava</a:t>
            </a:r>
            <a:r>
              <a:rPr lang="en-US" altLang="zh-CN" sz="2000" b="1" dirty="0" smtClean="0">
                <a:latin typeface="Helvetica Neue"/>
              </a:rPr>
              <a:t>/</a:t>
            </a:r>
            <a:r>
              <a:rPr lang="en-US" altLang="zh-CN" sz="2000" b="1" dirty="0" err="1" smtClean="0">
                <a:latin typeface="Helvetica Neue"/>
              </a:rPr>
              <a:t>lang</a:t>
            </a:r>
            <a:r>
              <a:rPr lang="en-US" altLang="zh-CN" sz="2000" b="1" dirty="0" smtClean="0">
                <a:latin typeface="Helvetica Neue"/>
              </a:rPr>
              <a:t>/String;</a:t>
            </a:r>
            <a:r>
              <a:rPr lang="zh-CN" altLang="en-US" sz="2000" b="1" dirty="0" smtClean="0">
                <a:latin typeface="Helvetica Neue"/>
              </a:rPr>
              <a:t> </a:t>
            </a:r>
            <a:r>
              <a:rPr lang="en-US" altLang="zh-CN" dirty="0">
                <a:latin typeface="Arvo" panose="02000000000000000000" pitchFamily="2" charset="0"/>
              </a:rPr>
              <a:t>	</a:t>
            </a:r>
            <a:endParaRPr lang="zh-CN" altLang="en-US" dirty="0">
              <a:latin typeface="Arvo" panose="02000000000000000000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</a:t>
            </a:r>
            <a:r>
              <a:rPr lang="en-US" altLang="zh-CN" dirty="0" smtClean="0"/>
              <a:t>Definition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5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3" y="1242647"/>
            <a:ext cx="8580317" cy="5439508"/>
          </a:xfrm>
        </p:spPr>
        <p:txBody>
          <a:bodyPr/>
          <a:lstStyle/>
          <a:p>
            <a:r>
              <a:rPr lang="en-US" altLang="zh-CN" dirty="0" err="1"/>
              <a:t>Dalvik</a:t>
            </a:r>
            <a:r>
              <a:rPr lang="en-US" altLang="zh-CN" dirty="0"/>
              <a:t> uses method names, type </a:t>
            </a:r>
            <a:r>
              <a:rPr lang="en-US" altLang="zh-CN" dirty="0" smtClean="0"/>
              <a:t>parameters and </a:t>
            </a:r>
            <a:r>
              <a:rPr lang="en-US" altLang="zh-CN" dirty="0"/>
              <a:t>return values to describe a method in </a:t>
            </a:r>
            <a:r>
              <a:rPr lang="en-US" altLang="zh-CN" dirty="0" smtClean="0"/>
              <a:t>detail.</a:t>
            </a:r>
            <a:endParaRPr lang="en-US" altLang="zh-CN" dirty="0"/>
          </a:p>
          <a:p>
            <a:pPr lvl="1"/>
            <a:r>
              <a:rPr lang="en-US" altLang="zh-CN" dirty="0" smtClean="0"/>
              <a:t>Help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find </a:t>
            </a:r>
            <a:r>
              <a:rPr lang="en-US" altLang="zh-CN" dirty="0"/>
              <a:t>the right method from the method table quickly. </a:t>
            </a:r>
          </a:p>
          <a:p>
            <a:pPr lvl="1"/>
            <a:r>
              <a:rPr lang="en-US" altLang="zh-CN" dirty="0" err="1" smtClean="0"/>
              <a:t>Dalvik</a:t>
            </a:r>
            <a:r>
              <a:rPr lang="en-US" altLang="zh-CN" dirty="0" smtClean="0"/>
              <a:t> use them to do some static analysis.</a:t>
            </a:r>
            <a:endParaRPr lang="en-US" altLang="zh-CN" dirty="0"/>
          </a:p>
          <a:p>
            <a:r>
              <a:rPr lang="en-US" altLang="zh-CN" dirty="0"/>
              <a:t>Method </a:t>
            </a:r>
            <a:r>
              <a:rPr lang="en-US" altLang="zh-CN" dirty="0" smtClean="0"/>
              <a:t>format</a:t>
            </a:r>
            <a:endParaRPr lang="en-US" altLang="zh-CN" dirty="0"/>
          </a:p>
          <a:p>
            <a:pPr lvl="1"/>
            <a:r>
              <a:rPr lang="en-US" altLang="zh-CN" dirty="0" err="1" smtClean="0"/>
              <a:t>Lpackage</a:t>
            </a:r>
            <a:r>
              <a:rPr lang="en-US" altLang="zh-CN" dirty="0" smtClean="0"/>
              <a:t>/name/</a:t>
            </a:r>
            <a:r>
              <a:rPr lang="en-US" altLang="zh-CN" dirty="0" err="1" smtClean="0"/>
              <a:t>ObjectName</a:t>
            </a:r>
            <a:r>
              <a:rPr lang="en-US" altLang="zh-CN" dirty="0"/>
              <a:t>;-&gt;</a:t>
            </a:r>
            <a:r>
              <a:rPr lang="en-US" altLang="zh-CN" dirty="0" err="1"/>
              <a:t>MethodName</a:t>
            </a:r>
            <a:r>
              <a:rPr lang="en-US" altLang="zh-CN" dirty="0"/>
              <a:t>(III)Z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Example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Helvetica Neue"/>
              </a:rPr>
              <a:t>m</a:t>
            </a:r>
            <a:r>
              <a:rPr lang="en-US" altLang="zh-CN" sz="2000" dirty="0" smtClean="0">
                <a:solidFill>
                  <a:schemeClr val="accent5"/>
                </a:solidFill>
                <a:latin typeface="Helvetica Neue"/>
              </a:rPr>
              <a:t>ethod</a:t>
            </a:r>
            <a:r>
              <a:rPr lang="en-US" altLang="zh-CN" sz="2000" dirty="0" smtClean="0">
                <a:latin typeface="Helvetica Neue"/>
              </a:rPr>
              <a:t> ( I, [[I, I</a:t>
            </a:r>
            <a:r>
              <a:rPr lang="en-US" altLang="zh-CN" sz="2000" dirty="0" smtClean="0">
                <a:latin typeface="Helvetica Neue"/>
              </a:rPr>
              <a:t>, </a:t>
            </a:r>
            <a:r>
              <a:rPr lang="en-US" altLang="zh-CN" sz="2000" dirty="0" err="1" smtClean="0">
                <a:latin typeface="Helvetica Neue"/>
              </a:rPr>
              <a:t>Ljava</a:t>
            </a:r>
            <a:r>
              <a:rPr lang="en-US" altLang="zh-CN" sz="2000" dirty="0" smtClean="0">
                <a:latin typeface="Helvetica Neue"/>
              </a:rPr>
              <a:t>/</a:t>
            </a:r>
            <a:r>
              <a:rPr lang="en-US" altLang="zh-CN" sz="2000" dirty="0" err="1" smtClean="0">
                <a:latin typeface="Helvetica Neue"/>
              </a:rPr>
              <a:t>lang</a:t>
            </a:r>
            <a:r>
              <a:rPr lang="en-US" altLang="zh-CN" sz="2000" dirty="0" smtClean="0">
                <a:latin typeface="Helvetica Neue"/>
              </a:rPr>
              <a:t>/String; [</a:t>
            </a:r>
            <a:r>
              <a:rPr lang="en-US" altLang="zh-CN" sz="2000" dirty="0" err="1" smtClean="0">
                <a:latin typeface="Helvetica Neue"/>
              </a:rPr>
              <a:t>Ljava</a:t>
            </a:r>
            <a:r>
              <a:rPr lang="en-US" altLang="zh-CN" sz="2000" dirty="0" smtClean="0">
                <a:latin typeface="Helvetica Neue"/>
              </a:rPr>
              <a:t>/</a:t>
            </a:r>
            <a:r>
              <a:rPr lang="en-US" altLang="zh-CN" sz="2000" dirty="0" err="1" smtClean="0">
                <a:latin typeface="Helvetica Neue"/>
              </a:rPr>
              <a:t>lang</a:t>
            </a:r>
            <a:r>
              <a:rPr lang="en-US" altLang="zh-CN" sz="2000" dirty="0" smtClean="0">
                <a:latin typeface="Helvetica Neue"/>
              </a:rPr>
              <a:t>/Object ;) </a:t>
            </a:r>
            <a:r>
              <a:rPr lang="en-US" altLang="zh-CN" sz="2000" dirty="0" err="1" smtClean="0">
                <a:solidFill>
                  <a:schemeClr val="accent6"/>
                </a:solidFill>
                <a:latin typeface="Helvetica Neue"/>
              </a:rPr>
              <a:t>Ljava</a:t>
            </a:r>
            <a:r>
              <a:rPr lang="en-US" altLang="zh-CN" sz="2000" dirty="0" smtClean="0">
                <a:solidFill>
                  <a:schemeClr val="accent6"/>
                </a:solidFill>
                <a:latin typeface="Helvetica Neue"/>
              </a:rPr>
              <a:t>/</a:t>
            </a:r>
            <a:r>
              <a:rPr lang="en-US" altLang="zh-CN" sz="2000" dirty="0" err="1" smtClean="0">
                <a:solidFill>
                  <a:schemeClr val="accent6"/>
                </a:solidFill>
                <a:latin typeface="Helvetica Neue"/>
              </a:rPr>
              <a:t>lang</a:t>
            </a:r>
            <a:r>
              <a:rPr lang="en-US" altLang="zh-CN" sz="2000" dirty="0" smtClean="0">
                <a:solidFill>
                  <a:schemeClr val="accent6"/>
                </a:solidFill>
                <a:latin typeface="Helvetica Neue"/>
              </a:rPr>
              <a:t>/String</a:t>
            </a:r>
            <a:r>
              <a:rPr lang="en-US" altLang="zh-CN" sz="2000" b="1" dirty="0">
                <a:latin typeface="Helvetica Neue"/>
              </a:rPr>
              <a:t>;</a:t>
            </a:r>
          </a:p>
          <a:p>
            <a:pPr marL="0" indent="0" algn="ctr">
              <a:buNone/>
            </a:pPr>
            <a:endParaRPr lang="en-US" altLang="zh-CN" sz="2000" b="1" dirty="0">
              <a:latin typeface="Arvo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2000" dirty="0">
                <a:solidFill>
                  <a:schemeClr val="accent6"/>
                </a:solidFill>
                <a:latin typeface="Helvetica Neue"/>
              </a:rPr>
              <a:t>String</a:t>
            </a:r>
            <a:r>
              <a:rPr lang="en-US" altLang="zh-CN" sz="2000" dirty="0">
                <a:latin typeface="Helvetica Neue"/>
              </a:rPr>
              <a:t> </a:t>
            </a:r>
            <a:r>
              <a:rPr lang="en-US" altLang="zh-CN" sz="2000" dirty="0">
                <a:solidFill>
                  <a:schemeClr val="accent5"/>
                </a:solidFill>
                <a:latin typeface="Helvetica Neue"/>
              </a:rPr>
              <a:t>method</a:t>
            </a:r>
            <a:r>
              <a:rPr lang="en-US" altLang="zh-CN" sz="2000" dirty="0">
                <a:latin typeface="Helvetica Neue"/>
              </a:rPr>
              <a:t>(</a:t>
            </a:r>
            <a:r>
              <a:rPr lang="en-US" altLang="zh-CN" sz="2000" dirty="0" err="1">
                <a:latin typeface="Helvetica Neue"/>
              </a:rPr>
              <a:t>int</a:t>
            </a:r>
            <a:r>
              <a:rPr lang="en-US" altLang="zh-CN" sz="2000" dirty="0">
                <a:latin typeface="Helvetica Neue"/>
              </a:rPr>
              <a:t>, </a:t>
            </a:r>
            <a:r>
              <a:rPr lang="en-US" altLang="zh-CN" sz="2000" dirty="0" err="1">
                <a:latin typeface="Helvetica Neue"/>
              </a:rPr>
              <a:t>int</a:t>
            </a:r>
            <a:r>
              <a:rPr lang="en-US" altLang="zh-CN" sz="2000" dirty="0">
                <a:latin typeface="Helvetica Neue"/>
              </a:rPr>
              <a:t>[][], </a:t>
            </a:r>
            <a:r>
              <a:rPr lang="en-US" altLang="zh-CN" sz="2000" dirty="0" err="1">
                <a:latin typeface="Helvetica Neue"/>
              </a:rPr>
              <a:t>int</a:t>
            </a:r>
            <a:r>
              <a:rPr lang="en-US" altLang="zh-CN" sz="2000" dirty="0">
                <a:latin typeface="Helvetica Neue"/>
              </a:rPr>
              <a:t>, String, Object[])</a:t>
            </a:r>
            <a:endParaRPr lang="zh-CN" altLang="en-US" sz="2000" dirty="0">
              <a:latin typeface="Helvetica Neue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</a:t>
            </a:r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4381500" y="5538355"/>
            <a:ext cx="381000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961292"/>
            <a:ext cx="8405447" cy="57200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Dalvik</a:t>
            </a:r>
            <a:r>
              <a:rPr lang="en-US" altLang="zh-CN" dirty="0"/>
              <a:t> uses t</a:t>
            </a:r>
            <a:r>
              <a:rPr lang="en-US" altLang="zh-CN" dirty="0" smtClean="0"/>
              <a:t>ypes, field </a:t>
            </a:r>
            <a:r>
              <a:rPr lang="en-US" altLang="zh-CN" dirty="0"/>
              <a:t>n</a:t>
            </a:r>
            <a:r>
              <a:rPr lang="en-US" altLang="zh-CN" dirty="0" smtClean="0"/>
              <a:t>ame </a:t>
            </a:r>
            <a:r>
              <a:rPr lang="en-US" altLang="zh-CN" dirty="0"/>
              <a:t>and </a:t>
            </a:r>
            <a:r>
              <a:rPr lang="en-US" altLang="zh-CN" dirty="0" smtClean="0"/>
              <a:t>field </a:t>
            </a:r>
            <a:r>
              <a:rPr lang="en-US" altLang="zh-CN" dirty="0"/>
              <a:t>t</a:t>
            </a:r>
            <a:r>
              <a:rPr lang="en-US" altLang="zh-CN" dirty="0" smtClean="0"/>
              <a:t>ype to </a:t>
            </a:r>
            <a:r>
              <a:rPr lang="en-US" altLang="zh-CN" dirty="0"/>
              <a:t>describe </a:t>
            </a:r>
            <a:r>
              <a:rPr lang="en-US" altLang="zh-CN" dirty="0" smtClean="0"/>
              <a:t>a field in </a:t>
            </a:r>
            <a:r>
              <a:rPr lang="en-US" altLang="zh-CN" dirty="0"/>
              <a:t>detail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Help </a:t>
            </a:r>
            <a:r>
              <a:rPr lang="en-US" altLang="zh-CN" dirty="0" err="1"/>
              <a:t>Dalvik</a:t>
            </a:r>
            <a:r>
              <a:rPr lang="en-US" altLang="zh-CN" dirty="0"/>
              <a:t> find the </a:t>
            </a:r>
            <a:r>
              <a:rPr lang="en-US" altLang="zh-CN" dirty="0" smtClean="0"/>
              <a:t>right field from the field table quickly.</a:t>
            </a:r>
          </a:p>
          <a:p>
            <a:pPr lvl="1"/>
            <a:r>
              <a:rPr lang="en-US" altLang="zh-CN" dirty="0" err="1"/>
              <a:t>Dalvik</a:t>
            </a:r>
            <a:r>
              <a:rPr lang="en-US" altLang="zh-CN" dirty="0"/>
              <a:t> use them to do some static </a:t>
            </a:r>
            <a:r>
              <a:rPr lang="en-US" altLang="zh-CN" dirty="0" smtClean="0"/>
              <a:t>analysis.</a:t>
            </a:r>
          </a:p>
          <a:p>
            <a:r>
              <a:rPr lang="en-US" altLang="zh-CN" dirty="0" smtClean="0"/>
              <a:t>Field </a:t>
            </a:r>
            <a:r>
              <a:rPr lang="en-US" altLang="zh-CN" dirty="0"/>
              <a:t>names and field types separated </a:t>
            </a:r>
            <a:r>
              <a:rPr lang="en-US" altLang="zh-CN" dirty="0" smtClean="0"/>
              <a:t>by “:”.</a:t>
            </a:r>
          </a:p>
          <a:p>
            <a:r>
              <a:rPr lang="en-US" altLang="zh-CN" dirty="0" smtClean="0"/>
              <a:t>Method format</a:t>
            </a:r>
            <a:endParaRPr lang="en-US" altLang="zh-CN" dirty="0"/>
          </a:p>
          <a:p>
            <a:pPr lvl="1"/>
            <a:r>
              <a:rPr lang="en-US" altLang="zh-CN" sz="2200" dirty="0" err="1" smtClean="0"/>
              <a:t>Lpackage</a:t>
            </a:r>
            <a:r>
              <a:rPr lang="en-US" altLang="zh-CN" sz="2200" dirty="0" smtClean="0"/>
              <a:t>/name/</a:t>
            </a:r>
            <a:r>
              <a:rPr lang="en-US" altLang="zh-CN" sz="2200" dirty="0" err="1" smtClean="0"/>
              <a:t>ObjectName</a:t>
            </a:r>
            <a:r>
              <a:rPr lang="en-US" altLang="zh-CN" sz="2200" dirty="0" smtClean="0"/>
              <a:t>;-&gt;</a:t>
            </a:r>
            <a:r>
              <a:rPr lang="en-US" altLang="zh-CN" sz="2200" dirty="0" err="1" smtClean="0"/>
              <a:t>FileName:Ljava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lang</a:t>
            </a:r>
            <a:r>
              <a:rPr lang="en-US" altLang="zh-CN" sz="2200" dirty="0" smtClean="0"/>
              <a:t>/String;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Example:</a:t>
            </a:r>
          </a:p>
          <a:p>
            <a:pPr marL="0" indent="0" algn="ctr">
              <a:buNone/>
            </a:pPr>
            <a:r>
              <a:rPr lang="en-US" altLang="zh-CN" sz="2000" dirty="0" err="1" smtClean="0">
                <a:latin typeface="Helvetica Neue"/>
              </a:rPr>
              <a:t>Lcom</a:t>
            </a:r>
            <a:r>
              <a:rPr lang="en-US" altLang="zh-CN" sz="2000" dirty="0" smtClean="0">
                <a:latin typeface="Helvetica Neue"/>
              </a:rPr>
              <a:t>/android/Test</a:t>
            </a:r>
            <a:r>
              <a:rPr lang="en-US" altLang="zh-CN" sz="2000" dirty="0">
                <a:latin typeface="Helvetica Neue"/>
              </a:rPr>
              <a:t>;-&gt;</a:t>
            </a:r>
            <a:r>
              <a:rPr lang="en-US" altLang="zh-CN" sz="2000" dirty="0" err="1">
                <a:solidFill>
                  <a:srgbClr val="7030A0"/>
                </a:solidFill>
                <a:latin typeface="Helvetica Neue"/>
              </a:rPr>
              <a:t>name</a:t>
            </a:r>
            <a:r>
              <a:rPr lang="en-US" altLang="zh-CN" sz="2000" dirty="0" err="1">
                <a:latin typeface="Helvetica Neue"/>
              </a:rPr>
              <a:t>:</a:t>
            </a:r>
            <a:r>
              <a:rPr lang="en-US" altLang="zh-CN" sz="2000" dirty="0" err="1">
                <a:solidFill>
                  <a:schemeClr val="accent6"/>
                </a:solidFill>
                <a:latin typeface="Helvetica Neue"/>
              </a:rPr>
              <a:t>Ljava</a:t>
            </a:r>
            <a:r>
              <a:rPr lang="en-US" altLang="zh-CN" sz="2000" dirty="0">
                <a:solidFill>
                  <a:schemeClr val="accent6"/>
                </a:solidFill>
                <a:latin typeface="Helvetica Neue"/>
              </a:rPr>
              <a:t>/</a:t>
            </a:r>
            <a:r>
              <a:rPr lang="en-US" altLang="zh-CN" sz="2000" dirty="0" err="1">
                <a:solidFill>
                  <a:schemeClr val="accent6"/>
                </a:solidFill>
                <a:latin typeface="Helvetica Neue"/>
              </a:rPr>
              <a:t>lang</a:t>
            </a:r>
            <a:r>
              <a:rPr lang="en-US" altLang="zh-CN" sz="2000" dirty="0">
                <a:solidFill>
                  <a:schemeClr val="accent6"/>
                </a:solidFill>
                <a:latin typeface="Helvetica Neue"/>
              </a:rPr>
              <a:t>/String</a:t>
            </a:r>
            <a:r>
              <a:rPr lang="en-US" altLang="zh-CN" sz="2000" dirty="0">
                <a:latin typeface="Helvetica Neue"/>
              </a:rPr>
              <a:t>;</a:t>
            </a:r>
            <a:endParaRPr lang="en-US" altLang="zh-CN" sz="2000" b="1" dirty="0" smtClean="0">
              <a:latin typeface="Arvo" panose="02000000000000000000" pitchFamily="2" charset="0"/>
            </a:endParaRPr>
          </a:p>
          <a:p>
            <a:pPr marL="0" indent="0" algn="ctr">
              <a:buNone/>
            </a:pPr>
            <a:endParaRPr lang="en-US" altLang="zh-CN" sz="2000" dirty="0" smtClean="0">
              <a:latin typeface="Helvetica Neue"/>
            </a:endParaRPr>
          </a:p>
          <a:p>
            <a:pPr marL="0" indent="0" algn="ctr">
              <a:buNone/>
            </a:pPr>
            <a:r>
              <a:rPr lang="en-US" altLang="zh-CN" sz="2000" dirty="0" smtClean="0">
                <a:latin typeface="Helvetica Neue"/>
              </a:rPr>
              <a:t>package </a:t>
            </a:r>
            <a:r>
              <a:rPr lang="en-US" altLang="zh-CN" sz="2000" dirty="0" err="1" smtClean="0">
                <a:latin typeface="Helvetica Neue"/>
              </a:rPr>
              <a:t>com.android</a:t>
            </a:r>
            <a:r>
              <a:rPr lang="en-US" altLang="zh-CN" sz="2000" dirty="0" smtClean="0">
                <a:latin typeface="Helvetica Neue"/>
              </a:rPr>
              <a:t>; </a:t>
            </a:r>
          </a:p>
          <a:p>
            <a:pPr marL="0" indent="0" algn="ctr">
              <a:buNone/>
            </a:pPr>
            <a:r>
              <a:rPr lang="en-US" altLang="zh-CN" sz="2000" dirty="0" smtClean="0">
                <a:latin typeface="Helvetica Neue"/>
              </a:rPr>
              <a:t>class Test{</a:t>
            </a:r>
            <a:r>
              <a:rPr lang="en-US" altLang="zh-CN" sz="2000" dirty="0" smtClean="0">
                <a:solidFill>
                  <a:schemeClr val="accent6"/>
                </a:solidFill>
                <a:latin typeface="Helvetica Neue"/>
              </a:rPr>
              <a:t>String</a:t>
            </a:r>
            <a:r>
              <a:rPr lang="en-US" altLang="zh-CN" sz="2000" dirty="0" smtClean="0">
                <a:latin typeface="Helvetica Neue"/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  <a:latin typeface="Helvetica Neue"/>
              </a:rPr>
              <a:t>name</a:t>
            </a:r>
            <a:r>
              <a:rPr lang="en-US" altLang="zh-CN" sz="2000" dirty="0" smtClean="0">
                <a:latin typeface="Helvetica Neue"/>
              </a:rPr>
              <a:t>;}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</a:t>
            </a:r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381500" y="5257801"/>
            <a:ext cx="381000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CONTAINS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D</a:t>
            </a:r>
            <a:r>
              <a:rPr lang="en-US" altLang="zh-CN" dirty="0" smtClean="0"/>
              <a:t>efinition</a:t>
            </a:r>
            <a:endParaRPr lang="en-US" altLang="zh-CN" dirty="0"/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Movement</a:t>
            </a:r>
            <a:endParaRPr lang="en-US" altLang="zh-CN" dirty="0"/>
          </a:p>
          <a:p>
            <a:pPr lvl="1"/>
            <a:r>
              <a:rPr lang="en-US" altLang="zh-CN" dirty="0"/>
              <a:t>Single/Binary </a:t>
            </a:r>
            <a:r>
              <a:rPr lang="en-US" altLang="zh-CN" dirty="0" smtClean="0"/>
              <a:t>Calculation</a:t>
            </a:r>
            <a:endParaRPr lang="en-US" altLang="zh-CN" dirty="0"/>
          </a:p>
          <a:p>
            <a:pPr lvl="1"/>
            <a:r>
              <a:rPr lang="en-US" altLang="zh-CN" dirty="0"/>
              <a:t>Execute </a:t>
            </a:r>
            <a:r>
              <a:rPr lang="en-US" altLang="zh-CN" dirty="0" smtClean="0"/>
              <a:t>Stream </a:t>
            </a:r>
            <a:r>
              <a:rPr lang="en-US" altLang="zh-CN" dirty="0"/>
              <a:t>J</a:t>
            </a:r>
            <a:r>
              <a:rPr lang="en-US" altLang="zh-CN" dirty="0" smtClean="0"/>
              <a:t>ump</a:t>
            </a:r>
            <a:endParaRPr lang="en-US" altLang="zh-CN" dirty="0"/>
          </a:p>
          <a:p>
            <a:pPr lvl="1"/>
            <a:r>
              <a:rPr lang="en-US" altLang="zh-CN" dirty="0"/>
              <a:t>Compare</a:t>
            </a:r>
          </a:p>
          <a:p>
            <a:pPr lvl="1"/>
            <a:r>
              <a:rPr lang="en-US" altLang="zh-CN" dirty="0"/>
              <a:t>Method </a:t>
            </a:r>
            <a:r>
              <a:rPr lang="en-US" altLang="zh-CN" dirty="0" smtClean="0"/>
              <a:t>Call /Return</a:t>
            </a:r>
            <a:endParaRPr lang="en-US" altLang="zh-CN" dirty="0"/>
          </a:p>
          <a:p>
            <a:pPr lvl="1"/>
            <a:r>
              <a:rPr lang="en-US" altLang="zh-CN" dirty="0"/>
              <a:t>Create </a:t>
            </a:r>
            <a:r>
              <a:rPr lang="en-US" altLang="zh-CN" dirty="0" smtClean="0"/>
              <a:t>Object</a:t>
            </a:r>
            <a:endParaRPr lang="en-US" altLang="zh-CN" dirty="0"/>
          </a:p>
          <a:p>
            <a:pPr lvl="1"/>
            <a:r>
              <a:rPr lang="en-US" altLang="zh-CN" dirty="0"/>
              <a:t>Conversion</a:t>
            </a:r>
          </a:p>
          <a:p>
            <a:pPr lvl="1"/>
            <a:r>
              <a:rPr lang="en-US" altLang="zh-CN" dirty="0"/>
              <a:t>Field </a:t>
            </a:r>
            <a:r>
              <a:rPr lang="en-US" altLang="zh-CN" dirty="0" smtClean="0"/>
              <a:t>Operations</a:t>
            </a:r>
            <a:endParaRPr lang="en-US" altLang="zh-CN" dirty="0"/>
          </a:p>
          <a:p>
            <a:pPr lvl="1"/>
            <a:r>
              <a:rPr lang="en-US" altLang="zh-CN" dirty="0"/>
              <a:t>Array </a:t>
            </a:r>
            <a:r>
              <a:rPr lang="en-US" altLang="zh-CN" dirty="0" smtClean="0"/>
              <a:t>Operation</a:t>
            </a:r>
            <a:endParaRPr lang="en-US" altLang="zh-CN" dirty="0"/>
          </a:p>
          <a:p>
            <a:pPr lvl="1"/>
            <a:r>
              <a:rPr lang="en-US" altLang="zh-CN" dirty="0"/>
              <a:t>Abnormal </a:t>
            </a:r>
            <a:r>
              <a:rPr lang="en-US" altLang="zh-CN" dirty="0" smtClean="0"/>
              <a:t>Instruction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Dalvik</a:t>
            </a:r>
            <a:r>
              <a:rPr lang="en-US" altLang="zh-CN" dirty="0"/>
              <a:t> Instruction 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1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329923"/>
              </p:ext>
            </p:extLst>
          </p:nvPr>
        </p:nvGraphicFramePr>
        <p:xfrm>
          <a:off x="398463" y="1243013"/>
          <a:ext cx="840581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510">
                  <a:extLst>
                    <a:ext uri="{9D8B030D-6E8A-4147-A177-3AD203B41FA5}">
                      <a16:colId xmlns:a16="http://schemas.microsoft.com/office/drawing/2014/main" val="582132307"/>
                    </a:ext>
                  </a:extLst>
                </a:gridCol>
                <a:gridCol w="5801302">
                  <a:extLst>
                    <a:ext uri="{9D8B030D-6E8A-4147-A177-3AD203B41FA5}">
                      <a16:colId xmlns:a16="http://schemas.microsoft.com/office/drawing/2014/main" val="394516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/4 vx,lit4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4-bit literal value lit4(Expanded to 32 bits) into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7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/16 vx,lit16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16-bit literal value lit16(Expanded to 32 bits) into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0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 vx,lit32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32-bit literal value lit32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into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-wide/16 vx,lit16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16</a:t>
                      </a:r>
                      <a:r>
                        <a:rPr lang="en-US" altLang="zh-CN" dirty="0"/>
                        <a:t>-bit literal value lit16(Expanded to 64 bits) into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and vx+1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29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const-wide32/32 vx,lit32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32</a:t>
                      </a:r>
                      <a:r>
                        <a:rPr lang="en-US" altLang="zh-CN" dirty="0"/>
                        <a:t>-bit literal value lit32(Expanded to 64 bits) into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and vx+1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25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-wide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vx,lit64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6</a:t>
                      </a:r>
                      <a:r>
                        <a:rPr lang="en-US" altLang="zh-CN" dirty="0"/>
                        <a:t>4-bit literal value lit64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into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and vx+1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6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/high 16,v0,lit16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16</a:t>
                      </a:r>
                      <a:r>
                        <a:rPr lang="en-US" altLang="zh-CN" dirty="0"/>
                        <a:t>-bit literal value lit16 into the upper of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8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-wide/high</a:t>
                      </a:r>
                      <a:r>
                        <a:rPr lang="en-US" altLang="zh-CN" baseline="0" dirty="0"/>
                        <a:t> 16,</a:t>
                      </a:r>
                      <a:r>
                        <a:rPr lang="en-US" altLang="zh-CN" dirty="0"/>
                        <a:t>lit16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</a:t>
                      </a:r>
                      <a:r>
                        <a:rPr lang="en-US" altLang="zh-CN" baseline="0" dirty="0"/>
                        <a:t> 16</a:t>
                      </a:r>
                      <a:r>
                        <a:rPr lang="en-US" altLang="zh-CN" dirty="0"/>
                        <a:t>-bit literal value lit16 into the upper of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and vx+1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1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-string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 err="1"/>
                        <a:t>vx,string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 string into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-class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 err="1"/>
                        <a:t>vx,class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Save class</a:t>
                      </a:r>
                      <a:r>
                        <a:rPr lang="en-US" altLang="zh-CN" baseline="0" dirty="0"/>
                        <a:t> into </a:t>
                      </a:r>
                      <a:r>
                        <a:rPr lang="en-US" altLang="zh-CN" baseline="0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1389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</a:t>
            </a:r>
            <a:r>
              <a:rPr lang="en-US" altLang="zh-CN" dirty="0" smtClean="0"/>
              <a:t>efinition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5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 package file format used by the Android operating system for distribution and installation of mobile apps and middleware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b="1" dirty="0"/>
              <a:t>Android Package</a:t>
            </a:r>
            <a:r>
              <a:rPr lang="en-US" altLang="zh-CN" dirty="0"/>
              <a:t> </a:t>
            </a:r>
            <a:r>
              <a:rPr lang="en-US" altLang="zh-CN" dirty="0" smtClean="0"/>
              <a:t>(.</a:t>
            </a:r>
            <a:r>
              <a:rPr lang="en-US" altLang="zh-CN" b="1" dirty="0" smtClean="0"/>
              <a:t>APK</a:t>
            </a:r>
            <a:r>
              <a:rPr lang="en-US" altLang="zh-CN" dirty="0"/>
              <a:t>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 APK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28" y="3962401"/>
            <a:ext cx="1520753" cy="11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4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</a:t>
            </a:r>
            <a:r>
              <a:rPr lang="en-US" altLang="zh-CN" dirty="0" smtClean="0"/>
              <a:t>efinition Example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8584" y="1158447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38032"/>
              </p:ext>
            </p:extLst>
          </p:nvPr>
        </p:nvGraphicFramePr>
        <p:xfrm>
          <a:off x="1523999" y="1878822"/>
          <a:ext cx="7280029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604885163"/>
                    </a:ext>
                  </a:extLst>
                </a:gridCol>
                <a:gridCol w="4232028">
                  <a:extLst>
                    <a:ext uri="{9D8B030D-6E8A-4147-A177-3AD203B41FA5}">
                      <a16:colId xmlns:a16="http://schemas.microsoft.com/office/drawing/2014/main" val="228974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Helvetica Neue"/>
                        </a:rPr>
                        <a:t>bollean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 z = true;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/4 v10, 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z = false;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/4 v10, 0x0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1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byte b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/4 v0, 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short s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/4 v8, 0x2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9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Helvetica Neue"/>
                        </a:rPr>
                        <a:t>int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Helvetica Neue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 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/4 v5, 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3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long l = 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-wide/16 v6, 0x4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9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float f = 0.1f;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 v4, 0x3dcccccd   #0.1f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4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double d = 0.2;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-wide v2, 0x3fc99999999999929aL   #0.2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22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String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Helvetica Neue"/>
                        </a:rPr>
                        <a:t>str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 = “test”;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-string v9, “test”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Class c =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Helvetica Neue"/>
                        </a:rPr>
                        <a:t>Object.class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-class v1, </a:t>
                      </a:r>
                      <a:r>
                        <a:rPr lang="en-US" altLang="zh-CN" sz="1800" dirty="0" err="1" smtClean="0">
                          <a:latin typeface="Helvetica Neue"/>
                        </a:rPr>
                        <a:t>Ljava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</a:t>
                      </a:r>
                      <a:r>
                        <a:rPr lang="en-US" altLang="zh-CN" sz="1800" dirty="0" err="1" smtClean="0">
                          <a:latin typeface="Helvetica Neue"/>
                        </a:rPr>
                        <a:t>lang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/Object;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1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36208"/>
              </p:ext>
            </p:extLst>
          </p:nvPr>
        </p:nvGraphicFramePr>
        <p:xfrm>
          <a:off x="398463" y="936614"/>
          <a:ext cx="8405812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910">
                  <a:extLst>
                    <a:ext uri="{9D8B030D-6E8A-4147-A177-3AD203B41FA5}">
                      <a16:colId xmlns:a16="http://schemas.microsoft.com/office/drawing/2014/main" val="450065226"/>
                    </a:ext>
                  </a:extLst>
                </a:gridCol>
                <a:gridCol w="4886902">
                  <a:extLst>
                    <a:ext uri="{9D8B030D-6E8A-4147-A177-3AD203B41FA5}">
                      <a16:colId xmlns:a16="http://schemas.microsoft.com/office/drawing/2014/main" val="3660305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3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move/from16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move/16 </a:t>
                      </a:r>
                      <a:r>
                        <a:rPr lang="en-US" altLang="zh-CN" dirty="0" err="1"/>
                        <a:t>vx,xy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</a:t>
                      </a:r>
                      <a:r>
                        <a:rPr lang="en-US" altLang="zh-CN" baseline="0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8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move-wide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vx,vx</a:t>
                      </a:r>
                      <a:r>
                        <a:rPr lang="en-US" altLang="zh-CN" dirty="0"/>
                        <a:t> + 1 =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 ,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 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2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move-wide/from16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vx,vx</a:t>
                      </a:r>
                      <a:r>
                        <a:rPr lang="en-US" altLang="zh-CN" dirty="0"/>
                        <a:t> + 1 =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 ,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 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move-wide/16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vx,vx</a:t>
                      </a:r>
                      <a:r>
                        <a:rPr lang="en-US" altLang="zh-CN" dirty="0"/>
                        <a:t> + 1 =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 ,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 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0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move-object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7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move-object/from16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56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move-object/16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7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move-result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Assign the return value of basic types 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) less than or equal to 32 bits 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97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move-result-wide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Assign long and double type return values 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3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move-result-object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Assign the return value of the object type 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1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move-exception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Assign the exception object to </a:t>
                      </a:r>
                      <a:r>
                        <a:rPr lang="en-US" altLang="zh-CN" dirty="0" err="1"/>
                        <a:t>vx,but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can only be used after “throw”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37033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</a:t>
            </a:r>
            <a:r>
              <a:rPr lang="en-US" altLang="zh-CN" dirty="0" smtClean="0"/>
              <a:t>ovement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</a:t>
            </a:r>
            <a:r>
              <a:rPr lang="en-US" altLang="zh-CN" dirty="0" smtClean="0"/>
              <a:t>ovement Example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8584" y="795687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91439"/>
              </p:ext>
            </p:extLst>
          </p:nvPr>
        </p:nvGraphicFramePr>
        <p:xfrm>
          <a:off x="581890" y="1318907"/>
          <a:ext cx="8447809" cy="5405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4083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4883726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5405765">
                <a:tc>
                  <a:txBody>
                    <a:bodyPr/>
                    <a:lstStyle/>
                    <a:p>
                      <a:endParaRPr lang="en-US" altLang="zh-C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391645"/>
            <a:ext cx="3495675" cy="1114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49" y="1391645"/>
            <a:ext cx="4781550" cy="4171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05745" y="3730336"/>
            <a:ext cx="1714500" cy="218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05745" y="4406124"/>
            <a:ext cx="1714500" cy="218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</a:t>
            </a:r>
            <a:r>
              <a:rPr lang="en-US" altLang="zh-CN" dirty="0" smtClean="0"/>
              <a:t>Calculation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5189" y="3432669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71427"/>
              </p:ext>
            </p:extLst>
          </p:nvPr>
        </p:nvGraphicFramePr>
        <p:xfrm>
          <a:off x="1524000" y="4285803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a =</a:t>
                      </a:r>
                      <a:r>
                        <a:rPr lang="en-US" altLang="zh-CN" baseline="0" dirty="0" smtClean="0"/>
                        <a:t>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/4 v0,0x5;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= -a;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neg-int</a:t>
                      </a:r>
                      <a:r>
                        <a:rPr lang="en-US" altLang="zh-CN" dirty="0" smtClean="0"/>
                        <a:t> v1,v0;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7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c = ~a;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not-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v2,v0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2685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23775"/>
              </p:ext>
            </p:extLst>
          </p:nvPr>
        </p:nvGraphicFramePr>
        <p:xfrm>
          <a:off x="398583" y="1144272"/>
          <a:ext cx="84054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15">
                  <a:extLst>
                    <a:ext uri="{9D8B030D-6E8A-4147-A177-3AD203B41FA5}">
                      <a16:colId xmlns:a16="http://schemas.microsoft.com/office/drawing/2014/main" val="1102582716"/>
                    </a:ext>
                  </a:extLst>
                </a:gridCol>
                <a:gridCol w="2801815">
                  <a:extLst>
                    <a:ext uri="{9D8B030D-6E8A-4147-A177-3AD203B41FA5}">
                      <a16:colId xmlns:a16="http://schemas.microsoft.com/office/drawing/2014/main" val="974601929"/>
                    </a:ext>
                  </a:extLst>
                </a:gridCol>
                <a:gridCol w="2801815">
                  <a:extLst>
                    <a:ext uri="{9D8B030D-6E8A-4147-A177-3AD203B41FA5}">
                      <a16:colId xmlns:a16="http://schemas.microsoft.com/office/drawing/2014/main" val="228280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endParaRPr kumimoji="0" lang="zh-CN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 type</a:t>
                      </a:r>
                      <a:endParaRPr kumimoji="0" lang="zh-CN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Meaning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3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2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neg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vx</a:t>
                      </a:r>
                      <a:r>
                        <a:rPr lang="en-US" altLang="zh-CN" baseline="0" dirty="0" smtClean="0"/>
                        <a:t> ,</a:t>
                      </a:r>
                      <a:r>
                        <a:rPr lang="en-US" altLang="zh-CN" baseline="0" dirty="0" err="1" smtClean="0"/>
                        <a:t>vy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Take the opposite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vx</a:t>
                      </a:r>
                      <a:r>
                        <a:rPr lang="en-US" altLang="zh-CN" dirty="0" smtClean="0"/>
                        <a:t> = -</a:t>
                      </a:r>
                      <a:r>
                        <a:rPr lang="en-US" altLang="zh-CN" dirty="0" err="1" smtClean="0"/>
                        <a:t>vy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4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Bit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7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not- </a:t>
                      </a:r>
                      <a:r>
                        <a:rPr lang="en-US" altLang="zh-CN" b="0" dirty="0" err="1" smtClean="0"/>
                        <a:t>vx,vy</a:t>
                      </a:r>
                      <a:endParaRPr lang="en-US" altLang="zh-CN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Take the complementary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vx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smtClean="0">
                          <a:latin typeface="Arvo" panose="02000000000000000000" pitchFamily="2" charset="0"/>
                        </a:rPr>
                        <a:t>~</a:t>
                      </a:r>
                      <a:r>
                        <a:rPr lang="en-US" altLang="zh-CN" dirty="0" err="1" smtClean="0"/>
                        <a:t>vy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5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032967"/>
              </p:ext>
            </p:extLst>
          </p:nvPr>
        </p:nvGraphicFramePr>
        <p:xfrm>
          <a:off x="398584" y="961292"/>
          <a:ext cx="840544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998">
                  <a:extLst>
                    <a:ext uri="{9D8B030D-6E8A-4147-A177-3AD203B41FA5}">
                      <a16:colId xmlns:a16="http://schemas.microsoft.com/office/drawing/2014/main" val="1243906850"/>
                    </a:ext>
                  </a:extLst>
                </a:gridCol>
                <a:gridCol w="3273136">
                  <a:extLst>
                    <a:ext uri="{9D8B030D-6E8A-4147-A177-3AD203B41FA5}">
                      <a16:colId xmlns:a16="http://schemas.microsoft.com/office/drawing/2014/main" val="1458210387"/>
                    </a:ext>
                  </a:extLst>
                </a:gridCol>
                <a:gridCol w="2538310">
                  <a:extLst>
                    <a:ext uri="{9D8B030D-6E8A-4147-A177-3AD203B41FA5}">
                      <a16:colId xmlns:a16="http://schemas.microsoft.com/office/drawing/2014/main" val="255142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Operation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0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/>
                        <a:t>Arithmetic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2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add -/2addr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Add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+=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0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sub-/2addr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Subtraction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-=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6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mul</a:t>
                      </a:r>
                      <a:r>
                        <a:rPr lang="en-US" altLang="zh-CN" dirty="0"/>
                        <a:t>-/2addr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Multiplication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*= </a:t>
                      </a:r>
                      <a:r>
                        <a:rPr lang="en-US" altLang="zh-CN" baseline="0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5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div-/2addr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Division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/=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2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rem-/2addr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Remainder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%=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6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Bit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0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add-/2addr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And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&amp;=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9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or-/2addr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Or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|= </a:t>
                      </a:r>
                      <a:r>
                        <a:rPr lang="en-US" altLang="zh-CN" baseline="0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4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xor</a:t>
                      </a:r>
                      <a:r>
                        <a:rPr lang="en-US" altLang="zh-CN" dirty="0"/>
                        <a:t> -/2addr </a:t>
                      </a:r>
                      <a:r>
                        <a:rPr lang="en-US" altLang="zh-CN" dirty="0" err="1"/>
                        <a:t>vc,vy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XOR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^=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shl</a:t>
                      </a:r>
                      <a:r>
                        <a:rPr lang="en-US" altLang="zh-CN" dirty="0"/>
                        <a:t>-/2addr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Left shift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&lt;&lt;=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1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shr</a:t>
                      </a:r>
                      <a:r>
                        <a:rPr lang="en-US" altLang="zh-CN" dirty="0"/>
                        <a:t>-/2addr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Right shift assignment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&gt;&gt;=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6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ushr</a:t>
                      </a:r>
                      <a:r>
                        <a:rPr lang="en-US" altLang="zh-CN" dirty="0"/>
                        <a:t>-/2addr </a:t>
                      </a:r>
                      <a:r>
                        <a:rPr lang="en-US" altLang="zh-CN" dirty="0" err="1"/>
                        <a:t>vx,vy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Unsigned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logical right shift</a:t>
                      </a:r>
                      <a:r>
                        <a:rPr lang="en-US" altLang="zh-CN" baseline="0" dirty="0"/>
                        <a:t> </a:t>
                      </a:r>
                    </a:p>
                    <a:p>
                      <a:pPr algn="l"/>
                      <a:r>
                        <a:rPr lang="en-US" altLang="zh-CN" baseline="0" dirty="0"/>
                        <a:t>assignment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&gt;&gt;&gt;= </a:t>
                      </a:r>
                      <a:r>
                        <a:rPr lang="en-US" altLang="zh-CN" dirty="0" err="1"/>
                        <a:t>vy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17507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</a:t>
            </a:r>
            <a:r>
              <a:rPr lang="en-US" altLang="zh-CN" dirty="0" smtClean="0"/>
              <a:t>Calculation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C</a:t>
            </a:r>
            <a:r>
              <a:rPr lang="en-US" altLang="zh-CN" dirty="0" smtClean="0"/>
              <a:t>alculation Example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84" y="1158447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56618"/>
              </p:ext>
            </p:extLst>
          </p:nvPr>
        </p:nvGraphicFramePr>
        <p:xfrm>
          <a:off x="1139536" y="1876889"/>
          <a:ext cx="7588828" cy="471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464">
                  <a:extLst>
                    <a:ext uri="{9D8B030D-6E8A-4147-A177-3AD203B41FA5}">
                      <a16:colId xmlns:a16="http://schemas.microsoft.com/office/drawing/2014/main" val="2604885163"/>
                    </a:ext>
                  </a:extLst>
                </a:gridCol>
                <a:gridCol w="4156364">
                  <a:extLst>
                    <a:ext uri="{9D8B030D-6E8A-4147-A177-3AD203B41FA5}">
                      <a16:colId xmlns:a16="http://schemas.microsoft.com/office/drawing/2014/main" val="228974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Helvetica Neue"/>
                        </a:rPr>
                        <a:t>int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 a = 5,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b = 2;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/4 v0, 0x5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const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/4 v1, 0x2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8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  <a:latin typeface="Helvetica Neue"/>
                        </a:rPr>
                        <a:t>a += b;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add-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/2</a:t>
                      </a:r>
                      <a:r>
                        <a:rPr lang="en-US" altLang="zh-CN" baseline="0" dirty="0" smtClean="0"/>
                        <a:t>addr   v0,v1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1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-=</a:t>
                      </a:r>
                      <a:r>
                        <a:rPr lang="en-US" altLang="zh-CN" baseline="0" dirty="0" smtClean="0"/>
                        <a:t> 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sub-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/2addr   v0, 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*=b;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mul-int</a:t>
                      </a:r>
                      <a:r>
                        <a:rPr lang="en-US" altLang="zh-CN" dirty="0" smtClean="0"/>
                        <a:t>/2addr   v0, 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79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/=b;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div-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/2addr    v0, 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33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%=b;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rem-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/2addr  v0, 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9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&amp;=b;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and-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/2addr   v0, 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54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|= b ;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or-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/2addr      v0, v1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2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^= 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xor-int</a:t>
                      </a:r>
                      <a:r>
                        <a:rPr lang="en-US" altLang="zh-CN" dirty="0" smtClean="0"/>
                        <a:t>/2addr    v0, 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6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&lt;&lt;= 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shl-int</a:t>
                      </a:r>
                      <a:r>
                        <a:rPr lang="en-US" altLang="zh-CN" dirty="0" smtClean="0"/>
                        <a:t>/2addr     v0, 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21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&gt;&gt;= 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shr-int</a:t>
                      </a:r>
                      <a:r>
                        <a:rPr lang="en-US" altLang="zh-CN" dirty="0" smtClean="0"/>
                        <a:t>/2addr    v0, 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00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&gt;&gt;&gt;= b;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Helvetica Neue"/>
                        </a:rPr>
                        <a:t>ushr-int</a:t>
                      </a:r>
                      <a:r>
                        <a:rPr lang="en-US" altLang="zh-CN" sz="1800" dirty="0" smtClean="0">
                          <a:latin typeface="Helvetica Neue"/>
                        </a:rPr>
                        <a:t>/2addr v0, 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9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don’t have </a:t>
            </a:r>
            <a:r>
              <a:rPr lang="en-US" altLang="zh-CN" b="1" dirty="0" err="1"/>
              <a:t>goto</a:t>
            </a:r>
            <a:r>
              <a:rPr lang="en-US" altLang="zh-CN" dirty="0" smtClean="0"/>
              <a:t>, but </a:t>
            </a:r>
            <a:r>
              <a:rPr lang="en-US" altLang="zh-CN" dirty="0" err="1"/>
              <a:t>Smali</a:t>
            </a:r>
            <a:r>
              <a:rPr lang="en-US" altLang="zh-CN" dirty="0"/>
              <a:t> </a:t>
            </a:r>
            <a:r>
              <a:rPr lang="en-US" altLang="zh-CN" dirty="0" smtClean="0"/>
              <a:t>have.</a:t>
            </a:r>
            <a:endParaRPr lang="en-US" altLang="zh-CN" dirty="0"/>
          </a:p>
          <a:p>
            <a:r>
              <a:rPr lang="en-US" altLang="zh-CN" dirty="0"/>
              <a:t>The possibility of cooperation with </a:t>
            </a:r>
            <a:r>
              <a:rPr lang="en-US" altLang="zh-CN" b="1" dirty="0"/>
              <a:t>if</a:t>
            </a:r>
            <a:r>
              <a:rPr lang="en-US" altLang="zh-CN" dirty="0"/>
              <a:t> and </a:t>
            </a:r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dirty="0" smtClean="0"/>
              <a:t>large.</a:t>
            </a:r>
            <a:endParaRPr lang="en-US" altLang="zh-CN" dirty="0"/>
          </a:p>
          <a:p>
            <a:r>
              <a:rPr lang="en-US" altLang="zh-CN" dirty="0"/>
              <a:t>Can used for code </a:t>
            </a:r>
            <a:r>
              <a:rPr lang="en-US" altLang="zh-CN" dirty="0" smtClean="0"/>
              <a:t>obfuscation.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Unconditional </a:t>
            </a:r>
            <a:r>
              <a:rPr lang="en-US" altLang="zh-CN" dirty="0" smtClean="0"/>
              <a:t>Jump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08556"/>
              </p:ext>
            </p:extLst>
          </p:nvPr>
        </p:nvGraphicFramePr>
        <p:xfrm>
          <a:off x="1524000" y="3002972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939986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24683744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3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goto</a:t>
                      </a:r>
                      <a:r>
                        <a:rPr lang="en-US" altLang="zh-CN" dirty="0"/>
                        <a:t>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8-bit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unconditional jump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goto</a:t>
                      </a:r>
                      <a:r>
                        <a:rPr lang="en-US" altLang="zh-CN" dirty="0"/>
                        <a:t>/16 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16-bit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unconditional jump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6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goto</a:t>
                      </a:r>
                      <a:r>
                        <a:rPr lang="en-US" altLang="zh-CN" dirty="0"/>
                        <a:t>/32</a:t>
                      </a:r>
                      <a:r>
                        <a:rPr lang="en-US" altLang="zh-CN" baseline="0" dirty="0"/>
                        <a:t> 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32-bit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unconditional jump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6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Unconditional J</a:t>
            </a:r>
            <a:r>
              <a:rPr lang="en-US" altLang="zh-CN" dirty="0" smtClean="0"/>
              <a:t>ump Example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84" y="1101697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09150"/>
              </p:ext>
            </p:extLst>
          </p:nvPr>
        </p:nvGraphicFramePr>
        <p:xfrm>
          <a:off x="581890" y="1805992"/>
          <a:ext cx="8333510" cy="4470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3855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4509655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4470117">
                <a:tc>
                  <a:txBody>
                    <a:bodyPr/>
                    <a:lstStyle/>
                    <a:p>
                      <a:endParaRPr lang="en-US" altLang="zh-C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3" y="1907349"/>
            <a:ext cx="3457575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801" y="1941227"/>
            <a:ext cx="4368228" cy="304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239491"/>
            <a:ext cx="1072130" cy="218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13253"/>
              </p:ext>
            </p:extLst>
          </p:nvPr>
        </p:nvGraphicFramePr>
        <p:xfrm>
          <a:off x="398584" y="1414595"/>
          <a:ext cx="84058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906">
                  <a:extLst>
                    <a:ext uri="{9D8B030D-6E8A-4147-A177-3AD203B41FA5}">
                      <a16:colId xmlns:a16="http://schemas.microsoft.com/office/drawing/2014/main" val="3007757721"/>
                    </a:ext>
                  </a:extLst>
                </a:gridCol>
                <a:gridCol w="4202906">
                  <a:extLst>
                    <a:ext uri="{9D8B030D-6E8A-4147-A177-3AD203B41FA5}">
                      <a16:colId xmlns:a16="http://schemas.microsoft.com/office/drawing/2014/main" val="2006759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6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eq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vx,vy,target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==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8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if-ne </a:t>
                      </a:r>
                      <a:r>
                        <a:rPr lang="en-US" altLang="zh-CN" dirty="0" err="1"/>
                        <a:t>vx,vy,target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!=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7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lt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vx,vy,target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&lt;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1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gt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vx,vy,target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&gt;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2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ge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vx,vy,target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&gt;=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7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if-le </a:t>
                      </a:r>
                      <a:r>
                        <a:rPr lang="en-US" altLang="zh-CN" dirty="0" err="1"/>
                        <a:t>vx,vy,target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&lt;=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eqz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== 0,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nez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!= 0,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ltz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&lt;</a:t>
                      </a:r>
                      <a:r>
                        <a:rPr lang="en-US" altLang="zh-CN" baseline="0" dirty="0"/>
                        <a:t> 0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gtz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&gt; 0,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39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gez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&gt;= 0,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if-</a:t>
                      </a:r>
                      <a:r>
                        <a:rPr lang="en-US" altLang="zh-CN" dirty="0" err="1"/>
                        <a:t>lez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vx,target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&lt;= 0,</a:t>
                      </a:r>
                      <a:r>
                        <a:rPr lang="en-US" altLang="zh-CN" baseline="0" dirty="0"/>
                        <a:t> jump to 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190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</a:t>
            </a:r>
            <a:r>
              <a:rPr lang="en-US" altLang="zh-CN" dirty="0" smtClean="0"/>
              <a:t>Jump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Conditional J</a:t>
            </a:r>
            <a:r>
              <a:rPr lang="en-US" altLang="zh-CN" dirty="0" smtClean="0"/>
              <a:t>ump Example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584" y="1101697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11860"/>
              </p:ext>
            </p:extLst>
          </p:nvPr>
        </p:nvGraphicFramePr>
        <p:xfrm>
          <a:off x="1524000" y="1925582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a = 10;</a:t>
                      </a:r>
                    </a:p>
                    <a:p>
                      <a:r>
                        <a:rPr lang="en-US" altLang="zh-CN" baseline="0" dirty="0" smtClean="0"/>
                        <a:t>if( a &gt; 0 )</a:t>
                      </a:r>
                    </a:p>
                    <a:p>
                      <a:r>
                        <a:rPr lang="en-US" altLang="zh-CN" baseline="0" dirty="0" smtClean="0"/>
                        <a:t>    a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/4 v0,</a:t>
                      </a:r>
                      <a:r>
                        <a:rPr lang="en-US" altLang="zh-CN" baseline="0" dirty="0" smtClean="0"/>
                        <a:t> 0xa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if-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lez</a:t>
                      </a:r>
                      <a:r>
                        <a:rPr lang="en-US" altLang="zh-CN" baseline="0" dirty="0" smtClean="0"/>
                        <a:t> v0, :cond_0</a:t>
                      </a:r>
                    </a:p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/4</a:t>
                      </a:r>
                      <a:r>
                        <a:rPr lang="en-US" altLang="zh-CN" baseline="0" dirty="0" smtClean="0"/>
                        <a:t> v0, 0x1</a:t>
                      </a:r>
                    </a:p>
                    <a:p>
                      <a:r>
                        <a:rPr lang="en-US" altLang="zh-CN" baseline="0" dirty="0" smtClean="0"/>
                        <a:t>:cond_0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2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APK</a:t>
            </a:r>
          </a:p>
          <a:p>
            <a:r>
              <a:rPr lang="en-US" altLang="zh-CN" dirty="0"/>
              <a:t>File structure of </a:t>
            </a:r>
            <a:r>
              <a:rPr lang="en-US" altLang="zh-CN" dirty="0" smtClean="0"/>
              <a:t>APK</a:t>
            </a:r>
          </a:p>
          <a:p>
            <a:r>
              <a:rPr lang="en-US" altLang="zh-CN" dirty="0" smtClean="0"/>
              <a:t>AndroidManifest.xml</a:t>
            </a:r>
          </a:p>
          <a:p>
            <a:r>
              <a:rPr lang="en-US" altLang="zh-CN" dirty="0" smtClean="0"/>
              <a:t>Res </a:t>
            </a:r>
            <a:r>
              <a:rPr lang="en-US" altLang="zh-CN" dirty="0"/>
              <a:t>&amp; </a:t>
            </a:r>
            <a:r>
              <a:rPr lang="en-US" altLang="zh-CN" dirty="0" smtClean="0"/>
              <a:t>Assets</a:t>
            </a:r>
          </a:p>
          <a:p>
            <a:r>
              <a:rPr lang="en-US" altLang="zh-CN" dirty="0"/>
              <a:t>Resource’s Packaging Process</a:t>
            </a:r>
          </a:p>
          <a:p>
            <a:r>
              <a:rPr lang="en-US" altLang="zh-CN" dirty="0"/>
              <a:t>Native </a:t>
            </a:r>
            <a:r>
              <a:rPr lang="en-US" altLang="zh-CN" dirty="0" smtClean="0"/>
              <a:t>Libs</a:t>
            </a:r>
            <a:endParaRPr lang="en-US" altLang="zh-CN" dirty="0"/>
          </a:p>
          <a:p>
            <a:r>
              <a:rPr lang="en-US" altLang="zh-CN" dirty="0"/>
              <a:t>META-INF</a:t>
            </a:r>
          </a:p>
          <a:p>
            <a:r>
              <a:rPr lang="en-US" altLang="zh-CN" dirty="0" smtClean="0"/>
              <a:t>APK’s </a:t>
            </a:r>
            <a:r>
              <a:rPr lang="en-US" altLang="zh-CN" dirty="0"/>
              <a:t>Packaging Process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APK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7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988854"/>
              </p:ext>
            </p:extLst>
          </p:nvPr>
        </p:nvGraphicFramePr>
        <p:xfrm>
          <a:off x="398463" y="1243013"/>
          <a:ext cx="84058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2906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202906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cmpl</a:t>
                      </a:r>
                      <a:r>
                        <a:rPr lang="en-US" altLang="zh-CN" dirty="0"/>
                        <a:t>-float </a:t>
                      </a:r>
                      <a:r>
                        <a:rPr lang="en-US" altLang="zh-CN" dirty="0" err="1"/>
                        <a:t>vx,vy,vz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-</a:t>
                      </a:r>
                      <a:r>
                        <a:rPr lang="en-US" altLang="zh-CN" baseline="0" dirty="0" err="1"/>
                        <a:t>sgn</a:t>
                      </a:r>
                      <a:r>
                        <a:rPr lang="en-US" altLang="zh-CN" baseline="0" dirty="0"/>
                        <a:t>(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vz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cmpg</a:t>
                      </a:r>
                      <a:r>
                        <a:rPr lang="en-US" altLang="zh-CN" dirty="0"/>
                        <a:t>-float </a:t>
                      </a:r>
                      <a:r>
                        <a:rPr lang="en-US" altLang="zh-CN" dirty="0" err="1"/>
                        <a:t>vx,vy,vz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</a:t>
                      </a:r>
                      <a:r>
                        <a:rPr lang="en-US" altLang="zh-CN" baseline="0" dirty="0" err="1"/>
                        <a:t>sgn</a:t>
                      </a:r>
                      <a:r>
                        <a:rPr lang="en-US" altLang="zh-CN" baseline="0" dirty="0"/>
                        <a:t>(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vz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9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cmp</a:t>
                      </a:r>
                      <a:r>
                        <a:rPr lang="en-US" altLang="zh-CN" dirty="0"/>
                        <a:t>-float </a:t>
                      </a:r>
                      <a:r>
                        <a:rPr lang="en-US" altLang="zh-CN" dirty="0" err="1"/>
                        <a:t>vx,vy,vz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</a:t>
                      </a:r>
                      <a:r>
                        <a:rPr lang="en-US" altLang="zh-CN" baseline="0" dirty="0" err="1"/>
                        <a:t>sgn</a:t>
                      </a:r>
                      <a:r>
                        <a:rPr lang="en-US" altLang="zh-CN" baseline="0" dirty="0"/>
                        <a:t>(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vz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3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cmpl</a:t>
                      </a:r>
                      <a:r>
                        <a:rPr lang="en-US" altLang="zh-CN" dirty="0"/>
                        <a:t>-double </a:t>
                      </a:r>
                      <a:r>
                        <a:rPr lang="en-US" altLang="zh-CN" dirty="0" err="1"/>
                        <a:t>vx,vy,vz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-</a:t>
                      </a:r>
                      <a:r>
                        <a:rPr lang="en-US" altLang="zh-CN" baseline="0" dirty="0" err="1"/>
                        <a:t>sgn</a:t>
                      </a:r>
                      <a:r>
                        <a:rPr lang="en-US" altLang="zh-CN" baseline="0" dirty="0"/>
                        <a:t>(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vz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cmpg</a:t>
                      </a:r>
                      <a:r>
                        <a:rPr lang="en-US" altLang="zh-CN" dirty="0"/>
                        <a:t>-double </a:t>
                      </a:r>
                      <a:r>
                        <a:rPr lang="en-US" altLang="zh-CN" dirty="0" err="1"/>
                        <a:t>vx,vy,vz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</a:t>
                      </a:r>
                      <a:r>
                        <a:rPr lang="en-US" altLang="zh-CN" baseline="0" dirty="0" err="1"/>
                        <a:t>sgn</a:t>
                      </a:r>
                      <a:r>
                        <a:rPr lang="en-US" altLang="zh-CN" baseline="0" dirty="0"/>
                        <a:t>(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vz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cmp</a:t>
                      </a:r>
                      <a:r>
                        <a:rPr lang="en-US" altLang="zh-CN" dirty="0"/>
                        <a:t>-double </a:t>
                      </a:r>
                      <a:r>
                        <a:rPr lang="en-US" altLang="zh-CN" dirty="0" err="1"/>
                        <a:t>vx,vy,vz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</a:t>
                      </a:r>
                      <a:r>
                        <a:rPr lang="en-US" altLang="zh-CN" baseline="0" dirty="0" err="1"/>
                        <a:t>sgn</a:t>
                      </a:r>
                      <a:r>
                        <a:rPr lang="en-US" altLang="zh-CN" baseline="0" dirty="0"/>
                        <a:t>(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vz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9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cmp</a:t>
                      </a:r>
                      <a:r>
                        <a:rPr lang="en-US" altLang="zh-CN" dirty="0"/>
                        <a:t>-long </a:t>
                      </a:r>
                      <a:r>
                        <a:rPr lang="en-US" altLang="zh-CN" dirty="0" err="1"/>
                        <a:t>vx,vy,vz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vx</a:t>
                      </a:r>
                      <a:r>
                        <a:rPr lang="en-US" altLang="zh-CN" baseline="0" dirty="0"/>
                        <a:t> = </a:t>
                      </a:r>
                      <a:r>
                        <a:rPr lang="en-US" altLang="zh-CN" baseline="0" dirty="0" err="1"/>
                        <a:t>sgn</a:t>
                      </a:r>
                      <a:r>
                        <a:rPr lang="en-US" altLang="zh-CN" baseline="0" dirty="0"/>
                        <a:t>(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-</a:t>
                      </a:r>
                      <a:r>
                        <a:rPr lang="en-US" altLang="zh-CN" baseline="0" dirty="0" err="1"/>
                        <a:t>vz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94425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8464" y="4436916"/>
            <a:ext cx="4807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2800" dirty="0" smtClean="0">
              <a:latin typeface="Helvetica Neue"/>
            </a:endParaRPr>
          </a:p>
          <a:p>
            <a:pPr lvl="1"/>
            <a:r>
              <a:rPr lang="en-US" altLang="zh-CN" sz="2800" dirty="0" smtClean="0">
                <a:latin typeface="Helvetica Neue"/>
              </a:rPr>
              <a:t>			if x &gt; 0, y = 1;</a:t>
            </a:r>
          </a:p>
          <a:p>
            <a:pPr lvl="1"/>
            <a:r>
              <a:rPr lang="en-US" altLang="zh-CN" sz="2800" dirty="0" smtClean="0">
                <a:latin typeface="Helvetica Neue"/>
              </a:rPr>
              <a:t>			if </a:t>
            </a:r>
            <a:r>
              <a:rPr lang="en-US" altLang="zh-CN" sz="2800" dirty="0">
                <a:latin typeface="Helvetica Neue"/>
              </a:rPr>
              <a:t>x = 0, y = 0;</a:t>
            </a:r>
          </a:p>
          <a:p>
            <a:pPr lvl="1"/>
            <a:r>
              <a:rPr lang="en-US" altLang="zh-CN" sz="2800" dirty="0" smtClean="0">
                <a:latin typeface="Helvetica Neue"/>
              </a:rPr>
              <a:t>			if </a:t>
            </a:r>
            <a:r>
              <a:rPr lang="en-US" altLang="zh-CN" sz="2800" dirty="0">
                <a:latin typeface="Helvetica Neue"/>
              </a:rPr>
              <a:t>x &lt; 0, y = -1</a:t>
            </a:r>
            <a:endParaRPr lang="zh-CN" altLang="en-US" sz="2800" dirty="0">
              <a:latin typeface="Helvetica Neue"/>
            </a:endParaRPr>
          </a:p>
          <a:p>
            <a:endParaRPr lang="en-US" altLang="zh-CN" sz="2800" b="1" dirty="0">
              <a:latin typeface="Helvetica Neue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349056" y="4999192"/>
            <a:ext cx="204089" cy="112221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7891" y="5298691"/>
            <a:ext cx="2023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Helvetica Neue"/>
              </a:rPr>
              <a:t>y = </a:t>
            </a:r>
            <a:r>
              <a:rPr lang="en-US" altLang="zh-CN" sz="2800" b="1" dirty="0" err="1">
                <a:latin typeface="Helvetica Neue"/>
              </a:rPr>
              <a:t>sgn</a:t>
            </a:r>
            <a:r>
              <a:rPr lang="en-US" altLang="zh-CN" sz="2800" b="1" dirty="0">
                <a:latin typeface="Helvetica Neue"/>
              </a:rPr>
              <a:t>(x</a:t>
            </a:r>
            <a:r>
              <a:rPr lang="en-US" altLang="zh-CN" sz="2800" b="1" dirty="0" smtClean="0">
                <a:latin typeface="Helvetica Neue"/>
              </a:rPr>
              <a:t>)</a:t>
            </a:r>
            <a:endParaRPr lang="en-US" altLang="zh-CN" sz="28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05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</a:t>
            </a:r>
            <a:r>
              <a:rPr lang="en-US" altLang="zh-CN" dirty="0" smtClean="0"/>
              <a:t>Call/Return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03518"/>
              </p:ext>
            </p:extLst>
          </p:nvPr>
        </p:nvGraphicFramePr>
        <p:xfrm>
          <a:off x="369094" y="961292"/>
          <a:ext cx="84058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588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982224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Method call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7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invoke-static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Call the static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invoke-direct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Call the direct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9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invoke-direct-empty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 parameters invoke-direct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3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invoke-virtual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Call the virtual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9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invoke-super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Call the instance's parent class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5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invoke-interface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Call the instance's interface method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9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Method return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26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return-void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The function is returned from a void method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7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return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Function returns a 32-bit value of a non-object type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1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return-wide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Function returns a 64-bit value of a non-object type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55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return-object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Function returns the value of an object type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6021"/>
                  </a:ext>
                </a:extLst>
              </a:tr>
            </a:tbl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491981" y="1117642"/>
            <a:ext cx="9140392" cy="119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0"/>
              <a:buChar char="-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7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</a:t>
            </a:r>
            <a:r>
              <a:rPr lang="en-US" altLang="zh-CN" dirty="0" smtClean="0"/>
              <a:t>Call/Return Example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584" y="1101697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03967"/>
              </p:ext>
            </p:extLst>
          </p:nvPr>
        </p:nvGraphicFramePr>
        <p:xfrm>
          <a:off x="398584" y="1758194"/>
          <a:ext cx="8631116" cy="464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3807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4447309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4641473">
                <a:tc>
                  <a:txBody>
                    <a:bodyPr/>
                    <a:lstStyle/>
                    <a:p>
                      <a:endParaRPr lang="en-US" altLang="zh-C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1" y="1944496"/>
            <a:ext cx="4049859" cy="17341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42" y="1825498"/>
            <a:ext cx="4252144" cy="26275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66855" y="2701636"/>
            <a:ext cx="1070263" cy="197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66855" y="3770219"/>
            <a:ext cx="1070263" cy="197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6854" y="4105261"/>
            <a:ext cx="1070263" cy="197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smtClean="0"/>
              <a:t>Array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363753"/>
              </p:ext>
            </p:extLst>
          </p:nvPr>
        </p:nvGraphicFramePr>
        <p:xfrm>
          <a:off x="398584" y="1183937"/>
          <a:ext cx="84058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80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533732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new-array </a:t>
                      </a:r>
                      <a:r>
                        <a:rPr lang="en-US" altLang="zh-CN" dirty="0" err="1"/>
                        <a:t>vx,vy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0" dirty="0" err="1" smtClean="0"/>
                        <a:t>data_type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The type of array is </a:t>
                      </a:r>
                      <a:r>
                        <a:rPr lang="en-US" altLang="zh-CN" b="0" dirty="0" err="1" smtClean="0"/>
                        <a:t>data_type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/>
                        <a:t>size is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Assigned to </a:t>
                      </a:r>
                      <a:r>
                        <a:rPr lang="en-US" altLang="zh-CN" dirty="0" err="1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filled-new-array {</a:t>
                      </a:r>
                      <a:r>
                        <a:rPr lang="en-US" altLang="zh-CN" dirty="0" err="1"/>
                        <a:t>params</a:t>
                      </a:r>
                      <a:r>
                        <a:rPr lang="en-US" altLang="zh-CN" dirty="0" smtClean="0"/>
                        <a:t>}, </a:t>
                      </a:r>
                      <a:r>
                        <a:rPr lang="en-US" altLang="zh-CN" dirty="0" err="1" smtClean="0"/>
                        <a:t>type_id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Create an array from </a:t>
                      </a:r>
                      <a:r>
                        <a:rPr lang="en-US" altLang="zh-CN" dirty="0" err="1"/>
                        <a:t>params</a:t>
                      </a:r>
                      <a:r>
                        <a:rPr lang="en-US" altLang="zh-CN" dirty="0"/>
                        <a:t>, use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="0" i="1" baseline="0" dirty="0"/>
                        <a:t>move-result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to get results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19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filled-new-array-range</a:t>
                      </a:r>
                      <a:r>
                        <a:rPr lang="en-US" altLang="zh-CN" baseline="0" dirty="0"/>
                        <a:t> {</a:t>
                      </a:r>
                      <a:r>
                        <a:rPr lang="en-US" altLang="zh-CN" baseline="0" dirty="0" err="1"/>
                        <a:t>vx,vy</a:t>
                      </a:r>
                      <a:r>
                        <a:rPr lang="en-US" altLang="zh-CN" baseline="0" dirty="0" smtClean="0"/>
                        <a:t>}, </a:t>
                      </a:r>
                      <a:r>
                        <a:rPr lang="en-US" altLang="zh-CN" baseline="0" dirty="0" err="1" smtClean="0"/>
                        <a:t>type_id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Create an array from all the registers between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and </a:t>
                      </a:r>
                      <a:r>
                        <a:rPr lang="en-US" altLang="zh-CN" dirty="0" err="1" smtClean="0"/>
                        <a:t>vy</a:t>
                      </a:r>
                      <a:r>
                        <a:rPr lang="en-US" altLang="zh-CN" dirty="0" smtClean="0"/>
                        <a:t>, use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="0" i="1" baseline="0" dirty="0"/>
                        <a:t>move-result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to get results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3571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15189" y="3432669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1058"/>
              </p:ext>
            </p:extLst>
          </p:nvPr>
        </p:nvGraphicFramePr>
        <p:xfrm>
          <a:off x="1523996" y="4101750"/>
          <a:ext cx="7280033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4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4232029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[] </a:t>
                      </a:r>
                      <a:r>
                        <a:rPr lang="en-US" altLang="zh-CN" dirty="0" err="1" smtClean="0"/>
                        <a:t>arr</a:t>
                      </a:r>
                      <a:r>
                        <a:rPr lang="en-US" altLang="zh-CN" dirty="0" smtClean="0"/>
                        <a:t> = new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[10];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/4 v1,0xa;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new-array</a:t>
                      </a:r>
                      <a:r>
                        <a:rPr lang="en-US" altLang="zh-CN" dirty="0" smtClean="0"/>
                        <a:t> v0,</a:t>
                      </a:r>
                      <a:r>
                        <a:rPr lang="en-US" altLang="zh-CN" baseline="0" dirty="0" smtClean="0"/>
                        <a:t>  v1, </a:t>
                      </a:r>
                      <a:r>
                        <a:rPr lang="en-US" altLang="zh-CN" baseline="0" dirty="0" smtClean="0">
                          <a:latin typeface="Bodoni MT" panose="02070603080606020203" pitchFamily="18" charset="0"/>
                        </a:rPr>
                        <a:t>I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[] </a:t>
                      </a:r>
                      <a:r>
                        <a:rPr lang="en-US" altLang="zh-CN" baseline="0" dirty="0" err="1" smtClean="0"/>
                        <a:t>arr</a:t>
                      </a:r>
                      <a:r>
                        <a:rPr lang="en-US" altLang="zh-CN" baseline="0" dirty="0" smtClean="0"/>
                        <a:t> = {1, 2, 3, 4, 5};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/4 v1, 0x1</a:t>
                      </a:r>
                    </a:p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/4</a:t>
                      </a:r>
                      <a:r>
                        <a:rPr lang="en-US" altLang="zh-CN" baseline="0" dirty="0" smtClean="0"/>
                        <a:t> v2, 0x2</a:t>
                      </a:r>
                    </a:p>
                    <a:p>
                      <a:r>
                        <a:rPr lang="en-US" altLang="zh-CN" baseline="0" dirty="0" err="1" smtClean="0"/>
                        <a:t>const</a:t>
                      </a:r>
                      <a:r>
                        <a:rPr lang="en-US" altLang="zh-CN" baseline="0" dirty="0" smtClean="0"/>
                        <a:t>/4 v3, 0x3</a:t>
                      </a:r>
                    </a:p>
                    <a:p>
                      <a:r>
                        <a:rPr lang="en-US" altLang="zh-CN" baseline="0" dirty="0" err="1" smtClean="0"/>
                        <a:t>const</a:t>
                      </a:r>
                      <a:r>
                        <a:rPr lang="en-US" altLang="zh-CN" baseline="0" dirty="0" smtClean="0"/>
                        <a:t>/4 v4,0x4</a:t>
                      </a:r>
                    </a:p>
                    <a:p>
                      <a:r>
                        <a:rPr lang="en-US" altLang="zh-CN" baseline="0" dirty="0" err="1" smtClean="0"/>
                        <a:t>const</a:t>
                      </a:r>
                      <a:r>
                        <a:rPr lang="en-US" altLang="zh-CN" baseline="0" dirty="0" smtClean="0"/>
                        <a:t>/4 v5,0x5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filled-new-array</a:t>
                      </a:r>
                      <a:r>
                        <a:rPr lang="en-US" altLang="zh-CN" baseline="0" dirty="0" smtClean="0"/>
                        <a:t> {v1,v2,v3,v4,v5}, 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move-result v0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7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the </a:t>
            </a:r>
            <a:r>
              <a:rPr lang="en-US" altLang="zh-CN" dirty="0" smtClean="0"/>
              <a:t>Object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5801"/>
              </p:ext>
            </p:extLst>
          </p:nvPr>
        </p:nvGraphicFramePr>
        <p:xfrm>
          <a:off x="398584" y="1183937"/>
          <a:ext cx="8405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80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533732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new-instance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0" dirty="0"/>
                        <a:t>type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The type of</a:t>
                      </a:r>
                      <a:r>
                        <a:rPr lang="en-US" altLang="zh-CN" baseline="0" dirty="0"/>
                        <a:t> instance</a:t>
                      </a:r>
                      <a:r>
                        <a:rPr lang="en-US" altLang="zh-CN" dirty="0"/>
                        <a:t> is</a:t>
                      </a:r>
                      <a:r>
                        <a:rPr lang="en-US" altLang="zh-CN" baseline="0" dirty="0"/>
                        <a:t> type, </a:t>
                      </a:r>
                      <a:r>
                        <a:rPr lang="en-US" altLang="zh-CN" dirty="0"/>
                        <a:t>Assigned to </a:t>
                      </a:r>
                      <a:r>
                        <a:rPr lang="en-US" altLang="zh-CN" dirty="0" err="1" smtClean="0"/>
                        <a:t>vx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98584" y="2607443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38998"/>
              </p:ext>
            </p:extLst>
          </p:nvPr>
        </p:nvGraphicFramePr>
        <p:xfrm>
          <a:off x="398585" y="3223209"/>
          <a:ext cx="840581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860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5655952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Object </a:t>
                      </a:r>
                      <a:r>
                        <a:rPr lang="en-US" altLang="zh-CN" baseline="0" dirty="0" err="1" smtClean="0"/>
                        <a:t>obj</a:t>
                      </a:r>
                      <a:r>
                        <a:rPr lang="en-US" altLang="zh-CN" baseline="0" dirty="0" smtClean="0"/>
                        <a:t> = new Object();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new-instance</a:t>
                      </a:r>
                      <a:r>
                        <a:rPr lang="en-US" altLang="zh-CN" baseline="0" dirty="0" smtClean="0"/>
                        <a:t> v0, </a:t>
                      </a:r>
                      <a:r>
                        <a:rPr lang="en-US" altLang="zh-CN" baseline="0" dirty="0" err="1" smtClean="0"/>
                        <a:t>Ljava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en-US" altLang="zh-CN" baseline="0" dirty="0" err="1" smtClean="0"/>
                        <a:t>lang</a:t>
                      </a:r>
                      <a:r>
                        <a:rPr lang="en-US" altLang="zh-CN" baseline="0" dirty="0" smtClean="0"/>
                        <a:t>/Object;</a:t>
                      </a:r>
                    </a:p>
                    <a:p>
                      <a:r>
                        <a:rPr lang="en-US" altLang="zh-CN" baseline="0" dirty="0" smtClean="0"/>
                        <a:t>invoke-direct-empty {v0}, </a:t>
                      </a:r>
                      <a:r>
                        <a:rPr lang="en-US" altLang="zh-CN" baseline="0" dirty="0" err="1" smtClean="0"/>
                        <a:t>Ljava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en-US" altLang="zh-CN" baseline="0" dirty="0" err="1" smtClean="0"/>
                        <a:t>lang</a:t>
                      </a:r>
                      <a:r>
                        <a:rPr lang="en-US" altLang="zh-CN" baseline="0" dirty="0" smtClean="0"/>
                        <a:t>/Object;-&gt;&lt;</a:t>
                      </a:r>
                      <a:r>
                        <a:rPr lang="en-US" altLang="zh-CN" baseline="0" dirty="0" err="1" smtClean="0"/>
                        <a:t>init</a:t>
                      </a:r>
                      <a:r>
                        <a:rPr lang="en-US" altLang="zh-CN" baseline="0" dirty="0" smtClean="0"/>
                        <a:t>&gt;()V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Conversion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842823"/>
              </p:ext>
            </p:extLst>
          </p:nvPr>
        </p:nvGraphicFramePr>
        <p:xfrm>
          <a:off x="398584" y="1183937"/>
          <a:ext cx="84058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80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533732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instance-of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vy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0" dirty="0" err="1" smtClean="0"/>
                        <a:t>data_type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 if the type</a:t>
                      </a:r>
                      <a:r>
                        <a:rPr lang="en-US" altLang="zh-CN" baseline="0" dirty="0"/>
                        <a:t> of </a:t>
                      </a:r>
                      <a:r>
                        <a:rPr lang="en-US" altLang="zh-CN" baseline="0" dirty="0" err="1"/>
                        <a:t>vy</a:t>
                      </a:r>
                      <a:r>
                        <a:rPr lang="en-US" altLang="zh-CN" baseline="0" dirty="0"/>
                        <a:t> is </a:t>
                      </a:r>
                      <a:r>
                        <a:rPr lang="en-US" altLang="zh-CN" b="0" baseline="0" dirty="0" err="1" smtClean="0"/>
                        <a:t>data_type</a:t>
                      </a:r>
                      <a:r>
                        <a:rPr lang="en-US" altLang="zh-CN" b="0" baseline="0" dirty="0"/>
                        <a:t>, save the result into </a:t>
                      </a:r>
                      <a:r>
                        <a:rPr lang="en-US" altLang="zh-CN" b="0" baseline="0" dirty="0" err="1"/>
                        <a:t>vx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check-cast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0" dirty="0" err="1" smtClean="0"/>
                        <a:t>data_type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if the type</a:t>
                      </a:r>
                      <a:r>
                        <a:rPr lang="en-US" altLang="zh-CN" baseline="0" dirty="0"/>
                        <a:t> of </a:t>
                      </a:r>
                      <a:r>
                        <a:rPr lang="en-US" altLang="zh-CN" baseline="0" dirty="0" err="1"/>
                        <a:t>vx</a:t>
                      </a:r>
                      <a:r>
                        <a:rPr lang="en-US" altLang="zh-CN" baseline="0" dirty="0"/>
                        <a:t> is </a:t>
                      </a:r>
                      <a:r>
                        <a:rPr lang="en-US" altLang="zh-CN" b="0" baseline="0" dirty="0" err="1" smtClean="0"/>
                        <a:t>data_type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0" baseline="0" dirty="0"/>
                        <a:t>, if not ,throw </a:t>
                      </a:r>
                      <a:r>
                        <a:rPr lang="en-US" altLang="zh-CN" b="0" baseline="0" dirty="0" err="1"/>
                        <a:t>ClassCastException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79383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981"/>
              </p:ext>
            </p:extLst>
          </p:nvPr>
        </p:nvGraphicFramePr>
        <p:xfrm>
          <a:off x="1523996" y="3697684"/>
          <a:ext cx="7280033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4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4232029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String s = “test”;</a:t>
                      </a:r>
                    </a:p>
                    <a:p>
                      <a:r>
                        <a:rPr lang="en-US" altLang="zh-CN" baseline="0" dirty="0" err="1" smtClean="0"/>
                        <a:t>boolean</a:t>
                      </a:r>
                      <a:r>
                        <a:rPr lang="en-US" altLang="zh-CN" baseline="0" dirty="0" smtClean="0"/>
                        <a:t> b = s </a:t>
                      </a:r>
                      <a:r>
                        <a:rPr lang="en-US" altLang="zh-CN" baseline="0" dirty="0" err="1" smtClean="0"/>
                        <a:t>instanceof</a:t>
                      </a:r>
                      <a:r>
                        <a:rPr lang="en-US" altLang="zh-CN" baseline="0" dirty="0" smtClean="0"/>
                        <a:t> String;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-string v0,</a:t>
                      </a:r>
                      <a:r>
                        <a:rPr lang="en-US" altLang="zh-CN" baseline="0" dirty="0" smtClean="0"/>
                        <a:t> “test”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instance-of</a:t>
                      </a:r>
                      <a:r>
                        <a:rPr lang="en-US" altLang="zh-CN" baseline="0" dirty="0" smtClean="0"/>
                        <a:t> v1, v0 , </a:t>
                      </a:r>
                      <a:r>
                        <a:rPr lang="en-US" altLang="zh-CN" baseline="0" dirty="0" err="1" smtClean="0"/>
                        <a:t>Ljava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en-US" altLang="zh-CN" baseline="0" dirty="0" err="1" smtClean="0"/>
                        <a:t>lang</a:t>
                      </a:r>
                      <a:r>
                        <a:rPr lang="en-US" altLang="zh-CN" baseline="0" dirty="0" smtClean="0"/>
                        <a:t>/String;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 s = “test”;</a:t>
                      </a:r>
                    </a:p>
                    <a:p>
                      <a:r>
                        <a:rPr lang="en-US" altLang="zh-CN" dirty="0" smtClean="0"/>
                        <a:t>Object o</a:t>
                      </a:r>
                      <a:r>
                        <a:rPr lang="en-US" altLang="zh-CN" baseline="0" dirty="0" smtClean="0"/>
                        <a:t> = (Object)s;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-string</a:t>
                      </a:r>
                      <a:r>
                        <a:rPr lang="en-US" altLang="zh-CN" baseline="0" dirty="0" smtClean="0"/>
                        <a:t> v0, “test”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check-cast</a:t>
                      </a:r>
                      <a:r>
                        <a:rPr lang="en-US" altLang="zh-CN" baseline="0" dirty="0" smtClean="0"/>
                        <a:t> v0, </a:t>
                      </a:r>
                      <a:r>
                        <a:rPr lang="en-US" altLang="zh-CN" baseline="0" dirty="0" err="1" smtClean="0"/>
                        <a:t>Ljava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en-US" altLang="zh-CN" baseline="0" dirty="0" err="1" smtClean="0"/>
                        <a:t>lang</a:t>
                      </a:r>
                      <a:r>
                        <a:rPr lang="en-US" altLang="zh-CN" baseline="0" dirty="0" smtClean="0"/>
                        <a:t>/Object;</a:t>
                      </a:r>
                    </a:p>
                    <a:p>
                      <a:r>
                        <a:rPr lang="en-US" altLang="zh-CN" baseline="0" dirty="0" smtClean="0"/>
                        <a:t>move-object v1, v0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7509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15189" y="3000593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603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7"/>
            <a:ext cx="8745416" cy="61067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F</a:t>
            </a:r>
            <a:r>
              <a:rPr lang="en-US" altLang="zh-CN" dirty="0" smtClean="0"/>
              <a:t>ield </a:t>
            </a:r>
            <a:r>
              <a:rPr lang="en-US" altLang="zh-CN" dirty="0"/>
              <a:t>O</a:t>
            </a:r>
            <a:r>
              <a:rPr lang="en-US" altLang="zh-CN" dirty="0" smtClean="0"/>
              <a:t>peration: </a:t>
            </a:r>
            <a:r>
              <a:rPr lang="en-US" altLang="zh-CN" dirty="0" err="1" smtClean="0"/>
              <a:t>sget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292341"/>
              </p:ext>
            </p:extLst>
          </p:nvPr>
        </p:nvGraphicFramePr>
        <p:xfrm>
          <a:off x="398584" y="1839191"/>
          <a:ext cx="840581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80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533732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sget</a:t>
                      </a:r>
                      <a:r>
                        <a:rPr lang="en-US" altLang="zh-CN" b="0" baseline="0" dirty="0" smtClean="0"/>
                        <a:t> </a:t>
                      </a:r>
                      <a:r>
                        <a:rPr lang="en-US" altLang="zh-CN" b="0" baseline="0" dirty="0" err="1" smtClean="0"/>
                        <a:t>vx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dirty="0" smtClean="0"/>
                        <a:t>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class.field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sget</a:t>
                      </a:r>
                      <a:r>
                        <a:rPr lang="en-US" altLang="zh-CN" b="0" baseline="0" dirty="0" smtClean="0"/>
                        <a:t>-wide </a:t>
                      </a:r>
                      <a:r>
                        <a:rPr lang="en-US" altLang="zh-CN" b="0" baseline="0" dirty="0" err="1" smtClean="0"/>
                        <a:t>vx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dirty="0" smtClean="0"/>
                        <a:t>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class.field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79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sget</a:t>
                      </a:r>
                      <a:r>
                        <a:rPr lang="en-US" altLang="zh-CN" b="0" dirty="0" smtClean="0"/>
                        <a:t>-object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class.field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2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sget-boolean</a:t>
                      </a:r>
                      <a:r>
                        <a:rPr lang="en-US" altLang="zh-CN" b="0" dirty="0" smtClean="0"/>
                        <a:t>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class.field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81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sget</a:t>
                      </a:r>
                      <a:r>
                        <a:rPr lang="en-US" altLang="zh-CN" b="0" dirty="0" smtClean="0"/>
                        <a:t>-byte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class.field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55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sget</a:t>
                      </a:r>
                      <a:r>
                        <a:rPr lang="en-US" altLang="zh-CN" b="0" dirty="0" smtClean="0"/>
                        <a:t>-char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class.field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4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sget</a:t>
                      </a:r>
                      <a:r>
                        <a:rPr lang="en-US" altLang="zh-CN" b="0" dirty="0" smtClean="0"/>
                        <a:t>-short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class.field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992367"/>
                  </a:ext>
                </a:extLst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>
          <a:xfrm>
            <a:off x="398584" y="1253038"/>
            <a:ext cx="8405447" cy="543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0"/>
              <a:buChar char="-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sget</a:t>
            </a:r>
            <a:r>
              <a:rPr lang="en-US" altLang="zh-CN" dirty="0" smtClean="0"/>
              <a:t> </a:t>
            </a:r>
            <a:r>
              <a:rPr lang="en-US" altLang="zh-CN" dirty="0"/>
              <a:t>: used to get static </a:t>
            </a:r>
            <a:r>
              <a:rPr lang="en-US" altLang="zh-CN" dirty="0" smtClean="0"/>
              <a:t>fields.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7"/>
            <a:ext cx="8745416" cy="61067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</a:t>
            </a:r>
            <a:r>
              <a:rPr lang="en-US" altLang="zh-CN" dirty="0" smtClean="0"/>
              <a:t>Field </a:t>
            </a:r>
            <a:r>
              <a:rPr lang="en-US" altLang="zh-CN" dirty="0"/>
              <a:t>O</a:t>
            </a:r>
            <a:r>
              <a:rPr lang="en-US" altLang="zh-CN" dirty="0" smtClean="0"/>
              <a:t>peration: </a:t>
            </a:r>
            <a:r>
              <a:rPr lang="en-US" altLang="zh-CN" dirty="0" err="1" smtClean="0"/>
              <a:t>sput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646676"/>
              </p:ext>
            </p:extLst>
          </p:nvPr>
        </p:nvGraphicFramePr>
        <p:xfrm>
          <a:off x="398584" y="1853321"/>
          <a:ext cx="840581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80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533732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sput</a:t>
                      </a:r>
                      <a:r>
                        <a:rPr lang="en-US" altLang="zh-CN" b="0" baseline="0" dirty="0" smtClean="0"/>
                        <a:t> </a:t>
                      </a:r>
                      <a:r>
                        <a:rPr lang="en-US" altLang="zh-CN" b="0" baseline="0" dirty="0" err="1" smtClean="0"/>
                        <a:t>vx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dirty="0" smtClean="0"/>
                        <a:t>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class.field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sput</a:t>
                      </a:r>
                      <a:r>
                        <a:rPr lang="en-US" altLang="zh-CN" b="0" baseline="0" dirty="0" smtClean="0"/>
                        <a:t>-wide </a:t>
                      </a:r>
                      <a:r>
                        <a:rPr lang="en-US" altLang="zh-CN" b="0" baseline="0" dirty="0" err="1" smtClean="0"/>
                        <a:t>vx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dirty="0" smtClean="0"/>
                        <a:t>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class.field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79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sput</a:t>
                      </a:r>
                      <a:r>
                        <a:rPr lang="en-US" altLang="zh-CN" b="0" dirty="0" smtClean="0"/>
                        <a:t>-object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class.field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2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sput-boolean</a:t>
                      </a:r>
                      <a:r>
                        <a:rPr lang="en-US" altLang="zh-CN" b="0" dirty="0" smtClean="0"/>
                        <a:t>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class.field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81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sput</a:t>
                      </a:r>
                      <a:r>
                        <a:rPr lang="en-US" altLang="zh-CN" b="0" dirty="0" smtClean="0"/>
                        <a:t>-byte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class.field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55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sput</a:t>
                      </a:r>
                      <a:r>
                        <a:rPr lang="en-US" altLang="zh-CN" b="0" dirty="0" smtClean="0"/>
                        <a:t>-char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class.field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4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sput</a:t>
                      </a:r>
                      <a:r>
                        <a:rPr lang="en-US" altLang="zh-CN" b="0" dirty="0" smtClean="0"/>
                        <a:t>-short </a:t>
                      </a: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, type-&gt;</a:t>
                      </a:r>
                      <a:r>
                        <a:rPr lang="en-US" altLang="zh-CN" b="0" dirty="0" err="1" smtClean="0"/>
                        <a:t>field:field_type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class.field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992367"/>
                  </a:ext>
                </a:extLst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>
          <a:xfrm>
            <a:off x="398584" y="1242647"/>
            <a:ext cx="8405447" cy="61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0"/>
              <a:buChar char="-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sput</a:t>
            </a:r>
            <a:r>
              <a:rPr lang="en-US" altLang="zh-CN" dirty="0" smtClean="0"/>
              <a:t> </a:t>
            </a:r>
            <a:r>
              <a:rPr lang="en-US" altLang="zh-CN" dirty="0"/>
              <a:t>: used to set static </a:t>
            </a:r>
            <a:r>
              <a:rPr lang="en-US" altLang="zh-CN" dirty="0" smtClean="0"/>
              <a:t>fields.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Microsoft YaHei" charset="0"/>
                <a:cs typeface="Microsoft YaHei" charset="0"/>
              </a:rPr>
              <a:t>sget</a:t>
            </a:r>
            <a:r>
              <a:rPr lang="en-US" altLang="zh-CN" dirty="0" smtClean="0">
                <a:ea typeface="Microsoft YaHei" charset="0"/>
                <a:cs typeface="Microsoft YaHei" charset="0"/>
              </a:rPr>
              <a:t>/</a:t>
            </a:r>
            <a:r>
              <a:rPr lang="en-US" altLang="zh-CN" dirty="0" err="1" smtClean="0">
                <a:ea typeface="Microsoft YaHei" charset="0"/>
                <a:cs typeface="Microsoft YaHei" charset="0"/>
              </a:rPr>
              <a:t>sput</a:t>
            </a:r>
            <a:r>
              <a:rPr lang="en-US" altLang="zh-CN" dirty="0" smtClean="0">
                <a:ea typeface="Microsoft YaHei" charset="0"/>
                <a:cs typeface="Microsoft YaHei" charset="0"/>
              </a:rPr>
              <a:t> </a:t>
            </a:r>
            <a:r>
              <a:rPr lang="en-US" altLang="zh-CN" dirty="0">
                <a:ea typeface="Microsoft YaHei" charset="0"/>
                <a:cs typeface="Microsoft YaHei" charset="0"/>
              </a:rPr>
              <a:t>E</a:t>
            </a:r>
            <a:r>
              <a:rPr lang="en-US" altLang="zh-CN" dirty="0" smtClean="0">
                <a:ea typeface="Microsoft YaHei" charset="0"/>
                <a:cs typeface="Microsoft YaHei" charset="0"/>
              </a:rPr>
              <a:t>xample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8777"/>
              </p:ext>
            </p:extLst>
          </p:nvPr>
        </p:nvGraphicFramePr>
        <p:xfrm>
          <a:off x="398584" y="1636814"/>
          <a:ext cx="840544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416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4232029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public static </a:t>
                      </a: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getStaticField</a:t>
                      </a:r>
                      <a:r>
                        <a:rPr lang="en-US" altLang="zh-CN" baseline="0" dirty="0" smtClean="0"/>
                        <a:t>(){</a:t>
                      </a:r>
                    </a:p>
                    <a:p>
                      <a:r>
                        <a:rPr lang="en-US" altLang="zh-CN" baseline="0" dirty="0" smtClean="0"/>
                        <a:t>          return </a:t>
                      </a:r>
                      <a:r>
                        <a:rPr lang="en-US" altLang="zh-CN" baseline="0" dirty="0" err="1" smtClean="0"/>
                        <a:t>staticField</a:t>
                      </a:r>
                      <a:r>
                        <a:rPr lang="en-US" altLang="zh-CN" baseline="0" dirty="0" smtClean="0"/>
                        <a:t>;</a:t>
                      </a:r>
                    </a:p>
                    <a:p>
                      <a:r>
                        <a:rPr lang="en-US" altLang="zh-CN" baseline="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sget</a:t>
                      </a:r>
                      <a:r>
                        <a:rPr lang="en-US" altLang="zh-CN" baseline="0" dirty="0" smtClean="0"/>
                        <a:t> v0, </a:t>
                      </a:r>
                      <a:r>
                        <a:rPr lang="en-US" altLang="zh-CN" baseline="0" dirty="0" err="1" smtClean="0"/>
                        <a:t>Lnet</a:t>
                      </a:r>
                      <a:r>
                        <a:rPr lang="en-US" altLang="zh-CN" baseline="0" dirty="0" smtClean="0"/>
                        <a:t>/android/</a:t>
                      </a:r>
                      <a:r>
                        <a:rPr lang="en-US" altLang="zh-CN" baseline="0" dirty="0" err="1" smtClean="0"/>
                        <a:t>myapplication</a:t>
                      </a:r>
                      <a:r>
                        <a:rPr lang="en-US" altLang="zh-CN" baseline="0" dirty="0" smtClean="0"/>
                        <a:t>/Test;-&gt;</a:t>
                      </a:r>
                      <a:r>
                        <a:rPr lang="en-US" altLang="zh-CN" baseline="0" dirty="0" err="1" smtClean="0"/>
                        <a:t>staticField:I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return v0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r>
                        <a:rPr lang="en-US" altLang="zh-CN" baseline="0" dirty="0" smtClean="0"/>
                        <a:t> static void </a:t>
                      </a:r>
                      <a:r>
                        <a:rPr lang="en-US" altLang="zh-CN" baseline="0" dirty="0" err="1" smtClean="0"/>
                        <a:t>setStaticField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staticField</a:t>
                      </a:r>
                      <a:r>
                        <a:rPr lang="en-US" altLang="zh-CN" baseline="0" dirty="0" smtClean="0"/>
                        <a:t>){</a:t>
                      </a:r>
                    </a:p>
                    <a:p>
                      <a:r>
                        <a:rPr lang="en-US" altLang="zh-CN" baseline="0" dirty="0" smtClean="0"/>
                        <a:t>         </a:t>
                      </a:r>
                      <a:r>
                        <a:rPr lang="en-US" altLang="zh-CN" baseline="0" dirty="0" err="1" smtClean="0"/>
                        <a:t>Test.staticField</a:t>
                      </a:r>
                      <a:r>
                        <a:rPr lang="en-US" altLang="zh-CN" baseline="0" dirty="0" smtClean="0"/>
                        <a:t> = </a:t>
                      </a:r>
                      <a:r>
                        <a:rPr lang="en-US" altLang="zh-CN" baseline="0" dirty="0" err="1" smtClean="0"/>
                        <a:t>staticField</a:t>
                      </a:r>
                      <a:r>
                        <a:rPr lang="en-US" altLang="zh-CN" baseline="0" dirty="0" smtClean="0"/>
                        <a:t>;</a:t>
                      </a:r>
                    </a:p>
                    <a:p>
                      <a:r>
                        <a:rPr lang="en-US" altLang="zh-CN" baseline="0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sput</a:t>
                      </a:r>
                      <a:r>
                        <a:rPr lang="en-US" altLang="zh-CN" dirty="0" smtClean="0"/>
                        <a:t> p0, </a:t>
                      </a:r>
                      <a:r>
                        <a:rPr lang="en-US" altLang="zh-CN" dirty="0" err="1" smtClean="0"/>
                        <a:t>Lnet</a:t>
                      </a:r>
                      <a:r>
                        <a:rPr lang="en-US" altLang="zh-CN" dirty="0" smtClean="0"/>
                        <a:t>/android/</a:t>
                      </a:r>
                      <a:r>
                        <a:rPr lang="en-US" altLang="zh-CN" dirty="0" err="1" smtClean="0"/>
                        <a:t>myapplication</a:t>
                      </a:r>
                      <a:r>
                        <a:rPr lang="en-US" altLang="zh-CN" dirty="0" smtClean="0"/>
                        <a:t>/Test;-&gt;</a:t>
                      </a:r>
                      <a:r>
                        <a:rPr lang="en-US" altLang="zh-CN" dirty="0" err="1" smtClean="0"/>
                        <a:t>staticField:I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return-void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7509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15189" y="939723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766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aget</a:t>
            </a:r>
            <a:r>
              <a:rPr lang="en-US" altLang="zh-CN" dirty="0"/>
              <a:t> : used to read the array element.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</a:t>
            </a:r>
            <a:r>
              <a:rPr lang="en-US" altLang="zh-CN" dirty="0" smtClean="0"/>
              <a:t>Field </a:t>
            </a:r>
            <a:r>
              <a:rPr lang="en-US" altLang="zh-CN" dirty="0"/>
              <a:t>O</a:t>
            </a:r>
            <a:r>
              <a:rPr lang="en-US" altLang="zh-CN" dirty="0" smtClean="0"/>
              <a:t>peration</a:t>
            </a:r>
            <a:r>
              <a:rPr lang="en-US" altLang="zh-CN" dirty="0"/>
              <a:t>: </a:t>
            </a:r>
            <a:r>
              <a:rPr lang="en-US" altLang="zh-CN" dirty="0" err="1"/>
              <a:t>aget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175684"/>
              </p:ext>
            </p:extLst>
          </p:nvPr>
        </p:nvGraphicFramePr>
        <p:xfrm>
          <a:off x="398584" y="1839191"/>
          <a:ext cx="840581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789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3744023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aget</a:t>
                      </a:r>
                      <a:r>
                        <a:rPr lang="en-US" altLang="zh-CN" b="0" baseline="0" dirty="0" smtClean="0"/>
                        <a:t> </a:t>
                      </a:r>
                      <a:r>
                        <a:rPr lang="en-US" altLang="zh-CN" b="0" baseline="0" dirty="0" err="1" smtClean="0"/>
                        <a:t>vx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baseline="0" dirty="0" err="1" smtClean="0"/>
                        <a:t>vy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baseline="0" dirty="0" err="1" smtClean="0"/>
                        <a:t>vz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vx</a:t>
                      </a:r>
                      <a:r>
                        <a:rPr lang="en-US" altLang="zh-CN" b="0" dirty="0" smtClean="0"/>
                        <a:t> = </a:t>
                      </a:r>
                      <a:r>
                        <a:rPr lang="en-US" altLang="zh-CN" b="0" dirty="0" err="1" smtClean="0"/>
                        <a:t>vy</a:t>
                      </a:r>
                      <a:r>
                        <a:rPr lang="en-US" altLang="zh-CN" b="0" dirty="0" smtClean="0"/>
                        <a:t>[</a:t>
                      </a:r>
                      <a:r>
                        <a:rPr lang="en-US" altLang="zh-CN" b="0" dirty="0" err="1" smtClean="0"/>
                        <a:t>vz</a:t>
                      </a:r>
                      <a:r>
                        <a:rPr lang="en-US" altLang="zh-CN" b="0" dirty="0" smtClean="0"/>
                        <a:t>]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aget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-wide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 = vy[vz]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79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aget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-object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 = vy[vz]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2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aget-boolean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 = vy[vz]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81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aget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-byte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 = vy[vz]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55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aget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-char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 = vy[vz]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4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aget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-short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]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99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973" y="1242647"/>
            <a:ext cx="8405447" cy="5439508"/>
          </a:xfrm>
        </p:spPr>
        <p:txBody>
          <a:bodyPr/>
          <a:lstStyle/>
          <a:p>
            <a:r>
              <a:rPr lang="en-US" altLang="zh-CN" dirty="0"/>
              <a:t>Android’s distribution format.</a:t>
            </a:r>
          </a:p>
          <a:p>
            <a:r>
              <a:rPr lang="en-US" altLang="zh-CN" dirty="0"/>
              <a:t>Root directory may contain: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structure of APK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43383"/>
              </p:ext>
            </p:extLst>
          </p:nvPr>
        </p:nvGraphicFramePr>
        <p:xfrm>
          <a:off x="613317" y="2542477"/>
          <a:ext cx="7872761" cy="3200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211551">
                  <a:extLst>
                    <a:ext uri="{9D8B030D-6E8A-4147-A177-3AD203B41FA5}">
                      <a16:colId xmlns:a16="http://schemas.microsoft.com/office/drawing/2014/main" val="538790837"/>
                    </a:ext>
                  </a:extLst>
                </a:gridCol>
                <a:gridCol w="4661210">
                  <a:extLst>
                    <a:ext uri="{9D8B030D-6E8A-4147-A177-3AD203B41FA5}">
                      <a16:colId xmlns:a16="http://schemas.microsoft.com/office/drawing/2014/main" val="3587065734"/>
                    </a:ext>
                  </a:extLst>
                </a:gridCol>
              </a:tblGrid>
              <a:tr h="362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Name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Use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15404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META-INF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 the metadata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25478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AndroidManifest.xml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Compiled global </a:t>
                      </a:r>
                      <a:r>
                        <a:rPr lang="en-US" altLang="zh-CN" b="1" dirty="0"/>
                        <a:t>configuration file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93179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assets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 the resource file</a:t>
                      </a:r>
                      <a:r>
                        <a:rPr lang="en-US" altLang="zh-CN" dirty="0" smtClean="0"/>
                        <a:t>, will </a:t>
                      </a:r>
                      <a:r>
                        <a:rPr lang="en-US" altLang="zh-CN" dirty="0"/>
                        <a:t>not be </a:t>
                      </a:r>
                      <a:r>
                        <a:rPr lang="en-US" altLang="zh-CN" dirty="0" smtClean="0"/>
                        <a:t>compiled:</a:t>
                      </a:r>
                      <a:r>
                        <a:rPr lang="en-US" altLang="zh-CN" baseline="0" dirty="0" smtClean="0"/>
                        <a:t> picture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40686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classes.dex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Compiled and packaged </a:t>
                      </a:r>
                      <a:r>
                        <a:rPr lang="en-US" altLang="zh-CN" b="1" dirty="0"/>
                        <a:t>source code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1991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lib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</a:t>
                      </a:r>
                      <a:r>
                        <a:rPr lang="en-US" altLang="zh-CN" baseline="0" dirty="0"/>
                        <a:t> Binary shared </a:t>
                      </a:r>
                      <a:r>
                        <a:rPr lang="en-US" altLang="zh-CN" baseline="0" dirty="0" smtClean="0"/>
                        <a:t>library: </a:t>
                      </a:r>
                      <a:r>
                        <a:rPr lang="zh-CN" altLang="en-US" baseline="0" dirty="0" smtClean="0"/>
                        <a:t>  </a:t>
                      </a:r>
                      <a:r>
                        <a:rPr lang="en-US" altLang="zh-CN" baseline="0" dirty="0" smtClean="0"/>
                        <a:t>.so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69805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Store the resource </a:t>
                      </a:r>
                      <a:r>
                        <a:rPr lang="en-US" altLang="zh-CN" dirty="0" smtClean="0"/>
                        <a:t>file: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layout,</a:t>
                      </a:r>
                      <a:r>
                        <a:rPr lang="en-US" altLang="zh-CN" baseline="0" dirty="0" smtClean="0"/>
                        <a:t> string, style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6480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56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7"/>
            <a:ext cx="8745416" cy="61067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</a:t>
            </a:r>
            <a:r>
              <a:rPr lang="en-US" altLang="zh-CN" dirty="0" smtClean="0"/>
              <a:t>Field </a:t>
            </a:r>
            <a:r>
              <a:rPr lang="en-US" altLang="zh-CN" dirty="0"/>
              <a:t>O</a:t>
            </a:r>
            <a:r>
              <a:rPr lang="en-US" altLang="zh-CN" dirty="0" smtClean="0"/>
              <a:t>peration: </a:t>
            </a:r>
            <a:r>
              <a:rPr lang="en-US" altLang="zh-CN" dirty="0" err="1" smtClean="0"/>
              <a:t>aput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98584" y="1242647"/>
            <a:ext cx="8405447" cy="61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0"/>
              <a:buChar char="-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aput</a:t>
            </a:r>
            <a:r>
              <a:rPr lang="en-US" altLang="zh-CN" dirty="0" smtClean="0"/>
              <a:t> </a:t>
            </a:r>
            <a:r>
              <a:rPr lang="en-US" altLang="zh-CN" dirty="0"/>
              <a:t>: used to write array </a:t>
            </a:r>
            <a:r>
              <a:rPr lang="en-US" altLang="zh-CN" dirty="0" smtClean="0"/>
              <a:t>element.</a:t>
            </a:r>
            <a:endParaRPr lang="en-US" altLang="zh-CN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931162"/>
              </p:ext>
            </p:extLst>
          </p:nvPr>
        </p:nvGraphicFramePr>
        <p:xfrm>
          <a:off x="398584" y="1839191"/>
          <a:ext cx="840581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789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3744023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aput</a:t>
                      </a:r>
                      <a:r>
                        <a:rPr lang="en-US" altLang="zh-CN" b="0" baseline="0" dirty="0" smtClean="0"/>
                        <a:t> </a:t>
                      </a:r>
                      <a:r>
                        <a:rPr lang="en-US" altLang="zh-CN" b="0" baseline="0" dirty="0" err="1" smtClean="0"/>
                        <a:t>vx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baseline="0" dirty="0" err="1" smtClean="0"/>
                        <a:t>vy</a:t>
                      </a:r>
                      <a:r>
                        <a:rPr lang="en-US" altLang="zh-CN" b="0" baseline="0" dirty="0" smtClean="0"/>
                        <a:t>, </a:t>
                      </a:r>
                      <a:r>
                        <a:rPr lang="en-US" altLang="zh-CN" b="0" baseline="0" dirty="0" err="1" smtClean="0"/>
                        <a:t>vz</a:t>
                      </a:r>
                      <a:endParaRPr lang="zh-CN" altLang="en-U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/>
                        <a:t>vy</a:t>
                      </a:r>
                      <a:r>
                        <a:rPr lang="en-US" altLang="zh-CN" b="0" dirty="0" smtClean="0"/>
                        <a:t>[</a:t>
                      </a:r>
                      <a:r>
                        <a:rPr lang="en-US" altLang="zh-CN" b="0" dirty="0" err="1" smtClean="0"/>
                        <a:t>vz</a:t>
                      </a:r>
                      <a:r>
                        <a:rPr lang="en-US" altLang="zh-CN" b="0" dirty="0" smtClean="0"/>
                        <a:t>] = </a:t>
                      </a:r>
                      <a:r>
                        <a:rPr lang="en-US" altLang="zh-CN" b="0" dirty="0" err="1" smtClean="0"/>
                        <a:t>vx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aput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-wide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vy[vz] = vx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79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aput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-object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vy[vz] = vx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52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aput-boolean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vy[vz] = vx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81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aput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-byte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vy[vz] = vx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55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aput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-char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vy[vz] = vx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4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aput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-short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vy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[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vz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] =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vx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99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Microsoft YaHei" charset="0"/>
                <a:cs typeface="Microsoft YaHei" charset="0"/>
              </a:rPr>
              <a:t>aget</a:t>
            </a:r>
            <a:r>
              <a:rPr lang="en-US" altLang="zh-CN" dirty="0" smtClean="0">
                <a:ea typeface="Microsoft YaHei" charset="0"/>
                <a:cs typeface="Microsoft YaHei" charset="0"/>
              </a:rPr>
              <a:t>/</a:t>
            </a:r>
            <a:r>
              <a:rPr lang="en-US" altLang="zh-CN" dirty="0" err="1" smtClean="0">
                <a:ea typeface="Microsoft YaHei" charset="0"/>
                <a:cs typeface="Microsoft YaHei" charset="0"/>
              </a:rPr>
              <a:t>aput</a:t>
            </a:r>
            <a:r>
              <a:rPr lang="en-US" altLang="zh-CN" dirty="0" smtClean="0">
                <a:ea typeface="Microsoft YaHei" charset="0"/>
                <a:cs typeface="Microsoft YaHei" charset="0"/>
              </a:rPr>
              <a:t> Example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40443"/>
              </p:ext>
            </p:extLst>
          </p:nvPr>
        </p:nvGraphicFramePr>
        <p:xfrm>
          <a:off x="398584" y="1636814"/>
          <a:ext cx="840544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416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4232029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[] </a:t>
                      </a:r>
                      <a:r>
                        <a:rPr lang="en-US" altLang="zh-CN" baseline="0" dirty="0" err="1" smtClean="0"/>
                        <a:t>arr</a:t>
                      </a:r>
                      <a:r>
                        <a:rPr lang="en-US" altLang="zh-CN" baseline="0" dirty="0" smtClean="0"/>
                        <a:t> = new </a:t>
                      </a:r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[2];</a:t>
                      </a:r>
                    </a:p>
                    <a:p>
                      <a:r>
                        <a:rPr lang="en-US" altLang="zh-CN" baseline="0" dirty="0" err="1" smtClean="0"/>
                        <a:t>int</a:t>
                      </a:r>
                      <a:r>
                        <a:rPr lang="en-US" altLang="zh-CN" baseline="0" dirty="0" smtClean="0"/>
                        <a:t> b = </a:t>
                      </a:r>
                      <a:r>
                        <a:rPr lang="en-US" altLang="zh-CN" baseline="0" dirty="0" err="1" smtClean="0"/>
                        <a:t>arr</a:t>
                      </a:r>
                      <a:r>
                        <a:rPr lang="en-US" altLang="zh-CN" baseline="0" dirty="0" smtClean="0"/>
                        <a:t>[0];</a:t>
                      </a:r>
                    </a:p>
                    <a:p>
                      <a:r>
                        <a:rPr lang="en-US" altLang="zh-CN" baseline="0" dirty="0" err="1" smtClean="0"/>
                        <a:t>arr</a:t>
                      </a:r>
                      <a:r>
                        <a:rPr lang="en-US" altLang="zh-CN" baseline="0" dirty="0" smtClean="0"/>
                        <a:t>[1] = b;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</a:t>
                      </a:r>
                      <a:r>
                        <a:rPr lang="en-US" altLang="zh-CN" dirty="0" smtClean="0"/>
                        <a:t>/4</a:t>
                      </a:r>
                      <a:r>
                        <a:rPr lang="en-US" altLang="zh-CN" baseline="0" dirty="0" smtClean="0"/>
                        <a:t> v0, 0x2</a:t>
                      </a:r>
                    </a:p>
                    <a:p>
                      <a:r>
                        <a:rPr lang="en-US" altLang="zh-CN" baseline="0" dirty="0" smtClean="0"/>
                        <a:t>new-array v1, v0, </a:t>
                      </a:r>
                      <a:r>
                        <a:rPr lang="en-US" altLang="zh-CN" baseline="0" dirty="0" smtClean="0">
                          <a:latin typeface="Bodoni MT" panose="02070603080606020203" pitchFamily="18" charset="0"/>
                        </a:rPr>
                        <a:t>I </a:t>
                      </a: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/4 v0, 0x0</a:t>
                      </a: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aget-int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v2, v1, v0</a:t>
                      </a: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/4 v0, 0x1</a:t>
                      </a:r>
                    </a:p>
                    <a:p>
                      <a:r>
                        <a:rPr lang="en-US" altLang="zh-CN" sz="18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aput-int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v2, v1, v0</a:t>
                      </a:r>
                      <a:endParaRPr lang="zh-CN" altLang="en-U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15189" y="939723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48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Abnormal </a:t>
            </a:r>
            <a:r>
              <a:rPr lang="en-US" altLang="zh-CN" dirty="0" smtClean="0"/>
              <a:t>Instruction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149452"/>
              </p:ext>
            </p:extLst>
          </p:nvPr>
        </p:nvGraphicFramePr>
        <p:xfrm>
          <a:off x="398584" y="1183937"/>
          <a:ext cx="84058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80">
                  <a:extLst>
                    <a:ext uri="{9D8B030D-6E8A-4147-A177-3AD203B41FA5}">
                      <a16:colId xmlns:a16="http://schemas.microsoft.com/office/drawing/2014/main" val="3531883025"/>
                    </a:ext>
                  </a:extLst>
                </a:gridCol>
                <a:gridCol w="4533732">
                  <a:extLst>
                    <a:ext uri="{9D8B030D-6E8A-4147-A177-3AD203B41FA5}">
                      <a16:colId xmlns:a16="http://schemas.microsoft.com/office/drawing/2014/main" val="74967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throw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vx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Throw abnormal information of the specified type in </a:t>
                      </a:r>
                      <a:r>
                        <a:rPr lang="en-US" altLang="zh-CN" dirty="0" err="1"/>
                        <a:t>vx</a:t>
                      </a:r>
                      <a:r>
                        <a:rPr lang="en-US" altLang="zh-CN" dirty="0"/>
                        <a:t> register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87973"/>
                  </a:ext>
                </a:extLst>
              </a:tr>
            </a:tbl>
          </a:graphicData>
        </a:graphic>
      </p:graphicFrame>
      <p:sp>
        <p:nvSpPr>
          <p:cNvPr id="5" name="内容占位符 1"/>
          <p:cNvSpPr txBox="1">
            <a:spLocks/>
          </p:cNvSpPr>
          <p:nvPr/>
        </p:nvSpPr>
        <p:spPr>
          <a:xfrm>
            <a:off x="369276" y="2605653"/>
            <a:ext cx="8405447" cy="337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8001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0"/>
              <a:buChar char="-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16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Three ways to solve </a:t>
            </a:r>
            <a:r>
              <a:rPr lang="en-US" altLang="zh-CN" dirty="0"/>
              <a:t>the </a:t>
            </a:r>
            <a:r>
              <a:rPr lang="en-US" altLang="zh-CN" dirty="0" smtClean="0"/>
              <a:t>abnormal:</a:t>
            </a:r>
          </a:p>
          <a:p>
            <a:pPr lvl="1"/>
            <a:r>
              <a:rPr lang="en-US" altLang="zh-CN" dirty="0" smtClean="0"/>
              <a:t>Try-catch</a:t>
            </a:r>
            <a:endParaRPr lang="en-US" altLang="zh-CN" dirty="0"/>
          </a:p>
          <a:p>
            <a:pPr lvl="1"/>
            <a:r>
              <a:rPr lang="en-US" altLang="zh-CN" dirty="0" smtClean="0"/>
              <a:t>Try-finally</a:t>
            </a:r>
            <a:endParaRPr lang="en-US" altLang="zh-CN" dirty="0"/>
          </a:p>
          <a:p>
            <a:pPr lvl="1"/>
            <a:r>
              <a:rPr lang="en-US" altLang="zh-CN" dirty="0" smtClean="0"/>
              <a:t>Try-catch-finally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icrosoft YaHei" charset="0"/>
                <a:cs typeface="Microsoft YaHei" charset="0"/>
              </a:rPr>
              <a:t>Try-catch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41" y="1665665"/>
            <a:ext cx="4825776" cy="28647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7591" y="950901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73399"/>
              </p:ext>
            </p:extLst>
          </p:nvPr>
        </p:nvGraphicFramePr>
        <p:xfrm>
          <a:off x="398588" y="1665665"/>
          <a:ext cx="8405444" cy="2864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4485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5000959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2864772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Helvetica Neue"/>
                        </a:rPr>
                        <a:t>int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 a = 10;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try{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      </a:t>
                      </a:r>
                      <a:r>
                        <a:rPr lang="en-US" altLang="zh-CN" baseline="0" dirty="0" err="1" smtClean="0">
                          <a:latin typeface="Helvetica Neue"/>
                        </a:rPr>
                        <a:t>callSomeMethod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();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} catch (Exception e){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      a = 0;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}</a:t>
                      </a:r>
                    </a:p>
                    <a:p>
                      <a:r>
                        <a:rPr lang="en-US" altLang="zh-CN" baseline="0" dirty="0" err="1" smtClean="0">
                          <a:latin typeface="Helvetica Neue"/>
                        </a:rPr>
                        <a:t>callAnotherMethod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CN" baseline="0" dirty="0" smtClean="0">
                        <a:latin typeface="Helvetica Neu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834241" y="2015836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34239" y="2449134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34240" y="3889663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72874" y="2729689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Try-finally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591" y="950901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7741"/>
              </p:ext>
            </p:extLst>
          </p:nvPr>
        </p:nvGraphicFramePr>
        <p:xfrm>
          <a:off x="398588" y="1665665"/>
          <a:ext cx="8405444" cy="2864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4485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5000959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2864772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Helvetica Neue"/>
                        </a:rPr>
                        <a:t>int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 a = 10;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try{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      </a:t>
                      </a:r>
                      <a:r>
                        <a:rPr lang="en-US" altLang="zh-CN" baseline="0" dirty="0" err="1" smtClean="0">
                          <a:latin typeface="Helvetica Neue"/>
                        </a:rPr>
                        <a:t>callSomeMethod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();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} finally{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      a = 0;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}</a:t>
                      </a:r>
                    </a:p>
                    <a:p>
                      <a:r>
                        <a:rPr lang="en-US" altLang="zh-CN" baseline="0" dirty="0" err="1" smtClean="0">
                          <a:latin typeface="Helvetica Neue"/>
                        </a:rPr>
                        <a:t>callAnotherMethod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CN" baseline="0" dirty="0" smtClean="0">
                        <a:latin typeface="Helvetica Neu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853955" y="1710926"/>
            <a:ext cx="4909083" cy="2753328"/>
            <a:chOff x="3853955" y="1710926"/>
            <a:chExt cx="4909083" cy="275332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955" y="1710926"/>
              <a:ext cx="4909083" cy="272949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9463" y="2482713"/>
              <a:ext cx="887633" cy="27738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9463" y="1887530"/>
              <a:ext cx="860865" cy="31535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615" y="3814762"/>
              <a:ext cx="1278385" cy="59922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0" y="4271114"/>
              <a:ext cx="457200" cy="14287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553214" y="1979735"/>
              <a:ext cx="1224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>
                      <a:lumMod val="75000"/>
                    </a:schemeClr>
                  </a:solidFill>
                </a:rPr>
                <a:t>#try start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79615" y="2435423"/>
              <a:ext cx="1224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>
                      <a:lumMod val="75000"/>
                    </a:schemeClr>
                  </a:solidFill>
                </a:rPr>
                <a:t>#try end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79614" y="3703970"/>
              <a:ext cx="1224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>
                      <a:lumMod val="75000"/>
                    </a:schemeClr>
                  </a:solidFill>
                </a:rPr>
                <a:t>#finally start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79614" y="4187255"/>
              <a:ext cx="1224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accent1">
                      <a:lumMod val="75000"/>
                    </a:schemeClr>
                  </a:solidFill>
                </a:rPr>
                <a:t>#finally end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619231" y="2997199"/>
              <a:ext cx="1158895" cy="24372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5586221" y="2966384"/>
              <a:ext cx="2383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</a:rPr>
                <a:t>#Copy one copy to the outside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855023" y="2045653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53954" y="2480970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55023" y="2769775"/>
            <a:ext cx="3813468" cy="170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53955" y="3814714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icrosoft YaHei" charset="0"/>
                <a:cs typeface="Microsoft YaHei" charset="0"/>
              </a:rPr>
              <a:t>Try-catch-finally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17" y="1423557"/>
            <a:ext cx="5487166" cy="47446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8584" y="786034"/>
            <a:ext cx="168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Helvetica Neue"/>
              </a:rPr>
              <a:t>Example:</a:t>
            </a:r>
            <a:endParaRPr lang="en-US" altLang="zh-CN" sz="2800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53214" y="1733896"/>
            <a:ext cx="122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#try start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53213" y="2213385"/>
            <a:ext cx="122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#try end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2440676"/>
            <a:ext cx="495300" cy="133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53213" y="3256975"/>
            <a:ext cx="2383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#Copy one copy to the outside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52592" y="4399037"/>
            <a:ext cx="122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#catch start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2592" y="4823668"/>
            <a:ext cx="238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#Copy a copy </a:t>
            </a:r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</a:rPr>
              <a:t>the catch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52592" y="5035277"/>
            <a:ext cx="122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#catch end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20103" y="5351200"/>
            <a:ext cx="122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#catch end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0102" y="5834764"/>
            <a:ext cx="1224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75000"/>
                  </a:schemeClr>
                </a:solidFill>
              </a:rPr>
              <a:t>#finally end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36956"/>
              </p:ext>
            </p:extLst>
          </p:nvPr>
        </p:nvGraphicFramePr>
        <p:xfrm>
          <a:off x="398584" y="1423557"/>
          <a:ext cx="8517199" cy="4748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0417">
                  <a:extLst>
                    <a:ext uri="{9D8B030D-6E8A-4147-A177-3AD203B41FA5}">
                      <a16:colId xmlns:a16="http://schemas.microsoft.com/office/drawing/2014/main" val="310814587"/>
                    </a:ext>
                  </a:extLst>
                </a:gridCol>
                <a:gridCol w="5486782">
                  <a:extLst>
                    <a:ext uri="{9D8B030D-6E8A-4147-A177-3AD203B41FA5}">
                      <a16:colId xmlns:a16="http://schemas.microsoft.com/office/drawing/2014/main" val="1247830819"/>
                    </a:ext>
                  </a:extLst>
                </a:gridCol>
              </a:tblGrid>
              <a:tr h="4748643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latin typeface="Helvetica Neue"/>
                        </a:rPr>
                        <a:t>int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 a = 10;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try{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      </a:t>
                      </a:r>
                      <a:r>
                        <a:rPr lang="en-US" altLang="zh-CN" baseline="0" dirty="0" err="1" smtClean="0">
                          <a:latin typeface="Helvetica Neue"/>
                        </a:rPr>
                        <a:t>callSomeMethod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();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}catch (Exception e){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      a = 1; 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} finally{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      a = 0;</a:t>
                      </a:r>
                    </a:p>
                    <a:p>
                      <a:r>
                        <a:rPr lang="en-US" altLang="zh-CN" baseline="0" dirty="0" smtClean="0">
                          <a:latin typeface="Helvetica Neue"/>
                        </a:rPr>
                        <a:t>}</a:t>
                      </a:r>
                    </a:p>
                    <a:p>
                      <a:r>
                        <a:rPr lang="en-US" altLang="zh-CN" baseline="0" dirty="0" err="1" smtClean="0">
                          <a:latin typeface="Helvetica Neue"/>
                        </a:rPr>
                        <a:t>callAnotherMethod</a:t>
                      </a:r>
                      <a:r>
                        <a:rPr lang="en-US" altLang="zh-CN" baseline="0" dirty="0" smtClean="0">
                          <a:latin typeface="Helvetica Neue"/>
                        </a:rPr>
                        <a:t>();</a:t>
                      </a:r>
                    </a:p>
                    <a:p>
                      <a:endParaRPr lang="en-US" altLang="zh-CN" baseline="0" dirty="0" smtClean="0">
                        <a:latin typeface="Helvetica Neu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CN" baseline="0" dirty="0" smtClean="0">
                        <a:latin typeface="Helvetica Neu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186123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475148" y="1819898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75148" y="2310048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855906" y="2628455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75148" y="2971919"/>
            <a:ext cx="4172561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75148" y="4454408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75148" y="5461944"/>
            <a:ext cx="1059877" cy="166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6"/>
            <a:ext cx="8405447" cy="5449099"/>
          </a:xfrm>
        </p:spPr>
        <p:txBody>
          <a:bodyPr>
            <a:normAutofit/>
          </a:bodyPr>
          <a:lstStyle/>
          <a:p>
            <a:r>
              <a:rPr lang="en-US" altLang="zh-CN" dirty="0"/>
              <a:t>Decompile</a:t>
            </a:r>
          </a:p>
          <a:p>
            <a:pPr lvl="1"/>
            <a:r>
              <a:rPr lang="en-US" altLang="zh-CN" dirty="0" err="1" smtClean="0"/>
              <a:t>Smali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Baksmali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Dex2jar </a:t>
            </a:r>
            <a:r>
              <a:rPr lang="en-US" altLang="zh-CN" dirty="0"/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jd-gui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Dexdump</a:t>
            </a:r>
            <a:endParaRPr lang="en-US" altLang="zh-CN" dirty="0"/>
          </a:p>
          <a:p>
            <a:pPr lvl="1"/>
            <a:r>
              <a:rPr lang="en-US" altLang="zh-CN" dirty="0"/>
              <a:t>JEB</a:t>
            </a:r>
          </a:p>
          <a:p>
            <a:pPr lvl="1"/>
            <a:r>
              <a:rPr lang="en-US" altLang="zh-CN" dirty="0" err="1"/>
              <a:t>Jadx</a:t>
            </a:r>
            <a:endParaRPr lang="en-US" altLang="zh-CN" dirty="0"/>
          </a:p>
          <a:p>
            <a:pPr lvl="1"/>
            <a:r>
              <a:rPr lang="en-US" altLang="zh-CN" dirty="0"/>
              <a:t>GDA</a:t>
            </a:r>
          </a:p>
          <a:p>
            <a:pPr lvl="1"/>
            <a:r>
              <a:rPr lang="en-US" altLang="zh-CN" dirty="0" err="1"/>
              <a:t>AXmlPrinter</a:t>
            </a:r>
            <a:endParaRPr lang="en-US" altLang="zh-CN" dirty="0"/>
          </a:p>
          <a:p>
            <a:pPr lvl="1"/>
            <a:r>
              <a:rPr lang="en-US" altLang="zh-CN" dirty="0" err="1" smtClean="0"/>
              <a:t>ApkTool</a:t>
            </a:r>
            <a:endParaRPr lang="en-US" altLang="zh-CN" dirty="0" smtClean="0"/>
          </a:p>
          <a:p>
            <a:r>
              <a:rPr lang="en-US" altLang="zh-CN" dirty="0"/>
              <a:t>Repackaging </a:t>
            </a:r>
            <a:r>
              <a:rPr lang="en-US" altLang="zh-CN" dirty="0" smtClean="0"/>
              <a:t>&amp; </a:t>
            </a:r>
            <a:r>
              <a:rPr lang="en-US" altLang="zh-CN" dirty="0"/>
              <a:t>Signing</a:t>
            </a:r>
          </a:p>
          <a:p>
            <a:pPr lvl="1"/>
            <a:r>
              <a:rPr lang="en-US" altLang="zh-CN" dirty="0" err="1" smtClean="0"/>
              <a:t>ApkTool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Classy </a:t>
            </a:r>
            <a:r>
              <a:rPr lang="en-US" altLang="zh-CN" dirty="0"/>
              <a:t>Shark</a:t>
            </a:r>
          </a:p>
          <a:p>
            <a:pPr lvl="1"/>
            <a:r>
              <a:rPr lang="en-US" altLang="zh-CN" dirty="0" err="1" smtClean="0"/>
              <a:t>Jarsigner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Reminder: Creating an APK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961292"/>
            <a:ext cx="76104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7"/>
            <a:ext cx="8405447" cy="534518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Smali</a:t>
            </a:r>
            <a:r>
              <a:rPr lang="en-US" altLang="zh-CN" dirty="0"/>
              <a:t>/</a:t>
            </a:r>
            <a:r>
              <a:rPr lang="en-US" altLang="zh-CN" dirty="0" err="1"/>
              <a:t>baksmali</a:t>
            </a:r>
            <a:r>
              <a:rPr lang="en-US" altLang="zh-CN" dirty="0"/>
              <a:t> is an assembler/disassembler for the </a:t>
            </a:r>
            <a:r>
              <a:rPr lang="en-US" altLang="zh-CN" dirty="0" err="1"/>
              <a:t>dex</a:t>
            </a:r>
            <a:r>
              <a:rPr lang="en-US" altLang="zh-CN" dirty="0"/>
              <a:t> format used by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alvik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The syntax supports the full functionality of the </a:t>
            </a:r>
            <a:r>
              <a:rPr lang="en-US" altLang="zh-CN" dirty="0" err="1"/>
              <a:t>dex</a:t>
            </a:r>
            <a:r>
              <a:rPr lang="en-US" altLang="zh-CN" dirty="0"/>
              <a:t> format (annotations, debug info, line info, etc</a:t>
            </a:r>
            <a:r>
              <a:rPr lang="en-US" altLang="zh-CN" dirty="0" smtClean="0"/>
              <a:t>.)</a:t>
            </a:r>
            <a:endParaRPr lang="en-US" altLang="zh-CN" dirty="0">
              <a:solidFill>
                <a:prstClr val="black"/>
              </a:solidFill>
              <a:latin typeface="Helvetica Neue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Helvetica Neue"/>
              </a:rPr>
              <a:t>Smali2dex</a:t>
            </a:r>
            <a:r>
              <a:rPr lang="en-US" altLang="zh-CN" dirty="0">
                <a:solidFill>
                  <a:prstClr val="black"/>
                </a:solidFill>
                <a:latin typeface="Helvetica Neue"/>
              </a:rPr>
              <a:t>: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solidFill>
                  <a:prstClr val="black"/>
                </a:solidFill>
                <a:latin typeface="Helvetica Neue"/>
              </a:rPr>
              <a:t>Turn </a:t>
            </a:r>
            <a:r>
              <a:rPr lang="en-US" altLang="zh-CN" dirty="0" err="1">
                <a:solidFill>
                  <a:prstClr val="black"/>
                </a:solidFill>
                <a:latin typeface="Helvetica Neue"/>
              </a:rPr>
              <a:t>Smali</a:t>
            </a:r>
            <a:r>
              <a:rPr lang="en-US" altLang="zh-CN" dirty="0">
                <a:solidFill>
                  <a:prstClr val="black"/>
                </a:solidFill>
                <a:latin typeface="Helvetica Neue"/>
              </a:rPr>
              <a:t> into </a:t>
            </a:r>
            <a:r>
              <a:rPr lang="en-US" altLang="zh-CN" dirty="0" err="1" smtClean="0">
                <a:solidFill>
                  <a:prstClr val="black"/>
                </a:solidFill>
                <a:latin typeface="Helvetica Neue"/>
              </a:rPr>
              <a:t>Dex</a:t>
            </a:r>
            <a:r>
              <a:rPr lang="en-US" altLang="zh-CN" dirty="0" smtClean="0">
                <a:solidFill>
                  <a:prstClr val="black"/>
                </a:solidFill>
                <a:latin typeface="Helvetica Neue"/>
              </a:rPr>
              <a:t>.</a:t>
            </a:r>
            <a:endParaRPr lang="en-US" altLang="zh-CN" dirty="0">
              <a:solidFill>
                <a:prstClr val="black"/>
              </a:solidFill>
              <a:latin typeface="Helvetica Neue"/>
            </a:endParaRPr>
          </a:p>
          <a:p>
            <a:pPr lvl="2">
              <a:lnSpc>
                <a:spcPct val="110000"/>
              </a:lnSpc>
            </a:pPr>
            <a:r>
              <a:rPr lang="en-US" altLang="zh-CN" dirty="0">
                <a:solidFill>
                  <a:prstClr val="black"/>
                </a:solidFill>
                <a:latin typeface="Helvetica Neue"/>
              </a:rPr>
              <a:t>Command:</a:t>
            </a:r>
          </a:p>
          <a:p>
            <a:pPr marL="5121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java </a:t>
            </a:r>
            <a:r>
              <a:rPr lang="en-US" altLang="zh-CN" sz="2000" dirty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–jar </a:t>
            </a:r>
            <a:r>
              <a:rPr lang="en-US" altLang="zh-CN" sz="2000" i="1" dirty="0" smtClean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smali-2.x.x.jar</a:t>
            </a:r>
            <a:r>
              <a:rPr lang="en-US" altLang="zh-CN" sz="2000" dirty="0" smtClean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–o </a:t>
            </a:r>
            <a:r>
              <a:rPr lang="en-US" altLang="zh-CN" sz="2000" dirty="0" err="1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target.dex</a:t>
            </a:r>
            <a:r>
              <a:rPr lang="en-US" altLang="zh-CN" sz="2000" dirty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 [File folder</a:t>
            </a:r>
            <a:r>
              <a:rPr lang="en-US" altLang="zh-CN" sz="2000" dirty="0" smtClean="0">
                <a:solidFill>
                  <a:prstClr val="black"/>
                </a:solidFill>
                <a:latin typeface="Helvetica Neue"/>
                <a:cs typeface="Arial" panose="020B0604020202020204" pitchFamily="34" charset="0"/>
              </a:rPr>
              <a:t>]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Dex2smali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Turn 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</a:t>
            </a:r>
            <a:r>
              <a:rPr lang="en-US" altLang="zh-CN" dirty="0"/>
              <a:t>into </a:t>
            </a:r>
            <a:r>
              <a:rPr lang="en-US" altLang="zh-CN" dirty="0" err="1"/>
              <a:t>Smali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 smtClean="0"/>
              <a:t>Command:</a:t>
            </a:r>
          </a:p>
          <a:p>
            <a:pPr marL="5121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sz="2000" dirty="0" smtClean="0"/>
              <a:t>java </a:t>
            </a:r>
            <a:r>
              <a:rPr lang="en-US" altLang="zh-CN" sz="2000" dirty="0"/>
              <a:t>–jar </a:t>
            </a:r>
            <a:r>
              <a:rPr lang="en-US" altLang="zh-CN" sz="2000" dirty="0" smtClean="0"/>
              <a:t>baksmali-2.x.x.jar </a:t>
            </a:r>
            <a:r>
              <a:rPr lang="en-US" altLang="zh-CN" sz="2000" dirty="0"/>
              <a:t>–o [File folder] </a:t>
            </a:r>
            <a:r>
              <a:rPr lang="en-US" altLang="zh-CN" sz="2000" dirty="0" err="1"/>
              <a:t>origin.dex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Smali</a:t>
            </a:r>
            <a:r>
              <a:rPr lang="en-US" altLang="zh-CN" dirty="0"/>
              <a:t>/ </a:t>
            </a:r>
            <a:r>
              <a:rPr lang="en-US" altLang="zh-CN" dirty="0" err="1" smtClean="0"/>
              <a:t>Baksmali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0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 to work with android .</a:t>
            </a:r>
            <a:r>
              <a:rPr lang="en-US" altLang="zh-CN" dirty="0" err="1"/>
              <a:t>dex</a:t>
            </a:r>
            <a:r>
              <a:rPr lang="en-US" altLang="zh-CN" dirty="0"/>
              <a:t> and java .class:</a:t>
            </a:r>
          </a:p>
          <a:p>
            <a:pPr lvl="1"/>
            <a:r>
              <a:rPr lang="en-US" altLang="zh-CN" dirty="0" err="1"/>
              <a:t>Dex</a:t>
            </a:r>
            <a:r>
              <a:rPr lang="en-US" altLang="zh-CN" dirty="0"/>
              <a:t>-reader/writer: Read/write the </a:t>
            </a:r>
            <a:r>
              <a:rPr lang="en-US" altLang="zh-CN" dirty="0" err="1"/>
              <a:t>Dalvik</a:t>
            </a:r>
            <a:r>
              <a:rPr lang="en-US" altLang="zh-CN" dirty="0"/>
              <a:t> Executable (.</a:t>
            </a:r>
            <a:r>
              <a:rPr lang="en-US" altLang="zh-CN" dirty="0" err="1"/>
              <a:t>dex</a:t>
            </a:r>
            <a:r>
              <a:rPr lang="en-US" altLang="zh-CN" dirty="0"/>
              <a:t>) file. </a:t>
            </a:r>
          </a:p>
          <a:p>
            <a:pPr lvl="1"/>
            <a:r>
              <a:rPr lang="en-US" altLang="zh-CN" dirty="0"/>
              <a:t>d2j-dex2jar: Convert .</a:t>
            </a:r>
            <a:r>
              <a:rPr lang="en-US" altLang="zh-CN" dirty="0" err="1"/>
              <a:t>dex</a:t>
            </a:r>
            <a:r>
              <a:rPr lang="en-US" altLang="zh-CN" dirty="0"/>
              <a:t> file to .class files (zipped as jar).</a:t>
            </a:r>
          </a:p>
          <a:p>
            <a:pPr lvl="1"/>
            <a:r>
              <a:rPr lang="en-US" altLang="zh-CN" dirty="0" err="1"/>
              <a:t>smali</a:t>
            </a:r>
            <a:r>
              <a:rPr lang="en-US" altLang="zh-CN" dirty="0"/>
              <a:t>/</a:t>
            </a:r>
            <a:r>
              <a:rPr lang="en-US" altLang="zh-CN" dirty="0" err="1"/>
              <a:t>baksmali</a:t>
            </a:r>
            <a:r>
              <a:rPr lang="en-US" altLang="zh-CN" dirty="0"/>
              <a:t>: disassemble </a:t>
            </a:r>
            <a:r>
              <a:rPr lang="en-US" altLang="zh-CN" dirty="0" err="1"/>
              <a:t>dex</a:t>
            </a:r>
            <a:r>
              <a:rPr lang="en-US" altLang="zh-CN" dirty="0"/>
              <a:t> to </a:t>
            </a:r>
            <a:r>
              <a:rPr lang="en-US" altLang="zh-CN" dirty="0" err="1"/>
              <a:t>smali</a:t>
            </a:r>
            <a:r>
              <a:rPr lang="en-US" altLang="zh-CN" dirty="0"/>
              <a:t> files and assemble </a:t>
            </a:r>
            <a:r>
              <a:rPr lang="en-US" altLang="zh-CN" dirty="0" err="1"/>
              <a:t>dex</a:t>
            </a:r>
            <a:r>
              <a:rPr lang="en-US" altLang="zh-CN" dirty="0"/>
              <a:t> from </a:t>
            </a:r>
            <a:r>
              <a:rPr lang="en-US" altLang="zh-CN" dirty="0" err="1"/>
              <a:t>smali</a:t>
            </a:r>
            <a:r>
              <a:rPr lang="en-US" altLang="zh-CN" dirty="0"/>
              <a:t> files.</a:t>
            </a:r>
          </a:p>
          <a:p>
            <a:r>
              <a:rPr lang="en-US" altLang="zh-CN" dirty="0" smtClean="0"/>
              <a:t>Command:</a:t>
            </a:r>
          </a:p>
          <a:p>
            <a:pPr marL="512100" lvl="1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en-US" altLang="zh-CN" dirty="0"/>
              <a:t>d2j-dex2jar.sh </a:t>
            </a:r>
            <a:r>
              <a:rPr lang="en-US" altLang="zh-CN" dirty="0" smtClean="0"/>
              <a:t>-f ~/path/to/</a:t>
            </a:r>
            <a:r>
              <a:rPr lang="en-US" altLang="zh-CN" dirty="0" err="1" smtClean="0"/>
              <a:t>apk_to_decompile.apk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Dex2jar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0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additional Android manifest file, describing the name, version, access rights, referenced library files for the application.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AndroidManifest.xml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8" y="2940092"/>
            <a:ext cx="7455402" cy="1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9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008984"/>
            <a:ext cx="8405447" cy="54395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standalone graphical utility that displays Java sources from CLASS files.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Browse the reconstructed source code with the JD-GUI for instant access to methods and fields.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Jd-gui</a:t>
            </a:r>
            <a:endParaRPr lang="zh-CN" altLang="en-US" dirty="0"/>
          </a:p>
        </p:txBody>
      </p:sp>
      <p:pic>
        <p:nvPicPr>
          <p:cNvPr id="2050" name="Picture 2" descr="https://camo.githubusercontent.com/8286f65f4b148a27de05a78fa366074543e89ce3/687474703a2f2f6a642e62656e6f772e63612f696d672f73637265656e73686f743137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68" y="2954518"/>
            <a:ext cx="60102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The tool </a:t>
            </a:r>
            <a:r>
              <a:rPr lang="en-US" altLang="zh-CN" dirty="0" smtClean="0"/>
              <a:t>to view </a:t>
            </a:r>
            <a:r>
              <a:rPr lang="en-US" altLang="zh-CN" dirty="0"/>
              <a:t>DEX Files by t</a:t>
            </a:r>
            <a:r>
              <a:rPr lang="en-US" altLang="zh-CN" dirty="0" smtClean="0"/>
              <a:t>urning </a:t>
            </a:r>
            <a:r>
              <a:rPr lang="en-US" altLang="zh-CN" dirty="0"/>
              <a:t>DEX into </a:t>
            </a:r>
            <a:r>
              <a:rPr lang="en-US" altLang="zh-CN" dirty="0" smtClean="0"/>
              <a:t>txt. 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Command</a:t>
            </a:r>
            <a:r>
              <a:rPr lang="en-US" altLang="zh-CN" dirty="0"/>
              <a:t>:</a:t>
            </a:r>
          </a:p>
          <a:p>
            <a:pPr marL="5121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Helvetica Neue"/>
              </a:rPr>
              <a:t>dexdump.exe –d </a:t>
            </a:r>
            <a:r>
              <a:rPr lang="en-US" altLang="zh-CN" dirty="0" err="1">
                <a:latin typeface="Helvetica Neue"/>
              </a:rPr>
              <a:t>origin.dex</a:t>
            </a:r>
            <a:r>
              <a:rPr lang="zh-CN" altLang="en-US" dirty="0">
                <a:latin typeface="Helvetica Neue"/>
              </a:rPr>
              <a:t> </a:t>
            </a:r>
            <a:r>
              <a:rPr lang="en-US" altLang="zh-CN" dirty="0">
                <a:latin typeface="Helvetica Neue"/>
              </a:rPr>
              <a:t>&gt; target.txt</a:t>
            </a:r>
            <a:endParaRPr lang="zh-CN" altLang="en-US" dirty="0">
              <a:latin typeface="Helvetica Neue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Dexdump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1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Excellent anti-compiler software.</a:t>
            </a:r>
          </a:p>
          <a:p>
            <a:r>
              <a:rPr lang="en-US" altLang="zh-CN" dirty="0"/>
              <a:t>Unique feature:	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Dalvik</a:t>
            </a:r>
            <a:r>
              <a:rPr lang="en-US" altLang="zh-CN" dirty="0"/>
              <a:t> bytecode anti-compiled into Java source code.</a:t>
            </a:r>
          </a:p>
          <a:p>
            <a:r>
              <a:rPr lang="en-US" altLang="zh-CN" dirty="0"/>
              <a:t>It has powerful user interface.</a:t>
            </a:r>
          </a:p>
          <a:p>
            <a:r>
              <a:rPr lang="en-US" altLang="zh-CN" dirty="0"/>
              <a:t>It can fully test the APK file content.</a:t>
            </a:r>
          </a:p>
          <a:p>
            <a:r>
              <a:rPr lang="en-US" altLang="zh-CN" dirty="0"/>
              <a:t>Support for Windows, Linux and Mac OS.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55490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242647"/>
            <a:ext cx="8405447" cy="5439508"/>
          </a:xfrm>
        </p:spPr>
        <p:txBody>
          <a:bodyPr/>
          <a:lstStyle/>
          <a:p>
            <a:r>
              <a:rPr lang="en-US" altLang="zh-CN" dirty="0"/>
              <a:t>Command line and GUI tools for produce Java source code from Android </a:t>
            </a:r>
            <a:r>
              <a:rPr lang="en-US" altLang="zh-CN" dirty="0" err="1"/>
              <a:t>Dex</a:t>
            </a:r>
            <a:r>
              <a:rPr lang="en-US" altLang="zh-CN" dirty="0"/>
              <a:t> and </a:t>
            </a:r>
            <a:r>
              <a:rPr lang="en-US" altLang="zh-CN" dirty="0" err="1"/>
              <a:t>Apk</a:t>
            </a:r>
            <a:r>
              <a:rPr lang="en-US" altLang="zh-CN" dirty="0"/>
              <a:t> </a:t>
            </a:r>
            <a:r>
              <a:rPr lang="en-US" altLang="zh-CN" dirty="0" smtClean="0"/>
              <a:t>files.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/>
              <a:t>global class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global </a:t>
            </a:r>
            <a:r>
              <a:rPr lang="en-US" altLang="zh-CN" dirty="0"/>
              <a:t>text </a:t>
            </a:r>
            <a:r>
              <a:rPr lang="en-US" altLang="zh-CN" dirty="0" smtClean="0"/>
              <a:t>query.</a:t>
            </a:r>
            <a:endParaRPr lang="en-US" altLang="zh-CN" dirty="0"/>
          </a:p>
          <a:p>
            <a:r>
              <a:rPr lang="en-US" altLang="zh-CN" dirty="0"/>
              <a:t>Support export </a:t>
            </a:r>
            <a:r>
              <a:rPr lang="en-US" altLang="zh-CN" dirty="0" err="1"/>
              <a:t>gradle</a:t>
            </a:r>
            <a:r>
              <a:rPr lang="en-US" altLang="zh-CN" dirty="0"/>
              <a:t> </a:t>
            </a:r>
            <a:r>
              <a:rPr lang="en-US" altLang="zh-CN" dirty="0" smtClean="0"/>
              <a:t>project</a:t>
            </a:r>
            <a:r>
              <a:rPr lang="en-US" altLang="zh-CN" dirty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Jadx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70" y="3371050"/>
            <a:ext cx="5624967" cy="33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functions are written in C </a:t>
            </a:r>
            <a:r>
              <a:rPr lang="en-US" altLang="zh-CN" dirty="0" smtClean="0"/>
              <a:t>++.</a:t>
            </a:r>
            <a:endParaRPr lang="en-US" altLang="zh-CN" dirty="0"/>
          </a:p>
          <a:p>
            <a:r>
              <a:rPr lang="en-US" altLang="zh-CN" dirty="0"/>
              <a:t>Don’t need java &amp; android </a:t>
            </a:r>
            <a:r>
              <a:rPr lang="en-US" altLang="zh-CN" dirty="0" smtClean="0"/>
              <a:t>environment.</a:t>
            </a:r>
            <a:endParaRPr lang="en-US" altLang="zh-CN" dirty="0"/>
          </a:p>
          <a:p>
            <a:r>
              <a:rPr lang="en-US" altLang="zh-CN" dirty="0"/>
              <a:t>Support analysis APK, DEX, ODEX, OAT </a:t>
            </a:r>
            <a:r>
              <a:rPr lang="en-US" altLang="zh-CN" dirty="0" smtClean="0"/>
              <a:t>files.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07" y="2865019"/>
            <a:ext cx="6283263" cy="38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is a </a:t>
            </a:r>
            <a:r>
              <a:rPr lang="en-US" altLang="zh-CN" dirty="0" smtClean="0"/>
              <a:t>heavily refactor </a:t>
            </a:r>
            <a:r>
              <a:rPr lang="en-US" altLang="zh-CN" dirty="0"/>
              <a:t>of the Android4ME </a:t>
            </a:r>
            <a:r>
              <a:rPr lang="en-US" altLang="zh-CN" dirty="0" err="1"/>
              <a:t>axmlprinter</a:t>
            </a:r>
            <a:r>
              <a:rPr lang="en-US" altLang="zh-CN" dirty="0"/>
              <a:t> library/code. </a:t>
            </a:r>
            <a:endParaRPr lang="en-US" altLang="zh-CN" dirty="0" smtClean="0"/>
          </a:p>
          <a:p>
            <a:r>
              <a:rPr lang="en-US" altLang="zh-CN" dirty="0" smtClean="0"/>
              <a:t>Library </a:t>
            </a:r>
            <a:r>
              <a:rPr lang="en-US" altLang="zh-CN" dirty="0"/>
              <a:t>for parsing and printing compiled Android manifest </a:t>
            </a:r>
            <a:r>
              <a:rPr lang="en-US" altLang="zh-CN" dirty="0" smtClean="0"/>
              <a:t>files.</a:t>
            </a:r>
          </a:p>
          <a:p>
            <a:r>
              <a:rPr lang="en-US" altLang="zh-CN" dirty="0" smtClean="0"/>
              <a:t>Command:</a:t>
            </a:r>
          </a:p>
          <a:p>
            <a:pPr marL="512100" lvl="1" indent="0">
              <a:buNone/>
            </a:pPr>
            <a:r>
              <a:rPr lang="en-US" altLang="zh-CN" dirty="0" smtClean="0">
                <a:latin typeface="Helvetica Neue"/>
              </a:rPr>
              <a:t>Java </a:t>
            </a:r>
            <a:r>
              <a:rPr lang="en-US" altLang="zh-CN" dirty="0">
                <a:latin typeface="Helvetica Neue"/>
              </a:rPr>
              <a:t>–jar AXMLPrinter2.jar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AXmlPrinter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5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Apktool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tool for reverse engineering 3rd party, closed, binary Android apps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It can decode resources to nearly original </a:t>
            </a:r>
            <a:r>
              <a:rPr lang="en-US" altLang="zh-CN" dirty="0" smtClean="0"/>
              <a:t>form.</a:t>
            </a:r>
          </a:p>
          <a:p>
            <a:r>
              <a:rPr lang="en-US" altLang="zh-CN" dirty="0" smtClean="0"/>
              <a:t>Command</a:t>
            </a:r>
            <a:r>
              <a:rPr lang="en-US" altLang="zh-CN" dirty="0"/>
              <a:t>:</a:t>
            </a:r>
          </a:p>
          <a:p>
            <a:pPr marL="512100" lvl="1" indent="0">
              <a:lnSpc>
                <a:spcPct val="110000"/>
              </a:lnSpc>
              <a:buNone/>
            </a:pPr>
            <a:r>
              <a:rPr lang="en-US" altLang="zh-CN" dirty="0" err="1"/>
              <a:t>apktool</a:t>
            </a:r>
            <a:r>
              <a:rPr lang="en-US" altLang="zh-CN" dirty="0"/>
              <a:t> d [-s] -f &lt;</a:t>
            </a:r>
            <a:r>
              <a:rPr lang="en-US" altLang="zh-CN" dirty="0" err="1"/>
              <a:t>apkPath</a:t>
            </a:r>
            <a:r>
              <a:rPr lang="en-US" altLang="zh-CN" dirty="0"/>
              <a:t>&gt; -o &lt;</a:t>
            </a:r>
            <a:r>
              <a:rPr lang="en-US" altLang="zh-CN" dirty="0" err="1"/>
              <a:t>folderPath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" y="4132262"/>
            <a:ext cx="7717461" cy="17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Re-package?</a:t>
            </a:r>
          </a:p>
          <a:p>
            <a:pPr lvl="1"/>
            <a:r>
              <a:rPr lang="en-US" altLang="zh-CN" dirty="0" smtClean="0"/>
              <a:t>To add</a:t>
            </a:r>
            <a:r>
              <a:rPr lang="en-US" altLang="zh-CN" dirty="0"/>
              <a:t>, </a:t>
            </a:r>
            <a:r>
              <a:rPr lang="en-US" altLang="zh-CN" dirty="0" smtClean="0"/>
              <a:t>delete or modify </a:t>
            </a:r>
            <a:r>
              <a:rPr lang="en-US" altLang="zh-CN" dirty="0"/>
              <a:t>some </a:t>
            </a:r>
            <a:r>
              <a:rPr lang="en-US" altLang="zh-CN" dirty="0" smtClean="0"/>
              <a:t>functions of the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, we change some resources or code, then </a:t>
            </a:r>
            <a:r>
              <a:rPr lang="en-US" altLang="zh-CN" dirty="0"/>
              <a:t>recompile and </a:t>
            </a:r>
            <a:r>
              <a:rPr lang="en-US" altLang="zh-CN" dirty="0" smtClean="0"/>
              <a:t>generate the new </a:t>
            </a:r>
            <a:r>
              <a:rPr lang="en-US" altLang="zh-CN" dirty="0" err="1" smtClean="0"/>
              <a:t>Apk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process of Re-package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Decompile </a:t>
            </a:r>
            <a:r>
              <a:rPr lang="en-US" altLang="zh-CN" dirty="0"/>
              <a:t>the </a:t>
            </a:r>
            <a:r>
              <a:rPr lang="en-US" altLang="zh-CN" dirty="0" err="1"/>
              <a:t>Apk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Replace the relevant documents, </a:t>
            </a:r>
            <a:r>
              <a:rPr lang="en-US" altLang="zh-CN" dirty="0" err="1"/>
              <a:t>eg</a:t>
            </a:r>
            <a:r>
              <a:rPr lang="en-US" altLang="zh-CN" dirty="0"/>
              <a:t> pictures.</a:t>
            </a:r>
          </a:p>
          <a:p>
            <a:pPr lvl="1"/>
            <a:r>
              <a:rPr lang="en-US" altLang="zh-CN" dirty="0"/>
              <a:t>Modify the relevant code according to </a:t>
            </a:r>
            <a:r>
              <a:rPr lang="en-US" altLang="zh-CN" dirty="0" err="1"/>
              <a:t>smali</a:t>
            </a:r>
            <a:r>
              <a:rPr lang="zh-CN" altLang="en-US" dirty="0"/>
              <a:t>、</a:t>
            </a:r>
            <a:r>
              <a:rPr lang="en-US" altLang="zh-CN" dirty="0" err="1"/>
              <a:t>dex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smtClean="0"/>
              <a:t>Generate new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.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Re-package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Apktool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Apktool</a:t>
            </a:r>
            <a:r>
              <a:rPr lang="en-US" altLang="zh-CN" dirty="0" smtClean="0"/>
              <a:t> can not only decode but also rebuild  </a:t>
            </a:r>
            <a:r>
              <a:rPr lang="en-US" altLang="zh-CN" dirty="0"/>
              <a:t>after making some modifications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Command:</a:t>
            </a:r>
          </a:p>
          <a:p>
            <a:pPr marL="512100" lvl="1" indent="0">
              <a:lnSpc>
                <a:spcPct val="110000"/>
              </a:lnSpc>
              <a:buNone/>
            </a:pPr>
            <a:r>
              <a:rPr lang="en-US" altLang="zh-CN" dirty="0" err="1">
                <a:latin typeface="Helvetica Neue"/>
              </a:rPr>
              <a:t>apktool</a:t>
            </a:r>
            <a:r>
              <a:rPr lang="en-US" altLang="zh-CN" dirty="0">
                <a:latin typeface="Helvetica Neue"/>
              </a:rPr>
              <a:t> </a:t>
            </a:r>
            <a:r>
              <a:rPr lang="en-US" altLang="zh-CN" dirty="0" smtClean="0">
                <a:latin typeface="Helvetica Neue"/>
              </a:rPr>
              <a:t>b </a:t>
            </a:r>
            <a:r>
              <a:rPr lang="en-US" altLang="zh-CN" dirty="0"/>
              <a:t>&lt;</a:t>
            </a:r>
            <a:r>
              <a:rPr lang="en-US" altLang="zh-CN" dirty="0" err="1" smtClean="0"/>
              <a:t>folderPath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foldername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xxxx.apk</a:t>
            </a:r>
            <a:endParaRPr lang="en-US" altLang="zh-CN" dirty="0" smtClean="0">
              <a:latin typeface="Helvetica Neue"/>
            </a:endParaRPr>
          </a:p>
          <a:p>
            <a:pPr marL="512100" lvl="1" indent="0">
              <a:lnSpc>
                <a:spcPct val="110000"/>
              </a:lnSpc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" y="3850906"/>
            <a:ext cx="7717461" cy="2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8584" y="1068344"/>
            <a:ext cx="8405447" cy="5439508"/>
          </a:xfrm>
        </p:spPr>
        <p:txBody>
          <a:bodyPr/>
          <a:lstStyle/>
          <a:p>
            <a:r>
              <a:rPr lang="en-US" altLang="zh-CN" dirty="0" smtClean="0"/>
              <a:t>A standalone </a:t>
            </a:r>
            <a:r>
              <a:rPr lang="en-US" altLang="zh-CN" dirty="0"/>
              <a:t>binary inspection </a:t>
            </a:r>
            <a:r>
              <a:rPr lang="en-US" altLang="zh-CN" dirty="0" smtClean="0"/>
              <a:t>tool.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can reliably browse any Android executable and show important info such as class interfaces and members, </a:t>
            </a:r>
            <a:r>
              <a:rPr lang="en-US" altLang="zh-CN" dirty="0" err="1"/>
              <a:t>dex</a:t>
            </a:r>
            <a:r>
              <a:rPr lang="en-US" altLang="zh-CN" dirty="0"/>
              <a:t> counts and dependencies. </a:t>
            </a:r>
            <a:endParaRPr lang="en-US" altLang="zh-CN" dirty="0" smtClean="0"/>
          </a:p>
          <a:p>
            <a:r>
              <a:rPr lang="en-US" altLang="zh-CN" dirty="0" smtClean="0">
                <a:latin typeface="Helvetica Neue"/>
              </a:rPr>
              <a:t>Support .</a:t>
            </a:r>
            <a:r>
              <a:rPr lang="en-US" altLang="zh-CN" dirty="0" err="1" smtClean="0">
                <a:latin typeface="Helvetica Neue"/>
              </a:rPr>
              <a:t>dex</a:t>
            </a:r>
            <a:r>
              <a:rPr lang="en-US" altLang="zh-CN" dirty="0" smtClean="0">
                <a:latin typeface="Helvetica Neue"/>
              </a:rPr>
              <a:t>, .so, .</a:t>
            </a:r>
            <a:r>
              <a:rPr lang="en-US" altLang="zh-CN" dirty="0" err="1" smtClean="0">
                <a:latin typeface="Helvetica Neue"/>
              </a:rPr>
              <a:t>apk</a:t>
            </a:r>
            <a:r>
              <a:rPr lang="en-US" altLang="zh-CN" dirty="0" smtClean="0">
                <a:latin typeface="Helvetica Neue"/>
              </a:rPr>
              <a:t>, .jar, .class, .xml and other.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ClassyShark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90" y="3429000"/>
            <a:ext cx="4627591" cy="33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The same </a:t>
            </a:r>
            <a:r>
              <a:rPr lang="en-US" altLang="zh-CN" dirty="0" smtClean="0">
                <a:solidFill>
                  <a:srgbClr val="0070C0"/>
                </a:solidFill>
              </a:rPr>
              <a:t>point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The files in both directories will be saved in </a:t>
            </a:r>
            <a:r>
              <a:rPr lang="en-US" altLang="zh-CN" dirty="0" err="1"/>
              <a:t>apk</a:t>
            </a:r>
            <a:r>
              <a:rPr lang="en-US" altLang="zh-CN" dirty="0"/>
              <a:t> package, and will not be compiled into binary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The different </a:t>
            </a:r>
            <a:r>
              <a:rPr lang="en-US" altLang="zh-CN" dirty="0" smtClean="0">
                <a:solidFill>
                  <a:srgbClr val="0070C0"/>
                </a:solidFill>
              </a:rPr>
              <a:t>point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The file in the Res will be mapped to the R.java file,  When we visit the resource we can use resource ID (</a:t>
            </a:r>
            <a:r>
              <a:rPr lang="en-US" altLang="zh-CN" i="1" dirty="0" err="1"/>
              <a:t>R.id.filename</a:t>
            </a:r>
            <a:r>
              <a:rPr lang="en-US" altLang="zh-CN" dirty="0"/>
              <a:t>) directly.</a:t>
            </a:r>
          </a:p>
          <a:p>
            <a:endParaRPr lang="zh-CN" altLang="en-US" dirty="0"/>
          </a:p>
          <a:p>
            <a:endParaRPr lang="en-US" altLang="zh-CN" i="1" dirty="0">
              <a:solidFill>
                <a:srgbClr val="0070C0"/>
              </a:solidFill>
            </a:endParaRPr>
          </a:p>
          <a:p>
            <a:pPr lvl="1"/>
            <a:endParaRPr lang="en-US" altLang="zh-CN" i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 </a:t>
            </a:r>
            <a:r>
              <a:rPr lang="en-US" altLang="zh-CN" dirty="0" smtClean="0"/>
              <a:t>&amp; </a:t>
            </a:r>
            <a:r>
              <a:rPr lang="en-US" altLang="zh-CN" dirty="0"/>
              <a:t>Assets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57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 err="1">
                <a:solidFill>
                  <a:prstClr val="black"/>
                </a:solidFill>
              </a:rPr>
              <a:t>ClassyShark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Advantage: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Very easy to use, just a command line to arouse the interface.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The source directory structure is clear, we can graphically view the composition of the entire APK architecture.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Disadvantages: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Source code is too simple, can not get the appropriate code logic.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Can not get to the resource file.</a:t>
            </a:r>
          </a:p>
          <a:p>
            <a:pPr lvl="0"/>
            <a:r>
              <a:rPr lang="en-US" altLang="zh-CN" dirty="0" err="1">
                <a:solidFill>
                  <a:prstClr val="black"/>
                </a:solidFill>
              </a:rPr>
              <a:t>ApkTool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Advantage: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Can get more complete set of resource files.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The source code is clear.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Disadvantage: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Need more tools to work together.</a:t>
            </a: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Can not better view the entire </a:t>
            </a:r>
            <a:r>
              <a:rPr lang="en-US" altLang="zh-CN" dirty="0" err="1">
                <a:solidFill>
                  <a:prstClr val="black"/>
                </a:solidFill>
              </a:rPr>
              <a:t>apk</a:t>
            </a:r>
            <a:r>
              <a:rPr lang="en-US" altLang="zh-CN" dirty="0">
                <a:solidFill>
                  <a:prstClr val="black"/>
                </a:solidFill>
              </a:rPr>
              <a:t> architectural logic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ClassyShark</a:t>
            </a:r>
            <a:r>
              <a:rPr lang="en-US" altLang="zh-CN" dirty="0"/>
              <a:t> vs </a:t>
            </a:r>
            <a:r>
              <a:rPr lang="en-US" altLang="zh-CN" dirty="0" err="1"/>
              <a:t>ApkTool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6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re-package, the </a:t>
            </a:r>
            <a:r>
              <a:rPr lang="en-US" altLang="zh-CN" dirty="0" err="1"/>
              <a:t>apk</a:t>
            </a:r>
            <a:r>
              <a:rPr lang="en-US" altLang="zh-CN" dirty="0"/>
              <a:t> is still unable to install. It needed to be signed.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jarsigner</a:t>
            </a:r>
            <a:r>
              <a:rPr lang="en-US" altLang="zh-CN" dirty="0"/>
              <a:t> tool has two purposes:</a:t>
            </a:r>
          </a:p>
          <a:p>
            <a:pPr lvl="1"/>
            <a:r>
              <a:rPr lang="en-US" altLang="zh-CN" dirty="0"/>
              <a:t>To sign Java Archive (JAR) files.</a:t>
            </a:r>
          </a:p>
          <a:p>
            <a:pPr lvl="1"/>
            <a:r>
              <a:rPr lang="en-US" altLang="zh-CN" dirty="0"/>
              <a:t>To verify the signatures and integrity of signed JAR files.</a:t>
            </a:r>
          </a:p>
          <a:p>
            <a:r>
              <a:rPr lang="en-US" altLang="zh-CN" dirty="0"/>
              <a:t>Command: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jarsigner</a:t>
            </a:r>
            <a:r>
              <a:rPr lang="en-US" altLang="zh-CN" sz="2000" dirty="0"/>
              <a:t> -verbose –</a:t>
            </a:r>
            <a:r>
              <a:rPr lang="en-US" altLang="zh-CN" sz="2000" dirty="0" err="1"/>
              <a:t>keystore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A.keystore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signedjar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target.apk</a:t>
            </a:r>
            <a:r>
              <a:rPr lang="en-US" altLang="zh-CN" sz="2000" dirty="0"/>
              <a:t> 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Jarsigner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0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directory containing the compiled code that is specific to a software layer of a processor.</a:t>
            </a:r>
          </a:p>
          <a:p>
            <a:r>
              <a:rPr lang="en-US" altLang="zh-CN" dirty="0"/>
              <a:t>The directory is split into more directories within it: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Native Libs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23088"/>
              </p:ext>
            </p:extLst>
          </p:nvPr>
        </p:nvGraphicFramePr>
        <p:xfrm>
          <a:off x="783438" y="2745071"/>
          <a:ext cx="7872761" cy="338328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211551">
                  <a:extLst>
                    <a:ext uri="{9D8B030D-6E8A-4147-A177-3AD203B41FA5}">
                      <a16:colId xmlns:a16="http://schemas.microsoft.com/office/drawing/2014/main" val="538790837"/>
                    </a:ext>
                  </a:extLst>
                </a:gridCol>
                <a:gridCol w="4661210">
                  <a:extLst>
                    <a:ext uri="{9D8B030D-6E8A-4147-A177-3AD203B41FA5}">
                      <a16:colId xmlns:a16="http://schemas.microsoft.com/office/drawing/2014/main" val="3587065734"/>
                    </a:ext>
                  </a:extLst>
                </a:gridCol>
              </a:tblGrid>
              <a:tr h="362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Name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Meaning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15404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armeabi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code for all 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based processors only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25478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armeabi-v7a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code for all ARMv7 and above based processors only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93179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arm64-v8a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code for all ARMv8 arm64 and above based processors only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40686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x86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code for 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x86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processors only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1991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x86_64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code for 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x86 64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processors only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69805"/>
                  </a:ext>
                </a:extLst>
              </a:tr>
              <a:tr h="3629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compiled code for 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processors only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44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META-INF, there are three files that created in the </a:t>
            </a:r>
            <a:r>
              <a:rPr lang="en-US" altLang="zh-CN" dirty="0" smtClean="0"/>
              <a:t>signing </a:t>
            </a:r>
            <a:r>
              <a:rPr lang="en-US" altLang="zh-CN" dirty="0"/>
              <a:t>process: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MANIFEST.MF :</a:t>
            </a:r>
          </a:p>
          <a:p>
            <a:pPr lvl="2"/>
            <a:r>
              <a:rPr lang="en-US" altLang="zh-CN" dirty="0">
                <a:latin typeface="Helvetica Neue"/>
              </a:rPr>
              <a:t>Do SHA1-summary for every files in APK.</a:t>
            </a:r>
          </a:p>
          <a:p>
            <a:pPr lvl="2"/>
            <a:r>
              <a:rPr lang="en-US" altLang="zh-CN" dirty="0">
                <a:latin typeface="Helvetica Neue"/>
              </a:rPr>
              <a:t>Do BASE 64-encoding for every files in APK.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CERT.SF :  </a:t>
            </a:r>
          </a:p>
          <a:p>
            <a:pPr lvl="2"/>
            <a:r>
              <a:rPr lang="en-US" altLang="zh-CN" dirty="0">
                <a:latin typeface="Helvetica Neue"/>
              </a:rPr>
              <a:t>Save summary encoding value of MANIFEST.MF.</a:t>
            </a:r>
          </a:p>
          <a:p>
            <a:pPr lvl="2"/>
            <a:r>
              <a:rPr lang="en-US" altLang="zh-CN" dirty="0">
                <a:latin typeface="Helvetica Neue"/>
              </a:rPr>
              <a:t>Save Digest code value for each digest item in MANIFEST.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CERT.RSA :</a:t>
            </a:r>
          </a:p>
          <a:p>
            <a:pPr lvl="2"/>
            <a:r>
              <a:rPr lang="en-US" altLang="zh-CN" dirty="0">
                <a:latin typeface="Helvetica Neue"/>
              </a:rPr>
              <a:t>Save the Digital signature and Digital certificate.</a:t>
            </a:r>
          </a:p>
          <a:p>
            <a:pPr lvl="2"/>
            <a:r>
              <a:rPr lang="en-US" altLang="zh-CN" dirty="0">
                <a:latin typeface="Helvetica Neue"/>
              </a:rPr>
              <a:t>Digital signature generated by encrypting CERT.SF using the key.</a:t>
            </a:r>
          </a:p>
          <a:p>
            <a:pPr lvl="2"/>
            <a:r>
              <a:rPr lang="en-US" altLang="zh-CN" dirty="0">
                <a:latin typeface="Helvetica Neue"/>
              </a:rPr>
              <a:t>Digital certificate save the public key and signature algorithm.</a:t>
            </a:r>
            <a:endParaRPr lang="zh-CN" altLang="en-US" dirty="0"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META-INF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45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13637</TotalTime>
  <Words>3781</Words>
  <Application>Microsoft Office PowerPoint</Application>
  <PresentationFormat>全屏显示(4:3)</PresentationFormat>
  <Paragraphs>968</Paragraphs>
  <Slides>71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.AppleSystemUIFont</vt:lpstr>
      <vt:lpstr>Arvo</vt:lpstr>
      <vt:lpstr>Bodoni MT</vt:lpstr>
      <vt:lpstr>Helvetica Neue</vt:lpstr>
      <vt:lpstr>宋体</vt:lpstr>
      <vt:lpstr>Microsoft YaHei</vt:lpstr>
      <vt:lpstr>Arial</vt:lpstr>
      <vt:lpstr>Calibri</vt:lpstr>
      <vt:lpstr>Calibri Light</vt:lpstr>
      <vt:lpstr>Verdana</vt:lpstr>
      <vt:lpstr>Wingdings</vt:lpstr>
      <vt:lpstr>Office Theme</vt:lpstr>
      <vt:lpstr>Principles of  Reverse Engineering</vt:lpstr>
      <vt:lpstr>Agenda</vt:lpstr>
      <vt:lpstr>Introduce APK </vt:lpstr>
      <vt:lpstr>1. APK</vt:lpstr>
      <vt:lpstr>File structure of APK</vt:lpstr>
      <vt:lpstr>AndroidManifest.xml</vt:lpstr>
      <vt:lpstr>Res &amp; Assets</vt:lpstr>
      <vt:lpstr>Native Libs</vt:lpstr>
      <vt:lpstr>META-INF</vt:lpstr>
      <vt:lpstr>APK’s Packaging Process </vt:lpstr>
      <vt:lpstr>File structure of APK</vt:lpstr>
      <vt:lpstr>2. Dex Overview</vt:lpstr>
      <vt:lpstr>What is Dex</vt:lpstr>
      <vt:lpstr>Change in the Process</vt:lpstr>
      <vt:lpstr>Code in the Process</vt:lpstr>
      <vt:lpstr>Java Bytecode VS Dex Bytecode </vt:lpstr>
      <vt:lpstr>Stack-Based Bytecode</vt:lpstr>
      <vt:lpstr>Java Bytecode VS Dex Bytecode </vt:lpstr>
      <vt:lpstr>Multi-Dex</vt:lpstr>
      <vt:lpstr>4. Smali Code</vt:lpstr>
      <vt:lpstr>Smali Definition</vt:lpstr>
      <vt:lpstr>Smali Example</vt:lpstr>
      <vt:lpstr>Register Naming</vt:lpstr>
      <vt:lpstr>Type of Data</vt:lpstr>
      <vt:lpstr>Type Definition</vt:lpstr>
      <vt:lpstr>Method Definition</vt:lpstr>
      <vt:lpstr>Field Definition</vt:lpstr>
      <vt:lpstr>Dalvik Instruction Set</vt:lpstr>
      <vt:lpstr>Data Definition</vt:lpstr>
      <vt:lpstr>Data Definition Example</vt:lpstr>
      <vt:lpstr>Data Movement</vt:lpstr>
      <vt:lpstr>Data Movement Example</vt:lpstr>
      <vt:lpstr>Single Calculation</vt:lpstr>
      <vt:lpstr>Binary Calculation</vt:lpstr>
      <vt:lpstr>Binary Calculation Example</vt:lpstr>
      <vt:lpstr>Unconditional Jump</vt:lpstr>
      <vt:lpstr>Unconditional Jump Example</vt:lpstr>
      <vt:lpstr>Conditional Jump</vt:lpstr>
      <vt:lpstr>Conditional Jump Example</vt:lpstr>
      <vt:lpstr>Compare</vt:lpstr>
      <vt:lpstr>Method Call/Return</vt:lpstr>
      <vt:lpstr>Method Call/Return Example</vt:lpstr>
      <vt:lpstr>Create Array</vt:lpstr>
      <vt:lpstr>Create the Object</vt:lpstr>
      <vt:lpstr>Object Conversion</vt:lpstr>
      <vt:lpstr>Static Field Operation: sget</vt:lpstr>
      <vt:lpstr>Static Field Operation: sput</vt:lpstr>
      <vt:lpstr>sget/sput Example</vt:lpstr>
      <vt:lpstr>Member Field Operation: aget</vt:lpstr>
      <vt:lpstr>Member Field Operation: aput</vt:lpstr>
      <vt:lpstr>aget/aput Example</vt:lpstr>
      <vt:lpstr>Abnormal Instruction</vt:lpstr>
      <vt:lpstr>Try-catch</vt:lpstr>
      <vt:lpstr>Try-finally</vt:lpstr>
      <vt:lpstr>Try-catch-finally</vt:lpstr>
      <vt:lpstr>5. Tools</vt:lpstr>
      <vt:lpstr>Reminder: Creating an APK</vt:lpstr>
      <vt:lpstr>Smali/ Baksmali</vt:lpstr>
      <vt:lpstr>Dex2jar</vt:lpstr>
      <vt:lpstr>Jd-gui</vt:lpstr>
      <vt:lpstr>Dexdump</vt:lpstr>
      <vt:lpstr>JEB</vt:lpstr>
      <vt:lpstr>Jadx</vt:lpstr>
      <vt:lpstr>GDA</vt:lpstr>
      <vt:lpstr>AXmlPrinter</vt:lpstr>
      <vt:lpstr>Apktool</vt:lpstr>
      <vt:lpstr>Re-package</vt:lpstr>
      <vt:lpstr>Apktool</vt:lpstr>
      <vt:lpstr>ClassyShark</vt:lpstr>
      <vt:lpstr>ClassyShark vs ApkTool</vt:lpstr>
      <vt:lpstr>Jarsigner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hyy</cp:lastModifiedBy>
  <cp:revision>811</cp:revision>
  <cp:lastPrinted>2018-02-02T06:59:56Z</cp:lastPrinted>
  <dcterms:created xsi:type="dcterms:W3CDTF">2016-07-22T07:00:52Z</dcterms:created>
  <dcterms:modified xsi:type="dcterms:W3CDTF">2019-12-02T13:12:43Z</dcterms:modified>
</cp:coreProperties>
</file>