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4" r:id="rId7"/>
    <p:sldId id="268" r:id="rId8"/>
    <p:sldId id="271" r:id="rId9"/>
    <p:sldId id="272" r:id="rId10"/>
    <p:sldId id="274" r:id="rId11"/>
    <p:sldId id="266" r:id="rId12"/>
    <p:sldId id="269" r:id="rId13"/>
    <p:sldId id="270" r:id="rId14"/>
    <p:sldId id="265" r:id="rId15"/>
    <p:sldId id="273" r:id="rId16"/>
    <p:sldId id="267" r:id="rId17"/>
    <p:sldId id="262" r:id="rId18"/>
    <p:sldId id="263" r:id="rId19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>
      <p:cViewPr varScale="1">
        <p:scale>
          <a:sx n="87" d="100"/>
          <a:sy n="87" d="100"/>
        </p:scale>
        <p:origin x="528" y="67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B83387-9ED1-42D7-A34A-2472FD962ABF}" type="datetime1">
              <a:rPr lang="en-US" altLang="zh-TW" smtClean="0">
                <a:latin typeface="MingLiu" panose="02020509000000000000" pitchFamily="49" charset="-120"/>
                <a:ea typeface="MingLiu" panose="02020509000000000000" pitchFamily="49" charset="-120"/>
              </a:rPr>
              <a:t>1/9/2020</a:t>
            </a:fld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en-US" altLang="zh-TW" smtClean="0">
                <a:latin typeface="MingLiu" panose="02020509000000000000" pitchFamily="49" charset="-120"/>
                <a:ea typeface="MingLiu" panose="02020509000000000000" pitchFamily="49" charset="-120"/>
              </a:rPr>
              <a:t>‹#›</a:t>
            </a:fld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FF5D67EF-234D-495F-9367-0539AE1E2636}" type="datetime1">
              <a:rPr lang="en-US" altLang="zh-TW" noProof="0" smtClean="0"/>
              <a:pPr/>
              <a:t>1/9/2020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2E61351F-DBB1-4664-ADA9-83BC7CB8848D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81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22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>
              <a:defRPr sz="6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4CB00-A7B0-4718-A2B1-149534FCA2C5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1CB74-B4EC-4BB4-8C45-A19F364CA4DF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A9B90-8239-4B3D-A642-23377CB18221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25E443-3899-4C5C-9A1D-3248FF841230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>
              <a:defRPr sz="48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6E5E-D053-4D67-B097-881C6940881C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7CE01-6CED-4FCB-923B-4EDAD0704722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7DB7F-F3D9-4210-99CB-2E32CB334C7A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87935-2E89-43AA-A695-8D4AFF60D42C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984611-8511-4A18-8845-8C9A3BB3D717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ECCBF2-466A-4243-93DA-466733447EAE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23C787E-B811-4474-AB1E-EC3046B01014}" type="datetime1">
              <a:rPr lang="zh-TW" altLang="en-US" smtClean="0"/>
              <a:t>2020/1/9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神經網路的</a:t>
            </a:r>
            <a:br>
              <a:rPr lang="en-US" altLang="zh-TW" dirty="0"/>
            </a:br>
            <a:r>
              <a:rPr lang="zh-TW" altLang="en-US" dirty="0"/>
              <a:t>理論架構分析</a:t>
            </a:r>
            <a:br>
              <a:rPr lang="en-US" altLang="zh-TW" dirty="0"/>
            </a:br>
            <a:r>
              <a:rPr lang="zh-TW" altLang="en-US" dirty="0"/>
              <a:t>及</a:t>
            </a:r>
            <a:br>
              <a:rPr lang="en-US" altLang="zh-TW" dirty="0"/>
            </a:br>
            <a:r>
              <a:rPr lang="zh-TW" altLang="en-US" dirty="0"/>
              <a:t>程式實作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自製</a:t>
            </a:r>
            <a:r>
              <a:rPr lang="en-US" altLang="zh-TW" dirty="0"/>
              <a:t>Python</a:t>
            </a:r>
            <a:r>
              <a:rPr lang="zh-TW" altLang="en-US" dirty="0"/>
              <a:t>神經網路套件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F34B954-C6A0-4B65-B3C3-0E7140C9FCC3}"/>
              </a:ext>
            </a:extLst>
          </p:cNvPr>
          <p:cNvSpPr txBox="1"/>
          <p:nvPr/>
        </p:nvSpPr>
        <p:spPr>
          <a:xfrm>
            <a:off x="7606580" y="5014229"/>
            <a:ext cx="2664296" cy="12003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２２６２４　葉適穎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２２５０４　宋紘毅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２２５０６　李昶毅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２２５２２　廖士樘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95962-F0B5-487C-AFC1-516EF94F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8000" dirty="0"/>
              <a:t>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831E0-7187-4231-8D79-EDE6EAE1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神經網路的學習簡單來說就是找到最佳的權重或濾鏡</a:t>
            </a:r>
            <a:endParaRPr lang="en-US" altLang="zh-TW" dirty="0"/>
          </a:p>
          <a:p>
            <a:r>
              <a:rPr lang="zh-TW" altLang="en-US" dirty="0"/>
              <a:t>最暴力的做法就是對每個參數做偏微分，並且對將權重往梯度方向做改變</a:t>
            </a:r>
            <a:endParaRPr lang="en-US" altLang="zh-TW" dirty="0"/>
          </a:p>
          <a:p>
            <a:r>
              <a:rPr lang="zh-TW" altLang="en-US" dirty="0"/>
              <a:t>目前最常使用的方法是誤差反向傳播法</a:t>
            </a:r>
            <a:r>
              <a:rPr lang="en-US" altLang="zh-TW" dirty="0"/>
              <a:t>(</a:t>
            </a:r>
            <a:r>
              <a:rPr lang="en-US" altLang="zh-TW" dirty="0" err="1"/>
              <a:t>BackPropagation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9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2E368-2298-459A-BDC0-C4998DB5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zh-TW" altLang="en-US" sz="7200" dirty="0"/>
              <a:t>實作應用</a:t>
            </a:r>
            <a:r>
              <a:rPr lang="zh-TW" altLang="en-US" sz="5400" dirty="0"/>
              <a:t>（</a:t>
            </a:r>
            <a:r>
              <a:rPr lang="en-US" altLang="zh-TW" sz="5400" dirty="0" err="1"/>
              <a:t>Mnist</a:t>
            </a:r>
            <a:r>
              <a:rPr lang="zh-TW" altLang="en-US" sz="5400" dirty="0"/>
              <a:t>手寫數字辨識）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153F1-7C68-4101-9E42-43DEA24E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63292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架構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400" dirty="0"/>
              <a:t>Conv(</a:t>
            </a:r>
            <a:r>
              <a:rPr lang="zh-TW" altLang="en-US" sz="2400" dirty="0"/>
              <a:t>濾鏡大小</a:t>
            </a:r>
            <a:r>
              <a:rPr lang="en-US" altLang="zh-TW" sz="2400" dirty="0"/>
              <a:t>5x5,</a:t>
            </a:r>
            <a:r>
              <a:rPr lang="zh-TW" altLang="en-US" sz="2400" dirty="0"/>
              <a:t>濾鏡數量</a:t>
            </a:r>
            <a:r>
              <a:rPr lang="en-US" altLang="zh-TW" sz="2400" dirty="0"/>
              <a:t>15,</a:t>
            </a:r>
            <a:r>
              <a:rPr lang="zh-TW" altLang="en-US" sz="2400" dirty="0"/>
              <a:t>不填充</a:t>
            </a:r>
            <a:r>
              <a:rPr lang="en-US" altLang="zh-TW" sz="2400" dirty="0"/>
              <a:t>,stride</a:t>
            </a:r>
            <a:r>
              <a:rPr lang="zh-TW" altLang="en-US" sz="2400" dirty="0"/>
              <a:t>為</a:t>
            </a:r>
            <a:r>
              <a:rPr lang="en-US" altLang="zh-TW" sz="2400" dirty="0"/>
              <a:t>1)</a:t>
            </a:r>
          </a:p>
          <a:p>
            <a:pPr lvl="1"/>
            <a:r>
              <a:rPr lang="en-US" altLang="zh-TW" sz="2400" dirty="0"/>
              <a:t>Conv(</a:t>
            </a:r>
            <a:r>
              <a:rPr lang="zh-TW" altLang="en-US" sz="2400" dirty="0"/>
              <a:t>濾鏡大小</a:t>
            </a:r>
            <a:r>
              <a:rPr lang="en-US" altLang="zh-TW" sz="2400" dirty="0"/>
              <a:t>6x6,</a:t>
            </a:r>
            <a:r>
              <a:rPr lang="zh-TW" altLang="en-US" sz="2400" dirty="0"/>
              <a:t>濾鏡數量</a:t>
            </a:r>
            <a:r>
              <a:rPr lang="en-US" altLang="zh-TW" sz="2400" dirty="0"/>
              <a:t>30,</a:t>
            </a:r>
            <a:r>
              <a:rPr lang="zh-TW" altLang="en-US" sz="2400" dirty="0"/>
              <a:t>不填充</a:t>
            </a:r>
            <a:r>
              <a:rPr lang="en-US" altLang="zh-TW" sz="2400" dirty="0"/>
              <a:t>,stride</a:t>
            </a:r>
            <a:r>
              <a:rPr lang="zh-TW" altLang="en-US" sz="2400" dirty="0"/>
              <a:t>為</a:t>
            </a:r>
            <a:r>
              <a:rPr lang="en-US" altLang="zh-TW" sz="2400" dirty="0"/>
              <a:t>2)</a:t>
            </a:r>
          </a:p>
          <a:p>
            <a:pPr lvl="1"/>
            <a:r>
              <a:rPr lang="en-US" altLang="zh-TW" sz="2400" dirty="0"/>
              <a:t>Pooling(2x2)</a:t>
            </a:r>
          </a:p>
          <a:p>
            <a:pPr lvl="1"/>
            <a:r>
              <a:rPr lang="en-US" altLang="zh-TW" sz="2400" dirty="0"/>
              <a:t>Flatten</a:t>
            </a:r>
          </a:p>
          <a:p>
            <a:pPr lvl="1"/>
            <a:r>
              <a:rPr lang="en-US" altLang="zh-TW" sz="2400" dirty="0"/>
              <a:t>Dense(420)</a:t>
            </a:r>
          </a:p>
          <a:p>
            <a:pPr lvl="1"/>
            <a:r>
              <a:rPr lang="en-US" altLang="zh-TW" sz="2400" dirty="0"/>
              <a:t>Dense(230)</a:t>
            </a:r>
          </a:p>
          <a:p>
            <a:pPr lvl="1"/>
            <a:r>
              <a:rPr lang="en-US" altLang="zh-TW" sz="2400" dirty="0"/>
              <a:t>Dense(10)</a:t>
            </a:r>
          </a:p>
          <a:p>
            <a:pPr lvl="1"/>
            <a:endParaRPr lang="en-US" altLang="zh-TW" sz="2400" dirty="0"/>
          </a:p>
          <a:p>
            <a:pPr lvl="1"/>
            <a:r>
              <a:rPr lang="zh-TW" altLang="en-US" sz="2400" dirty="0"/>
              <a:t>活化函數</a:t>
            </a:r>
            <a:r>
              <a:rPr lang="en-US" altLang="zh-TW" sz="2400" dirty="0"/>
              <a:t>:</a:t>
            </a:r>
          </a:p>
          <a:p>
            <a:pPr lvl="2"/>
            <a:r>
              <a:rPr lang="en-US" altLang="zh-TW" sz="2000" dirty="0"/>
              <a:t>Elu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48E6F8-EA42-4C0B-97B9-45832390F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2924944"/>
            <a:ext cx="823415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2E368-2298-459A-BDC0-C4998DB5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669" y="116632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zh-TW" altLang="en-US" sz="7200" dirty="0"/>
              <a:t>實作應用</a:t>
            </a:r>
            <a:r>
              <a:rPr lang="zh-TW" altLang="en-US" sz="5400" dirty="0"/>
              <a:t>（</a:t>
            </a:r>
            <a:r>
              <a:rPr lang="en-US" altLang="zh-TW" sz="5400" dirty="0" err="1"/>
              <a:t>Mnist</a:t>
            </a:r>
            <a:r>
              <a:rPr lang="zh-TW" altLang="en-US" sz="5400" dirty="0"/>
              <a:t>手寫數字辨識）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153F1-7C68-4101-9E42-43DEA24E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124744"/>
            <a:ext cx="9601200" cy="518457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每一層的輸入</a:t>
            </a:r>
            <a:r>
              <a:rPr lang="en-US" altLang="zh-TW" sz="2400" dirty="0"/>
              <a:t>/</a:t>
            </a:r>
            <a:r>
              <a:rPr lang="zh-TW" altLang="en-US" sz="2400" dirty="0"/>
              <a:t>出大小及權重數量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1FED8F-C7AC-4E38-9E46-F678DEF3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521717"/>
            <a:ext cx="7447888" cy="52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2E368-2298-459A-BDC0-C4998DB5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實作應用</a:t>
            </a:r>
            <a:r>
              <a:rPr lang="zh-TW" altLang="en-US" sz="4400" dirty="0"/>
              <a:t>（</a:t>
            </a:r>
            <a:r>
              <a:rPr lang="en-US" altLang="zh-TW" sz="4400" dirty="0" err="1"/>
              <a:t>Mnist</a:t>
            </a:r>
            <a:r>
              <a:rPr lang="zh-TW" altLang="en-US" sz="4400" dirty="0"/>
              <a:t>手寫數字辨識）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153F1-7C68-4101-9E42-43DEA24E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99296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訓練</a:t>
            </a:r>
            <a:r>
              <a:rPr lang="en-US" altLang="zh-TW" sz="3200" dirty="0"/>
              <a:t>:</a:t>
            </a:r>
          </a:p>
          <a:p>
            <a:pPr lvl="1"/>
            <a:r>
              <a:rPr lang="zh-TW" altLang="en-US" sz="2800" dirty="0"/>
              <a:t>每次訓練使用</a:t>
            </a:r>
            <a:r>
              <a:rPr lang="en-US" altLang="zh-TW" sz="2800" dirty="0"/>
              <a:t>60</a:t>
            </a:r>
            <a:r>
              <a:rPr lang="zh-TW" altLang="en-US" sz="2800" dirty="0"/>
              <a:t>張圖片</a:t>
            </a:r>
            <a:endParaRPr lang="en-US" altLang="zh-TW" sz="2800" dirty="0"/>
          </a:p>
          <a:p>
            <a:pPr lvl="1"/>
            <a:r>
              <a:rPr lang="zh-TW" altLang="en-US" sz="2800" dirty="0"/>
              <a:t>訓練十個</a:t>
            </a:r>
            <a:r>
              <a:rPr lang="en-US" altLang="zh-TW" sz="2800" dirty="0"/>
              <a:t>Epoch(</a:t>
            </a:r>
            <a:r>
              <a:rPr lang="zh-TW" altLang="en-US" sz="2800" dirty="0"/>
              <a:t>一個</a:t>
            </a:r>
            <a:r>
              <a:rPr lang="en-US" altLang="zh-TW" sz="2800" dirty="0"/>
              <a:t>Epoch</a:t>
            </a:r>
            <a:r>
              <a:rPr lang="zh-TW" altLang="en-US" sz="2800" dirty="0"/>
              <a:t>代表整個資料庫的數量</a:t>
            </a:r>
            <a:r>
              <a:rPr lang="en-US" altLang="zh-TW" sz="2800"/>
              <a:t>)</a:t>
            </a:r>
            <a:br>
              <a:rPr lang="en-US" altLang="zh-TW" sz="2800"/>
            </a:br>
            <a:r>
              <a:rPr lang="en-US" altLang="zh-TW" sz="2800"/>
              <a:t>				(</a:t>
            </a:r>
            <a:r>
              <a:rPr lang="zh-TW" altLang="en-US" sz="2800" dirty="0"/>
              <a:t>在這裡一個</a:t>
            </a:r>
            <a:r>
              <a:rPr lang="en-US" altLang="zh-TW" sz="2800" dirty="0"/>
              <a:t>Epoch</a:t>
            </a:r>
            <a:r>
              <a:rPr lang="zh-TW" altLang="en-US" sz="2800" dirty="0"/>
              <a:t>是</a:t>
            </a:r>
            <a:r>
              <a:rPr lang="en-US" altLang="zh-TW" sz="2800" dirty="0"/>
              <a:t>60000)</a:t>
            </a:r>
          </a:p>
          <a:p>
            <a:pPr lvl="1"/>
            <a:r>
              <a:rPr lang="zh-TW" altLang="en-US" sz="2800" dirty="0"/>
              <a:t>使用</a:t>
            </a:r>
            <a:r>
              <a:rPr lang="en-US" altLang="zh-TW" sz="2800" dirty="0"/>
              <a:t>Adam</a:t>
            </a:r>
            <a:r>
              <a:rPr lang="zh-TW" altLang="en-US" sz="2800" dirty="0"/>
              <a:t>優化器</a:t>
            </a:r>
            <a:r>
              <a:rPr lang="en-US" altLang="zh-TW" sz="2800" dirty="0"/>
              <a:t>(</a:t>
            </a:r>
            <a:r>
              <a:rPr lang="zh-TW" altLang="en-US" sz="2800" dirty="0"/>
              <a:t>原理不重要 反正可以讓訓練速度變快</a:t>
            </a:r>
            <a:r>
              <a:rPr lang="en-US" altLang="zh-TW" sz="2800" dirty="0"/>
              <a:t>)</a:t>
            </a:r>
          </a:p>
          <a:p>
            <a:r>
              <a:rPr lang="zh-TW" altLang="en-US" sz="3200" dirty="0"/>
              <a:t>結果</a:t>
            </a:r>
            <a:r>
              <a:rPr lang="en-US" altLang="zh-TW" sz="3200" dirty="0"/>
              <a:t>:</a:t>
            </a:r>
          </a:p>
          <a:p>
            <a:pPr lvl="1"/>
            <a:r>
              <a:rPr lang="zh-TW" altLang="en-US" sz="2800" dirty="0"/>
              <a:t>準確率</a:t>
            </a:r>
            <a:r>
              <a:rPr lang="en-US" altLang="zh-TW" sz="2800" dirty="0"/>
              <a:t>:99.1	(10000</a:t>
            </a:r>
            <a:r>
              <a:rPr lang="zh-TW" altLang="en-US" sz="2800" dirty="0"/>
              <a:t>張測試資料中答對</a:t>
            </a:r>
            <a:r>
              <a:rPr lang="en-US" altLang="zh-TW" sz="2800" dirty="0"/>
              <a:t>9910</a:t>
            </a:r>
            <a:r>
              <a:rPr lang="zh-TW" altLang="en-US" sz="2800" dirty="0"/>
              <a:t>張</a:t>
            </a:r>
            <a:r>
              <a:rPr lang="en-US" altLang="zh-TW" sz="2800" dirty="0"/>
              <a:t>)</a:t>
            </a: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zh-TW" altLang="en-US" sz="2800" dirty="0"/>
              <a:t>我自己測試 </a:t>
            </a:r>
            <a:r>
              <a:rPr lang="en-US" altLang="zh-TW" sz="2800" dirty="0"/>
              <a:t>200</a:t>
            </a:r>
            <a:r>
              <a:rPr lang="zh-TW" altLang="en-US" sz="2800" dirty="0"/>
              <a:t>張我只能對</a:t>
            </a:r>
            <a:r>
              <a:rPr lang="en-US" altLang="zh-TW" sz="2800" dirty="0"/>
              <a:t>182</a:t>
            </a:r>
            <a:r>
              <a:rPr lang="zh-TW" altLang="en-US" sz="2800" dirty="0"/>
              <a:t>張</a:t>
            </a:r>
            <a:r>
              <a:rPr lang="en-US" altLang="zh-TW" sz="2800" dirty="0"/>
              <a:t>……)</a:t>
            </a:r>
          </a:p>
          <a:p>
            <a:pPr lvl="1"/>
            <a:r>
              <a:rPr lang="zh-TW" altLang="en-US" sz="2800" dirty="0"/>
              <a:t>運算</a:t>
            </a:r>
            <a:r>
              <a:rPr lang="en-US" altLang="zh-TW" sz="2800" dirty="0"/>
              <a:t>10000</a:t>
            </a:r>
            <a:r>
              <a:rPr lang="zh-TW" altLang="en-US" sz="2800" dirty="0"/>
              <a:t>張圖所需時間</a:t>
            </a:r>
            <a:r>
              <a:rPr lang="en-US" altLang="zh-TW" sz="2800" dirty="0"/>
              <a:t>/</a:t>
            </a:r>
            <a:r>
              <a:rPr lang="zh-TW" altLang="en-US" sz="2800" dirty="0"/>
              <a:t>記憶體</a:t>
            </a:r>
            <a:r>
              <a:rPr lang="en-US" altLang="zh-TW" sz="2800" dirty="0"/>
              <a:t>:9.5sec/9GB</a:t>
            </a: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zh-TW" altLang="en-US" sz="2800" dirty="0"/>
              <a:t>若使用分段運算則可大幅減少記憶體用量</a:t>
            </a:r>
            <a:r>
              <a:rPr lang="en-US" altLang="zh-T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106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FEB748-C1FB-4F53-A84B-CF4257E4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8000" dirty="0"/>
              <a:t>現有問題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20AE1-EE3A-493A-8218-25A87EB5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自製的套件無法使用</a:t>
            </a:r>
            <a:r>
              <a:rPr lang="en-US" altLang="zh-TW" sz="2800" dirty="0"/>
              <a:t>CUDA/</a:t>
            </a:r>
            <a:r>
              <a:rPr lang="en-US" altLang="zh-TW" sz="2800" dirty="0" err="1"/>
              <a:t>OpenCl</a:t>
            </a:r>
            <a:r>
              <a:rPr lang="zh-TW" altLang="en-US" sz="2800" dirty="0"/>
              <a:t>加速，因此運算速度緩慢</a:t>
            </a:r>
            <a:br>
              <a:rPr lang="en-US" altLang="zh-TW" sz="2800" dirty="0"/>
            </a:br>
            <a:r>
              <a:rPr lang="en-US" altLang="zh-TW" sz="2800" dirty="0"/>
              <a:t>(I7-8700K@5.1GHz</a:t>
            </a:r>
            <a:r>
              <a:rPr lang="zh-TW" altLang="en-US" sz="2800" dirty="0"/>
              <a:t>用</a:t>
            </a:r>
            <a:r>
              <a:rPr lang="en-US" altLang="zh-TW" sz="2800" dirty="0"/>
              <a:t>VGG16</a:t>
            </a:r>
            <a:r>
              <a:rPr lang="zh-TW" altLang="en-US" sz="2800" dirty="0"/>
              <a:t>運算</a:t>
            </a:r>
            <a:r>
              <a:rPr lang="en-US" altLang="zh-TW" sz="2800" dirty="0"/>
              <a:t>10</a:t>
            </a:r>
            <a:r>
              <a:rPr lang="zh-TW" altLang="en-US" sz="2800" dirty="0"/>
              <a:t>張全彩圖約要</a:t>
            </a:r>
            <a:r>
              <a:rPr lang="en-US" altLang="zh-TW" sz="2800" dirty="0"/>
              <a:t>15</a:t>
            </a:r>
            <a:r>
              <a:rPr lang="zh-TW" altLang="en-US" sz="2800" dirty="0"/>
              <a:t>秒</a:t>
            </a:r>
            <a:r>
              <a:rPr lang="en-US" altLang="zh-TW" sz="2800" dirty="0"/>
              <a:t>)</a:t>
            </a:r>
            <a:br>
              <a:rPr lang="en-US" altLang="zh-TW" sz="2800" dirty="0"/>
            </a:br>
            <a:r>
              <a:rPr lang="en-US" altLang="zh-TW" sz="2800" dirty="0"/>
              <a:t>(I7-8700K@5.1GHz</a:t>
            </a:r>
            <a:r>
              <a:rPr lang="zh-TW" altLang="en-US" sz="2800" dirty="0"/>
              <a:t>用</a:t>
            </a:r>
            <a:r>
              <a:rPr lang="en-US" altLang="zh-TW" sz="2800" dirty="0"/>
              <a:t>VGG19</a:t>
            </a:r>
            <a:r>
              <a:rPr lang="zh-TW" altLang="en-US" sz="2800" dirty="0"/>
              <a:t>運算</a:t>
            </a:r>
            <a:r>
              <a:rPr lang="en-US" altLang="zh-TW" sz="2800" dirty="0"/>
              <a:t>10</a:t>
            </a:r>
            <a:r>
              <a:rPr lang="zh-TW" altLang="en-US" sz="2800" dirty="0"/>
              <a:t>張全彩圖約要</a:t>
            </a:r>
            <a:r>
              <a:rPr lang="en-US" altLang="zh-TW" sz="2800" dirty="0"/>
              <a:t>17</a:t>
            </a:r>
            <a:r>
              <a:rPr lang="zh-TW" altLang="en-US" sz="2800" dirty="0"/>
              <a:t>秒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運算過程容易出現記憶體用量過大的問題</a:t>
            </a:r>
            <a:br>
              <a:rPr lang="en-US" altLang="zh-TW" sz="2800" dirty="0"/>
            </a:br>
            <a:r>
              <a:rPr lang="en-US" altLang="zh-TW" sz="2800" dirty="0"/>
              <a:t>(VGG16</a:t>
            </a:r>
            <a:r>
              <a:rPr lang="zh-TW" altLang="en-US" sz="2800" dirty="0"/>
              <a:t>同時運算</a:t>
            </a:r>
            <a:r>
              <a:rPr lang="en-US" altLang="zh-TW" sz="2800" dirty="0"/>
              <a:t>10</a:t>
            </a:r>
            <a:r>
              <a:rPr lang="zh-TW" altLang="en-US" sz="2800" dirty="0"/>
              <a:t>張圖會占用</a:t>
            </a:r>
            <a:r>
              <a:rPr lang="en-US" altLang="zh-TW" sz="2800" dirty="0"/>
              <a:t>10GB</a:t>
            </a:r>
            <a:r>
              <a:rPr lang="zh-TW" altLang="en-US" sz="2800" dirty="0"/>
              <a:t>的記憶體</a:t>
            </a:r>
            <a:r>
              <a:rPr lang="en-US" altLang="zh-TW" sz="2800" dirty="0"/>
              <a:t>)</a:t>
            </a:r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99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FEB748-C1FB-4F53-A84B-CF4257E4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8000" dirty="0"/>
              <a:t>改進方法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20AE1-EE3A-493A-8218-25A87EB5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使用</a:t>
            </a:r>
            <a:r>
              <a:rPr lang="en-US" altLang="zh-TW" sz="3200" dirty="0" err="1"/>
              <a:t>Threading,PyOpenCl</a:t>
            </a:r>
            <a:r>
              <a:rPr lang="zh-TW" altLang="en-US" sz="3200" dirty="0"/>
              <a:t>或著</a:t>
            </a:r>
            <a:r>
              <a:rPr lang="en-US" altLang="zh-TW" sz="3200" dirty="0" err="1"/>
              <a:t>PyCuda</a:t>
            </a:r>
            <a:r>
              <a:rPr lang="zh-TW" altLang="en-US" sz="3200" dirty="0"/>
              <a:t>來進行優化</a:t>
            </a:r>
            <a:br>
              <a:rPr lang="en-US" altLang="zh-TW" sz="3200" dirty="0"/>
            </a:br>
            <a:r>
              <a:rPr lang="en-US" altLang="zh-TW" sz="3200" dirty="0"/>
              <a:t>(</a:t>
            </a:r>
            <a:r>
              <a:rPr lang="zh-TW" altLang="en-US" sz="3200" dirty="0"/>
              <a:t>優先使用</a:t>
            </a:r>
            <a:r>
              <a:rPr lang="en-US" altLang="zh-TW" sz="3200" dirty="0"/>
              <a:t>Threading)</a:t>
            </a:r>
          </a:p>
          <a:p>
            <a:r>
              <a:rPr lang="zh-TW" altLang="en-US" sz="3200" dirty="0"/>
              <a:t>利用分次運算來減少記憶體使用量</a:t>
            </a:r>
            <a:endParaRPr lang="en-US" altLang="zh-TW" sz="3200" dirty="0"/>
          </a:p>
          <a:p>
            <a:r>
              <a:rPr lang="zh-TW" altLang="en-US" sz="3200" dirty="0"/>
              <a:t>精簡使用的變數數量</a:t>
            </a:r>
            <a:endParaRPr lang="en-US" altLang="zh-TW" sz="3200" dirty="0"/>
          </a:p>
          <a:p>
            <a:r>
              <a:rPr lang="zh-TW" altLang="en-US" sz="3200" dirty="0"/>
              <a:t>另外撰寫初始化程式，讓部分參數的設定自動進行</a:t>
            </a: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58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600" dirty="0"/>
              <a:t>研究動機及研究目的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800600"/>
          </a:xfrm>
        </p:spPr>
        <p:txBody>
          <a:bodyPr rtlCol="0"/>
          <a:lstStyle/>
          <a:p>
            <a:pPr lvl="0" rtl="0"/>
            <a:r>
              <a:rPr lang="zh-TW" altLang="en-US" sz="3200" dirty="0"/>
              <a:t>研究動機</a:t>
            </a:r>
          </a:p>
          <a:p>
            <a:pPr lvl="1" rtl="0"/>
            <a:r>
              <a:rPr lang="zh-TW" altLang="en-US" sz="2400" dirty="0"/>
              <a:t>在使用</a:t>
            </a:r>
            <a:r>
              <a:rPr lang="en-US" altLang="zh-TW" sz="2400" dirty="0"/>
              <a:t>TensorFlow</a:t>
            </a:r>
            <a:r>
              <a:rPr lang="zh-TW" altLang="en-US" sz="2400" dirty="0"/>
              <a:t>或</a:t>
            </a:r>
            <a:r>
              <a:rPr lang="en-US" altLang="zh-TW" sz="2400" dirty="0" err="1"/>
              <a:t>Keras</a:t>
            </a:r>
            <a:r>
              <a:rPr lang="zh-TW" altLang="en-US" sz="2400" dirty="0"/>
              <a:t>的時候，總是幾行程式碼就可以做出一個神經網路了，因此我很好奇背後的運作原理。所以我們就決定詳細研究神經網路的架構、神經網路的學習方法，並自己撰寫可以使用的神經網路套件。</a:t>
            </a:r>
            <a:endParaRPr lang="en-US" altLang="zh-TW" sz="2400" dirty="0"/>
          </a:p>
          <a:p>
            <a:pPr lvl="0"/>
            <a:r>
              <a:rPr lang="zh-TW" altLang="en-US" sz="3200" dirty="0"/>
              <a:t>研究目的</a:t>
            </a:r>
          </a:p>
          <a:p>
            <a:pPr lvl="1"/>
            <a:r>
              <a:rPr lang="zh-TW" altLang="en-US" sz="2400" dirty="0"/>
              <a:t>研究神經網路的基礎架構</a:t>
            </a:r>
            <a:r>
              <a:rPr lang="en-US" altLang="zh-TW" sz="2400" dirty="0"/>
              <a:t>(FCN</a:t>
            </a:r>
            <a:r>
              <a:rPr lang="zh-TW" altLang="en-US" sz="2400" dirty="0"/>
              <a:t>及</a:t>
            </a:r>
            <a:r>
              <a:rPr lang="en-US" altLang="zh-TW" sz="2400" dirty="0"/>
              <a:t>CNN)</a:t>
            </a:r>
            <a:r>
              <a:rPr lang="zh-TW" altLang="en-US" sz="2400" dirty="0"/>
              <a:t>並轉換成簡單的運算邏輯</a:t>
            </a:r>
            <a:endParaRPr lang="en-US" altLang="zh-TW" sz="2400" dirty="0"/>
          </a:p>
          <a:p>
            <a:pPr lvl="1"/>
            <a:r>
              <a:rPr lang="zh-TW" altLang="en-US" sz="2400" dirty="0"/>
              <a:t>在不使用任何神經網路相關套件</a:t>
            </a:r>
            <a:r>
              <a:rPr lang="en-US" altLang="zh-TW" sz="2400" dirty="0"/>
              <a:t>(</a:t>
            </a:r>
            <a:r>
              <a:rPr lang="zh-TW" altLang="en-US" sz="2400" dirty="0"/>
              <a:t>如</a:t>
            </a:r>
            <a:r>
              <a:rPr lang="en-US" altLang="zh-TW" sz="2400" dirty="0"/>
              <a:t>TensorFlow</a:t>
            </a:r>
            <a:r>
              <a:rPr lang="zh-TW" altLang="en-US" sz="2400" dirty="0"/>
              <a:t> </a:t>
            </a:r>
            <a:r>
              <a:rPr lang="en-US" altLang="zh-TW" sz="2400" dirty="0" err="1"/>
              <a:t>Keras</a:t>
            </a:r>
            <a:r>
              <a:rPr lang="zh-TW" altLang="en-US" sz="2400" dirty="0"/>
              <a:t> </a:t>
            </a:r>
            <a:r>
              <a:rPr lang="en-US" altLang="zh-TW" sz="2400" dirty="0" err="1"/>
              <a:t>PyTorch</a:t>
            </a:r>
            <a:r>
              <a:rPr lang="en-US" altLang="zh-TW" sz="2400" dirty="0"/>
              <a:t>)</a:t>
            </a:r>
            <a:r>
              <a:rPr lang="zh-TW" altLang="en-US" sz="2400" dirty="0"/>
              <a:t>的情況下寫出可以使用的神經網路</a:t>
            </a:r>
            <a:endParaRPr lang="en-US" altLang="zh-TW" sz="2400" dirty="0"/>
          </a:p>
          <a:p>
            <a:pPr lvl="1"/>
            <a:r>
              <a:rPr lang="zh-TW" altLang="en-US" sz="2400" dirty="0"/>
              <a:t>撰寫可以使用的</a:t>
            </a:r>
            <a:r>
              <a:rPr lang="en-US" altLang="zh-TW" sz="2400" dirty="0"/>
              <a:t>Python</a:t>
            </a:r>
            <a:r>
              <a:rPr lang="zh-TW" altLang="en-US" sz="2400" dirty="0"/>
              <a:t>神經網路套件</a:t>
            </a:r>
          </a:p>
          <a:p>
            <a:pPr marL="274320" lvl="1" indent="0" rtl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13354-3859-4A28-97A0-667818A0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FCN</a:t>
            </a:r>
            <a:endParaRPr lang="zh-TW" altLang="en-US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77A976-2441-4BCA-9BE5-30EF06DD5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3813" y="1340768"/>
                <a:ext cx="9601200" cy="5256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/>
                  <a:t>全連接神經網路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一個神經元的輸入是前一層「所有」神經元的輸出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每個神經元都會有一個額外的輸入</a:t>
                </a:r>
                <a:r>
                  <a:rPr lang="en-US" altLang="zh-TW" dirty="0"/>
                  <a:t>(Bias </a:t>
                </a:r>
                <a:r>
                  <a:rPr lang="zh-TW" altLang="en-US" dirty="0"/>
                  <a:t>偏權值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zh-TW" altLang="en-US" dirty="0"/>
                  <a:t>每一層的運算可以被簡化成矩陣乘法</a:t>
                </a:r>
                <a:endParaRPr lang="en-US" altLang="zh-TW" dirty="0"/>
              </a:p>
              <a:p>
                <a:r>
                  <a:rPr lang="zh-TW" altLang="en-US" dirty="0"/>
                  <a:t>左側圖片的第一層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藍到紫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:</a:t>
                </a:r>
                <a:br>
                  <a:rPr lang="en-US" altLang="zh-TW" dirty="0"/>
                </a:b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上述算式可簡化成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77A976-2441-4BCA-9BE5-30EF06DD5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813" y="1340768"/>
                <a:ext cx="9601200" cy="5256584"/>
              </a:xfrm>
              <a:blipFill>
                <a:blip r:embed="rId2"/>
                <a:stretch>
                  <a:fillRect l="-952" t="-23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「全連接神經網路」的圖片搜尋結果">
            <a:extLst>
              <a:ext uri="{FF2B5EF4-FFF2-40B4-BE49-F238E27FC236}">
                <a16:creationId xmlns:a16="http://schemas.microsoft.com/office/drawing/2014/main" id="{1F14D563-C4AD-4AC5-BAB0-81778C237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79" y="1676400"/>
            <a:ext cx="4479445" cy="40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13354-3859-4A28-97A0-667818A0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CNN</a:t>
            </a:r>
            <a:endParaRPr lang="zh-TW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7A976-2441-4BCA-9BE5-30EF06DD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340768"/>
            <a:ext cx="10081120" cy="5256584"/>
          </a:xfrm>
        </p:spPr>
        <p:txBody>
          <a:bodyPr>
            <a:normAutofit/>
          </a:bodyPr>
          <a:lstStyle/>
          <a:p>
            <a:r>
              <a:rPr lang="zh-TW" altLang="en-US" dirty="0"/>
              <a:t>卷積神經網路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使用「濾鏡」來輸出「</a:t>
            </a:r>
            <a:r>
              <a:rPr lang="en-US" altLang="zh-TW" dirty="0"/>
              <a:t>Feature Map</a:t>
            </a:r>
            <a:r>
              <a:rPr lang="zh-TW" altLang="en-US" dirty="0"/>
              <a:t>」</a:t>
            </a:r>
            <a:r>
              <a:rPr lang="en-US" altLang="zh-TW" dirty="0"/>
              <a:t>(</a:t>
            </a:r>
            <a:r>
              <a:rPr lang="zh-TW" altLang="en-US" dirty="0"/>
              <a:t>將特徵區塊強調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運算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輸入的區塊乘上濾鏡再加總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如右圖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只要濾鏡訓練正確就可以達到</a:t>
            </a:r>
            <a:br>
              <a:rPr lang="en-US" altLang="zh-TW" dirty="0"/>
            </a:br>
            <a:r>
              <a:rPr lang="zh-TW" altLang="en-US" dirty="0"/>
              <a:t>好的運算效果</a:t>
            </a:r>
            <a:endParaRPr lang="en-US" altLang="zh-TW" dirty="0"/>
          </a:p>
          <a:p>
            <a:pPr lvl="1"/>
            <a:r>
              <a:rPr lang="zh-TW" altLang="en-US" dirty="0"/>
              <a:t>通常一層需要多個濾鏡才能</a:t>
            </a:r>
            <a:br>
              <a:rPr lang="en-US" altLang="zh-TW" dirty="0"/>
            </a:br>
            <a:r>
              <a:rPr lang="zh-TW" altLang="en-US" dirty="0"/>
              <a:t>達到預期的效果</a:t>
            </a:r>
            <a:endParaRPr lang="en-US" altLang="zh-TW" dirty="0"/>
          </a:p>
          <a:p>
            <a:pPr lvl="1"/>
            <a:r>
              <a:rPr lang="zh-TW" altLang="en-US" dirty="0"/>
              <a:t>圖片處理通常都會使用</a:t>
            </a:r>
            <a:br>
              <a:rPr lang="en-US" altLang="zh-TW" dirty="0"/>
            </a:br>
            <a:r>
              <a:rPr lang="zh-TW" altLang="en-US" dirty="0"/>
              <a:t>卷積神經網路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GAN</a:t>
            </a:r>
            <a:r>
              <a:rPr lang="zh-TW" altLang="en-US" dirty="0"/>
              <a:t>生成</a:t>
            </a:r>
            <a:r>
              <a:rPr lang="en-US" altLang="zh-TW" dirty="0"/>
              <a:t>,</a:t>
            </a:r>
            <a:r>
              <a:rPr lang="zh-TW" altLang="en-US" dirty="0"/>
              <a:t>修改影像</a:t>
            </a:r>
            <a:br>
              <a:rPr lang="en-US" altLang="zh-TW" dirty="0"/>
            </a:br>
            <a:r>
              <a:rPr lang="zh-TW" altLang="en-US" dirty="0"/>
              <a:t>圖片辨識等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因為每次運算後的大小都會</a:t>
            </a:r>
            <a:br>
              <a:rPr lang="en-US" altLang="zh-TW" dirty="0"/>
            </a:br>
            <a:r>
              <a:rPr lang="zh-TW" altLang="en-US" dirty="0"/>
              <a:t>縮小，因此有時候會在外層</a:t>
            </a:r>
            <a:br>
              <a:rPr lang="en-US" altLang="zh-TW" dirty="0"/>
            </a:br>
            <a:r>
              <a:rPr lang="zh-TW" altLang="en-US" dirty="0"/>
              <a:t>填上</a:t>
            </a:r>
            <a:r>
              <a:rPr lang="en-US" altLang="zh-TW" dirty="0"/>
              <a:t>0(Padding)</a:t>
            </a:r>
            <a:r>
              <a:rPr lang="zh-TW" altLang="en-US" dirty="0"/>
              <a:t>來避免縮小</a:t>
            </a:r>
            <a:endParaRPr lang="en-US" altLang="zh-TW" dirty="0"/>
          </a:p>
        </p:txBody>
      </p:sp>
      <p:pic>
        <p:nvPicPr>
          <p:cNvPr id="3076" name="Picture 4" descr="「convolution」的圖片搜尋結果">
            <a:extLst>
              <a:ext uri="{FF2B5EF4-FFF2-40B4-BE49-F238E27FC236}">
                <a16:creationId xmlns:a16="http://schemas.microsoft.com/office/drawing/2014/main" id="{80D976DF-ED50-4699-A456-77AE943B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2132856"/>
            <a:ext cx="6811933" cy="42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13354-3859-4A28-97A0-667818A0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CNN</a:t>
            </a:r>
            <a:r>
              <a:rPr lang="zh-TW" altLang="en-US" sz="8000" dirty="0"/>
              <a:t>運算的簡化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52F3BFD-F951-43BD-9AAB-5DEBD9430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7" y="1400484"/>
            <a:ext cx="10021988" cy="4980844"/>
          </a:xfrm>
        </p:spPr>
      </p:pic>
    </p:spTree>
    <p:extLst>
      <p:ext uri="{BB962C8B-B14F-4D97-AF65-F5344CB8AC3E}">
        <p14:creationId xmlns:p14="http://schemas.microsoft.com/office/powerpoint/2010/main" val="401728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13354-3859-4A28-97A0-667818A0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CNN</a:t>
            </a:r>
            <a:r>
              <a:rPr lang="zh-TW" altLang="en-US" sz="8000" dirty="0"/>
              <a:t>運算的簡化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8CFD4F9-C991-49DE-ACC3-5B977A092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517228"/>
            <a:ext cx="10297144" cy="4848046"/>
          </a:xfrm>
        </p:spPr>
      </p:pic>
    </p:spTree>
    <p:extLst>
      <p:ext uri="{BB962C8B-B14F-4D97-AF65-F5344CB8AC3E}">
        <p14:creationId xmlns:p14="http://schemas.microsoft.com/office/powerpoint/2010/main" val="75765507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13354-3859-4A28-97A0-667818A0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CNN</a:t>
            </a:r>
            <a:r>
              <a:rPr lang="zh-TW" altLang="en-US" sz="8000" dirty="0"/>
              <a:t>運算的簡化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05AFF5-B526-41C2-92DA-F9EECAFB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495800"/>
          </a:xfrm>
        </p:spPr>
        <p:txBody>
          <a:bodyPr/>
          <a:lstStyle/>
          <a:p>
            <a:r>
              <a:rPr lang="en-US" altLang="zh-TW" dirty="0"/>
              <a:t>Padding:</a:t>
            </a:r>
          </a:p>
          <a:p>
            <a:pPr lvl="1"/>
            <a:r>
              <a:rPr lang="en-US" altLang="zh-TW" dirty="0"/>
              <a:t>Pad</a:t>
            </a:r>
            <a:r>
              <a:rPr lang="zh-TW" altLang="en-US" dirty="0"/>
              <a:t>處理如下</a:t>
            </a:r>
            <a:endParaRPr lang="en-US" altLang="zh-TW" dirty="0"/>
          </a:p>
        </p:txBody>
      </p:sp>
      <p:pic>
        <p:nvPicPr>
          <p:cNvPr id="1030" name="Picture 6" descr="「convolution padding」的圖片搜尋結果">
            <a:extLst>
              <a:ext uri="{FF2B5EF4-FFF2-40B4-BE49-F238E27FC236}">
                <a16:creationId xmlns:a16="http://schemas.microsoft.com/office/drawing/2014/main" id="{FC58F574-8BED-446F-801D-F78E276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2492896"/>
            <a:ext cx="30956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40B67BF-FC05-4644-BED1-AC8688EA3C4A}"/>
              </a:ext>
            </a:extLst>
          </p:cNvPr>
          <p:cNvSpPr txBox="1"/>
          <p:nvPr/>
        </p:nvSpPr>
        <p:spPr>
          <a:xfrm>
            <a:off x="5037969" y="2767280"/>
            <a:ext cx="5688632" cy="132343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000" dirty="0"/>
              <a:t>Padding</a:t>
            </a:r>
            <a:r>
              <a:rPr lang="zh-TW" altLang="en-US" sz="2000" dirty="0"/>
              <a:t>可以使用</a:t>
            </a:r>
            <a:r>
              <a:rPr lang="en-US" altLang="zh-TW" sz="2000" dirty="0" err="1"/>
              <a:t>numpy</a:t>
            </a:r>
            <a:r>
              <a:rPr lang="zh-TW" altLang="en-US" sz="2000" dirty="0"/>
              <a:t>內建的</a:t>
            </a:r>
            <a:r>
              <a:rPr lang="en-US" altLang="zh-TW" sz="2000" dirty="0"/>
              <a:t>pad</a:t>
            </a:r>
            <a:r>
              <a:rPr lang="zh-TW" altLang="en-US" sz="2000" dirty="0"/>
              <a:t>函數處理</a:t>
            </a:r>
            <a:endParaRPr lang="en-US" altLang="zh-TW" sz="2000" dirty="0"/>
          </a:p>
          <a:p>
            <a:r>
              <a:rPr lang="zh-TW" altLang="en-US" sz="2000" dirty="0"/>
              <a:t>也可以使用</a:t>
            </a:r>
            <a:r>
              <a:rPr lang="en-US" altLang="zh-TW" sz="2000" dirty="0"/>
              <a:t>pad</a:t>
            </a:r>
            <a:r>
              <a:rPr lang="zh-TW" altLang="en-US" sz="2000" dirty="0"/>
              <a:t>函數做出上下左右不等量的填充</a:t>
            </a:r>
            <a:br>
              <a:rPr lang="en-US" altLang="zh-TW" sz="2000" dirty="0"/>
            </a:br>
            <a:r>
              <a:rPr lang="en-US" altLang="zh-TW" sz="2000" dirty="0"/>
              <a:t>(</a:t>
            </a:r>
            <a:r>
              <a:rPr lang="zh-TW" altLang="en-US" sz="2000" dirty="0"/>
              <a:t>或著填上不為</a:t>
            </a:r>
            <a:r>
              <a:rPr lang="en-US" altLang="zh-TW" sz="2000" dirty="0"/>
              <a:t>0</a:t>
            </a:r>
            <a:r>
              <a:rPr lang="zh-TW" altLang="en-US" sz="2000" dirty="0"/>
              <a:t>的數字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故這裡不贅述原理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00681662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9F8B4-CB29-4F1D-A593-193101BA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Pooling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4D88B-C752-4874-B227-EBC0E1F5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0"/>
            <a:ext cx="9601200" cy="4495800"/>
          </a:xfrm>
        </p:spPr>
        <p:txBody>
          <a:bodyPr/>
          <a:lstStyle/>
          <a:p>
            <a:r>
              <a:rPr lang="zh-TW" altLang="en-US" dirty="0"/>
              <a:t>池化層</a:t>
            </a:r>
            <a:endParaRPr lang="en-US" altLang="zh-TW" dirty="0"/>
          </a:p>
          <a:p>
            <a:pPr lvl="1"/>
            <a:r>
              <a:rPr lang="zh-TW" altLang="en-US" dirty="0"/>
              <a:t>用來抑制周圍像素</a:t>
            </a:r>
            <a:endParaRPr lang="en-US" altLang="zh-TW" dirty="0"/>
          </a:p>
          <a:p>
            <a:pPr lvl="1"/>
            <a:r>
              <a:rPr lang="zh-TW" altLang="en-US" dirty="0"/>
              <a:t>一定區域內的最大值即為輸出</a:t>
            </a:r>
          </a:p>
        </p:txBody>
      </p:sp>
      <p:pic>
        <p:nvPicPr>
          <p:cNvPr id="2050" name="Picture 2" descr="「Pooling」的圖片搜尋結果">
            <a:extLst>
              <a:ext uri="{FF2B5EF4-FFF2-40B4-BE49-F238E27FC236}">
                <a16:creationId xmlns:a16="http://schemas.microsoft.com/office/drawing/2014/main" id="{70D8661F-9E73-462C-8D87-48661C26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3" y="2780928"/>
            <a:ext cx="845461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CD5720-D573-4792-974A-D5CBF7DC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活化函數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22E300-9701-4673-B251-15926BC16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524000"/>
            <a:ext cx="10225136" cy="464130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在神經網路中如果不使用活化函數，那麼在神經網路中皆是以上層輸入的線性組合作為這一層的輸出（也就是矩陣相乘），輸出和輸入依然脫離不了線性關係，深度類神經網路便失去意義。</a:t>
            </a:r>
            <a:endParaRPr lang="en-US" altLang="zh-TW" sz="2800" dirty="0"/>
          </a:p>
          <a:p>
            <a:r>
              <a:rPr lang="zh-TW" altLang="en-US" sz="2800" dirty="0"/>
              <a:t>活化函數的條件</a:t>
            </a:r>
            <a:r>
              <a:rPr lang="en-US" altLang="zh-TW" sz="2800" dirty="0"/>
              <a:t>(</a:t>
            </a:r>
            <a:r>
              <a:rPr lang="zh-TW" altLang="en-US" sz="2800" dirty="0"/>
              <a:t>通常</a:t>
            </a:r>
            <a:r>
              <a:rPr lang="en-US" altLang="zh-TW" sz="2800" dirty="0"/>
              <a:t>):</a:t>
            </a:r>
          </a:p>
          <a:p>
            <a:pPr lvl="1"/>
            <a:r>
              <a:rPr lang="zh-TW" altLang="en-US" sz="2400" dirty="0"/>
              <a:t>非線性</a:t>
            </a:r>
            <a:endParaRPr lang="en-US" altLang="zh-TW" sz="2400" dirty="0"/>
          </a:p>
          <a:p>
            <a:pPr lvl="1"/>
            <a:r>
              <a:rPr lang="zh-TW" altLang="en-US" sz="2400" dirty="0"/>
              <a:t>不能出現斜率趨近無窮大的狀況</a:t>
            </a:r>
            <a:endParaRPr lang="en-US" altLang="zh-TW" sz="2400" dirty="0"/>
          </a:p>
          <a:p>
            <a:pPr lvl="1"/>
            <a:r>
              <a:rPr lang="zh-TW" altLang="en-US" sz="2400" dirty="0"/>
              <a:t>運算不能太過複雜</a:t>
            </a:r>
            <a:endParaRPr lang="en-US" altLang="zh-TW" sz="2400" dirty="0"/>
          </a:p>
          <a:p>
            <a:pPr lvl="2"/>
            <a:r>
              <a:rPr lang="zh-TW" altLang="en-US" sz="2000" dirty="0"/>
              <a:t>反例</a:t>
            </a:r>
            <a:r>
              <a:rPr lang="en-US" altLang="zh-TW" sz="2000" dirty="0"/>
              <a:t>:GELU</a:t>
            </a:r>
            <a:r>
              <a:rPr lang="zh-TW" altLang="en-US" sz="2000" dirty="0"/>
              <a:t>使用到了</a:t>
            </a:r>
            <a:r>
              <a:rPr lang="en-US" altLang="zh-TW" sz="2000" dirty="0"/>
              <a:t>erf</a:t>
            </a:r>
            <a:r>
              <a:rPr lang="zh-TW" altLang="en-US" sz="2000" dirty="0"/>
              <a:t>高斯誤差函數這種特殊函數</a:t>
            </a:r>
            <a:r>
              <a:rPr lang="en-US" altLang="zh-TW" sz="2000" dirty="0"/>
              <a:t>(</a:t>
            </a:r>
            <a:r>
              <a:rPr lang="zh-TW" altLang="en-US" sz="2000" dirty="0"/>
              <a:t>程式只能求取近似值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200" dirty="0"/>
              <a:t>可以不連續</a:t>
            </a:r>
            <a:r>
              <a:rPr lang="en-US" altLang="zh-TW" sz="2200" dirty="0"/>
              <a:t>(</a:t>
            </a:r>
            <a:r>
              <a:rPr lang="en-US" altLang="zh-TW" sz="2200" dirty="0" err="1"/>
              <a:t>ReLU</a:t>
            </a:r>
            <a:r>
              <a:rPr lang="zh-TW" altLang="en-US" sz="2200" dirty="0"/>
              <a:t>系列</a:t>
            </a:r>
            <a:r>
              <a:rPr lang="en-US" altLang="zh-TW" sz="2200" dirty="0"/>
              <a:t>)</a:t>
            </a:r>
            <a:r>
              <a:rPr lang="zh-TW" altLang="en-US" sz="2200" dirty="0"/>
              <a:t>，可以有上下界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40272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六角形設計範本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1792_TF03460519" id="{E08DA956-E155-433A-86C9-91E72287EC22}" vid="{5E371D95-6B35-40DB-97DA-94EECD9A8340}"/>
    </a:ext>
  </a:extLst>
</a:theme>
</file>

<file path=ppt/theme/theme2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427FAC-CD3A-494C-985C-09E26C5EA507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六角形設計投影片</Template>
  <TotalTime>4851</TotalTime>
  <Words>585</Words>
  <Application>Microsoft Office PowerPoint</Application>
  <PresentationFormat>自訂</PresentationFormat>
  <Paragraphs>87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Microsoft JhengHei UI</vt:lpstr>
      <vt:lpstr>MingLiu</vt:lpstr>
      <vt:lpstr>Arial</vt:lpstr>
      <vt:lpstr>Cambria Math</vt:lpstr>
      <vt:lpstr>Euphemia</vt:lpstr>
      <vt:lpstr>Palatino Linotype</vt:lpstr>
      <vt:lpstr>六角形設計範本</vt:lpstr>
      <vt:lpstr>神經網路的 理論架構分析 及 程式實作</vt:lpstr>
      <vt:lpstr>研究動機及研究目的</vt:lpstr>
      <vt:lpstr>FCN</vt:lpstr>
      <vt:lpstr>CNN</vt:lpstr>
      <vt:lpstr>CNN運算的簡化</vt:lpstr>
      <vt:lpstr>CNN運算的簡化</vt:lpstr>
      <vt:lpstr>CNN運算的簡化</vt:lpstr>
      <vt:lpstr>Pooling</vt:lpstr>
      <vt:lpstr>活化函數</vt:lpstr>
      <vt:lpstr>學習</vt:lpstr>
      <vt:lpstr>實作應用（Mnist手寫數字辨識）</vt:lpstr>
      <vt:lpstr>實作應用（Mnist手寫數字辨識）</vt:lpstr>
      <vt:lpstr>實作應用（Mnist手寫數字辨識）</vt:lpstr>
      <vt:lpstr>現有問題</vt:lpstr>
      <vt:lpstr>改進方法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神經網路的 理論架構分析 及 程式實作</dc:title>
  <dc:creator>適穎 葉</dc:creator>
  <cp:lastModifiedBy>適穎 葉</cp:lastModifiedBy>
  <cp:revision>53</cp:revision>
  <dcterms:created xsi:type="dcterms:W3CDTF">2020-01-01T12:24:14Z</dcterms:created>
  <dcterms:modified xsi:type="dcterms:W3CDTF">2020-01-09T07:48:26Z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