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86" r:id="rId7"/>
    <p:sldId id="287" r:id="rId8"/>
    <p:sldId id="290" r:id="rId9"/>
    <p:sldId id="269" r:id="rId10"/>
    <p:sldId id="288" r:id="rId11"/>
    <p:sldId id="26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10/29/2022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bike trip duration for casual riders year-round are always double that of members. This may be due to casual customers taking advantage of the low price of the single ride pass to travel everywhere in the city and completing multiple tasks before checking back in the bikes. While members are likely checking in their bike to the nearest station multiple times a day. The weekend also seems to be favored by the casual riders versus the members who use the bikes consistently throughout the week (most likely for commuting). As for seasons, members stay pretty consistent as well, while casuals seem to not ride as often during the colder months around winter. </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95657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Assumptions: members incorporate bike usage to daily schedule and has consistent numbers, while the usage for casuals very dramatically between months and days of the weeks (due to events, tourism, etc.) Casuals rent out bikes for twice the time of members on average (probable cause is full day passes) while members rent out bikes more often. Further info needed to see if tourism plays a part.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371294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246489"/>
            <a:ext cx="9035401" cy="1810512"/>
          </a:xfrm>
        </p:spPr>
        <p:txBody>
          <a:bodyPr/>
          <a:lstStyle/>
          <a:p>
            <a:r>
              <a:rPr lang="en-US" dirty="0" err="1"/>
              <a:t>Cyclistic</a:t>
            </a:r>
            <a:r>
              <a:rPr lang="en-US" dirty="0"/>
              <a:t> Rider Trips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974674"/>
            <a:ext cx="7077456" cy="868680"/>
          </a:xfrm>
        </p:spPr>
        <p:txBody>
          <a:bodyPr/>
          <a:lstStyle/>
          <a:p>
            <a:pPr marL="0" indent="0">
              <a:buNone/>
            </a:pPr>
            <a:r>
              <a:rPr lang="en-US" dirty="0"/>
              <a:t>Presented by: Kaheem Walters</a:t>
            </a:r>
          </a:p>
          <a:p>
            <a:pPr marL="0" indent="0">
              <a:buNone/>
            </a:pPr>
            <a:r>
              <a:rPr lang="en-US" dirty="0"/>
              <a:t>Last Updated: </a:t>
            </a:r>
            <a:r>
              <a:rPr lang="en-US"/>
              <a:t>October 29, </a:t>
            </a:r>
            <a:r>
              <a:rPr lang="en-US" dirty="0"/>
              <a:t>2022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33399" y="1031197"/>
            <a:ext cx="11214100" cy="840230"/>
          </a:xfrm>
        </p:spPr>
        <p:txBody>
          <a:bodyPr/>
          <a:lstStyle/>
          <a:p>
            <a:r>
              <a:rPr lang="en-US" sz="5400" dirty="0"/>
              <a:t>Table of Contents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399" y="2764757"/>
            <a:ext cx="11007571" cy="2659499"/>
          </a:xfrm>
        </p:spPr>
        <p:txBody>
          <a:bodyPr/>
          <a:lstStyle/>
          <a:p>
            <a:r>
              <a:rPr lang="en-US" sz="2800" dirty="0"/>
              <a:t>Purpose Statement</a:t>
            </a:r>
          </a:p>
          <a:p>
            <a:r>
              <a:rPr lang="en-US" sz="2800" dirty="0"/>
              <a:t>Data Story</a:t>
            </a:r>
          </a:p>
          <a:p>
            <a:r>
              <a:rPr lang="en-US" sz="2800" dirty="0"/>
              <a:t>Conclusion</a:t>
            </a:r>
          </a:p>
          <a:p>
            <a:r>
              <a:rPr lang="en-US" sz="2800" dirty="0"/>
              <a:t>Appendix</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anim calcmode="lin" valueType="num">
                                      <p:cBhvr>
                                        <p:cTn id="1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1000"/>
                                        <p:tgtEl>
                                          <p:spTgt spid="10">
                                            <p:txEl>
                                              <p:pRg st="1" end="1"/>
                                            </p:txEl>
                                          </p:spTgt>
                                        </p:tgtEl>
                                      </p:cBhvr>
                                    </p:animEffect>
                                    <p:anim calcmode="lin" valueType="num">
                                      <p:cBhvr>
                                        <p:cTn id="18"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1000"/>
                                        <p:tgtEl>
                                          <p:spTgt spid="10">
                                            <p:txEl>
                                              <p:pRg st="2" end="2"/>
                                            </p:txEl>
                                          </p:spTgt>
                                        </p:tgtEl>
                                      </p:cBhvr>
                                    </p:animEffect>
                                    <p:anim calcmode="lin" valueType="num">
                                      <p:cBhvr>
                                        <p:cTn id="2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1000"/>
                                        <p:tgtEl>
                                          <p:spTgt spid="10">
                                            <p:txEl>
                                              <p:pRg st="3" end="3"/>
                                            </p:txEl>
                                          </p:spTgt>
                                        </p:tgtEl>
                                      </p:cBhvr>
                                    </p:animEffect>
                                    <p:anim calcmode="lin" valueType="num">
                                      <p:cBhvr>
                                        <p:cTn id="28"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892A-7483-21F2-7282-86D992E90437}"/>
              </a:ext>
            </a:extLst>
          </p:cNvPr>
          <p:cNvSpPr>
            <a:spLocks noGrp="1"/>
          </p:cNvSpPr>
          <p:nvPr>
            <p:ph type="title"/>
          </p:nvPr>
        </p:nvSpPr>
        <p:spPr>
          <a:xfrm>
            <a:off x="444500" y="1336089"/>
            <a:ext cx="11214100" cy="840230"/>
          </a:xfrm>
        </p:spPr>
        <p:txBody>
          <a:bodyPr/>
          <a:lstStyle/>
          <a:p>
            <a:r>
              <a:rPr lang="en-US" sz="5400" dirty="0"/>
              <a:t>Objective</a:t>
            </a:r>
          </a:p>
        </p:txBody>
      </p:sp>
      <p:sp>
        <p:nvSpPr>
          <p:cNvPr id="3" name="Slide Number Placeholder 2">
            <a:extLst>
              <a:ext uri="{FF2B5EF4-FFF2-40B4-BE49-F238E27FC236}">
                <a16:creationId xmlns:a16="http://schemas.microsoft.com/office/drawing/2014/main" id="{F41745B7-8C82-E4E6-B8AD-504BC6AD80A4}"/>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C46BB2B1-5332-7E06-92F3-2734FDDA3B54}"/>
              </a:ext>
            </a:extLst>
          </p:cNvPr>
          <p:cNvSpPr>
            <a:spLocks noGrp="1"/>
          </p:cNvSpPr>
          <p:nvPr>
            <p:ph type="body" sz="quarter" idx="13"/>
          </p:nvPr>
        </p:nvSpPr>
        <p:spPr>
          <a:xfrm>
            <a:off x="444500" y="3429000"/>
            <a:ext cx="9871352" cy="2092911"/>
          </a:xfrm>
        </p:spPr>
        <p:txBody>
          <a:bodyPr/>
          <a:lstStyle/>
          <a:p>
            <a:r>
              <a:rPr lang="en-US" sz="2800" dirty="0"/>
              <a:t>Identify how members and casual riders use </a:t>
            </a:r>
            <a:r>
              <a:rPr lang="en-US" sz="2800" dirty="0" err="1"/>
              <a:t>Cyclistic</a:t>
            </a:r>
            <a:r>
              <a:rPr lang="en-US" sz="2800" dirty="0"/>
              <a:t> bikes differently</a:t>
            </a:r>
          </a:p>
        </p:txBody>
      </p:sp>
    </p:spTree>
    <p:extLst>
      <p:ext uri="{BB962C8B-B14F-4D97-AF65-F5344CB8AC3E}">
        <p14:creationId xmlns:p14="http://schemas.microsoft.com/office/powerpoint/2010/main" val="38995522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A918-0587-B03A-A3F7-9622411E0B8F}"/>
              </a:ext>
            </a:extLst>
          </p:cNvPr>
          <p:cNvSpPr>
            <a:spLocks noGrp="1"/>
          </p:cNvSpPr>
          <p:nvPr>
            <p:ph type="title"/>
          </p:nvPr>
        </p:nvSpPr>
        <p:spPr/>
        <p:txBody>
          <a:bodyPr/>
          <a:lstStyle/>
          <a:p>
            <a:r>
              <a:rPr lang="en-US" dirty="0"/>
              <a:t>Last Month Trip Data</a:t>
            </a:r>
          </a:p>
        </p:txBody>
      </p:sp>
      <p:sp>
        <p:nvSpPr>
          <p:cNvPr id="3" name="Slide Number Placeholder 2">
            <a:extLst>
              <a:ext uri="{FF2B5EF4-FFF2-40B4-BE49-F238E27FC236}">
                <a16:creationId xmlns:a16="http://schemas.microsoft.com/office/drawing/2014/main" id="{A0709E94-A58E-BF57-FBDA-98852491DF05}"/>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D0EBFD8B-37BD-9348-167C-506D1B3D2AA6}"/>
              </a:ext>
            </a:extLst>
          </p:cNvPr>
          <p:cNvSpPr>
            <a:spLocks noGrp="1"/>
          </p:cNvSpPr>
          <p:nvPr>
            <p:ph type="body" sz="quarter" idx="13"/>
          </p:nvPr>
        </p:nvSpPr>
        <p:spPr>
          <a:xfrm>
            <a:off x="444500" y="1625385"/>
            <a:ext cx="3792624" cy="4954524"/>
          </a:xfrm>
        </p:spPr>
        <p:txBody>
          <a:bodyPr/>
          <a:lstStyle/>
          <a:p>
            <a:pPr marL="0" indent="0">
              <a:buNone/>
            </a:pPr>
            <a:r>
              <a:rPr lang="en-US" dirty="0"/>
              <a:t>Key Takeaways:</a:t>
            </a:r>
          </a:p>
          <a:p>
            <a:r>
              <a:rPr lang="en-US" dirty="0"/>
              <a:t>In September 2022, casuals traveled more on Saturdays and members on Thursday.</a:t>
            </a:r>
          </a:p>
          <a:p>
            <a:r>
              <a:rPr lang="en-US" dirty="0"/>
              <a:t>Members had more trips but casuals on average had longer trips</a:t>
            </a:r>
          </a:p>
          <a:p>
            <a:endParaRPr lang="en-US" dirty="0"/>
          </a:p>
        </p:txBody>
      </p:sp>
      <p:pic>
        <p:nvPicPr>
          <p:cNvPr id="6" name="Picture 5">
            <a:extLst>
              <a:ext uri="{FF2B5EF4-FFF2-40B4-BE49-F238E27FC236}">
                <a16:creationId xmlns:a16="http://schemas.microsoft.com/office/drawing/2014/main" id="{3CF1FF88-73FE-BA80-62DF-96AD99EB3CC9}"/>
              </a:ext>
            </a:extLst>
          </p:cNvPr>
          <p:cNvPicPr>
            <a:picLocks noChangeAspect="1"/>
          </p:cNvPicPr>
          <p:nvPr/>
        </p:nvPicPr>
        <p:blipFill>
          <a:blip r:embed="rId2"/>
          <a:stretch>
            <a:fillRect/>
          </a:stretch>
        </p:blipFill>
        <p:spPr>
          <a:xfrm>
            <a:off x="4237124" y="1998482"/>
            <a:ext cx="7719206" cy="3260133"/>
          </a:xfrm>
          <a:prstGeom prst="rect">
            <a:avLst/>
          </a:prstGeom>
        </p:spPr>
      </p:pic>
    </p:spTree>
    <p:extLst>
      <p:ext uri="{BB962C8B-B14F-4D97-AF65-F5344CB8AC3E}">
        <p14:creationId xmlns:p14="http://schemas.microsoft.com/office/powerpoint/2010/main" val="4079241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A918-0587-B03A-A3F7-9622411E0B8F}"/>
              </a:ext>
            </a:extLst>
          </p:cNvPr>
          <p:cNvSpPr>
            <a:spLocks noGrp="1"/>
          </p:cNvSpPr>
          <p:nvPr>
            <p:ph type="title"/>
          </p:nvPr>
        </p:nvSpPr>
        <p:spPr/>
        <p:txBody>
          <a:bodyPr/>
          <a:lstStyle/>
          <a:p>
            <a:r>
              <a:rPr lang="en-US" dirty="0"/>
              <a:t>Bike Usage in the Past Year</a:t>
            </a:r>
          </a:p>
        </p:txBody>
      </p:sp>
      <p:sp>
        <p:nvSpPr>
          <p:cNvPr id="3" name="Slide Number Placeholder 2">
            <a:extLst>
              <a:ext uri="{FF2B5EF4-FFF2-40B4-BE49-F238E27FC236}">
                <a16:creationId xmlns:a16="http://schemas.microsoft.com/office/drawing/2014/main" id="{A0709E94-A58E-BF57-FBDA-98852491DF05}"/>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D0EBFD8B-37BD-9348-167C-506D1B3D2AA6}"/>
              </a:ext>
            </a:extLst>
          </p:cNvPr>
          <p:cNvSpPr>
            <a:spLocks noGrp="1"/>
          </p:cNvSpPr>
          <p:nvPr>
            <p:ph type="body" sz="quarter" idx="13"/>
          </p:nvPr>
        </p:nvSpPr>
        <p:spPr>
          <a:xfrm>
            <a:off x="444499" y="1625385"/>
            <a:ext cx="4683681" cy="1803615"/>
          </a:xfrm>
        </p:spPr>
        <p:txBody>
          <a:bodyPr/>
          <a:lstStyle/>
          <a:p>
            <a:r>
              <a:rPr lang="en-US" dirty="0"/>
              <a:t>Casual riders on average have longer trip durations than members</a:t>
            </a:r>
          </a:p>
          <a:p>
            <a:r>
              <a:rPr lang="en-US" dirty="0"/>
              <a:t>Weekends are usually busier than weekdays for casual but not members</a:t>
            </a:r>
          </a:p>
          <a:p>
            <a:r>
              <a:rPr lang="en-US" dirty="0"/>
              <a:t>Number of rides depend on the time of year, especially for casuals</a:t>
            </a:r>
          </a:p>
        </p:txBody>
      </p:sp>
      <p:pic>
        <p:nvPicPr>
          <p:cNvPr id="6" name="Picture 5" descr="Chart, bar chart&#10;&#10;Description automatically generated">
            <a:extLst>
              <a:ext uri="{FF2B5EF4-FFF2-40B4-BE49-F238E27FC236}">
                <a16:creationId xmlns:a16="http://schemas.microsoft.com/office/drawing/2014/main" id="{AB66EA9C-F536-282E-6D6C-CD5278F0B409}"/>
              </a:ext>
            </a:extLst>
          </p:cNvPr>
          <p:cNvPicPr>
            <a:picLocks noChangeAspect="1"/>
          </p:cNvPicPr>
          <p:nvPr/>
        </p:nvPicPr>
        <p:blipFill>
          <a:blip r:embed="rId3"/>
          <a:stretch>
            <a:fillRect/>
          </a:stretch>
        </p:blipFill>
        <p:spPr>
          <a:xfrm>
            <a:off x="6096000" y="283457"/>
            <a:ext cx="5749427" cy="3694886"/>
          </a:xfrm>
          <a:prstGeom prst="rect">
            <a:avLst/>
          </a:prstGeom>
        </p:spPr>
      </p:pic>
      <p:pic>
        <p:nvPicPr>
          <p:cNvPr id="8" name="Picture 7" descr="Chart, bar chart&#10;&#10;Description automatically generated">
            <a:extLst>
              <a:ext uri="{FF2B5EF4-FFF2-40B4-BE49-F238E27FC236}">
                <a16:creationId xmlns:a16="http://schemas.microsoft.com/office/drawing/2014/main" id="{3C3E133B-F921-B82E-B292-9E2C8D614DBC}"/>
              </a:ext>
            </a:extLst>
          </p:cNvPr>
          <p:cNvPicPr>
            <a:picLocks noChangeAspect="1"/>
          </p:cNvPicPr>
          <p:nvPr/>
        </p:nvPicPr>
        <p:blipFill>
          <a:blip r:embed="rId4"/>
          <a:stretch>
            <a:fillRect/>
          </a:stretch>
        </p:blipFill>
        <p:spPr>
          <a:xfrm>
            <a:off x="5282818" y="4044670"/>
            <a:ext cx="6798936" cy="2640012"/>
          </a:xfrm>
          <a:prstGeom prst="rect">
            <a:avLst/>
          </a:prstGeom>
        </p:spPr>
      </p:pic>
      <p:sp>
        <p:nvSpPr>
          <p:cNvPr id="5" name="TextBox 4">
            <a:extLst>
              <a:ext uri="{FF2B5EF4-FFF2-40B4-BE49-F238E27FC236}">
                <a16:creationId xmlns:a16="http://schemas.microsoft.com/office/drawing/2014/main" id="{EA329E0F-7299-218C-3F36-F4A1AB7A6191}"/>
              </a:ext>
            </a:extLst>
          </p:cNvPr>
          <p:cNvSpPr txBox="1"/>
          <p:nvPr/>
        </p:nvSpPr>
        <p:spPr>
          <a:xfrm>
            <a:off x="444498" y="3975929"/>
            <a:ext cx="4683681" cy="1205458"/>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Most used station by casual riders is Streeter Dr &amp; Grand Ave</a:t>
            </a:r>
          </a:p>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lang="en-US" sz="1600" dirty="0">
                <a:solidFill>
                  <a:srgbClr val="FFFFFF"/>
                </a:solidFill>
                <a:latin typeface="Arial"/>
                <a:cs typeface="Arial" panose="020B0604020202020204" pitchFamily="34" charset="0"/>
              </a:rPr>
              <a:t>Most used station by members is Kingsbury St &amp; Kinzie St</a:t>
            </a:r>
            <a:endParaRPr kumimoji="0" lang="en-US" sz="16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506793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1000"/>
                                        <p:tgtEl>
                                          <p:spTgt spid="5">
                                            <p:txEl>
                                              <p:pRg st="1" end="1"/>
                                            </p:txEl>
                                          </p:spTgt>
                                        </p:tgtEl>
                                      </p:cBhvr>
                                    </p:animEffect>
                                    <p:anim calcmode="lin" valueType="num">
                                      <p:cBhvr>
                                        <p:cTn id="2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Conclusion</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33399" y="1031197"/>
            <a:ext cx="11214100" cy="840230"/>
          </a:xfrm>
        </p:spPr>
        <p:txBody>
          <a:bodyPr/>
          <a:lstStyle/>
          <a:p>
            <a:r>
              <a:rPr lang="en-US" sz="5400" dirty="0"/>
              <a:t>Conclusion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399" y="2764757"/>
            <a:ext cx="11007571" cy="3815152"/>
          </a:xfrm>
        </p:spPr>
        <p:txBody>
          <a:bodyPr/>
          <a:lstStyle/>
          <a:p>
            <a:pPr marL="514350" indent="-514350">
              <a:buAutoNum type="arabicPeriod"/>
            </a:pPr>
            <a:r>
              <a:rPr lang="en-US" sz="2800" dirty="0"/>
              <a:t>The number of casual rides depend heavily on the time of year.</a:t>
            </a:r>
          </a:p>
          <a:p>
            <a:pPr marL="514350" indent="-514350">
              <a:buAutoNum type="arabicPeriod"/>
            </a:pPr>
            <a:r>
              <a:rPr lang="en-US" sz="2800" dirty="0"/>
              <a:t>On average, casuals rent out bikes for approximately double the amount of time as members.</a:t>
            </a:r>
          </a:p>
          <a:p>
            <a:pPr marL="514350" indent="-514350">
              <a:buFont typeface="Arial" panose="020B0604020202020204" pitchFamily="34" charset="0"/>
              <a:buAutoNum type="arabicPeriod"/>
            </a:pPr>
            <a:r>
              <a:rPr lang="en-US" sz="2800" dirty="0"/>
              <a:t>Casual riders generally rent out bikes for the weekend while members are more likely to rent out consistently throughout the </a:t>
            </a:r>
            <a:r>
              <a:rPr lang="en-US" sz="2800"/>
              <a:t>week.</a:t>
            </a:r>
            <a:endParaRPr lang="en-US" sz="2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235811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33399" y="1031197"/>
            <a:ext cx="11214100" cy="840230"/>
          </a:xfrm>
        </p:spPr>
        <p:txBody>
          <a:bodyPr/>
          <a:lstStyle/>
          <a:p>
            <a:r>
              <a:rPr lang="en-US" sz="5400" dirty="0"/>
              <a:t>Appendix</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399" y="2764757"/>
            <a:ext cx="11007571" cy="2659499"/>
          </a:xfrm>
        </p:spPr>
        <p:txBody>
          <a:bodyPr/>
          <a:lstStyle/>
          <a:p>
            <a:r>
              <a:rPr lang="en-US" sz="2800" dirty="0"/>
              <a:t>The City of Chicago owns all right, title, and interest in the Data</a:t>
            </a:r>
          </a:p>
          <a:p>
            <a:r>
              <a:rPr lang="en-US" sz="2800" dirty="0"/>
              <a:t>Motivate International, I. (n.d.). Divvy System Data. Divvy Bikes. Retrieved October 28, 2022, from https://divvybikes.com/system-data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203111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1565</TotalTime>
  <Words>439</Words>
  <Application>Microsoft Office PowerPoint</Application>
  <PresentationFormat>Widescreen</PresentationFormat>
  <Paragraphs>39</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Trade Gothic LT Pro</vt:lpstr>
      <vt:lpstr>Trebuchet MS</vt:lpstr>
      <vt:lpstr>Office Theme</vt:lpstr>
      <vt:lpstr>Cyclistic Rider Trips</vt:lpstr>
      <vt:lpstr>Table of Contents</vt:lpstr>
      <vt:lpstr>Objective</vt:lpstr>
      <vt:lpstr>Last Month Trip Data</vt:lpstr>
      <vt:lpstr>Bike Usage in the Past Year</vt:lpstr>
      <vt:lpstr>Conclusion</vt:lpstr>
      <vt:lpstr>Conclusion </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Rider Trips</dc:title>
  <dc:creator>Kaheem Walters</dc:creator>
  <cp:lastModifiedBy>Kaheem Walters</cp:lastModifiedBy>
  <cp:revision>14</cp:revision>
  <dcterms:created xsi:type="dcterms:W3CDTF">2022-10-26T20:17:00Z</dcterms:created>
  <dcterms:modified xsi:type="dcterms:W3CDTF">2022-10-29T16:26:53Z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