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90F-EAB6-41B5-8CCF-C28BA9C89377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2F5C-ECAC-40FB-96A2-B5D5177BE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56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90F-EAB6-41B5-8CCF-C28BA9C89377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2F5C-ECAC-40FB-96A2-B5D5177BE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39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90F-EAB6-41B5-8CCF-C28BA9C89377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2F5C-ECAC-40FB-96A2-B5D5177BE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501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90F-EAB6-41B5-8CCF-C28BA9C89377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2F5C-ECAC-40FB-96A2-B5D5177BE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70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90F-EAB6-41B5-8CCF-C28BA9C89377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2F5C-ECAC-40FB-96A2-B5D5177BE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91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90F-EAB6-41B5-8CCF-C28BA9C89377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2F5C-ECAC-40FB-96A2-B5D5177BE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9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90F-EAB6-41B5-8CCF-C28BA9C89377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2F5C-ECAC-40FB-96A2-B5D5177BE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313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90F-EAB6-41B5-8CCF-C28BA9C89377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2F5C-ECAC-40FB-96A2-B5D5177BE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3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90F-EAB6-41B5-8CCF-C28BA9C89377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2F5C-ECAC-40FB-96A2-B5D5177BE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05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90F-EAB6-41B5-8CCF-C28BA9C89377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2F5C-ECAC-40FB-96A2-B5D5177BE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9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1790F-EAB6-41B5-8CCF-C28BA9C89377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52F5C-ECAC-40FB-96A2-B5D5177BE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44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F1790F-EAB6-41B5-8CCF-C28BA9C89377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52F5C-ECAC-40FB-96A2-B5D5177BE2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08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744795"/>
              </p:ext>
            </p:extLst>
          </p:nvPr>
        </p:nvGraphicFramePr>
        <p:xfrm>
          <a:off x="573206" y="818865"/>
          <a:ext cx="11202481" cy="446048"/>
        </p:xfrm>
        <a:graphic>
          <a:graphicData uri="http://schemas.openxmlformats.org/drawingml/2006/table">
            <a:tbl>
              <a:tblPr/>
              <a:tblGrid>
                <a:gridCol w="11202481">
                  <a:extLst>
                    <a:ext uri="{9D8B030D-6E8A-4147-A177-3AD203B41FA5}">
                      <a16:colId xmlns:a16="http://schemas.microsoft.com/office/drawing/2014/main" val="1640543850"/>
                    </a:ext>
                  </a:extLst>
                </a:gridCol>
              </a:tblGrid>
              <a:tr h="4460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Check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53862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9021180"/>
              </p:ext>
            </p:extLst>
          </p:nvPr>
        </p:nvGraphicFramePr>
        <p:xfrm>
          <a:off x="573206" y="1271239"/>
          <a:ext cx="1214651" cy="3901261"/>
        </p:xfrm>
        <a:graphic>
          <a:graphicData uri="http://schemas.openxmlformats.org/drawingml/2006/table">
            <a:tbl>
              <a:tblPr/>
              <a:tblGrid>
                <a:gridCol w="1214651">
                  <a:extLst>
                    <a:ext uri="{9D8B030D-6E8A-4147-A177-3AD203B41FA5}">
                      <a16:colId xmlns:a16="http://schemas.microsoft.com/office/drawing/2014/main" val="570080416"/>
                    </a:ext>
                  </a:extLst>
                </a:gridCol>
              </a:tblGrid>
              <a:tr h="3901261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sz="1400" b="1" dirty="0" smtClean="0"/>
                        <a:t>Blood sugar</a:t>
                      </a:r>
                      <a:endParaRPr lang="en-US" sz="14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81227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417777"/>
              </p:ext>
            </p:extLst>
          </p:nvPr>
        </p:nvGraphicFramePr>
        <p:xfrm>
          <a:off x="1787857" y="1264913"/>
          <a:ext cx="9987830" cy="3907588"/>
        </p:xfrm>
        <a:graphic>
          <a:graphicData uri="http://schemas.openxmlformats.org/drawingml/2006/table">
            <a:tbl>
              <a:tblPr/>
              <a:tblGrid>
                <a:gridCol w="9987830">
                  <a:extLst>
                    <a:ext uri="{9D8B030D-6E8A-4147-A177-3AD203B41FA5}">
                      <a16:colId xmlns:a16="http://schemas.microsoft.com/office/drawing/2014/main" val="3378190191"/>
                    </a:ext>
                  </a:extLst>
                </a:gridCol>
              </a:tblGrid>
              <a:tr h="3907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121514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909925"/>
              </p:ext>
            </p:extLst>
          </p:nvPr>
        </p:nvGraphicFramePr>
        <p:xfrm>
          <a:off x="1787857" y="818865"/>
          <a:ext cx="1105468" cy="4353635"/>
        </p:xfrm>
        <a:graphic>
          <a:graphicData uri="http://schemas.openxmlformats.org/drawingml/2006/table">
            <a:tbl>
              <a:tblPr/>
              <a:tblGrid>
                <a:gridCol w="1105468">
                  <a:extLst>
                    <a:ext uri="{9D8B030D-6E8A-4147-A177-3AD203B41FA5}">
                      <a16:colId xmlns:a16="http://schemas.microsoft.com/office/drawing/2014/main" val="4242887658"/>
                    </a:ext>
                  </a:extLst>
                </a:gridCol>
              </a:tblGrid>
              <a:tr h="435363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Test</a:t>
                      </a:r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21369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975827"/>
              </p:ext>
            </p:extLst>
          </p:nvPr>
        </p:nvGraphicFramePr>
        <p:xfrm>
          <a:off x="2893325" y="818865"/>
          <a:ext cx="1869744" cy="4353635"/>
        </p:xfrm>
        <a:graphic>
          <a:graphicData uri="http://schemas.openxmlformats.org/drawingml/2006/table">
            <a:tbl>
              <a:tblPr/>
              <a:tblGrid>
                <a:gridCol w="1869744">
                  <a:extLst>
                    <a:ext uri="{9D8B030D-6E8A-4147-A177-3AD203B41FA5}">
                      <a16:colId xmlns:a16="http://schemas.microsoft.com/office/drawing/2014/main" val="1808414056"/>
                    </a:ext>
                  </a:extLst>
                </a:gridCol>
              </a:tblGrid>
              <a:tr h="435363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Details/Indicator</a:t>
                      </a:r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99929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3349550"/>
              </p:ext>
            </p:extLst>
          </p:nvPr>
        </p:nvGraphicFramePr>
        <p:xfrm>
          <a:off x="4763069" y="818866"/>
          <a:ext cx="3521122" cy="4353635"/>
        </p:xfrm>
        <a:graphic>
          <a:graphicData uri="http://schemas.openxmlformats.org/drawingml/2006/table">
            <a:tbl>
              <a:tblPr/>
              <a:tblGrid>
                <a:gridCol w="3521122">
                  <a:extLst>
                    <a:ext uri="{9D8B030D-6E8A-4147-A177-3AD203B41FA5}">
                      <a16:colId xmlns:a16="http://schemas.microsoft.com/office/drawing/2014/main" val="2833807301"/>
                    </a:ext>
                  </a:extLst>
                </a:gridCol>
              </a:tblGrid>
              <a:tr h="4353635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</a:t>
                      </a:r>
                      <a:r>
                        <a:rPr lang="en-US" b="1" dirty="0" smtClean="0"/>
                        <a:t>Meaning of lab test</a:t>
                      </a:r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71582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537029"/>
              </p:ext>
            </p:extLst>
          </p:nvPr>
        </p:nvGraphicFramePr>
        <p:xfrm>
          <a:off x="6400800" y="1269241"/>
          <a:ext cx="1897039" cy="3903260"/>
        </p:xfrm>
        <a:graphic>
          <a:graphicData uri="http://schemas.openxmlformats.org/drawingml/2006/table">
            <a:tbl>
              <a:tblPr/>
              <a:tblGrid>
                <a:gridCol w="1897039">
                  <a:extLst>
                    <a:ext uri="{9D8B030D-6E8A-4147-A177-3AD203B41FA5}">
                      <a16:colId xmlns:a16="http://schemas.microsoft.com/office/drawing/2014/main" val="634128411"/>
                    </a:ext>
                  </a:extLst>
                </a:gridCol>
              </a:tblGrid>
              <a:tr h="3903260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72599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142847"/>
              </p:ext>
            </p:extLst>
          </p:nvPr>
        </p:nvGraphicFramePr>
        <p:xfrm>
          <a:off x="8284191" y="832513"/>
          <a:ext cx="3493827" cy="4339988"/>
        </p:xfrm>
        <a:graphic>
          <a:graphicData uri="http://schemas.openxmlformats.org/drawingml/2006/table">
            <a:tbl>
              <a:tblPr/>
              <a:tblGrid>
                <a:gridCol w="3493827">
                  <a:extLst>
                    <a:ext uri="{9D8B030D-6E8A-4147-A177-3AD203B41FA5}">
                      <a16:colId xmlns:a16="http://schemas.microsoft.com/office/drawing/2014/main" val="2484858697"/>
                    </a:ext>
                  </a:extLst>
                </a:gridCol>
              </a:tblGrid>
              <a:tr h="433998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Action if NOT GREEN</a:t>
                      </a:r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36240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9772962"/>
              </p:ext>
            </p:extLst>
          </p:nvPr>
        </p:nvGraphicFramePr>
        <p:xfrm>
          <a:off x="1801504" y="1269241"/>
          <a:ext cx="1105469" cy="3903259"/>
        </p:xfrm>
        <a:graphic>
          <a:graphicData uri="http://schemas.openxmlformats.org/drawingml/2006/table">
            <a:tbl>
              <a:tblPr/>
              <a:tblGrid>
                <a:gridCol w="1105469">
                  <a:extLst>
                    <a:ext uri="{9D8B030D-6E8A-4147-A177-3AD203B41FA5}">
                      <a16:colId xmlns:a16="http://schemas.microsoft.com/office/drawing/2014/main" val="1941104788"/>
                    </a:ext>
                  </a:extLst>
                </a:gridCol>
              </a:tblGrid>
              <a:tr h="3903259">
                <a:tc>
                  <a:txBody>
                    <a:bodyPr/>
                    <a:lstStyle/>
                    <a:p>
                      <a:r>
                        <a:rPr lang="en-US" dirty="0" smtClean="0"/>
                        <a:t>HBA1C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101031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64806"/>
              </p:ext>
            </p:extLst>
          </p:nvPr>
        </p:nvGraphicFramePr>
        <p:xfrm>
          <a:off x="2906973" y="1282890"/>
          <a:ext cx="1842448" cy="3889611"/>
        </p:xfrm>
        <a:graphic>
          <a:graphicData uri="http://schemas.openxmlformats.org/drawingml/2006/table">
            <a:tbl>
              <a:tblPr/>
              <a:tblGrid>
                <a:gridCol w="1842448">
                  <a:extLst>
                    <a:ext uri="{9D8B030D-6E8A-4147-A177-3AD203B41FA5}">
                      <a16:colId xmlns:a16="http://schemas.microsoft.com/office/drawing/2014/main" val="2760707778"/>
                    </a:ext>
                  </a:extLst>
                </a:gridCol>
              </a:tblGrid>
              <a:tr h="3889611">
                <a:tc>
                  <a:txBody>
                    <a:bodyPr/>
                    <a:lstStyle/>
                    <a:p>
                      <a:r>
                        <a:rPr lang="en-US" dirty="0" smtClean="0"/>
                        <a:t>Average blood sugar in last 3 months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988501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487946"/>
              </p:ext>
            </p:extLst>
          </p:nvPr>
        </p:nvGraphicFramePr>
        <p:xfrm>
          <a:off x="4776716" y="1269241"/>
          <a:ext cx="1624084" cy="3903259"/>
        </p:xfrm>
        <a:graphic>
          <a:graphicData uri="http://schemas.openxmlformats.org/drawingml/2006/table">
            <a:tbl>
              <a:tblPr/>
              <a:tblGrid>
                <a:gridCol w="1624084">
                  <a:extLst>
                    <a:ext uri="{9D8B030D-6E8A-4147-A177-3AD203B41FA5}">
                      <a16:colId xmlns:a16="http://schemas.microsoft.com/office/drawing/2014/main" val="2071027683"/>
                    </a:ext>
                  </a:extLst>
                </a:gridCol>
              </a:tblGrid>
              <a:tr h="390325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Less than 5.6%</a:t>
                      </a:r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289983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110402"/>
              </p:ext>
            </p:extLst>
          </p:nvPr>
        </p:nvGraphicFramePr>
        <p:xfrm>
          <a:off x="8265881" y="1282890"/>
          <a:ext cx="3493827" cy="3889611"/>
        </p:xfrm>
        <a:graphic>
          <a:graphicData uri="http://schemas.openxmlformats.org/drawingml/2006/table">
            <a:tbl>
              <a:tblPr/>
              <a:tblGrid>
                <a:gridCol w="3493827">
                  <a:extLst>
                    <a:ext uri="{9D8B030D-6E8A-4147-A177-3AD203B41FA5}">
                      <a16:colId xmlns:a16="http://schemas.microsoft.com/office/drawing/2014/main" val="70673270"/>
                    </a:ext>
                  </a:extLst>
                </a:gridCol>
              </a:tblGrid>
              <a:tr h="388961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Diet and physical activity</a:t>
                      </a:r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28423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3244944"/>
              </p:ext>
            </p:extLst>
          </p:nvPr>
        </p:nvGraphicFramePr>
        <p:xfrm>
          <a:off x="6400800" y="1869743"/>
          <a:ext cx="5363570" cy="736979"/>
        </p:xfrm>
        <a:graphic>
          <a:graphicData uri="http://schemas.openxmlformats.org/drawingml/2006/table">
            <a:tbl>
              <a:tblPr/>
              <a:tblGrid>
                <a:gridCol w="5363570">
                  <a:extLst>
                    <a:ext uri="{9D8B030D-6E8A-4147-A177-3AD203B41FA5}">
                      <a16:colId xmlns:a16="http://schemas.microsoft.com/office/drawing/2014/main" val="3703933847"/>
                    </a:ext>
                  </a:extLst>
                </a:gridCol>
              </a:tblGrid>
              <a:tr h="736979"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5911730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4862547"/>
              </p:ext>
            </p:extLst>
          </p:nvPr>
        </p:nvGraphicFramePr>
        <p:xfrm>
          <a:off x="8297839" y="1897039"/>
          <a:ext cx="3461869" cy="731520"/>
        </p:xfrm>
        <a:graphic>
          <a:graphicData uri="http://schemas.openxmlformats.org/drawingml/2006/table">
            <a:tbl>
              <a:tblPr/>
              <a:tblGrid>
                <a:gridCol w="3461869">
                  <a:extLst>
                    <a:ext uri="{9D8B030D-6E8A-4147-A177-3AD203B41FA5}">
                      <a16:colId xmlns:a16="http://schemas.microsoft.com/office/drawing/2014/main" val="3745555549"/>
                    </a:ext>
                  </a:extLst>
                </a:gridCol>
              </a:tblGrid>
              <a:tr h="723331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Do RBS for all </a:t>
                      </a:r>
                    </a:p>
                    <a:p>
                      <a:r>
                        <a:rPr lang="en-US" sz="1400" b="1" dirty="0" smtClean="0"/>
                        <a:t>No symptoms - next day FBG &amp; 2hr PPG Symptomatic - start treatment</a:t>
                      </a:r>
                      <a:endParaRPr lang="en-US" sz="14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651412"/>
                  </a:ext>
                </a:extLst>
              </a:tr>
            </a:tbl>
          </a:graphicData>
        </a:graphic>
      </p:graphicFrame>
      <p:sp>
        <p:nvSpPr>
          <p:cNvPr id="24" name="Rectangle 23"/>
          <p:cNvSpPr/>
          <p:nvPr/>
        </p:nvSpPr>
        <p:spPr>
          <a:xfrm>
            <a:off x="2547611" y="448872"/>
            <a:ext cx="5880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INTERPRETATION OF LABORATORY TESTS - NON - DIABETICS</a:t>
            </a:r>
            <a:endParaRPr lang="en-US" b="1" dirty="0"/>
          </a:p>
        </p:txBody>
      </p:sp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013902"/>
              </p:ext>
            </p:extLst>
          </p:nvPr>
        </p:nvGraphicFramePr>
        <p:xfrm>
          <a:off x="1796842" y="2620370"/>
          <a:ext cx="1110131" cy="2552131"/>
        </p:xfrm>
        <a:graphic>
          <a:graphicData uri="http://schemas.openxmlformats.org/drawingml/2006/table">
            <a:tbl>
              <a:tblPr/>
              <a:tblGrid>
                <a:gridCol w="1110131">
                  <a:extLst>
                    <a:ext uri="{9D8B030D-6E8A-4147-A177-3AD203B41FA5}">
                      <a16:colId xmlns:a16="http://schemas.microsoft.com/office/drawing/2014/main" val="3345785079"/>
                    </a:ext>
                  </a:extLst>
                </a:gridCol>
              </a:tblGrid>
              <a:tr h="2552131">
                <a:tc>
                  <a:txBody>
                    <a:bodyPr/>
                    <a:lstStyle/>
                    <a:p>
                      <a:r>
                        <a:rPr lang="en-US" dirty="0" smtClean="0"/>
                        <a:t>FBG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3476132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315312"/>
              </p:ext>
            </p:extLst>
          </p:nvPr>
        </p:nvGraphicFramePr>
        <p:xfrm>
          <a:off x="2906973" y="2606722"/>
          <a:ext cx="1856096" cy="2565779"/>
        </p:xfrm>
        <a:graphic>
          <a:graphicData uri="http://schemas.openxmlformats.org/drawingml/2006/table">
            <a:tbl>
              <a:tblPr/>
              <a:tblGrid>
                <a:gridCol w="1856096">
                  <a:extLst>
                    <a:ext uri="{9D8B030D-6E8A-4147-A177-3AD203B41FA5}">
                      <a16:colId xmlns:a16="http://schemas.microsoft.com/office/drawing/2014/main" val="2911654698"/>
                    </a:ext>
                  </a:extLst>
                </a:gridCol>
              </a:tblGrid>
              <a:tr h="2565779">
                <a:tc>
                  <a:txBody>
                    <a:bodyPr/>
                    <a:lstStyle/>
                    <a:p>
                      <a:r>
                        <a:rPr lang="en-US" dirty="0" smtClean="0"/>
                        <a:t>Fast 8hrs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425935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720716"/>
              </p:ext>
            </p:extLst>
          </p:nvPr>
        </p:nvGraphicFramePr>
        <p:xfrm>
          <a:off x="4790364" y="2620371"/>
          <a:ext cx="1610436" cy="2552131"/>
        </p:xfrm>
        <a:graphic>
          <a:graphicData uri="http://schemas.openxmlformats.org/drawingml/2006/table">
            <a:tbl>
              <a:tblPr/>
              <a:tblGrid>
                <a:gridCol w="1610436">
                  <a:extLst>
                    <a:ext uri="{9D8B030D-6E8A-4147-A177-3AD203B41FA5}">
                      <a16:colId xmlns:a16="http://schemas.microsoft.com/office/drawing/2014/main" val="2482370643"/>
                    </a:ext>
                  </a:extLst>
                </a:gridCol>
              </a:tblGrid>
              <a:tr h="255213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Less than 5.5mmol/1</a:t>
                      </a:r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790790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220988"/>
              </p:ext>
            </p:extLst>
          </p:nvPr>
        </p:nvGraphicFramePr>
        <p:xfrm>
          <a:off x="6400800" y="2620370"/>
          <a:ext cx="1897039" cy="2552131"/>
        </p:xfrm>
        <a:graphic>
          <a:graphicData uri="http://schemas.openxmlformats.org/drawingml/2006/table">
            <a:tbl>
              <a:tblPr/>
              <a:tblGrid>
                <a:gridCol w="1897039">
                  <a:extLst>
                    <a:ext uri="{9D8B030D-6E8A-4147-A177-3AD203B41FA5}">
                      <a16:colId xmlns:a16="http://schemas.microsoft.com/office/drawing/2014/main" val="191232403"/>
                    </a:ext>
                  </a:extLst>
                </a:gridCol>
              </a:tblGrid>
              <a:tr h="2552131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8385920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077851"/>
              </p:ext>
            </p:extLst>
          </p:nvPr>
        </p:nvGraphicFramePr>
        <p:xfrm>
          <a:off x="8270543" y="2634018"/>
          <a:ext cx="3507475" cy="2538483"/>
        </p:xfrm>
        <a:graphic>
          <a:graphicData uri="http://schemas.openxmlformats.org/drawingml/2006/table">
            <a:tbl>
              <a:tblPr/>
              <a:tblGrid>
                <a:gridCol w="3507475">
                  <a:extLst>
                    <a:ext uri="{9D8B030D-6E8A-4147-A177-3AD203B41FA5}">
                      <a16:colId xmlns:a16="http://schemas.microsoft.com/office/drawing/2014/main" val="1917251023"/>
                    </a:ext>
                  </a:extLst>
                </a:gridCol>
              </a:tblGrid>
              <a:tr h="253848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Diet and physical activity</a:t>
                      </a:r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301861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818306"/>
              </p:ext>
            </p:extLst>
          </p:nvPr>
        </p:nvGraphicFramePr>
        <p:xfrm>
          <a:off x="8284191" y="3270004"/>
          <a:ext cx="3480179" cy="646903"/>
        </p:xfrm>
        <a:graphic>
          <a:graphicData uri="http://schemas.openxmlformats.org/drawingml/2006/table">
            <a:tbl>
              <a:tblPr/>
              <a:tblGrid>
                <a:gridCol w="3480179">
                  <a:extLst>
                    <a:ext uri="{9D8B030D-6E8A-4147-A177-3AD203B41FA5}">
                      <a16:colId xmlns:a16="http://schemas.microsoft.com/office/drawing/2014/main" val="2610619889"/>
                    </a:ext>
                  </a:extLst>
                </a:gridCol>
              </a:tblGrid>
              <a:tr h="64690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Start treatment</a:t>
                      </a:r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522751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1774209" y="3930555"/>
          <a:ext cx="1132764" cy="1241946"/>
        </p:xfrm>
        <a:graphic>
          <a:graphicData uri="http://schemas.openxmlformats.org/drawingml/2006/table">
            <a:tbl>
              <a:tblPr/>
              <a:tblGrid>
                <a:gridCol w="1132764">
                  <a:extLst>
                    <a:ext uri="{9D8B030D-6E8A-4147-A177-3AD203B41FA5}">
                      <a16:colId xmlns:a16="http://schemas.microsoft.com/office/drawing/2014/main" val="465459075"/>
                    </a:ext>
                  </a:extLst>
                </a:gridCol>
              </a:tblGrid>
              <a:tr h="1241946">
                <a:tc>
                  <a:txBody>
                    <a:bodyPr/>
                    <a:lstStyle/>
                    <a:p>
                      <a:r>
                        <a:rPr lang="en-US" dirty="0" smtClean="0"/>
                        <a:t>2hr PPG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693827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2906973" y="3916907"/>
          <a:ext cx="1842448" cy="1255594"/>
        </p:xfrm>
        <a:graphic>
          <a:graphicData uri="http://schemas.openxmlformats.org/drawingml/2006/table">
            <a:tbl>
              <a:tblPr/>
              <a:tblGrid>
                <a:gridCol w="1842448">
                  <a:extLst>
                    <a:ext uri="{9D8B030D-6E8A-4147-A177-3AD203B41FA5}">
                      <a16:colId xmlns:a16="http://schemas.microsoft.com/office/drawing/2014/main" val="3399053561"/>
                    </a:ext>
                  </a:extLst>
                </a:gridCol>
              </a:tblGrid>
              <a:tr h="1255594">
                <a:tc>
                  <a:txBody>
                    <a:bodyPr/>
                    <a:lstStyle/>
                    <a:p>
                      <a:r>
                        <a:rPr lang="en-US" dirty="0" smtClean="0"/>
                        <a:t>2hrs after a meal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067944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668303"/>
              </p:ext>
            </p:extLst>
          </p:nvPr>
        </p:nvGraphicFramePr>
        <p:xfrm>
          <a:off x="4790364" y="3915543"/>
          <a:ext cx="1624084" cy="1256958"/>
        </p:xfrm>
        <a:graphic>
          <a:graphicData uri="http://schemas.openxmlformats.org/drawingml/2006/table">
            <a:tbl>
              <a:tblPr/>
              <a:tblGrid>
                <a:gridCol w="1624084">
                  <a:extLst>
                    <a:ext uri="{9D8B030D-6E8A-4147-A177-3AD203B41FA5}">
                      <a16:colId xmlns:a16="http://schemas.microsoft.com/office/drawing/2014/main" val="909750715"/>
                    </a:ext>
                  </a:extLst>
                </a:gridCol>
              </a:tblGrid>
              <a:tr h="125695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&lt;7.7mmol/I</a:t>
                      </a:r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021190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575752"/>
              </p:ext>
            </p:extLst>
          </p:nvPr>
        </p:nvGraphicFramePr>
        <p:xfrm>
          <a:off x="6414448" y="3916907"/>
          <a:ext cx="1910686" cy="1255594"/>
        </p:xfrm>
        <a:graphic>
          <a:graphicData uri="http://schemas.openxmlformats.org/drawingml/2006/table">
            <a:tbl>
              <a:tblPr/>
              <a:tblGrid>
                <a:gridCol w="1910686">
                  <a:extLst>
                    <a:ext uri="{9D8B030D-6E8A-4147-A177-3AD203B41FA5}">
                      <a16:colId xmlns:a16="http://schemas.microsoft.com/office/drawing/2014/main" val="3244729423"/>
                    </a:ext>
                  </a:extLst>
                </a:gridCol>
              </a:tblGrid>
              <a:tr h="1255594"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3021256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646997"/>
              </p:ext>
            </p:extLst>
          </p:nvPr>
        </p:nvGraphicFramePr>
        <p:xfrm>
          <a:off x="8270543" y="3915543"/>
          <a:ext cx="3493827" cy="1256958"/>
        </p:xfrm>
        <a:graphic>
          <a:graphicData uri="http://schemas.openxmlformats.org/drawingml/2006/table">
            <a:tbl>
              <a:tblPr/>
              <a:tblGrid>
                <a:gridCol w="3493827">
                  <a:extLst>
                    <a:ext uri="{9D8B030D-6E8A-4147-A177-3AD203B41FA5}">
                      <a16:colId xmlns:a16="http://schemas.microsoft.com/office/drawing/2014/main" val="571206611"/>
                    </a:ext>
                  </a:extLst>
                </a:gridCol>
              </a:tblGrid>
              <a:tr h="125695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Diet and physical activity</a:t>
                      </a:r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343919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9792293"/>
              </p:ext>
            </p:extLst>
          </p:nvPr>
        </p:nvGraphicFramePr>
        <p:xfrm>
          <a:off x="8311487" y="4544705"/>
          <a:ext cx="3452884" cy="627797"/>
        </p:xfrm>
        <a:graphic>
          <a:graphicData uri="http://schemas.openxmlformats.org/drawingml/2006/table">
            <a:tbl>
              <a:tblPr/>
              <a:tblGrid>
                <a:gridCol w="3452884">
                  <a:extLst>
                    <a:ext uri="{9D8B030D-6E8A-4147-A177-3AD203B41FA5}">
                      <a16:colId xmlns:a16="http://schemas.microsoft.com/office/drawing/2014/main" val="743012310"/>
                    </a:ext>
                  </a:extLst>
                </a:gridCol>
              </a:tblGrid>
              <a:tr h="62779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Start treatment</a:t>
                      </a:r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7700424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115484"/>
              </p:ext>
            </p:extLst>
          </p:nvPr>
        </p:nvGraphicFramePr>
        <p:xfrm>
          <a:off x="6384821" y="1269240"/>
          <a:ext cx="1913018" cy="640080"/>
        </p:xfrm>
        <a:graphic>
          <a:graphicData uri="http://schemas.openxmlformats.org/drawingml/2006/table">
            <a:tbl>
              <a:tblPr/>
              <a:tblGrid>
                <a:gridCol w="1913018">
                  <a:extLst>
                    <a:ext uri="{9D8B030D-6E8A-4147-A177-3AD203B41FA5}">
                      <a16:colId xmlns:a16="http://schemas.microsoft.com/office/drawing/2014/main" val="4216858903"/>
                    </a:ext>
                  </a:extLst>
                </a:gridCol>
              </a:tblGrid>
              <a:tr h="582526">
                <a:tc>
                  <a:txBody>
                    <a:bodyPr/>
                    <a:lstStyle/>
                    <a:p>
                      <a:r>
                        <a:rPr lang="en-US" sz="1800" b="1" dirty="0" smtClean="0"/>
                        <a:t>5.7-6.4% </a:t>
                      </a:r>
                    </a:p>
                    <a:p>
                      <a:r>
                        <a:rPr lang="en-US" sz="1800" b="1" dirty="0" smtClean="0"/>
                        <a:t>    Pre-diabetic</a:t>
                      </a:r>
                      <a:endParaRPr lang="en-US" sz="18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086333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78816"/>
              </p:ext>
            </p:extLst>
          </p:nvPr>
        </p:nvGraphicFramePr>
        <p:xfrm>
          <a:off x="6387152" y="1884520"/>
          <a:ext cx="1910687" cy="734486"/>
        </p:xfrm>
        <a:graphic>
          <a:graphicData uri="http://schemas.openxmlformats.org/drawingml/2006/table">
            <a:tbl>
              <a:tblPr/>
              <a:tblGrid>
                <a:gridCol w="1910687">
                  <a:extLst>
                    <a:ext uri="{9D8B030D-6E8A-4147-A177-3AD203B41FA5}">
                      <a16:colId xmlns:a16="http://schemas.microsoft.com/office/drawing/2014/main" val="3351500619"/>
                    </a:ext>
                  </a:extLst>
                </a:gridCol>
              </a:tblGrid>
              <a:tr h="73448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≥6.5% </a:t>
                      </a:r>
                    </a:p>
                    <a:p>
                      <a:r>
                        <a:rPr lang="en-US" b="1" dirty="0" smtClean="0"/>
                        <a:t>     Diabetic</a:t>
                      </a:r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317568"/>
                  </a:ext>
                </a:extLst>
              </a:tr>
            </a:tbl>
          </a:graphicData>
        </a:graphic>
      </p:graphicFrame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0122796"/>
              </p:ext>
            </p:extLst>
          </p:nvPr>
        </p:nvGraphicFramePr>
        <p:xfrm>
          <a:off x="6400800" y="2623334"/>
          <a:ext cx="1885722" cy="652129"/>
        </p:xfrm>
        <a:graphic>
          <a:graphicData uri="http://schemas.openxmlformats.org/drawingml/2006/table">
            <a:tbl>
              <a:tblPr/>
              <a:tblGrid>
                <a:gridCol w="1885722">
                  <a:extLst>
                    <a:ext uri="{9D8B030D-6E8A-4147-A177-3AD203B41FA5}">
                      <a16:colId xmlns:a16="http://schemas.microsoft.com/office/drawing/2014/main" val="2370821809"/>
                    </a:ext>
                  </a:extLst>
                </a:gridCol>
              </a:tblGrid>
              <a:tr h="652129">
                <a:tc>
                  <a:txBody>
                    <a:bodyPr/>
                    <a:lstStyle/>
                    <a:p>
                      <a:r>
                        <a:rPr lang="en-US" b="1" dirty="0" smtClean="0"/>
                        <a:t>5.6-6.9 </a:t>
                      </a:r>
                      <a:r>
                        <a:rPr lang="en-US" b="1" dirty="0" err="1" smtClean="0"/>
                        <a:t>mmol</a:t>
                      </a:r>
                      <a:r>
                        <a:rPr lang="en-US" b="1" dirty="0" smtClean="0"/>
                        <a:t>/l  </a:t>
                      </a:r>
                    </a:p>
                    <a:p>
                      <a:r>
                        <a:rPr lang="en-US" b="1" dirty="0" smtClean="0"/>
                        <a:t>    Pre-diabetic</a:t>
                      </a:r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857400"/>
                  </a:ext>
                </a:extLst>
              </a:tr>
            </a:tbl>
          </a:graphicData>
        </a:graphic>
      </p:graphicFrame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765941"/>
              </p:ext>
            </p:extLst>
          </p:nvPr>
        </p:nvGraphicFramePr>
        <p:xfrm>
          <a:off x="6387153" y="3276828"/>
          <a:ext cx="1899368" cy="640080"/>
        </p:xfrm>
        <a:graphic>
          <a:graphicData uri="http://schemas.openxmlformats.org/drawingml/2006/table">
            <a:tbl>
              <a:tblPr/>
              <a:tblGrid>
                <a:gridCol w="1899368">
                  <a:extLst>
                    <a:ext uri="{9D8B030D-6E8A-4147-A177-3AD203B41FA5}">
                      <a16:colId xmlns:a16="http://schemas.microsoft.com/office/drawing/2014/main" val="2965170807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&gt;7mmol/l| </a:t>
                      </a:r>
                    </a:p>
                    <a:p>
                      <a:r>
                        <a:rPr lang="en-US" b="1" dirty="0" smtClean="0"/>
                        <a:t>   </a:t>
                      </a:r>
                      <a:r>
                        <a:rPr lang="en-US" b="1" dirty="0" err="1" smtClean="0"/>
                        <a:t>Diabeti</a:t>
                      </a:r>
                      <a:r>
                        <a:rPr lang="az-Cyrl-AZ" b="1" dirty="0" smtClean="0"/>
                        <a:t>с</a:t>
                      </a:r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015223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41180"/>
              </p:ext>
            </p:extLst>
          </p:nvPr>
        </p:nvGraphicFramePr>
        <p:xfrm>
          <a:off x="6400800" y="3916907"/>
          <a:ext cx="1894708" cy="640080"/>
        </p:xfrm>
        <a:graphic>
          <a:graphicData uri="http://schemas.openxmlformats.org/drawingml/2006/table">
            <a:tbl>
              <a:tblPr/>
              <a:tblGrid>
                <a:gridCol w="1894708">
                  <a:extLst>
                    <a:ext uri="{9D8B030D-6E8A-4147-A177-3AD203B41FA5}">
                      <a16:colId xmlns:a16="http://schemas.microsoft.com/office/drawing/2014/main" val="342995435"/>
                    </a:ext>
                  </a:extLst>
                </a:gridCol>
              </a:tblGrid>
              <a:tr h="61415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7.8-11.0mmol/I</a:t>
                      </a:r>
                    </a:p>
                    <a:p>
                      <a:r>
                        <a:rPr lang="en-US" b="1" dirty="0" smtClean="0"/>
                        <a:t>   Pre-diabetic</a:t>
                      </a:r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267723"/>
                  </a:ext>
                </a:extLst>
              </a:tr>
            </a:tbl>
          </a:graphicData>
        </a:graphic>
      </p:graphicFrame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0202118"/>
              </p:ext>
            </p:extLst>
          </p:nvPr>
        </p:nvGraphicFramePr>
        <p:xfrm>
          <a:off x="6414448" y="4532422"/>
          <a:ext cx="1883390" cy="640080"/>
        </p:xfrm>
        <a:graphic>
          <a:graphicData uri="http://schemas.openxmlformats.org/drawingml/2006/table">
            <a:tbl>
              <a:tblPr/>
              <a:tblGrid>
                <a:gridCol w="1883390">
                  <a:extLst>
                    <a:ext uri="{9D8B030D-6E8A-4147-A177-3AD203B41FA5}">
                      <a16:colId xmlns:a16="http://schemas.microsoft.com/office/drawing/2014/main" val="528394402"/>
                    </a:ext>
                  </a:extLst>
                </a:gridCol>
              </a:tblGrid>
              <a:tr h="626431">
                <a:tc>
                  <a:txBody>
                    <a:bodyPr/>
                    <a:lstStyle/>
                    <a:p>
                      <a:r>
                        <a:rPr lang="en-US" b="1" dirty="0" smtClean="0"/>
                        <a:t>211.1mmol/l </a:t>
                      </a:r>
                    </a:p>
                    <a:p>
                      <a:r>
                        <a:rPr lang="en-US" b="1" dirty="0" smtClean="0"/>
                        <a:t>   Diabetic</a:t>
                      </a:r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7247506"/>
                  </a:ext>
                </a:extLst>
              </a:tr>
            </a:tbl>
          </a:graphicData>
        </a:graphic>
      </p:graphicFrame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380" y="5451597"/>
            <a:ext cx="1309137" cy="1286068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934" y="5451597"/>
            <a:ext cx="3972346" cy="120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84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576341"/>
              </p:ext>
            </p:extLst>
          </p:nvPr>
        </p:nvGraphicFramePr>
        <p:xfrm>
          <a:off x="573206" y="818865"/>
          <a:ext cx="11202481" cy="446048"/>
        </p:xfrm>
        <a:graphic>
          <a:graphicData uri="http://schemas.openxmlformats.org/drawingml/2006/table">
            <a:tbl>
              <a:tblPr/>
              <a:tblGrid>
                <a:gridCol w="11202481">
                  <a:extLst>
                    <a:ext uri="{9D8B030D-6E8A-4147-A177-3AD203B41FA5}">
                      <a16:colId xmlns:a16="http://schemas.microsoft.com/office/drawing/2014/main" val="1640543850"/>
                    </a:ext>
                  </a:extLst>
                </a:gridCol>
              </a:tblGrid>
              <a:tr h="4460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Check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53862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697901"/>
              </p:ext>
            </p:extLst>
          </p:nvPr>
        </p:nvGraphicFramePr>
        <p:xfrm>
          <a:off x="573206" y="1271239"/>
          <a:ext cx="1214651" cy="3901261"/>
        </p:xfrm>
        <a:graphic>
          <a:graphicData uri="http://schemas.openxmlformats.org/drawingml/2006/table">
            <a:tbl>
              <a:tblPr/>
              <a:tblGrid>
                <a:gridCol w="1214651">
                  <a:extLst>
                    <a:ext uri="{9D8B030D-6E8A-4147-A177-3AD203B41FA5}">
                      <a16:colId xmlns:a16="http://schemas.microsoft.com/office/drawing/2014/main" val="570080416"/>
                    </a:ext>
                  </a:extLst>
                </a:gridCol>
              </a:tblGrid>
              <a:tr h="3901261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b="1" dirty="0" smtClean="0"/>
                        <a:t>Is the patient's kidney affected?</a:t>
                      </a:r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81227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673063"/>
              </p:ext>
            </p:extLst>
          </p:nvPr>
        </p:nvGraphicFramePr>
        <p:xfrm>
          <a:off x="1787857" y="1264913"/>
          <a:ext cx="9987830" cy="3907588"/>
        </p:xfrm>
        <a:graphic>
          <a:graphicData uri="http://schemas.openxmlformats.org/drawingml/2006/table">
            <a:tbl>
              <a:tblPr/>
              <a:tblGrid>
                <a:gridCol w="9987830">
                  <a:extLst>
                    <a:ext uri="{9D8B030D-6E8A-4147-A177-3AD203B41FA5}">
                      <a16:colId xmlns:a16="http://schemas.microsoft.com/office/drawing/2014/main" val="3378190191"/>
                    </a:ext>
                  </a:extLst>
                </a:gridCol>
              </a:tblGrid>
              <a:tr h="39075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912151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5281595"/>
              </p:ext>
            </p:extLst>
          </p:nvPr>
        </p:nvGraphicFramePr>
        <p:xfrm>
          <a:off x="1787857" y="818865"/>
          <a:ext cx="1105468" cy="4353635"/>
        </p:xfrm>
        <a:graphic>
          <a:graphicData uri="http://schemas.openxmlformats.org/drawingml/2006/table">
            <a:tbl>
              <a:tblPr/>
              <a:tblGrid>
                <a:gridCol w="1105468">
                  <a:extLst>
                    <a:ext uri="{9D8B030D-6E8A-4147-A177-3AD203B41FA5}">
                      <a16:colId xmlns:a16="http://schemas.microsoft.com/office/drawing/2014/main" val="4242887658"/>
                    </a:ext>
                  </a:extLst>
                </a:gridCol>
              </a:tblGrid>
              <a:tr h="435363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Test</a:t>
                      </a:r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821369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027699"/>
              </p:ext>
            </p:extLst>
          </p:nvPr>
        </p:nvGraphicFramePr>
        <p:xfrm>
          <a:off x="2893325" y="818865"/>
          <a:ext cx="1869744" cy="4353635"/>
        </p:xfrm>
        <a:graphic>
          <a:graphicData uri="http://schemas.openxmlformats.org/drawingml/2006/table">
            <a:tbl>
              <a:tblPr/>
              <a:tblGrid>
                <a:gridCol w="1869744">
                  <a:extLst>
                    <a:ext uri="{9D8B030D-6E8A-4147-A177-3AD203B41FA5}">
                      <a16:colId xmlns:a16="http://schemas.microsoft.com/office/drawing/2014/main" val="1808414056"/>
                    </a:ext>
                  </a:extLst>
                </a:gridCol>
              </a:tblGrid>
              <a:tr h="435363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Details/Indicator</a:t>
                      </a:r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99929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36840"/>
              </p:ext>
            </p:extLst>
          </p:nvPr>
        </p:nvGraphicFramePr>
        <p:xfrm>
          <a:off x="4763069" y="818866"/>
          <a:ext cx="3521122" cy="4353635"/>
        </p:xfrm>
        <a:graphic>
          <a:graphicData uri="http://schemas.openxmlformats.org/drawingml/2006/table">
            <a:tbl>
              <a:tblPr/>
              <a:tblGrid>
                <a:gridCol w="3521122">
                  <a:extLst>
                    <a:ext uri="{9D8B030D-6E8A-4147-A177-3AD203B41FA5}">
                      <a16:colId xmlns:a16="http://schemas.microsoft.com/office/drawing/2014/main" val="2833807301"/>
                    </a:ext>
                  </a:extLst>
                </a:gridCol>
              </a:tblGrid>
              <a:tr h="4353635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</a:t>
                      </a:r>
                      <a:r>
                        <a:rPr lang="en-US" b="1" dirty="0" smtClean="0"/>
                        <a:t>Meaning of lab test</a:t>
                      </a:r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715822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100171"/>
              </p:ext>
            </p:extLst>
          </p:nvPr>
        </p:nvGraphicFramePr>
        <p:xfrm>
          <a:off x="6400800" y="1269241"/>
          <a:ext cx="1897039" cy="3903260"/>
        </p:xfrm>
        <a:graphic>
          <a:graphicData uri="http://schemas.openxmlformats.org/drawingml/2006/table">
            <a:tbl>
              <a:tblPr/>
              <a:tblGrid>
                <a:gridCol w="1897039">
                  <a:extLst>
                    <a:ext uri="{9D8B030D-6E8A-4147-A177-3AD203B41FA5}">
                      <a16:colId xmlns:a16="http://schemas.microsoft.com/office/drawing/2014/main" val="634128411"/>
                    </a:ext>
                  </a:extLst>
                </a:gridCol>
              </a:tblGrid>
              <a:tr h="39032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572599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0088371"/>
              </p:ext>
            </p:extLst>
          </p:nvPr>
        </p:nvGraphicFramePr>
        <p:xfrm>
          <a:off x="8297839" y="832513"/>
          <a:ext cx="3480179" cy="4339988"/>
        </p:xfrm>
        <a:graphic>
          <a:graphicData uri="http://schemas.openxmlformats.org/drawingml/2006/table">
            <a:tbl>
              <a:tblPr/>
              <a:tblGrid>
                <a:gridCol w="3480179">
                  <a:extLst>
                    <a:ext uri="{9D8B030D-6E8A-4147-A177-3AD203B41FA5}">
                      <a16:colId xmlns:a16="http://schemas.microsoft.com/office/drawing/2014/main" val="2484858697"/>
                    </a:ext>
                  </a:extLst>
                </a:gridCol>
              </a:tblGrid>
              <a:tr h="433998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Action if NOT GREEN</a:t>
                      </a:r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4362400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743347"/>
              </p:ext>
            </p:extLst>
          </p:nvPr>
        </p:nvGraphicFramePr>
        <p:xfrm>
          <a:off x="1785526" y="1255595"/>
          <a:ext cx="1107799" cy="3916906"/>
        </p:xfrm>
        <a:graphic>
          <a:graphicData uri="http://schemas.openxmlformats.org/drawingml/2006/table">
            <a:tbl>
              <a:tblPr/>
              <a:tblGrid>
                <a:gridCol w="1107799">
                  <a:extLst>
                    <a:ext uri="{9D8B030D-6E8A-4147-A177-3AD203B41FA5}">
                      <a16:colId xmlns:a16="http://schemas.microsoft.com/office/drawing/2014/main" val="3285956116"/>
                    </a:ext>
                  </a:extLst>
                </a:gridCol>
              </a:tblGrid>
              <a:tr h="3916906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Urinalysis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7394683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756676"/>
              </p:ext>
            </p:extLst>
          </p:nvPr>
        </p:nvGraphicFramePr>
        <p:xfrm>
          <a:off x="2893325" y="1269242"/>
          <a:ext cx="8884693" cy="504967"/>
        </p:xfrm>
        <a:graphic>
          <a:graphicData uri="http://schemas.openxmlformats.org/drawingml/2006/table">
            <a:tbl>
              <a:tblPr/>
              <a:tblGrid>
                <a:gridCol w="8884693">
                  <a:extLst>
                    <a:ext uri="{9D8B030D-6E8A-4147-A177-3AD203B41FA5}">
                      <a16:colId xmlns:a16="http://schemas.microsoft.com/office/drawing/2014/main" val="1464533530"/>
                    </a:ext>
                  </a:extLst>
                </a:gridCol>
              </a:tblGrid>
              <a:tr h="504967">
                <a:tc>
                  <a:txBody>
                    <a:bodyPr/>
                    <a:lstStyle/>
                    <a:p>
                      <a:r>
                        <a:rPr lang="en-US" dirty="0" smtClean="0"/>
                        <a:t>Protein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109367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4214907"/>
              </p:ext>
            </p:extLst>
          </p:nvPr>
        </p:nvGraphicFramePr>
        <p:xfrm>
          <a:off x="4763069" y="1255596"/>
          <a:ext cx="1637731" cy="3916906"/>
        </p:xfrm>
        <a:graphic>
          <a:graphicData uri="http://schemas.openxmlformats.org/drawingml/2006/table">
            <a:tbl>
              <a:tblPr/>
              <a:tblGrid>
                <a:gridCol w="1637731">
                  <a:extLst>
                    <a:ext uri="{9D8B030D-6E8A-4147-A177-3AD203B41FA5}">
                      <a16:colId xmlns:a16="http://schemas.microsoft.com/office/drawing/2014/main" val="3846031001"/>
                    </a:ext>
                  </a:extLst>
                </a:gridCol>
              </a:tblGrid>
              <a:tr h="391690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58975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115415"/>
              </p:ext>
            </p:extLst>
          </p:nvPr>
        </p:nvGraphicFramePr>
        <p:xfrm>
          <a:off x="4760738" y="1269242"/>
          <a:ext cx="1640062" cy="504967"/>
        </p:xfrm>
        <a:graphic>
          <a:graphicData uri="http://schemas.openxmlformats.org/drawingml/2006/table">
            <a:tbl>
              <a:tblPr/>
              <a:tblGrid>
                <a:gridCol w="1640062">
                  <a:extLst>
                    <a:ext uri="{9D8B030D-6E8A-4147-A177-3AD203B41FA5}">
                      <a16:colId xmlns:a16="http://schemas.microsoft.com/office/drawing/2014/main" val="1348936032"/>
                    </a:ext>
                  </a:extLst>
                </a:gridCol>
              </a:tblGrid>
              <a:tr h="504967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Nil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4815690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935654"/>
              </p:ext>
            </p:extLst>
          </p:nvPr>
        </p:nvGraphicFramePr>
        <p:xfrm>
          <a:off x="6400800" y="1255594"/>
          <a:ext cx="1897039" cy="3916907"/>
        </p:xfrm>
        <a:graphic>
          <a:graphicData uri="http://schemas.openxmlformats.org/drawingml/2006/table">
            <a:tbl>
              <a:tblPr/>
              <a:tblGrid>
                <a:gridCol w="1897039">
                  <a:extLst>
                    <a:ext uri="{9D8B030D-6E8A-4147-A177-3AD203B41FA5}">
                      <a16:colId xmlns:a16="http://schemas.microsoft.com/office/drawing/2014/main" val="402164235"/>
                    </a:ext>
                  </a:extLst>
                </a:gridCol>
              </a:tblGrid>
              <a:tr h="39169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83300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1990618"/>
              </p:ext>
            </p:extLst>
          </p:nvPr>
        </p:nvGraphicFramePr>
        <p:xfrm>
          <a:off x="6400800" y="1269242"/>
          <a:ext cx="1910687" cy="504967"/>
        </p:xfrm>
        <a:graphic>
          <a:graphicData uri="http://schemas.openxmlformats.org/drawingml/2006/table">
            <a:tbl>
              <a:tblPr/>
              <a:tblGrid>
                <a:gridCol w="1910687">
                  <a:extLst>
                    <a:ext uri="{9D8B030D-6E8A-4147-A177-3AD203B41FA5}">
                      <a16:colId xmlns:a16="http://schemas.microsoft.com/office/drawing/2014/main" val="987656034"/>
                    </a:ext>
                  </a:extLst>
                </a:gridCol>
              </a:tblGrid>
              <a:tr h="504967">
                <a:tc>
                  <a:txBody>
                    <a:bodyPr/>
                    <a:lstStyle/>
                    <a:p>
                      <a:r>
                        <a:rPr lang="en-US" dirty="0" smtClean="0"/>
                        <a:t>    Any Amount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493693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684159"/>
              </p:ext>
            </p:extLst>
          </p:nvPr>
        </p:nvGraphicFramePr>
        <p:xfrm>
          <a:off x="8284191" y="1282890"/>
          <a:ext cx="3493827" cy="518160"/>
        </p:xfrm>
        <a:graphic>
          <a:graphicData uri="http://schemas.openxmlformats.org/drawingml/2006/table">
            <a:tbl>
              <a:tblPr/>
              <a:tblGrid>
                <a:gridCol w="3493827">
                  <a:extLst>
                    <a:ext uri="{9D8B030D-6E8A-4147-A177-3AD203B41FA5}">
                      <a16:colId xmlns:a16="http://schemas.microsoft.com/office/drawing/2014/main" val="3119078280"/>
                    </a:ext>
                  </a:extLst>
                </a:gridCol>
              </a:tblGrid>
              <a:tr h="491319"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Change to ACEIs for </a:t>
                      </a:r>
                      <a:r>
                        <a:rPr lang="en-US" sz="1400" b="1" dirty="0" err="1" smtClean="0"/>
                        <a:t>antihypertensives</a:t>
                      </a:r>
                      <a:r>
                        <a:rPr lang="en-US" sz="1400" b="1" dirty="0" smtClean="0"/>
                        <a:t> </a:t>
                      </a:r>
                    </a:p>
                    <a:p>
                      <a:r>
                        <a:rPr lang="en-US" sz="1400" b="1" dirty="0" smtClean="0"/>
                        <a:t>Persistent after 1 month - refer</a:t>
                      </a:r>
                      <a:endParaRPr lang="en-US" sz="14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336073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6283472"/>
              </p:ext>
            </p:extLst>
          </p:nvPr>
        </p:nvGraphicFramePr>
        <p:xfrm>
          <a:off x="2894490" y="1774209"/>
          <a:ext cx="8882362" cy="609600"/>
        </p:xfrm>
        <a:graphic>
          <a:graphicData uri="http://schemas.openxmlformats.org/drawingml/2006/table">
            <a:tbl>
              <a:tblPr/>
              <a:tblGrid>
                <a:gridCol w="8882362">
                  <a:extLst>
                    <a:ext uri="{9D8B030D-6E8A-4147-A177-3AD203B41FA5}">
                      <a16:colId xmlns:a16="http://schemas.microsoft.com/office/drawing/2014/main" val="1357074522"/>
                    </a:ext>
                  </a:extLst>
                </a:gridCol>
              </a:tblGrid>
              <a:tr h="491320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Leucocyte esterase</a:t>
                      </a:r>
                    </a:p>
                    <a:p>
                      <a:r>
                        <a:rPr lang="en-US" b="1" dirty="0" smtClean="0"/>
                        <a:t> </a:t>
                      </a:r>
                      <a:r>
                        <a:rPr lang="en-US" b="0" dirty="0" smtClean="0"/>
                        <a:t>&amp; Nitrites</a:t>
                      </a:r>
                      <a:endParaRPr lang="en-US" b="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984159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8543611"/>
              </p:ext>
            </p:extLst>
          </p:nvPr>
        </p:nvGraphicFramePr>
        <p:xfrm>
          <a:off x="4776716" y="1774209"/>
          <a:ext cx="1624084" cy="614149"/>
        </p:xfrm>
        <a:graphic>
          <a:graphicData uri="http://schemas.openxmlformats.org/drawingml/2006/table">
            <a:tbl>
              <a:tblPr/>
              <a:tblGrid>
                <a:gridCol w="1624084">
                  <a:extLst>
                    <a:ext uri="{9D8B030D-6E8A-4147-A177-3AD203B41FA5}">
                      <a16:colId xmlns:a16="http://schemas.microsoft.com/office/drawing/2014/main" val="3723446264"/>
                    </a:ext>
                  </a:extLst>
                </a:gridCol>
              </a:tblGrid>
              <a:tr h="614149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Nil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602760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779959"/>
              </p:ext>
            </p:extLst>
          </p:nvPr>
        </p:nvGraphicFramePr>
        <p:xfrm>
          <a:off x="6400800" y="1774209"/>
          <a:ext cx="1897039" cy="614149"/>
        </p:xfrm>
        <a:graphic>
          <a:graphicData uri="http://schemas.openxmlformats.org/drawingml/2006/table">
            <a:tbl>
              <a:tblPr/>
              <a:tblGrid>
                <a:gridCol w="1897039">
                  <a:extLst>
                    <a:ext uri="{9D8B030D-6E8A-4147-A177-3AD203B41FA5}">
                      <a16:colId xmlns:a16="http://schemas.microsoft.com/office/drawing/2014/main" val="550935013"/>
                    </a:ext>
                  </a:extLst>
                </a:gridCol>
              </a:tblGrid>
              <a:tr h="614149">
                <a:tc>
                  <a:txBody>
                    <a:bodyPr/>
                    <a:lstStyle/>
                    <a:p>
                      <a:r>
                        <a:rPr lang="en-US" dirty="0" smtClean="0"/>
                        <a:t>    Any Amount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4685784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643153"/>
              </p:ext>
            </p:extLst>
          </p:nvPr>
        </p:nvGraphicFramePr>
        <p:xfrm>
          <a:off x="8284192" y="1774208"/>
          <a:ext cx="3491496" cy="609601"/>
        </p:xfrm>
        <a:graphic>
          <a:graphicData uri="http://schemas.openxmlformats.org/drawingml/2006/table">
            <a:tbl>
              <a:tblPr lastCol="1"/>
              <a:tblGrid>
                <a:gridCol w="3491496">
                  <a:extLst>
                    <a:ext uri="{9D8B030D-6E8A-4147-A177-3AD203B41FA5}">
                      <a16:colId xmlns:a16="http://schemas.microsoft.com/office/drawing/2014/main" val="1788710613"/>
                    </a:ext>
                  </a:extLst>
                </a:gridCol>
              </a:tblGrid>
              <a:tr h="609601">
                <a:tc>
                  <a:txBody>
                    <a:bodyPr/>
                    <a:lstStyle/>
                    <a:p>
                      <a:r>
                        <a:rPr lang="en-US" sz="1600" b="1" dirty="0" smtClean="0"/>
                        <a:t>Send</a:t>
                      </a:r>
                      <a:r>
                        <a:rPr lang="en-US" sz="1600" b="1" baseline="0" dirty="0" smtClean="0"/>
                        <a:t> for urine c/s</a:t>
                      </a:r>
                    </a:p>
                    <a:p>
                      <a:r>
                        <a:rPr lang="en-US" sz="1600" b="1" baseline="0" dirty="0" smtClean="0"/>
                        <a:t>Ciprofloxacin 500mg OP BD- 7 days</a:t>
                      </a:r>
                      <a:endParaRPr lang="en-US" sz="16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8498988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816935"/>
              </p:ext>
            </p:extLst>
          </p:nvPr>
        </p:nvGraphicFramePr>
        <p:xfrm>
          <a:off x="1790188" y="1282889"/>
          <a:ext cx="1100806" cy="1105469"/>
        </p:xfrm>
        <a:graphic>
          <a:graphicData uri="http://schemas.openxmlformats.org/drawingml/2006/table">
            <a:tbl>
              <a:tblPr/>
              <a:tblGrid>
                <a:gridCol w="1100806">
                  <a:extLst>
                    <a:ext uri="{9D8B030D-6E8A-4147-A177-3AD203B41FA5}">
                      <a16:colId xmlns:a16="http://schemas.microsoft.com/office/drawing/2014/main" val="3642031025"/>
                    </a:ext>
                  </a:extLst>
                </a:gridCol>
              </a:tblGrid>
              <a:tr h="110546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54306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847284"/>
              </p:ext>
            </p:extLst>
          </p:nvPr>
        </p:nvGraphicFramePr>
        <p:xfrm>
          <a:off x="1785526" y="2374710"/>
          <a:ext cx="1107799" cy="1132765"/>
        </p:xfrm>
        <a:graphic>
          <a:graphicData uri="http://schemas.openxmlformats.org/drawingml/2006/table">
            <a:tbl>
              <a:tblPr/>
              <a:tblGrid>
                <a:gridCol w="1107799">
                  <a:extLst>
                    <a:ext uri="{9D8B030D-6E8A-4147-A177-3AD203B41FA5}">
                      <a16:colId xmlns:a16="http://schemas.microsoft.com/office/drawing/2014/main" val="760495102"/>
                    </a:ext>
                  </a:extLst>
                </a:gridCol>
              </a:tblGrid>
              <a:tr h="1132765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Creatinine</a:t>
                      </a:r>
                      <a:endParaRPr lang="en-US" sz="16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4864550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965045"/>
              </p:ext>
            </p:extLst>
          </p:nvPr>
        </p:nvGraphicFramePr>
        <p:xfrm>
          <a:off x="2879678" y="2374711"/>
          <a:ext cx="8898340" cy="1132765"/>
        </p:xfrm>
        <a:graphic>
          <a:graphicData uri="http://schemas.openxmlformats.org/drawingml/2006/table">
            <a:tbl>
              <a:tblPr/>
              <a:tblGrid>
                <a:gridCol w="8898340">
                  <a:extLst>
                    <a:ext uri="{9D8B030D-6E8A-4147-A177-3AD203B41FA5}">
                      <a16:colId xmlns:a16="http://schemas.microsoft.com/office/drawing/2014/main" val="3038622180"/>
                    </a:ext>
                  </a:extLst>
                </a:gridCol>
              </a:tblGrid>
              <a:tr h="11327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1377473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374685"/>
              </p:ext>
            </p:extLst>
          </p:nvPr>
        </p:nvGraphicFramePr>
        <p:xfrm>
          <a:off x="4763069" y="2388358"/>
          <a:ext cx="1624083" cy="532263"/>
        </p:xfrm>
        <a:graphic>
          <a:graphicData uri="http://schemas.openxmlformats.org/drawingml/2006/table">
            <a:tbl>
              <a:tblPr/>
              <a:tblGrid>
                <a:gridCol w="1624083">
                  <a:extLst>
                    <a:ext uri="{9D8B030D-6E8A-4147-A177-3AD203B41FA5}">
                      <a16:colId xmlns:a16="http://schemas.microsoft.com/office/drawing/2014/main" val="1660400003"/>
                    </a:ext>
                  </a:extLst>
                </a:gridCol>
              </a:tblGrid>
              <a:tr h="5322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Less than 80 </a:t>
                      </a:r>
                      <a:r>
                        <a:rPr lang="en-US" sz="1400" dirty="0" err="1" smtClean="0"/>
                        <a:t>umol</a:t>
                      </a:r>
                      <a:r>
                        <a:rPr lang="en-US" sz="1400" dirty="0" smtClean="0"/>
                        <a:t>/l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4681882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102748"/>
              </p:ext>
            </p:extLst>
          </p:nvPr>
        </p:nvGraphicFramePr>
        <p:xfrm>
          <a:off x="6387152" y="2388358"/>
          <a:ext cx="1910687" cy="518615"/>
        </p:xfrm>
        <a:graphic>
          <a:graphicData uri="http://schemas.openxmlformats.org/drawingml/2006/table">
            <a:tbl>
              <a:tblPr/>
              <a:tblGrid>
                <a:gridCol w="1910687">
                  <a:extLst>
                    <a:ext uri="{9D8B030D-6E8A-4147-A177-3AD203B41FA5}">
                      <a16:colId xmlns:a16="http://schemas.microsoft.com/office/drawing/2014/main" val="1416966158"/>
                    </a:ext>
                  </a:extLst>
                </a:gridCol>
              </a:tblGrid>
              <a:tr h="518615">
                <a:tc>
                  <a:txBody>
                    <a:bodyPr/>
                    <a:lstStyle/>
                    <a:p>
                      <a:r>
                        <a:rPr lang="en-US" b="1" dirty="0" smtClean="0"/>
                        <a:t>≥</a:t>
                      </a:r>
                      <a:r>
                        <a:rPr lang="en-US" dirty="0" smtClean="0"/>
                        <a:t>80 µ</a:t>
                      </a:r>
                      <a:r>
                        <a:rPr lang="en-US" dirty="0" err="1" smtClean="0"/>
                        <a:t>mol</a:t>
                      </a:r>
                      <a:r>
                        <a:rPr lang="en-US" dirty="0" smtClean="0"/>
                        <a:t>/1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378635"/>
                  </a:ext>
                </a:extLst>
              </a:tr>
            </a:tbl>
          </a:graphicData>
        </a:graphic>
      </p:graphicFrame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031413"/>
              </p:ext>
            </p:extLst>
          </p:nvPr>
        </p:nvGraphicFramePr>
        <p:xfrm>
          <a:off x="2893325" y="2374710"/>
          <a:ext cx="5418162" cy="532263"/>
        </p:xfrm>
        <a:graphic>
          <a:graphicData uri="http://schemas.openxmlformats.org/drawingml/2006/table">
            <a:tbl>
              <a:tblPr/>
              <a:tblGrid>
                <a:gridCol w="5418162">
                  <a:extLst>
                    <a:ext uri="{9D8B030D-6E8A-4147-A177-3AD203B41FA5}">
                      <a16:colId xmlns:a16="http://schemas.microsoft.com/office/drawing/2014/main" val="9427123"/>
                    </a:ext>
                  </a:extLst>
                </a:gridCol>
              </a:tblGrid>
              <a:tr h="532263">
                <a:tc>
                  <a:txBody>
                    <a:bodyPr/>
                    <a:lstStyle/>
                    <a:p>
                      <a:r>
                        <a:rPr lang="en-US" dirty="0" smtClean="0"/>
                        <a:t>Men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8429088"/>
                  </a:ext>
                </a:extLst>
              </a:tr>
            </a:tbl>
          </a:graphicData>
        </a:graphic>
      </p:graphicFrame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618785"/>
              </p:ext>
            </p:extLst>
          </p:nvPr>
        </p:nvGraphicFramePr>
        <p:xfrm>
          <a:off x="2893325" y="2916291"/>
          <a:ext cx="1869744" cy="604832"/>
        </p:xfrm>
        <a:graphic>
          <a:graphicData uri="http://schemas.openxmlformats.org/drawingml/2006/table">
            <a:tbl>
              <a:tblPr/>
              <a:tblGrid>
                <a:gridCol w="1869744">
                  <a:extLst>
                    <a:ext uri="{9D8B030D-6E8A-4147-A177-3AD203B41FA5}">
                      <a16:colId xmlns:a16="http://schemas.microsoft.com/office/drawing/2014/main" val="1584278697"/>
                    </a:ext>
                  </a:extLst>
                </a:gridCol>
              </a:tblGrid>
              <a:tr h="604832">
                <a:tc>
                  <a:txBody>
                    <a:bodyPr/>
                    <a:lstStyle/>
                    <a:p>
                      <a:r>
                        <a:rPr lang="en-US" dirty="0" smtClean="0"/>
                        <a:t>Women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115392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2671292"/>
              </p:ext>
            </p:extLst>
          </p:nvPr>
        </p:nvGraphicFramePr>
        <p:xfrm>
          <a:off x="4763069" y="2902644"/>
          <a:ext cx="1637731" cy="604831"/>
        </p:xfrm>
        <a:graphic>
          <a:graphicData uri="http://schemas.openxmlformats.org/drawingml/2006/table">
            <a:tbl>
              <a:tblPr/>
              <a:tblGrid>
                <a:gridCol w="1637731">
                  <a:extLst>
                    <a:ext uri="{9D8B030D-6E8A-4147-A177-3AD203B41FA5}">
                      <a16:colId xmlns:a16="http://schemas.microsoft.com/office/drawing/2014/main" val="2059958028"/>
                    </a:ext>
                  </a:extLst>
                </a:gridCol>
              </a:tblGrid>
              <a:tr h="604831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Less than 90µmol/I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600654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889973"/>
              </p:ext>
            </p:extLst>
          </p:nvPr>
        </p:nvGraphicFramePr>
        <p:xfrm>
          <a:off x="6387152" y="2906973"/>
          <a:ext cx="1910687" cy="600502"/>
        </p:xfrm>
        <a:graphic>
          <a:graphicData uri="http://schemas.openxmlformats.org/drawingml/2006/table">
            <a:tbl>
              <a:tblPr/>
              <a:tblGrid>
                <a:gridCol w="1910687">
                  <a:extLst>
                    <a:ext uri="{9D8B030D-6E8A-4147-A177-3AD203B41FA5}">
                      <a16:colId xmlns:a16="http://schemas.microsoft.com/office/drawing/2014/main" val="639343081"/>
                    </a:ext>
                  </a:extLst>
                </a:gridCol>
              </a:tblGrid>
              <a:tr h="600502">
                <a:tc>
                  <a:txBody>
                    <a:bodyPr/>
                    <a:lstStyle/>
                    <a:p>
                      <a:r>
                        <a:rPr lang="en-US" b="1" dirty="0" smtClean="0"/>
                        <a:t>≥</a:t>
                      </a:r>
                      <a:r>
                        <a:rPr lang="en-US" dirty="0" smtClean="0"/>
                        <a:t>90µmol/l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0554164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801626"/>
              </p:ext>
            </p:extLst>
          </p:nvPr>
        </p:nvGraphicFramePr>
        <p:xfrm>
          <a:off x="8297838" y="2393125"/>
          <a:ext cx="3480180" cy="1114349"/>
        </p:xfrm>
        <a:graphic>
          <a:graphicData uri="http://schemas.openxmlformats.org/drawingml/2006/table">
            <a:tbl>
              <a:tblPr/>
              <a:tblGrid>
                <a:gridCol w="3480180">
                  <a:extLst>
                    <a:ext uri="{9D8B030D-6E8A-4147-A177-3AD203B41FA5}">
                      <a16:colId xmlns:a16="http://schemas.microsoft.com/office/drawing/2014/main" val="4159483007"/>
                    </a:ext>
                  </a:extLst>
                </a:gridCol>
              </a:tblGrid>
              <a:tr h="1114349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b="1" dirty="0" smtClean="0"/>
                        <a:t>Calculate </a:t>
                      </a:r>
                      <a:r>
                        <a:rPr lang="en-US" b="1" dirty="0" err="1" smtClean="0"/>
                        <a:t>eGFR</a:t>
                      </a:r>
                      <a:r>
                        <a:rPr lang="en-US" b="1" dirty="0" smtClean="0"/>
                        <a:t>.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03088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367132"/>
              </p:ext>
            </p:extLst>
          </p:nvPr>
        </p:nvGraphicFramePr>
        <p:xfrm>
          <a:off x="1787857" y="3498156"/>
          <a:ext cx="1105468" cy="1674346"/>
        </p:xfrm>
        <a:graphic>
          <a:graphicData uri="http://schemas.openxmlformats.org/drawingml/2006/table">
            <a:tbl>
              <a:tblPr/>
              <a:tblGrid>
                <a:gridCol w="1105468">
                  <a:extLst>
                    <a:ext uri="{9D8B030D-6E8A-4147-A177-3AD203B41FA5}">
                      <a16:colId xmlns:a16="http://schemas.microsoft.com/office/drawing/2014/main" val="636151737"/>
                    </a:ext>
                  </a:extLst>
                </a:gridCol>
              </a:tblGrid>
              <a:tr h="1674346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eGFR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765461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091448"/>
              </p:ext>
            </p:extLst>
          </p:nvPr>
        </p:nvGraphicFramePr>
        <p:xfrm>
          <a:off x="2879678" y="3521122"/>
          <a:ext cx="1881060" cy="1651379"/>
        </p:xfrm>
        <a:graphic>
          <a:graphicData uri="http://schemas.openxmlformats.org/drawingml/2006/table">
            <a:tbl>
              <a:tblPr/>
              <a:tblGrid>
                <a:gridCol w="1881060">
                  <a:extLst>
                    <a:ext uri="{9D8B030D-6E8A-4147-A177-3AD203B41FA5}">
                      <a16:colId xmlns:a16="http://schemas.microsoft.com/office/drawing/2014/main" val="1982245023"/>
                    </a:ext>
                  </a:extLst>
                </a:gridCol>
              </a:tblGrid>
              <a:tr h="1651379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Male&amp; Females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518833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97036"/>
              </p:ext>
            </p:extLst>
          </p:nvPr>
        </p:nvGraphicFramePr>
        <p:xfrm>
          <a:off x="4763069" y="3507475"/>
          <a:ext cx="1624083" cy="1665026"/>
        </p:xfrm>
        <a:graphic>
          <a:graphicData uri="http://schemas.openxmlformats.org/drawingml/2006/table">
            <a:tbl>
              <a:tblPr/>
              <a:tblGrid>
                <a:gridCol w="1624083">
                  <a:extLst>
                    <a:ext uri="{9D8B030D-6E8A-4147-A177-3AD203B41FA5}">
                      <a16:colId xmlns:a16="http://schemas.microsoft.com/office/drawing/2014/main" val="80705810"/>
                    </a:ext>
                  </a:extLst>
                </a:gridCol>
              </a:tblGrid>
              <a:tr h="1665026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More than 90 ml/min/1.73 m²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075238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809358"/>
              </p:ext>
            </p:extLst>
          </p:nvPr>
        </p:nvGraphicFramePr>
        <p:xfrm>
          <a:off x="6400800" y="3498155"/>
          <a:ext cx="1897039" cy="1674345"/>
        </p:xfrm>
        <a:graphic>
          <a:graphicData uri="http://schemas.openxmlformats.org/drawingml/2006/table">
            <a:tbl>
              <a:tblPr/>
              <a:tblGrid>
                <a:gridCol w="1897039">
                  <a:extLst>
                    <a:ext uri="{9D8B030D-6E8A-4147-A177-3AD203B41FA5}">
                      <a16:colId xmlns:a16="http://schemas.microsoft.com/office/drawing/2014/main" val="1010581747"/>
                    </a:ext>
                  </a:extLst>
                </a:gridCol>
              </a:tblGrid>
              <a:tr h="167434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349922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570113"/>
              </p:ext>
            </p:extLst>
          </p:nvPr>
        </p:nvGraphicFramePr>
        <p:xfrm>
          <a:off x="6387152" y="3498154"/>
          <a:ext cx="5390866" cy="910073"/>
        </p:xfrm>
        <a:graphic>
          <a:graphicData uri="http://schemas.openxmlformats.org/drawingml/2006/table">
            <a:tbl>
              <a:tblPr/>
              <a:tblGrid>
                <a:gridCol w="5390866">
                  <a:extLst>
                    <a:ext uri="{9D8B030D-6E8A-4147-A177-3AD203B41FA5}">
                      <a16:colId xmlns:a16="http://schemas.microsoft.com/office/drawing/2014/main" val="1727679382"/>
                    </a:ext>
                  </a:extLst>
                </a:gridCol>
              </a:tblGrid>
              <a:tr h="910073">
                <a:tc>
                  <a:txBody>
                    <a:bodyPr/>
                    <a:lstStyle/>
                    <a:p>
                      <a:r>
                        <a:rPr lang="en-US" dirty="0" smtClean="0"/>
                        <a:t>89-60ml/min/1.73</a:t>
                      </a:r>
                    </a:p>
                    <a:p>
                      <a:r>
                        <a:rPr lang="en-US" dirty="0" smtClean="0"/>
                        <a:t>           m²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186614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004849"/>
              </p:ext>
            </p:extLst>
          </p:nvPr>
        </p:nvGraphicFramePr>
        <p:xfrm>
          <a:off x="8311486" y="3507475"/>
          <a:ext cx="3466532" cy="914400"/>
        </p:xfrm>
        <a:graphic>
          <a:graphicData uri="http://schemas.openxmlformats.org/drawingml/2006/table">
            <a:tbl>
              <a:tblPr/>
              <a:tblGrid>
                <a:gridCol w="3466532">
                  <a:extLst>
                    <a:ext uri="{9D8B030D-6E8A-4147-A177-3AD203B41FA5}">
                      <a16:colId xmlns:a16="http://schemas.microsoft.com/office/drawing/2014/main" val="1824591827"/>
                    </a:ext>
                  </a:extLst>
                </a:gridCol>
              </a:tblGrid>
              <a:tr h="88710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Mildly decrease kidney function Change </a:t>
                      </a:r>
                      <a:r>
                        <a:rPr lang="en-US" b="1" dirty="0" err="1" smtClean="0"/>
                        <a:t>antihypertensives</a:t>
                      </a:r>
                      <a:r>
                        <a:rPr lang="en-US" b="1" dirty="0" smtClean="0"/>
                        <a:t> to ACEIs</a:t>
                      </a:r>
                      <a:r>
                        <a:rPr lang="en-US" dirty="0" smtClean="0"/>
                        <a:t>.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96521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463168"/>
              </p:ext>
            </p:extLst>
          </p:nvPr>
        </p:nvGraphicFramePr>
        <p:xfrm>
          <a:off x="6414448" y="4408227"/>
          <a:ext cx="1869743" cy="750627"/>
        </p:xfrm>
        <a:graphic>
          <a:graphicData uri="http://schemas.openxmlformats.org/drawingml/2006/table">
            <a:tbl>
              <a:tblPr/>
              <a:tblGrid>
                <a:gridCol w="1869743">
                  <a:extLst>
                    <a:ext uri="{9D8B030D-6E8A-4147-A177-3AD203B41FA5}">
                      <a16:colId xmlns:a16="http://schemas.microsoft.com/office/drawing/2014/main" val="221243997"/>
                    </a:ext>
                  </a:extLst>
                </a:gridCol>
              </a:tblGrid>
              <a:tr h="750627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Less than 60ml/min/1.73 m²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791958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993804"/>
              </p:ext>
            </p:extLst>
          </p:nvPr>
        </p:nvGraphicFramePr>
        <p:xfrm>
          <a:off x="8284191" y="4421875"/>
          <a:ext cx="3493827" cy="750626"/>
        </p:xfrm>
        <a:graphic>
          <a:graphicData uri="http://schemas.openxmlformats.org/drawingml/2006/table">
            <a:tbl>
              <a:tblPr/>
              <a:tblGrid>
                <a:gridCol w="3493827">
                  <a:extLst>
                    <a:ext uri="{9D8B030D-6E8A-4147-A177-3AD203B41FA5}">
                      <a16:colId xmlns:a16="http://schemas.microsoft.com/office/drawing/2014/main" val="337168188"/>
                    </a:ext>
                  </a:extLst>
                </a:gridCol>
              </a:tblGrid>
              <a:tr h="75062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Refer if persistent on two consecutive months</a:t>
                      </a:r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652071"/>
                  </a:ext>
                </a:extLst>
              </a:tr>
            </a:tbl>
          </a:graphicData>
        </a:graphic>
      </p:graphicFrame>
      <p:sp>
        <p:nvSpPr>
          <p:cNvPr id="43" name="Rectangle 42"/>
          <p:cNvSpPr/>
          <p:nvPr/>
        </p:nvSpPr>
        <p:spPr>
          <a:xfrm>
            <a:off x="2727292" y="338186"/>
            <a:ext cx="5880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INTERPRETATION OF LABORATORY TESTS - NON - DIABETICS</a:t>
            </a:r>
            <a:endParaRPr lang="en-US" b="1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3380" y="5451597"/>
            <a:ext cx="1309137" cy="1286068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1934" y="5451597"/>
            <a:ext cx="3972346" cy="1204060"/>
          </a:xfrm>
          <a:prstGeom prst="rect">
            <a:avLst/>
          </a:prstGeom>
        </p:spPr>
      </p:pic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740515"/>
              </p:ext>
            </p:extLst>
          </p:nvPr>
        </p:nvGraphicFramePr>
        <p:xfrm>
          <a:off x="4749421" y="2361062"/>
          <a:ext cx="1637731" cy="532263"/>
        </p:xfrm>
        <a:graphic>
          <a:graphicData uri="http://schemas.openxmlformats.org/drawingml/2006/table">
            <a:tbl>
              <a:tblPr/>
              <a:tblGrid>
                <a:gridCol w="1637731">
                  <a:extLst>
                    <a:ext uri="{9D8B030D-6E8A-4147-A177-3AD203B41FA5}">
                      <a16:colId xmlns:a16="http://schemas.microsoft.com/office/drawing/2014/main" val="782511607"/>
                    </a:ext>
                  </a:extLst>
                </a:gridCol>
              </a:tblGrid>
              <a:tr h="532263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Less than 80 </a:t>
                      </a:r>
                      <a:r>
                        <a:rPr lang="en-US" sz="1400" dirty="0" err="1" smtClean="0"/>
                        <a:t>umol</a:t>
                      </a:r>
                      <a:r>
                        <a:rPr lang="en-US" sz="1400" dirty="0" smtClean="0"/>
                        <a:t>/l</a:t>
                      </a:r>
                      <a:endParaRPr lang="en-US" sz="140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420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548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471396"/>
              </p:ext>
            </p:extLst>
          </p:nvPr>
        </p:nvGraphicFramePr>
        <p:xfrm>
          <a:off x="573206" y="818865"/>
          <a:ext cx="11202481" cy="446048"/>
        </p:xfrm>
        <a:graphic>
          <a:graphicData uri="http://schemas.openxmlformats.org/drawingml/2006/table">
            <a:tbl>
              <a:tblPr/>
              <a:tblGrid>
                <a:gridCol w="11202481">
                  <a:extLst>
                    <a:ext uri="{9D8B030D-6E8A-4147-A177-3AD203B41FA5}">
                      <a16:colId xmlns:a16="http://schemas.microsoft.com/office/drawing/2014/main" val="1640543850"/>
                    </a:ext>
                  </a:extLst>
                </a:gridCol>
              </a:tblGrid>
              <a:tr h="44604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Check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153862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536867"/>
              </p:ext>
            </p:extLst>
          </p:nvPr>
        </p:nvGraphicFramePr>
        <p:xfrm>
          <a:off x="4749421" y="1269242"/>
          <a:ext cx="1651379" cy="2129051"/>
        </p:xfrm>
        <a:graphic>
          <a:graphicData uri="http://schemas.openxmlformats.org/drawingml/2006/table">
            <a:tbl>
              <a:tblPr/>
              <a:tblGrid>
                <a:gridCol w="1651379">
                  <a:extLst>
                    <a:ext uri="{9D8B030D-6E8A-4147-A177-3AD203B41FA5}">
                      <a16:colId xmlns:a16="http://schemas.microsoft.com/office/drawing/2014/main" val="1348936032"/>
                    </a:ext>
                  </a:extLst>
                </a:gridCol>
              </a:tblGrid>
              <a:tr h="2129051">
                <a:tc>
                  <a:txBody>
                    <a:bodyPr/>
                    <a:lstStyle/>
                    <a:p>
                      <a:r>
                        <a:rPr lang="en-US" dirty="0" smtClean="0"/>
                        <a:t>  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Less than 5.2mmol/I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481569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776188"/>
              </p:ext>
            </p:extLst>
          </p:nvPr>
        </p:nvGraphicFramePr>
        <p:xfrm>
          <a:off x="6400800" y="1269242"/>
          <a:ext cx="1910687" cy="2129051"/>
        </p:xfrm>
        <a:graphic>
          <a:graphicData uri="http://schemas.openxmlformats.org/drawingml/2006/table">
            <a:tbl>
              <a:tblPr/>
              <a:tblGrid>
                <a:gridCol w="1910687">
                  <a:extLst>
                    <a:ext uri="{9D8B030D-6E8A-4147-A177-3AD203B41FA5}">
                      <a16:colId xmlns:a16="http://schemas.microsoft.com/office/drawing/2014/main" val="987656034"/>
                    </a:ext>
                  </a:extLst>
                </a:gridCol>
              </a:tblGrid>
              <a:tr h="2129051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49369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0773256"/>
              </p:ext>
            </p:extLst>
          </p:nvPr>
        </p:nvGraphicFramePr>
        <p:xfrm>
          <a:off x="8325134" y="1282890"/>
          <a:ext cx="3452884" cy="2115403"/>
        </p:xfrm>
        <a:graphic>
          <a:graphicData uri="http://schemas.openxmlformats.org/drawingml/2006/table">
            <a:tbl>
              <a:tblPr/>
              <a:tblGrid>
                <a:gridCol w="3452884">
                  <a:extLst>
                    <a:ext uri="{9D8B030D-6E8A-4147-A177-3AD203B41FA5}">
                      <a16:colId xmlns:a16="http://schemas.microsoft.com/office/drawing/2014/main" val="3119078280"/>
                    </a:ext>
                  </a:extLst>
                </a:gridCol>
              </a:tblGrid>
              <a:tr h="2115403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033607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2784734"/>
              </p:ext>
            </p:extLst>
          </p:nvPr>
        </p:nvGraphicFramePr>
        <p:xfrm>
          <a:off x="2914962" y="1255592"/>
          <a:ext cx="8882362" cy="2142701"/>
        </p:xfrm>
        <a:graphic>
          <a:graphicData uri="http://schemas.openxmlformats.org/drawingml/2006/table">
            <a:tbl>
              <a:tblPr/>
              <a:tblGrid>
                <a:gridCol w="8882362">
                  <a:extLst>
                    <a:ext uri="{9D8B030D-6E8A-4147-A177-3AD203B41FA5}">
                      <a16:colId xmlns:a16="http://schemas.microsoft.com/office/drawing/2014/main" val="1357074522"/>
                    </a:ext>
                  </a:extLst>
                </a:gridCol>
              </a:tblGrid>
              <a:tr h="2142701">
                <a:tc>
                  <a:txBody>
                    <a:bodyPr/>
                    <a:lstStyle/>
                    <a:p>
                      <a:endParaRPr lang="en-US" b="0" dirty="0" smtClean="0"/>
                    </a:p>
                    <a:p>
                      <a:endParaRPr lang="en-US" b="0" dirty="0" smtClean="0"/>
                    </a:p>
                    <a:p>
                      <a:endParaRPr lang="en-US" b="0" dirty="0" smtClean="0"/>
                    </a:p>
                    <a:p>
                      <a:r>
                        <a:rPr lang="en-US" b="0" dirty="0" smtClean="0"/>
                        <a:t>Total Cholesterol</a:t>
                      </a:r>
                      <a:endParaRPr lang="en-US" b="0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3984159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463948"/>
              </p:ext>
            </p:extLst>
          </p:nvPr>
        </p:nvGraphicFramePr>
        <p:xfrm>
          <a:off x="1790188" y="1282889"/>
          <a:ext cx="1100806" cy="2115404"/>
        </p:xfrm>
        <a:graphic>
          <a:graphicData uri="http://schemas.openxmlformats.org/drawingml/2006/table">
            <a:tbl>
              <a:tblPr/>
              <a:tblGrid>
                <a:gridCol w="1100806">
                  <a:extLst>
                    <a:ext uri="{9D8B030D-6E8A-4147-A177-3AD203B41FA5}">
                      <a16:colId xmlns:a16="http://schemas.microsoft.com/office/drawing/2014/main" val="3642031025"/>
                    </a:ext>
                  </a:extLst>
                </a:gridCol>
              </a:tblGrid>
              <a:tr h="211540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154306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933372"/>
              </p:ext>
            </p:extLst>
          </p:nvPr>
        </p:nvGraphicFramePr>
        <p:xfrm>
          <a:off x="573206" y="1255594"/>
          <a:ext cx="1228298" cy="2156346"/>
        </p:xfrm>
        <a:graphic>
          <a:graphicData uri="http://schemas.openxmlformats.org/drawingml/2006/table">
            <a:tbl>
              <a:tblPr/>
              <a:tblGrid>
                <a:gridCol w="1228298">
                  <a:extLst>
                    <a:ext uri="{9D8B030D-6E8A-4147-A177-3AD203B41FA5}">
                      <a16:colId xmlns:a16="http://schemas.microsoft.com/office/drawing/2014/main" val="2183283837"/>
                    </a:ext>
                  </a:extLst>
                </a:gridCol>
              </a:tblGrid>
              <a:tr h="215634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Does the patient have a high risk of stroke or heart attack?</a:t>
                      </a:r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2150074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600517"/>
              </p:ext>
            </p:extLst>
          </p:nvPr>
        </p:nvGraphicFramePr>
        <p:xfrm>
          <a:off x="1801503" y="832512"/>
          <a:ext cx="1091821" cy="436730"/>
        </p:xfrm>
        <a:graphic>
          <a:graphicData uri="http://schemas.openxmlformats.org/drawingml/2006/table">
            <a:tbl>
              <a:tblPr/>
              <a:tblGrid>
                <a:gridCol w="1091821">
                  <a:extLst>
                    <a:ext uri="{9D8B030D-6E8A-4147-A177-3AD203B41FA5}">
                      <a16:colId xmlns:a16="http://schemas.microsoft.com/office/drawing/2014/main" val="995208445"/>
                    </a:ext>
                  </a:extLst>
                </a:gridCol>
              </a:tblGrid>
              <a:tr h="436730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Test</a:t>
                      </a:r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276921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139528"/>
              </p:ext>
            </p:extLst>
          </p:nvPr>
        </p:nvGraphicFramePr>
        <p:xfrm>
          <a:off x="1790187" y="1255594"/>
          <a:ext cx="1103137" cy="2142699"/>
        </p:xfrm>
        <a:graphic>
          <a:graphicData uri="http://schemas.openxmlformats.org/drawingml/2006/table">
            <a:tbl>
              <a:tblPr/>
              <a:tblGrid>
                <a:gridCol w="1103137">
                  <a:extLst>
                    <a:ext uri="{9D8B030D-6E8A-4147-A177-3AD203B41FA5}">
                      <a16:colId xmlns:a16="http://schemas.microsoft.com/office/drawing/2014/main" val="1705968160"/>
                    </a:ext>
                  </a:extLst>
                </a:gridCol>
              </a:tblGrid>
              <a:tr h="2142699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Lipids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1617985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220114"/>
              </p:ext>
            </p:extLst>
          </p:nvPr>
        </p:nvGraphicFramePr>
        <p:xfrm>
          <a:off x="6400800" y="1255595"/>
          <a:ext cx="1924334" cy="655093"/>
        </p:xfrm>
        <a:graphic>
          <a:graphicData uri="http://schemas.openxmlformats.org/drawingml/2006/table">
            <a:tbl>
              <a:tblPr/>
              <a:tblGrid>
                <a:gridCol w="1924334">
                  <a:extLst>
                    <a:ext uri="{9D8B030D-6E8A-4147-A177-3AD203B41FA5}">
                      <a16:colId xmlns:a16="http://schemas.microsoft.com/office/drawing/2014/main" val="3367268509"/>
                    </a:ext>
                  </a:extLst>
                </a:gridCol>
              </a:tblGrid>
              <a:tr h="655093">
                <a:tc>
                  <a:txBody>
                    <a:bodyPr/>
                    <a:lstStyle/>
                    <a:p>
                      <a:r>
                        <a:rPr lang="en-US" dirty="0" smtClean="0"/>
                        <a:t>5.2-6.2mmol/l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572753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485158"/>
              </p:ext>
            </p:extLst>
          </p:nvPr>
        </p:nvGraphicFramePr>
        <p:xfrm>
          <a:off x="8311486" y="1269242"/>
          <a:ext cx="3466531" cy="627797"/>
        </p:xfrm>
        <a:graphic>
          <a:graphicData uri="http://schemas.openxmlformats.org/drawingml/2006/table">
            <a:tbl>
              <a:tblPr/>
              <a:tblGrid>
                <a:gridCol w="3466531">
                  <a:extLst>
                    <a:ext uri="{9D8B030D-6E8A-4147-A177-3AD203B41FA5}">
                      <a16:colId xmlns:a16="http://schemas.microsoft.com/office/drawing/2014/main" val="79811380"/>
                    </a:ext>
                  </a:extLst>
                </a:gridCol>
              </a:tblGrid>
              <a:tr h="627797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Diet and physical activity</a:t>
                      </a:r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425609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1975424"/>
              </p:ext>
            </p:extLst>
          </p:nvPr>
        </p:nvGraphicFramePr>
        <p:xfrm>
          <a:off x="2893325" y="818866"/>
          <a:ext cx="1842448" cy="450376"/>
        </p:xfrm>
        <a:graphic>
          <a:graphicData uri="http://schemas.openxmlformats.org/drawingml/2006/table">
            <a:tbl>
              <a:tblPr/>
              <a:tblGrid>
                <a:gridCol w="1842448">
                  <a:extLst>
                    <a:ext uri="{9D8B030D-6E8A-4147-A177-3AD203B41FA5}">
                      <a16:colId xmlns:a16="http://schemas.microsoft.com/office/drawing/2014/main" val="1049215409"/>
                    </a:ext>
                  </a:extLst>
                </a:gridCol>
              </a:tblGrid>
              <a:tr h="450376">
                <a:tc>
                  <a:txBody>
                    <a:bodyPr/>
                    <a:lstStyle/>
                    <a:p>
                      <a:r>
                        <a:rPr lang="en-US" b="1" dirty="0" smtClean="0"/>
                        <a:t>Details/Indicator</a:t>
                      </a:r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7074053"/>
                  </a:ext>
                </a:extLst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986697"/>
              </p:ext>
            </p:extLst>
          </p:nvPr>
        </p:nvGraphicFramePr>
        <p:xfrm>
          <a:off x="4735773" y="805218"/>
          <a:ext cx="3589361" cy="450375"/>
        </p:xfrm>
        <a:graphic>
          <a:graphicData uri="http://schemas.openxmlformats.org/drawingml/2006/table">
            <a:tbl>
              <a:tblPr/>
              <a:tblGrid>
                <a:gridCol w="3589361">
                  <a:extLst>
                    <a:ext uri="{9D8B030D-6E8A-4147-A177-3AD203B41FA5}">
                      <a16:colId xmlns:a16="http://schemas.microsoft.com/office/drawing/2014/main" val="814290335"/>
                    </a:ext>
                  </a:extLst>
                </a:gridCol>
              </a:tblGrid>
              <a:tr h="450375"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  </a:t>
                      </a:r>
                      <a:r>
                        <a:rPr lang="en-US" b="1" dirty="0" smtClean="0"/>
                        <a:t>Meaning of lab test</a:t>
                      </a:r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771837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041622"/>
              </p:ext>
            </p:extLst>
          </p:nvPr>
        </p:nvGraphicFramePr>
        <p:xfrm>
          <a:off x="8325134" y="818866"/>
          <a:ext cx="3452884" cy="464024"/>
        </p:xfrm>
        <a:graphic>
          <a:graphicData uri="http://schemas.openxmlformats.org/drawingml/2006/table">
            <a:tbl>
              <a:tblPr/>
              <a:tblGrid>
                <a:gridCol w="3452884">
                  <a:extLst>
                    <a:ext uri="{9D8B030D-6E8A-4147-A177-3AD203B41FA5}">
                      <a16:colId xmlns:a16="http://schemas.microsoft.com/office/drawing/2014/main" val="637599568"/>
                    </a:ext>
                  </a:extLst>
                </a:gridCol>
              </a:tblGrid>
              <a:tr h="464024">
                <a:tc>
                  <a:txBody>
                    <a:bodyPr/>
                    <a:lstStyle/>
                    <a:p>
                      <a:r>
                        <a:rPr lang="en-US" b="1" dirty="0" smtClean="0"/>
                        <a:t>Action if NOT GREEN</a:t>
                      </a:r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161207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731071"/>
              </p:ext>
            </p:extLst>
          </p:nvPr>
        </p:nvGraphicFramePr>
        <p:xfrm>
          <a:off x="6400800" y="1910687"/>
          <a:ext cx="5377218" cy="818865"/>
        </p:xfrm>
        <a:graphic>
          <a:graphicData uri="http://schemas.openxmlformats.org/drawingml/2006/table">
            <a:tbl>
              <a:tblPr/>
              <a:tblGrid>
                <a:gridCol w="5377218">
                  <a:extLst>
                    <a:ext uri="{9D8B030D-6E8A-4147-A177-3AD203B41FA5}">
                      <a16:colId xmlns:a16="http://schemas.microsoft.com/office/drawing/2014/main" val="3757388967"/>
                    </a:ext>
                  </a:extLst>
                </a:gridCol>
              </a:tblGrid>
              <a:tr h="81886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2084724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860903"/>
              </p:ext>
            </p:extLst>
          </p:nvPr>
        </p:nvGraphicFramePr>
        <p:xfrm>
          <a:off x="6400800" y="1910687"/>
          <a:ext cx="1910687" cy="818865"/>
        </p:xfrm>
        <a:graphic>
          <a:graphicData uri="http://schemas.openxmlformats.org/drawingml/2006/table">
            <a:tbl>
              <a:tblPr/>
              <a:tblGrid>
                <a:gridCol w="1910687">
                  <a:extLst>
                    <a:ext uri="{9D8B030D-6E8A-4147-A177-3AD203B41FA5}">
                      <a16:colId xmlns:a16="http://schemas.microsoft.com/office/drawing/2014/main" val="4241631071"/>
                    </a:ext>
                  </a:extLst>
                </a:gridCol>
              </a:tblGrid>
              <a:tr h="818865">
                <a:tc>
                  <a:txBody>
                    <a:bodyPr/>
                    <a:lstStyle/>
                    <a:p>
                      <a:r>
                        <a:rPr lang="en-US" dirty="0" smtClean="0"/>
                        <a:t>   6.2 to less than</a:t>
                      </a:r>
                    </a:p>
                    <a:p>
                      <a:r>
                        <a:rPr lang="en-US" dirty="0" smtClean="0"/>
                        <a:t>          8mmols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264155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3227290"/>
              </p:ext>
            </p:extLst>
          </p:nvPr>
        </p:nvGraphicFramePr>
        <p:xfrm>
          <a:off x="8325134" y="1897039"/>
          <a:ext cx="3452884" cy="832513"/>
        </p:xfrm>
        <a:graphic>
          <a:graphicData uri="http://schemas.openxmlformats.org/drawingml/2006/table">
            <a:tbl>
              <a:tblPr/>
              <a:tblGrid>
                <a:gridCol w="3452884">
                  <a:extLst>
                    <a:ext uri="{9D8B030D-6E8A-4147-A177-3AD203B41FA5}">
                      <a16:colId xmlns:a16="http://schemas.microsoft.com/office/drawing/2014/main" val="3422485080"/>
                    </a:ext>
                  </a:extLst>
                </a:gridCol>
              </a:tblGrid>
              <a:tr h="832513">
                <a:tc>
                  <a:txBody>
                    <a:bodyPr/>
                    <a:lstStyle/>
                    <a:p>
                      <a:r>
                        <a:rPr lang="en-US" b="1" dirty="0" smtClean="0"/>
                        <a:t>Treat. Liver enzymes now &amp; repeat 3 months</a:t>
                      </a:r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920143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750651"/>
              </p:ext>
            </p:extLst>
          </p:nvPr>
        </p:nvGraphicFramePr>
        <p:xfrm>
          <a:off x="6400800" y="2729552"/>
          <a:ext cx="1910687" cy="668741"/>
        </p:xfrm>
        <a:graphic>
          <a:graphicData uri="http://schemas.openxmlformats.org/drawingml/2006/table">
            <a:tbl>
              <a:tblPr/>
              <a:tblGrid>
                <a:gridCol w="1910687">
                  <a:extLst>
                    <a:ext uri="{9D8B030D-6E8A-4147-A177-3AD203B41FA5}">
                      <a16:colId xmlns:a16="http://schemas.microsoft.com/office/drawing/2014/main" val="3047266435"/>
                    </a:ext>
                  </a:extLst>
                </a:gridCol>
              </a:tblGrid>
              <a:tr h="668741">
                <a:tc>
                  <a:txBody>
                    <a:bodyPr/>
                    <a:lstStyle/>
                    <a:p>
                      <a:r>
                        <a:rPr lang="en-US" dirty="0" smtClean="0"/>
                        <a:t>Over 8mmol/l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743877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61319"/>
              </p:ext>
            </p:extLst>
          </p:nvPr>
        </p:nvGraphicFramePr>
        <p:xfrm>
          <a:off x="8338782" y="2729552"/>
          <a:ext cx="3439236" cy="682388"/>
        </p:xfrm>
        <a:graphic>
          <a:graphicData uri="http://schemas.openxmlformats.org/drawingml/2006/table">
            <a:tbl>
              <a:tblPr/>
              <a:tblGrid>
                <a:gridCol w="3439236">
                  <a:extLst>
                    <a:ext uri="{9D8B030D-6E8A-4147-A177-3AD203B41FA5}">
                      <a16:colId xmlns:a16="http://schemas.microsoft.com/office/drawing/2014/main" val="1078316931"/>
                    </a:ext>
                  </a:extLst>
                </a:gridCol>
              </a:tblGrid>
              <a:tr h="682388">
                <a:tc>
                  <a:txBody>
                    <a:bodyPr/>
                    <a:lstStyle/>
                    <a:p>
                      <a:r>
                        <a:rPr lang="en-US" b="1" dirty="0" smtClean="0"/>
                        <a:t>Refer</a:t>
                      </a:r>
                      <a:endParaRPr lang="en-US" b="1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199307"/>
                  </a:ext>
                </a:extLst>
              </a:tr>
            </a:tbl>
          </a:graphicData>
        </a:graphic>
      </p:graphicFrame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994" y="4165529"/>
            <a:ext cx="1309137" cy="128606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110" y="4165529"/>
            <a:ext cx="3972346" cy="1204060"/>
          </a:xfrm>
          <a:prstGeom prst="rect">
            <a:avLst/>
          </a:prstGeom>
        </p:spPr>
      </p:pic>
      <p:sp>
        <p:nvSpPr>
          <p:cNvPr id="30" name="Rectangle 29"/>
          <p:cNvSpPr/>
          <p:nvPr/>
        </p:nvSpPr>
        <p:spPr>
          <a:xfrm>
            <a:off x="2699996" y="341194"/>
            <a:ext cx="6102810" cy="375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INTERPRETATION OF LABORATORY TESTS - NON - DIABETICS</a:t>
            </a:r>
            <a:endParaRPr lang="en-US" b="1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091665"/>
              </p:ext>
            </p:extLst>
          </p:nvPr>
        </p:nvGraphicFramePr>
        <p:xfrm>
          <a:off x="4735773" y="1255594"/>
          <a:ext cx="1651379" cy="2156346"/>
        </p:xfrm>
        <a:graphic>
          <a:graphicData uri="http://schemas.openxmlformats.org/drawingml/2006/table">
            <a:tbl>
              <a:tblPr/>
              <a:tblGrid>
                <a:gridCol w="1651379">
                  <a:extLst>
                    <a:ext uri="{9D8B030D-6E8A-4147-A177-3AD203B41FA5}">
                      <a16:colId xmlns:a16="http://schemas.microsoft.com/office/drawing/2014/main" val="560459986"/>
                    </a:ext>
                  </a:extLst>
                </a:gridCol>
              </a:tblGrid>
              <a:tr h="2156346"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Less than 5.2mmol/I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640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653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293</Words>
  <Application>Microsoft Office PowerPoint</Application>
  <PresentationFormat>Widescreen</PresentationFormat>
  <Paragraphs>116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23</cp:revision>
  <dcterms:created xsi:type="dcterms:W3CDTF">2025-08-05T07:18:31Z</dcterms:created>
  <dcterms:modified xsi:type="dcterms:W3CDTF">2025-08-05T10:15:58Z</dcterms:modified>
</cp:coreProperties>
</file>