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80" r:id="rId4"/>
    <p:sldId id="257" r:id="rId5"/>
    <p:sldId id="262" r:id="rId6"/>
    <p:sldId id="259" r:id="rId7"/>
    <p:sldId id="260" r:id="rId8"/>
    <p:sldId id="261" r:id="rId9"/>
    <p:sldId id="274" r:id="rId10"/>
    <p:sldId id="275" r:id="rId11"/>
    <p:sldId id="263" r:id="rId12"/>
    <p:sldId id="264" r:id="rId13"/>
    <p:sldId id="273" r:id="rId14"/>
    <p:sldId id="265" r:id="rId15"/>
    <p:sldId id="276" r:id="rId16"/>
    <p:sldId id="266" r:id="rId17"/>
    <p:sldId id="272" r:id="rId18"/>
    <p:sldId id="267" r:id="rId19"/>
    <p:sldId id="277" r:id="rId20"/>
    <p:sldId id="268" r:id="rId21"/>
    <p:sldId id="269" r:id="rId22"/>
    <p:sldId id="278" r:id="rId23"/>
    <p:sldId id="271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2"/>
    <p:restoredTop sz="94690"/>
  </p:normalViewPr>
  <p:slideViewPr>
    <p:cSldViewPr snapToGrid="0">
      <p:cViewPr varScale="1">
        <p:scale>
          <a:sx n="151" d="100"/>
          <a:sy n="151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32715F-8B7F-4B27-9BF2-60ED996C494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2427429-F687-4748-90CB-1031AD130F3E}">
      <dgm:prSet/>
      <dgm:spPr/>
      <dgm:t>
        <a:bodyPr/>
        <a:lstStyle/>
        <a:p>
          <a:r>
            <a:rPr lang="en-US" b="1"/>
            <a:t>Scaling with Larger Models</a:t>
          </a:r>
          <a:r>
            <a:rPr lang="en-US"/>
            <a:t>:</a:t>
          </a:r>
        </a:p>
      </dgm:t>
    </dgm:pt>
    <dgm:pt modelId="{19191730-ED3D-4E27-BD97-4518F054424E}" type="parTrans" cxnId="{7C2A42AB-7939-4405-ABAE-3A9622E8CD75}">
      <dgm:prSet/>
      <dgm:spPr/>
      <dgm:t>
        <a:bodyPr/>
        <a:lstStyle/>
        <a:p>
          <a:endParaRPr lang="en-US"/>
        </a:p>
      </dgm:t>
    </dgm:pt>
    <dgm:pt modelId="{653041BF-7B81-4D4C-B785-503A82DE6764}" type="sibTrans" cxnId="{7C2A42AB-7939-4405-ABAE-3A9622E8CD75}">
      <dgm:prSet/>
      <dgm:spPr/>
      <dgm:t>
        <a:bodyPr/>
        <a:lstStyle/>
        <a:p>
          <a:endParaRPr lang="en-US"/>
        </a:p>
      </dgm:t>
    </dgm:pt>
    <dgm:pt modelId="{A2E45801-3289-4C8E-BD38-280102769736}">
      <dgm:prSet/>
      <dgm:spPr/>
      <dgm:t>
        <a:bodyPr/>
        <a:lstStyle/>
        <a:p>
          <a:r>
            <a:rPr lang="en-US"/>
            <a:t>Integration with GPT or LLaMA models is currently limited because these models are better suited for generative tasks than predictive ones.</a:t>
          </a:r>
        </a:p>
      </dgm:t>
    </dgm:pt>
    <dgm:pt modelId="{307183AB-6722-4594-92C6-76227ADB4D45}" type="parTrans" cxnId="{0F4707A0-9913-4C04-B82C-81F0EF1C0A31}">
      <dgm:prSet/>
      <dgm:spPr/>
      <dgm:t>
        <a:bodyPr/>
        <a:lstStyle/>
        <a:p>
          <a:endParaRPr lang="en-US"/>
        </a:p>
      </dgm:t>
    </dgm:pt>
    <dgm:pt modelId="{8C57FECB-A6A7-40DB-96C5-B02C0A3E5DC9}" type="sibTrans" cxnId="{0F4707A0-9913-4C04-B82C-81F0EF1C0A31}">
      <dgm:prSet/>
      <dgm:spPr/>
      <dgm:t>
        <a:bodyPr/>
        <a:lstStyle/>
        <a:p>
          <a:endParaRPr lang="en-US"/>
        </a:p>
      </dgm:t>
    </dgm:pt>
    <dgm:pt modelId="{5D6FD0CB-2E1D-482C-B7F5-6218C2211D0C}">
      <dgm:prSet/>
      <dgm:spPr/>
      <dgm:t>
        <a:bodyPr/>
        <a:lstStyle/>
        <a:p>
          <a:r>
            <a:rPr lang="en-US" b="1"/>
            <a:t>Integration with Techniques like LIME</a:t>
          </a:r>
          <a:r>
            <a:rPr lang="en-US"/>
            <a:t>:</a:t>
          </a:r>
        </a:p>
      </dgm:t>
    </dgm:pt>
    <dgm:pt modelId="{D40BC5D6-BF26-4BC3-AC4D-BF5002110703}" type="parTrans" cxnId="{21BDA167-4C15-48A0-84C1-B31BC7DE77E2}">
      <dgm:prSet/>
      <dgm:spPr/>
      <dgm:t>
        <a:bodyPr/>
        <a:lstStyle/>
        <a:p>
          <a:endParaRPr lang="en-US"/>
        </a:p>
      </dgm:t>
    </dgm:pt>
    <dgm:pt modelId="{0728C610-9B9D-4E13-834C-426DC5ACF94E}" type="sibTrans" cxnId="{21BDA167-4C15-48A0-84C1-B31BC7DE77E2}">
      <dgm:prSet/>
      <dgm:spPr/>
      <dgm:t>
        <a:bodyPr/>
        <a:lstStyle/>
        <a:p>
          <a:endParaRPr lang="en-US"/>
        </a:p>
      </dgm:t>
    </dgm:pt>
    <dgm:pt modelId="{3512BA84-F423-4C5B-825B-0CC257D774BC}">
      <dgm:prSet/>
      <dgm:spPr/>
      <dgm:t>
        <a:bodyPr/>
        <a:lstStyle/>
        <a:p>
          <a:r>
            <a:rPr lang="en-US"/>
            <a:t>Future iterations will focus on embedding the perturbation algorithm into interpretability tools like LIME for broader applicability.</a:t>
          </a:r>
        </a:p>
      </dgm:t>
    </dgm:pt>
    <dgm:pt modelId="{593ACD13-CB17-4E77-9B36-55E6FCEDCD5D}" type="parTrans" cxnId="{8A6CBF88-881A-4D4F-A5C5-51B53DCB8A42}">
      <dgm:prSet/>
      <dgm:spPr/>
      <dgm:t>
        <a:bodyPr/>
        <a:lstStyle/>
        <a:p>
          <a:endParaRPr lang="en-US"/>
        </a:p>
      </dgm:t>
    </dgm:pt>
    <dgm:pt modelId="{44285E04-830B-4F0A-87D6-C4F0E5D5FEC7}" type="sibTrans" cxnId="{8A6CBF88-881A-4D4F-A5C5-51B53DCB8A42}">
      <dgm:prSet/>
      <dgm:spPr/>
      <dgm:t>
        <a:bodyPr/>
        <a:lstStyle/>
        <a:p>
          <a:endParaRPr lang="en-US"/>
        </a:p>
      </dgm:t>
    </dgm:pt>
    <dgm:pt modelId="{B0743DC5-44F5-2845-A2B5-5C4289D4CFF7}" type="pres">
      <dgm:prSet presAssocID="{F932715F-8B7F-4B27-9BF2-60ED996C4947}" presName="linear" presStyleCnt="0">
        <dgm:presLayoutVars>
          <dgm:dir/>
          <dgm:animLvl val="lvl"/>
          <dgm:resizeHandles val="exact"/>
        </dgm:presLayoutVars>
      </dgm:prSet>
      <dgm:spPr/>
    </dgm:pt>
    <dgm:pt modelId="{15622A06-F160-6347-9EB6-CB911B718D54}" type="pres">
      <dgm:prSet presAssocID="{C2427429-F687-4748-90CB-1031AD130F3E}" presName="parentLin" presStyleCnt="0"/>
      <dgm:spPr/>
    </dgm:pt>
    <dgm:pt modelId="{3E63DAD6-EA7A-6749-B7D2-42C225B3940E}" type="pres">
      <dgm:prSet presAssocID="{C2427429-F687-4748-90CB-1031AD130F3E}" presName="parentLeftMargin" presStyleLbl="node1" presStyleIdx="0" presStyleCnt="2"/>
      <dgm:spPr/>
    </dgm:pt>
    <dgm:pt modelId="{F42B3C87-B7B4-6245-AFF5-2CBCD9FC7588}" type="pres">
      <dgm:prSet presAssocID="{C2427429-F687-4748-90CB-1031AD130F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0EC9AC4-13E7-1C46-B5B0-6809714AB15B}" type="pres">
      <dgm:prSet presAssocID="{C2427429-F687-4748-90CB-1031AD130F3E}" presName="negativeSpace" presStyleCnt="0"/>
      <dgm:spPr/>
    </dgm:pt>
    <dgm:pt modelId="{EFAC8CA9-E946-5F4B-9E84-9E9F02A8F6D1}" type="pres">
      <dgm:prSet presAssocID="{C2427429-F687-4748-90CB-1031AD130F3E}" presName="childText" presStyleLbl="conFgAcc1" presStyleIdx="0" presStyleCnt="2">
        <dgm:presLayoutVars>
          <dgm:bulletEnabled val="1"/>
        </dgm:presLayoutVars>
      </dgm:prSet>
      <dgm:spPr/>
    </dgm:pt>
    <dgm:pt modelId="{86749F1C-B8E2-4949-89B4-37F6E975E4A5}" type="pres">
      <dgm:prSet presAssocID="{653041BF-7B81-4D4C-B785-503A82DE6764}" presName="spaceBetweenRectangles" presStyleCnt="0"/>
      <dgm:spPr/>
    </dgm:pt>
    <dgm:pt modelId="{F0658613-3ED1-F449-842A-D80F1F52F5F4}" type="pres">
      <dgm:prSet presAssocID="{5D6FD0CB-2E1D-482C-B7F5-6218C2211D0C}" presName="parentLin" presStyleCnt="0"/>
      <dgm:spPr/>
    </dgm:pt>
    <dgm:pt modelId="{5693A9C0-F4E1-0D45-B5C6-302899209A10}" type="pres">
      <dgm:prSet presAssocID="{5D6FD0CB-2E1D-482C-B7F5-6218C2211D0C}" presName="parentLeftMargin" presStyleLbl="node1" presStyleIdx="0" presStyleCnt="2"/>
      <dgm:spPr/>
    </dgm:pt>
    <dgm:pt modelId="{668313CC-93C9-5147-B34C-1E06B9A768F5}" type="pres">
      <dgm:prSet presAssocID="{5D6FD0CB-2E1D-482C-B7F5-6218C2211D0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4E48C2B-A9A8-4B42-915D-E812B240C813}" type="pres">
      <dgm:prSet presAssocID="{5D6FD0CB-2E1D-482C-B7F5-6218C2211D0C}" presName="negativeSpace" presStyleCnt="0"/>
      <dgm:spPr/>
    </dgm:pt>
    <dgm:pt modelId="{73386637-B482-8448-B402-3697FC2D2E81}" type="pres">
      <dgm:prSet presAssocID="{5D6FD0CB-2E1D-482C-B7F5-6218C2211D0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EA7DD25-81C0-9B42-B3FA-6835A996229A}" type="presOf" srcId="{3512BA84-F423-4C5B-825B-0CC257D774BC}" destId="{73386637-B482-8448-B402-3697FC2D2E81}" srcOrd="0" destOrd="0" presId="urn:microsoft.com/office/officeart/2005/8/layout/list1"/>
    <dgm:cxn modelId="{2E0C3428-2BDB-E943-BF96-6A6CFB17C7C9}" type="presOf" srcId="{5D6FD0CB-2E1D-482C-B7F5-6218C2211D0C}" destId="{5693A9C0-F4E1-0D45-B5C6-302899209A10}" srcOrd="0" destOrd="0" presId="urn:microsoft.com/office/officeart/2005/8/layout/list1"/>
    <dgm:cxn modelId="{39B34F2F-10ED-E547-85C3-CC938744AB81}" type="presOf" srcId="{A2E45801-3289-4C8E-BD38-280102769736}" destId="{EFAC8CA9-E946-5F4B-9E84-9E9F02A8F6D1}" srcOrd="0" destOrd="0" presId="urn:microsoft.com/office/officeart/2005/8/layout/list1"/>
    <dgm:cxn modelId="{2175193D-3F00-6C42-AA0B-C6EAADCF4BD7}" type="presOf" srcId="{C2427429-F687-4748-90CB-1031AD130F3E}" destId="{3E63DAD6-EA7A-6749-B7D2-42C225B3940E}" srcOrd="0" destOrd="0" presId="urn:microsoft.com/office/officeart/2005/8/layout/list1"/>
    <dgm:cxn modelId="{05E7B75B-088D-744C-9487-656131920CD0}" type="presOf" srcId="{5D6FD0CB-2E1D-482C-B7F5-6218C2211D0C}" destId="{668313CC-93C9-5147-B34C-1E06B9A768F5}" srcOrd="1" destOrd="0" presId="urn:microsoft.com/office/officeart/2005/8/layout/list1"/>
    <dgm:cxn modelId="{21BDA167-4C15-48A0-84C1-B31BC7DE77E2}" srcId="{F932715F-8B7F-4B27-9BF2-60ED996C4947}" destId="{5D6FD0CB-2E1D-482C-B7F5-6218C2211D0C}" srcOrd="1" destOrd="0" parTransId="{D40BC5D6-BF26-4BC3-AC4D-BF5002110703}" sibTransId="{0728C610-9B9D-4E13-834C-426DC5ACF94E}"/>
    <dgm:cxn modelId="{8A6CBF88-881A-4D4F-A5C5-51B53DCB8A42}" srcId="{5D6FD0CB-2E1D-482C-B7F5-6218C2211D0C}" destId="{3512BA84-F423-4C5B-825B-0CC257D774BC}" srcOrd="0" destOrd="0" parTransId="{593ACD13-CB17-4E77-9B36-55E6FCEDCD5D}" sibTransId="{44285E04-830B-4F0A-87D6-C4F0E5D5FEC7}"/>
    <dgm:cxn modelId="{9C41499F-B599-624E-886F-CE5D2DC11AEA}" type="presOf" srcId="{F932715F-8B7F-4B27-9BF2-60ED996C4947}" destId="{B0743DC5-44F5-2845-A2B5-5C4289D4CFF7}" srcOrd="0" destOrd="0" presId="urn:microsoft.com/office/officeart/2005/8/layout/list1"/>
    <dgm:cxn modelId="{0F4707A0-9913-4C04-B82C-81F0EF1C0A31}" srcId="{C2427429-F687-4748-90CB-1031AD130F3E}" destId="{A2E45801-3289-4C8E-BD38-280102769736}" srcOrd="0" destOrd="0" parTransId="{307183AB-6722-4594-92C6-76227ADB4D45}" sibTransId="{8C57FECB-A6A7-40DB-96C5-B02C0A3E5DC9}"/>
    <dgm:cxn modelId="{7C2A42AB-7939-4405-ABAE-3A9622E8CD75}" srcId="{F932715F-8B7F-4B27-9BF2-60ED996C4947}" destId="{C2427429-F687-4748-90CB-1031AD130F3E}" srcOrd="0" destOrd="0" parTransId="{19191730-ED3D-4E27-BD97-4518F054424E}" sibTransId="{653041BF-7B81-4D4C-B785-503A82DE6764}"/>
    <dgm:cxn modelId="{812F4ACF-7704-A647-94F3-7C280DF70DC2}" type="presOf" srcId="{C2427429-F687-4748-90CB-1031AD130F3E}" destId="{F42B3C87-B7B4-6245-AFF5-2CBCD9FC7588}" srcOrd="1" destOrd="0" presId="urn:microsoft.com/office/officeart/2005/8/layout/list1"/>
    <dgm:cxn modelId="{2284A0C9-F673-314E-A27A-89E3DC132B3A}" type="presParOf" srcId="{B0743DC5-44F5-2845-A2B5-5C4289D4CFF7}" destId="{15622A06-F160-6347-9EB6-CB911B718D54}" srcOrd="0" destOrd="0" presId="urn:microsoft.com/office/officeart/2005/8/layout/list1"/>
    <dgm:cxn modelId="{91493C02-ECB4-664F-B8BC-5E5ABB393904}" type="presParOf" srcId="{15622A06-F160-6347-9EB6-CB911B718D54}" destId="{3E63DAD6-EA7A-6749-B7D2-42C225B3940E}" srcOrd="0" destOrd="0" presId="urn:microsoft.com/office/officeart/2005/8/layout/list1"/>
    <dgm:cxn modelId="{1A1D8ECA-23C7-1242-8BCF-461AC3E0F585}" type="presParOf" srcId="{15622A06-F160-6347-9EB6-CB911B718D54}" destId="{F42B3C87-B7B4-6245-AFF5-2CBCD9FC7588}" srcOrd="1" destOrd="0" presId="urn:microsoft.com/office/officeart/2005/8/layout/list1"/>
    <dgm:cxn modelId="{BD170A5C-0F5D-AC43-9A34-5294A4C26413}" type="presParOf" srcId="{B0743DC5-44F5-2845-A2B5-5C4289D4CFF7}" destId="{70EC9AC4-13E7-1C46-B5B0-6809714AB15B}" srcOrd="1" destOrd="0" presId="urn:microsoft.com/office/officeart/2005/8/layout/list1"/>
    <dgm:cxn modelId="{32B83817-82EC-7249-A8DC-51AC6A07A93B}" type="presParOf" srcId="{B0743DC5-44F5-2845-A2B5-5C4289D4CFF7}" destId="{EFAC8CA9-E946-5F4B-9E84-9E9F02A8F6D1}" srcOrd="2" destOrd="0" presId="urn:microsoft.com/office/officeart/2005/8/layout/list1"/>
    <dgm:cxn modelId="{12934900-3993-6041-B5D6-4DA3B87738EF}" type="presParOf" srcId="{B0743DC5-44F5-2845-A2B5-5C4289D4CFF7}" destId="{86749F1C-B8E2-4949-89B4-37F6E975E4A5}" srcOrd="3" destOrd="0" presId="urn:microsoft.com/office/officeart/2005/8/layout/list1"/>
    <dgm:cxn modelId="{522D6A29-1428-1C41-BFED-DDF1D41E5E28}" type="presParOf" srcId="{B0743DC5-44F5-2845-A2B5-5C4289D4CFF7}" destId="{F0658613-3ED1-F449-842A-D80F1F52F5F4}" srcOrd="4" destOrd="0" presId="urn:microsoft.com/office/officeart/2005/8/layout/list1"/>
    <dgm:cxn modelId="{7B8DB8DD-B402-1742-B291-B111736D1D08}" type="presParOf" srcId="{F0658613-3ED1-F449-842A-D80F1F52F5F4}" destId="{5693A9C0-F4E1-0D45-B5C6-302899209A10}" srcOrd="0" destOrd="0" presId="urn:microsoft.com/office/officeart/2005/8/layout/list1"/>
    <dgm:cxn modelId="{6082743F-70D9-4946-8C6B-C4BC86FEA19A}" type="presParOf" srcId="{F0658613-3ED1-F449-842A-D80F1F52F5F4}" destId="{668313CC-93C9-5147-B34C-1E06B9A768F5}" srcOrd="1" destOrd="0" presId="urn:microsoft.com/office/officeart/2005/8/layout/list1"/>
    <dgm:cxn modelId="{8BFB1E3D-8586-D643-AF43-D80D850EF368}" type="presParOf" srcId="{B0743DC5-44F5-2845-A2B5-5C4289D4CFF7}" destId="{94E48C2B-A9A8-4B42-915D-E812B240C813}" srcOrd="5" destOrd="0" presId="urn:microsoft.com/office/officeart/2005/8/layout/list1"/>
    <dgm:cxn modelId="{3C100784-6FAC-4140-9A66-C13958D11AC1}" type="presParOf" srcId="{B0743DC5-44F5-2845-A2B5-5C4289D4CFF7}" destId="{73386637-B482-8448-B402-3697FC2D2E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C8CA9-E946-5F4B-9E84-9E9F02A8F6D1}">
      <dsp:nvSpPr>
        <dsp:cNvPr id="0" name=""/>
        <dsp:cNvSpPr/>
      </dsp:nvSpPr>
      <dsp:spPr>
        <a:xfrm>
          <a:off x="0" y="1203734"/>
          <a:ext cx="6253721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374904" rIns="48535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Integration with GPT or LLaMA models is currently limited because these models are better suited for generative tasks than predictive ones.</a:t>
          </a:r>
        </a:p>
      </dsp:txBody>
      <dsp:txXfrm>
        <a:off x="0" y="1203734"/>
        <a:ext cx="6253721" cy="1275750"/>
      </dsp:txXfrm>
    </dsp:sp>
    <dsp:sp modelId="{F42B3C87-B7B4-6245-AFF5-2CBCD9FC7588}">
      <dsp:nvSpPr>
        <dsp:cNvPr id="0" name=""/>
        <dsp:cNvSpPr/>
      </dsp:nvSpPr>
      <dsp:spPr>
        <a:xfrm>
          <a:off x="312686" y="938054"/>
          <a:ext cx="4377605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Scaling with Larger Models</a:t>
          </a:r>
          <a:r>
            <a:rPr lang="en-US" sz="1800" kern="1200"/>
            <a:t>:</a:t>
          </a:r>
        </a:p>
      </dsp:txBody>
      <dsp:txXfrm>
        <a:off x="338625" y="963993"/>
        <a:ext cx="4325727" cy="479482"/>
      </dsp:txXfrm>
    </dsp:sp>
    <dsp:sp modelId="{73386637-B482-8448-B402-3697FC2D2E81}">
      <dsp:nvSpPr>
        <dsp:cNvPr id="0" name=""/>
        <dsp:cNvSpPr/>
      </dsp:nvSpPr>
      <dsp:spPr>
        <a:xfrm>
          <a:off x="0" y="2842364"/>
          <a:ext cx="6253721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374904" rIns="48535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Future iterations will focus on embedding the perturbation algorithm into interpretability tools like LIME for broader applicability.</a:t>
          </a:r>
        </a:p>
      </dsp:txBody>
      <dsp:txXfrm>
        <a:off x="0" y="2842364"/>
        <a:ext cx="6253721" cy="1275750"/>
      </dsp:txXfrm>
    </dsp:sp>
    <dsp:sp modelId="{668313CC-93C9-5147-B34C-1E06B9A768F5}">
      <dsp:nvSpPr>
        <dsp:cNvPr id="0" name=""/>
        <dsp:cNvSpPr/>
      </dsp:nvSpPr>
      <dsp:spPr>
        <a:xfrm>
          <a:off x="312686" y="2576684"/>
          <a:ext cx="4377605" cy="5313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Integration with Techniques like LIME</a:t>
          </a:r>
          <a:r>
            <a:rPr lang="en-US" sz="1800" kern="1200"/>
            <a:t>:</a:t>
          </a:r>
        </a:p>
      </dsp:txBody>
      <dsp:txXfrm>
        <a:off x="338625" y="2602623"/>
        <a:ext cx="4325727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B63E-6037-528F-0ABA-14A14FE08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E5884-7B48-7A4D-F3D4-8C51DBBCA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4D0F7-F88F-6780-5FB5-FA0A5336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E7B-29B6-A74C-BF9E-1C36506EB3A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283FF-B65A-2428-E983-0BCCFAB0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35529-60F3-1C72-2AD5-D420B690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94B5-7AE4-2D46-B00F-1F788D4E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4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143B-9E1B-6020-8D76-D5E971A4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BE197-4DDF-7960-8892-7D1351755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0F3D2-89EE-09AD-3BB2-28763D3B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E7B-29B6-A74C-BF9E-1C36506EB3A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D2F11-AD1C-CB3F-4092-1A50F685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06AE1-EA04-314B-1100-D5B098F6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94B5-7AE4-2D46-B00F-1F788D4E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4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E7366F-1BCC-D3FE-EA5A-02388BF15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6FF18-6925-D734-D20C-5BFAC6321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461A1-AD96-C4B6-162A-BB7FCE82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E7B-29B6-A74C-BF9E-1C36506EB3A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26D91-A344-273B-67F9-E3785637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2F07D-83F1-D531-2763-E0009580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94B5-7AE4-2D46-B00F-1F788D4E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4ACD-EF7B-7625-B92B-A958BF6B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3CE3-A4E5-895E-3F60-5CAE4BE40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70B96-0FF9-03CE-E808-1D0E8445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E7B-29B6-A74C-BF9E-1C36506EB3A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C937-8150-3DDB-F203-DF6367E8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266D-317F-AE40-4615-CF0D02A3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94B5-7AE4-2D46-B00F-1F788D4E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3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0111-D4A9-1BFA-A059-B1395779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B0F0-481B-95D6-D940-66316609B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36A18-020D-D2C8-8A58-6FB4A002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E7B-29B6-A74C-BF9E-1C36506EB3A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B658-4796-1FFB-97E7-7353DC80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A855F-8544-64A9-1297-D0EAB9A3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94B5-7AE4-2D46-B00F-1F788D4E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9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6339-152A-CDF7-8D9E-72AD96E6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D1A24-D5B2-E915-2F32-E888CE976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F1FF0-BF30-31F2-A16A-EA322448E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54856-5B79-D670-6F82-A1E7FA28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E7B-29B6-A74C-BF9E-1C36506EB3A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975A8-DB8E-9536-D026-B4597109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CF0FE-94ED-E543-E3C4-36BE7B85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94B5-7AE4-2D46-B00F-1F788D4E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2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96DF-FF70-773A-622A-B37993A2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D8CDB-5069-2EFF-950D-3C9B45F92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3A681-94C9-EB7D-F8A5-38D92AA9E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2C205-56BF-905C-3A36-26C09AD72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BFB27-009A-059C-9B49-3081B24EB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C750E-F680-0724-D956-B8202E5E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E7B-29B6-A74C-BF9E-1C36506EB3A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575B5-4001-7892-4AB7-9CB86694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0A476-A161-32B9-BB28-7E7A7132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94B5-7AE4-2D46-B00F-1F788D4E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F692-6AC9-633B-B642-8DF0A8B9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6ABDB-931C-0BF7-AB93-843D7976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E7B-29B6-A74C-BF9E-1C36506EB3A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7D47A-0B11-F594-EB01-A90EAC1E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44A51-7D1D-3391-2665-0964179F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94B5-7AE4-2D46-B00F-1F788D4E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9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FD615-7D6F-508D-BC9A-BAD6AC98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E7B-29B6-A74C-BF9E-1C36506EB3A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7D150-545D-91B7-0053-A7559F02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135DD-F524-97E9-AA53-0E5D6B26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94B5-7AE4-2D46-B00F-1F788D4E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4EE0-6C3D-95FE-F6FB-465392B1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0812-EE5B-A37E-CE5A-52ACE9271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ADEB8-12E0-AD84-6370-3DB632199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ECE35-FF56-2BF1-624A-B83C89B9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E7B-29B6-A74C-BF9E-1C36506EB3A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FAFD2-CAE9-4F46-7E75-8F1E2F6C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9FA1D-DD70-DD0F-CDAA-E20C7F36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94B5-7AE4-2D46-B00F-1F788D4E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5499-298B-B2F5-CF94-D45A858C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D2F06-3176-3587-60D4-D60DA1F62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9B393-0CA7-1AF7-F94F-6571027FD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3A09D-484C-3891-20BB-39A02F70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E7B-29B6-A74C-BF9E-1C36506EB3A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66DC8-FF26-306F-29CA-3D5D0706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CF85A-3874-1714-2EDE-11E33CF1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94B5-7AE4-2D46-B00F-1F788D4E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5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631-8E4B-7880-1455-F607DD3B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34B18-DAFC-739C-4FDE-1245E68E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0230B-ED4D-00D1-6D4D-C471BCE79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50E7B-29B6-A74C-BF9E-1C36506EB3AC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4406B-EA49-6BDB-263A-BA9C6ECF9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470A-0D13-BAD0-7122-2DED5978E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6994B5-7AE4-2D46-B00F-1F788D4E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fr/pin/848787861035795075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articles/public-health-analyst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fr/pin/848787861035795075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set.ai/blog/llm-finetunin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EB2BC-7A7A-6A84-0C58-062C0E3F5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092" y="1624334"/>
            <a:ext cx="7587816" cy="1804666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bg1">
                    <a:alpha val="60000"/>
                  </a:schemeClr>
                </a:solidFill>
                <a:effectLst/>
                <a:latin typeface=".AppleSystemUIFont"/>
              </a:rPr>
              <a:t>Context-Aware Perturbations for Data Augmentation</a:t>
            </a:r>
            <a:endParaRPr lang="en-US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5CE4C-31C4-AAE0-21DE-7C08A2E09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884876"/>
            <a:ext cx="6096000" cy="1079006"/>
          </a:xfrm>
        </p:spPr>
        <p:txBody>
          <a:bodyPr anchor="t">
            <a:norm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Khalid Mehtab Khan</a:t>
            </a:r>
          </a:p>
          <a:p>
            <a:r>
              <a:rPr lang="en-US" sz="1400">
                <a:solidFill>
                  <a:schemeClr val="bg1"/>
                </a:solidFill>
              </a:rPr>
              <a:t>SFSU ID: 923673423</a:t>
            </a:r>
          </a:p>
        </p:txBody>
      </p:sp>
    </p:spTree>
    <p:extLst>
      <p:ext uri="{BB962C8B-B14F-4D97-AF65-F5344CB8AC3E}">
        <p14:creationId xmlns:p14="http://schemas.microsoft.com/office/powerpoint/2010/main" val="117461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B75C4-1124-312E-4EEB-07D63964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Perturbation Algorithm (data-set)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7DD2-9741-EA4E-CAC8-0287B76E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600">
                <a:effectLst/>
                <a:latin typeface=".AppleSystemUIFont"/>
              </a:rPr>
              <a:t>The original training dataset is used as the base for generating new data.</a:t>
            </a:r>
          </a:p>
          <a:p>
            <a:pPr>
              <a:spcBef>
                <a:spcPts val="900"/>
              </a:spcBef>
            </a:pPr>
            <a:r>
              <a:rPr lang="en-US" sz="1600">
                <a:effectLst/>
                <a:latin typeface=".AppleSystemUIFont"/>
              </a:rPr>
              <a:t>Each row provides structured context for creating variations (perturbations).</a:t>
            </a:r>
          </a:p>
          <a:p>
            <a:pPr lvl="1">
              <a:spcBef>
                <a:spcPts val="900"/>
              </a:spcBef>
            </a:pPr>
            <a:r>
              <a:rPr lang="en-US" sz="1600">
                <a:effectLst/>
                <a:latin typeface=".AppleSystemUIFont"/>
              </a:rPr>
              <a:t>For each row:</a:t>
            </a:r>
          </a:p>
          <a:p>
            <a:pPr lvl="1">
              <a:spcBef>
                <a:spcPts val="900"/>
              </a:spcBef>
            </a:pPr>
            <a:r>
              <a:rPr lang="en-US" sz="1600">
                <a:effectLst/>
                <a:latin typeface=".AppleSystemUIFont"/>
              </a:rPr>
              <a:t>One or more fields are masked.</a:t>
            </a:r>
          </a:p>
          <a:p>
            <a:pPr lvl="1">
              <a:spcBef>
                <a:spcPts val="900"/>
              </a:spcBef>
            </a:pPr>
            <a:r>
              <a:rPr lang="en-US" sz="1600">
                <a:effectLst/>
                <a:latin typeface=".AppleSystemUIFont"/>
              </a:rPr>
              <a:t>The model predicts the masked values.</a:t>
            </a:r>
          </a:p>
          <a:p>
            <a:pPr>
              <a:spcBef>
                <a:spcPts val="900"/>
              </a:spcBef>
            </a:pPr>
            <a:r>
              <a:rPr lang="en-US" sz="1600">
                <a:effectLst/>
                <a:latin typeface=".AppleSystemUIFont"/>
              </a:rPr>
              <a:t>This process adds diversity while maintaining the dataset’s structure and relationships.</a:t>
            </a:r>
          </a:p>
          <a:p>
            <a:pPr>
              <a:spcBef>
                <a:spcPts val="900"/>
              </a:spcBef>
            </a:pPr>
            <a:r>
              <a:rPr lang="en-US" sz="1600">
                <a:effectLst/>
                <a:latin typeface=".AppleSystemUIFont"/>
              </a:rPr>
              <a:t>By generating multiple perturbations for each row, we expand the dataset meaningfully, introducing variability while ensuring coherence.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0C5CE499-8F13-7071-425F-937055CF0A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90" r="11668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4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702F-FCB3-0185-C3AC-216DD8D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Classical ML Model with Perturbed Data (Random Forest)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645375-44AD-3273-01B1-B121AA0DF21B}"/>
              </a:ext>
            </a:extLst>
          </p:cNvPr>
          <p:cNvSpPr/>
          <p:nvPr/>
        </p:nvSpPr>
        <p:spPr>
          <a:xfrm>
            <a:off x="838200" y="1940442"/>
            <a:ext cx="2105247" cy="1690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Universal Train Data: </a:t>
            </a:r>
          </a:p>
          <a:p>
            <a:pPr algn="ctr"/>
            <a:r>
              <a:rPr lang="en-US" dirty="0"/>
              <a:t>7540 </a:t>
            </a:r>
          </a:p>
          <a:p>
            <a:pPr algn="ctr"/>
            <a:r>
              <a:rPr lang="en-US" dirty="0"/>
              <a:t>(60%)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6FFF04-C66E-00CF-606F-7ABA6D385E74}"/>
              </a:ext>
            </a:extLst>
          </p:cNvPr>
          <p:cNvSpPr/>
          <p:nvPr/>
        </p:nvSpPr>
        <p:spPr>
          <a:xfrm>
            <a:off x="838200" y="3880773"/>
            <a:ext cx="2105247" cy="16905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Perturbed Data: </a:t>
            </a:r>
          </a:p>
          <a:p>
            <a:pPr algn="ctr"/>
            <a:r>
              <a:rPr lang="en-US" dirty="0"/>
              <a:t>7540 </a:t>
            </a:r>
          </a:p>
        </p:txBody>
      </p:sp>
      <p:pic>
        <p:nvPicPr>
          <p:cNvPr id="8" name="Picture 7" descr="A diagram of a tree&#10;&#10;Description automatically generated">
            <a:extLst>
              <a:ext uri="{FF2B5EF4-FFF2-40B4-BE49-F238E27FC236}">
                <a16:creationId xmlns:a16="http://schemas.microsoft.com/office/drawing/2014/main" id="{54AEF04B-54AF-C0BC-6F09-29DA3D7FC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002" t="9147" r="7571" b="68372"/>
          <a:stretch/>
        </p:blipFill>
        <p:spPr>
          <a:xfrm>
            <a:off x="4263656" y="2955849"/>
            <a:ext cx="5858540" cy="1541721"/>
          </a:xfrm>
          <a:prstGeom prst="rect">
            <a:avLst/>
          </a:prstGeom>
        </p:spPr>
      </p:pic>
      <p:pic>
        <p:nvPicPr>
          <p:cNvPr id="9" name="Graphic 8" descr="Line arrow: Slight curve with solid fill">
            <a:extLst>
              <a:ext uri="{FF2B5EF4-FFF2-40B4-BE49-F238E27FC236}">
                <a16:creationId xmlns:a16="http://schemas.microsoft.com/office/drawing/2014/main" id="{D29CD1EC-7814-E4E9-AF72-78A5D0F0B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6351" y="3269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1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93EE-A8F7-430C-88E7-3B383B26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Classical ML Model with Perturbed Data (Random Forest)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3549-0FB8-02C4-6B30-61C49F2F5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base model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441305-B54F-C0BA-CEDF-5E19EE678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51387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755268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31004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86453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472413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38454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31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1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6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3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68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0296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806706-7AAB-E302-CFEC-A7E8853EC3B4}"/>
              </a:ext>
            </a:extLst>
          </p:cNvPr>
          <p:cNvSpPr txBox="1"/>
          <p:nvPr/>
        </p:nvSpPr>
        <p:spPr>
          <a:xfrm>
            <a:off x="733647" y="4295554"/>
            <a:ext cx="38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base model: </a:t>
            </a:r>
            <a:r>
              <a:rPr lang="en-US" dirty="0" err="1"/>
              <a:t>bert</a:t>
            </a:r>
            <a:r>
              <a:rPr lang="en-US" dirty="0"/>
              <a:t>-base-uncased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21D7A-3D69-4943-AA0E-883585B2D1E7}"/>
              </a:ext>
            </a:extLst>
          </p:cNvPr>
          <p:cNvSpPr txBox="1"/>
          <p:nvPr/>
        </p:nvSpPr>
        <p:spPr>
          <a:xfrm>
            <a:off x="733647" y="4744482"/>
            <a:ext cx="334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Accuracy: 0.811</a:t>
            </a:r>
          </a:p>
        </p:txBody>
      </p:sp>
    </p:spTree>
    <p:extLst>
      <p:ext uri="{BB962C8B-B14F-4D97-AF65-F5344CB8AC3E}">
        <p14:creationId xmlns:p14="http://schemas.microsoft.com/office/powerpoint/2010/main" val="220129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AA4D-4F15-EE1A-ED7D-AD6A1577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Classical ML Model with Perturbed Data (Random Forest)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99D930-5D8F-EE2E-4C04-493A3D5BE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61961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755268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31004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86453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472413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38454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31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1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6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3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68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0296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F3A7EC-7FCE-B350-4D4B-E8EF5D2B395F}"/>
              </a:ext>
            </a:extLst>
          </p:cNvPr>
          <p:cNvSpPr txBox="1"/>
          <p:nvPr/>
        </p:nvSpPr>
        <p:spPr>
          <a:xfrm>
            <a:off x="733647" y="4375150"/>
            <a:ext cx="545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better base model: </a:t>
            </a:r>
            <a:r>
              <a:rPr lang="en-US" dirty="0">
                <a:solidFill>
                  <a:srgbClr val="FF0000"/>
                </a:solidFill>
              </a:rPr>
              <a:t>deberta-v3-base.  (better-model)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4C117-8900-691A-9824-F7A5B4F86535}"/>
              </a:ext>
            </a:extLst>
          </p:cNvPr>
          <p:cNvSpPr txBox="1"/>
          <p:nvPr/>
        </p:nvSpPr>
        <p:spPr>
          <a:xfrm>
            <a:off x="733647" y="4744482"/>
            <a:ext cx="322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Accuracy: 0.83</a:t>
            </a:r>
          </a:p>
        </p:txBody>
      </p:sp>
    </p:spTree>
    <p:extLst>
      <p:ext uri="{BB962C8B-B14F-4D97-AF65-F5344CB8AC3E}">
        <p14:creationId xmlns:p14="http://schemas.microsoft.com/office/powerpoint/2010/main" val="144760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F678-A6A2-769D-39A1-02F571C5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Classical ML Model with best Perturbed Data (Random Forest)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AE343A-8CFB-7353-73AE-2CAF7EF3D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004326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755268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31004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86453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472413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38454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31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1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6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3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68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0296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A1317A-805B-26C0-E9FB-4607316D22F3}"/>
              </a:ext>
            </a:extLst>
          </p:cNvPr>
          <p:cNvSpPr txBox="1"/>
          <p:nvPr/>
        </p:nvSpPr>
        <p:spPr>
          <a:xfrm>
            <a:off x="733647" y="4375150"/>
            <a:ext cx="376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better base model: </a:t>
            </a:r>
            <a:r>
              <a:rPr lang="en-US" dirty="0">
                <a:solidFill>
                  <a:srgbClr val="FF0000"/>
                </a:solidFill>
              </a:rPr>
              <a:t>deberta-v3-base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2C994-6485-64D3-0B6A-57947088CCE4}"/>
              </a:ext>
            </a:extLst>
          </p:cNvPr>
          <p:cNvSpPr txBox="1"/>
          <p:nvPr/>
        </p:nvSpPr>
        <p:spPr>
          <a:xfrm>
            <a:off x="733647" y="4744482"/>
            <a:ext cx="322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Accuracy: 0.83</a:t>
            </a:r>
          </a:p>
        </p:txBody>
      </p:sp>
    </p:spTree>
    <p:extLst>
      <p:ext uri="{BB962C8B-B14F-4D97-AF65-F5344CB8AC3E}">
        <p14:creationId xmlns:p14="http://schemas.microsoft.com/office/powerpoint/2010/main" val="3988272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C9DCB-902E-D206-60A9-24A2B667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Results (best_model)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2EC07F-1C9A-A18E-9D49-752C519DB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3662"/>
          <a:stretch/>
        </p:blipFill>
        <p:spPr>
          <a:xfrm>
            <a:off x="320040" y="2826413"/>
            <a:ext cx="4847383" cy="3238190"/>
          </a:xfrm>
          <a:prstGeom prst="rect">
            <a:avLst/>
          </a:prstGeom>
        </p:spPr>
      </p:pic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7BCF0DD-5278-97B8-8890-5E58C943D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463" y="2826413"/>
            <a:ext cx="6569858" cy="240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7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047C-E012-7F01-7511-D4AE07BF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the Perturbation Algorithm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EDC8D3-D580-8908-586F-EBB2E51B6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803301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755268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31004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86453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472413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38454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31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1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6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3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68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0296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8D4C0C-8491-7A73-8079-8AF6CFB59431}"/>
              </a:ext>
            </a:extLst>
          </p:cNvPr>
          <p:cNvSpPr txBox="1"/>
          <p:nvPr/>
        </p:nvSpPr>
        <p:spPr>
          <a:xfrm>
            <a:off x="733647" y="4375150"/>
            <a:ext cx="605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base model: </a:t>
            </a:r>
            <a:r>
              <a:rPr lang="en-US" dirty="0">
                <a:solidFill>
                  <a:srgbClr val="FF0000"/>
                </a:solidFill>
              </a:rPr>
              <a:t>deberta-v3-base (best hyperparameters)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0FA4C-A0AC-D71A-7005-69E432CBE9D9}"/>
              </a:ext>
            </a:extLst>
          </p:cNvPr>
          <p:cNvSpPr txBox="1"/>
          <p:nvPr/>
        </p:nvSpPr>
        <p:spPr>
          <a:xfrm>
            <a:off x="733647" y="4744482"/>
            <a:ext cx="334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Accuracy: 0.856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3489A-6ED3-27A0-F132-B10ADA87E9B3}"/>
              </a:ext>
            </a:extLst>
          </p:cNvPr>
          <p:cNvSpPr txBox="1"/>
          <p:nvPr/>
        </p:nvSpPr>
        <p:spPr>
          <a:xfrm>
            <a:off x="733647" y="5677785"/>
            <a:ext cx="1085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improved the </a:t>
            </a:r>
            <a:r>
              <a:rPr lang="en-US" sz="2400" dirty="0" err="1"/>
              <a:t>performace</a:t>
            </a:r>
            <a:r>
              <a:rPr lang="en-US" sz="2400" dirty="0"/>
              <a:t> of the original model on unseen test data by 3-3.5%</a:t>
            </a:r>
          </a:p>
        </p:txBody>
      </p:sp>
    </p:spTree>
    <p:extLst>
      <p:ext uri="{BB962C8B-B14F-4D97-AF65-F5344CB8AC3E}">
        <p14:creationId xmlns:p14="http://schemas.microsoft.com/office/powerpoint/2010/main" val="401684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F2FF7-A2BD-AED6-6B7F-82A0D203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Direct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713-5F6C-8CFB-11FA-74D23CC7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900" dirty="0">
                <a:effectLst/>
                <a:latin typeface=".AppleSystemUIFont"/>
              </a:rPr>
              <a:t>Practitioners can freeze specific features and easily generate targeted perturbations once the model is trained on the data.</a:t>
            </a:r>
          </a:p>
          <a:p>
            <a:pPr>
              <a:spcBef>
                <a:spcPts val="900"/>
              </a:spcBef>
            </a:pPr>
            <a:r>
              <a:rPr lang="en-US" sz="1900" dirty="0">
                <a:effectLst/>
                <a:latin typeface=".AppleSystemUIFont"/>
              </a:rPr>
              <a:t>Users can request specific scenarios, such as, </a:t>
            </a:r>
            <a:br>
              <a:rPr lang="en-US" sz="1900" dirty="0">
                <a:effectLst/>
                <a:latin typeface=".AppleSystemUIFont"/>
              </a:rPr>
            </a:br>
            <a:r>
              <a:rPr lang="en-US" sz="1900" i="1" dirty="0">
                <a:effectLst/>
                <a:latin typeface=".AppleSystemUIFont"/>
              </a:rPr>
              <a:t>“Generate variations by fixing ‘Smoking Status’ as ‘Non-Smoker’ and varying ‘Diet Question One’ and ‘Protein Intake.’”</a:t>
            </a:r>
            <a:endParaRPr lang="en-US" sz="1900" dirty="0"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sz="1900" dirty="0">
                <a:effectLst/>
                <a:latin typeface=".AppleSystemUIFont"/>
              </a:rPr>
              <a:t>This flexibility allows practitioners to create perturbations tailored to their requirements for deeper insights or scenario testing.</a:t>
            </a:r>
          </a:p>
        </p:txBody>
      </p:sp>
      <p:pic>
        <p:nvPicPr>
          <p:cNvPr id="5" name="Picture 4" descr="A person in a blue cap looking at a computer screen&#10;&#10;Description automatically generated">
            <a:extLst>
              <a:ext uri="{FF2B5EF4-FFF2-40B4-BE49-F238E27FC236}">
                <a16:creationId xmlns:a16="http://schemas.microsoft.com/office/drawing/2014/main" id="{550599F1-FDD3-AA50-E08B-AD856E777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297" r="32437" b="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98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4C46-A258-1388-CBB3-B3B46F38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the Perturbation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FBFA-B101-8289-7224-C485A2486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4412"/>
          </a:xfrm>
        </p:spPr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The final model is tested with different train-test split (of universal data_) seeds to confirm consistent performance.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B2F38D-D4AC-E61F-2CC1-3CD85287C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155440"/>
              </p:ext>
            </p:extLst>
          </p:nvPr>
        </p:nvGraphicFramePr>
        <p:xfrm>
          <a:off x="1050852" y="3154695"/>
          <a:ext cx="4637570" cy="122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514">
                  <a:extLst>
                    <a:ext uri="{9D8B030D-6E8A-4147-A177-3AD203B41FA5}">
                      <a16:colId xmlns:a16="http://schemas.microsoft.com/office/drawing/2014/main" val="2039541250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3114235738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1351772184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2102755342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2913976990"/>
                    </a:ext>
                  </a:extLst>
                </a:gridCol>
              </a:tblGrid>
              <a:tr h="16354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88051729"/>
                  </a:ext>
                </a:extLst>
              </a:tr>
              <a:tr h="163547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 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3977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2473548334"/>
                  </a:ext>
                </a:extLst>
              </a:tr>
              <a:tr h="163547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82468719"/>
                  </a:ext>
                </a:extLst>
              </a:tr>
              <a:tr h="163547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214674347"/>
                  </a:ext>
                </a:extLst>
              </a:tr>
              <a:tr h="163547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 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269520407"/>
                  </a:ext>
                </a:extLst>
              </a:tr>
              <a:tr h="163547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1467950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C626D3-AAAB-8E9F-03C3-66F08EDE9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641970"/>
              </p:ext>
            </p:extLst>
          </p:nvPr>
        </p:nvGraphicFramePr>
        <p:xfrm>
          <a:off x="1050851" y="4859079"/>
          <a:ext cx="4637570" cy="122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514">
                  <a:extLst>
                    <a:ext uri="{9D8B030D-6E8A-4147-A177-3AD203B41FA5}">
                      <a16:colId xmlns:a16="http://schemas.microsoft.com/office/drawing/2014/main" val="2039541250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3114235738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1351772184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2102755342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2913976990"/>
                    </a:ext>
                  </a:extLst>
                </a:gridCol>
              </a:tblGrid>
              <a:tr h="203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88051729"/>
                  </a:ext>
                </a:extLst>
              </a:tr>
              <a:tr h="203348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 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3977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2473548334"/>
                  </a:ext>
                </a:extLst>
              </a:tr>
              <a:tr h="203348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82468719"/>
                  </a:ext>
                </a:extLst>
              </a:tr>
              <a:tr h="203348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214674347"/>
                  </a:ext>
                </a:extLst>
              </a:tr>
              <a:tr h="203348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 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269520407"/>
                  </a:ext>
                </a:extLst>
              </a:tr>
              <a:tr h="203348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1467950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FEC8CF-4272-CD03-526D-5B927EC98E67}"/>
              </a:ext>
            </a:extLst>
          </p:cNvPr>
          <p:cNvSpPr txBox="1"/>
          <p:nvPr/>
        </p:nvSpPr>
        <p:spPr>
          <a:xfrm>
            <a:off x="1050851" y="275383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= 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EE373-1CF0-61CC-2294-E3166393F1FA}"/>
              </a:ext>
            </a:extLst>
          </p:cNvPr>
          <p:cNvSpPr txBox="1"/>
          <p:nvPr/>
        </p:nvSpPr>
        <p:spPr>
          <a:xfrm>
            <a:off x="1050850" y="448974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= 123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BD2059-D92C-D454-0113-4FD951426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49474"/>
              </p:ext>
            </p:extLst>
          </p:nvPr>
        </p:nvGraphicFramePr>
        <p:xfrm>
          <a:off x="6838508" y="3154695"/>
          <a:ext cx="4637570" cy="122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514">
                  <a:extLst>
                    <a:ext uri="{9D8B030D-6E8A-4147-A177-3AD203B41FA5}">
                      <a16:colId xmlns:a16="http://schemas.microsoft.com/office/drawing/2014/main" val="2039541250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3114235738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1351772184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2102755342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2913976990"/>
                    </a:ext>
                  </a:extLst>
                </a:gridCol>
              </a:tblGrid>
              <a:tr h="16354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88051729"/>
                  </a:ext>
                </a:extLst>
              </a:tr>
              <a:tr h="163547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 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3977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2473548334"/>
                  </a:ext>
                </a:extLst>
              </a:tr>
              <a:tr h="163547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82468719"/>
                  </a:ext>
                </a:extLst>
              </a:tr>
              <a:tr h="163547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214674347"/>
                  </a:ext>
                </a:extLst>
              </a:tr>
              <a:tr h="163547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 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269520407"/>
                  </a:ext>
                </a:extLst>
              </a:tr>
              <a:tr h="163547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14679507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0BD4661-36AB-4B27-B07B-EB4F26C66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84037"/>
              </p:ext>
            </p:extLst>
          </p:nvPr>
        </p:nvGraphicFramePr>
        <p:xfrm>
          <a:off x="6838507" y="4859079"/>
          <a:ext cx="4637570" cy="122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514">
                  <a:extLst>
                    <a:ext uri="{9D8B030D-6E8A-4147-A177-3AD203B41FA5}">
                      <a16:colId xmlns:a16="http://schemas.microsoft.com/office/drawing/2014/main" val="2039541250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3114235738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1351772184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2102755342"/>
                    </a:ext>
                  </a:extLst>
                </a:gridCol>
                <a:gridCol w="927514">
                  <a:extLst>
                    <a:ext uri="{9D8B030D-6E8A-4147-A177-3AD203B41FA5}">
                      <a16:colId xmlns:a16="http://schemas.microsoft.com/office/drawing/2014/main" val="2913976990"/>
                    </a:ext>
                  </a:extLst>
                </a:gridCol>
              </a:tblGrid>
              <a:tr h="203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88051729"/>
                  </a:ext>
                </a:extLst>
              </a:tr>
              <a:tr h="203348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 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3977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2473548334"/>
                  </a:ext>
                </a:extLst>
              </a:tr>
              <a:tr h="203348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82468719"/>
                  </a:ext>
                </a:extLst>
              </a:tr>
              <a:tr h="203348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214674347"/>
                  </a:ext>
                </a:extLst>
              </a:tr>
              <a:tr h="203348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0.721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269520407"/>
                  </a:ext>
                </a:extLst>
              </a:tr>
              <a:tr h="203348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sz="1000" dirty="0"/>
                    </a:p>
                  </a:txBody>
                  <a:tcPr marL="50948" marR="50948" marT="25474" marB="25474"/>
                </a:tc>
                <a:extLst>
                  <a:ext uri="{0D108BD9-81ED-4DB2-BD59-A6C34878D82A}">
                    <a16:rowId xmlns:a16="http://schemas.microsoft.com/office/drawing/2014/main" val="41467950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7B83F8-DA7B-7492-A2DD-C1122D42E0A1}"/>
              </a:ext>
            </a:extLst>
          </p:cNvPr>
          <p:cNvSpPr txBox="1"/>
          <p:nvPr/>
        </p:nvSpPr>
        <p:spPr>
          <a:xfrm>
            <a:off x="6838507" y="280500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= 456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AF0EB0-51AD-0F6A-A68D-2EC554166443}"/>
              </a:ext>
            </a:extLst>
          </p:cNvPr>
          <p:cNvSpPr txBox="1"/>
          <p:nvPr/>
        </p:nvSpPr>
        <p:spPr>
          <a:xfrm>
            <a:off x="6838506" y="454091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= 999</a:t>
            </a:r>
          </a:p>
        </p:txBody>
      </p:sp>
    </p:spTree>
    <p:extLst>
      <p:ext uri="{BB962C8B-B14F-4D97-AF65-F5344CB8AC3E}">
        <p14:creationId xmlns:p14="http://schemas.microsoft.com/office/powerpoint/2010/main" val="2809051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0C49-ADB0-3036-734F-C8C26702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B6D376-A9F6-2B99-C493-72F88B604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795118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6383099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1167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Seed (test-train split)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 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05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30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53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6058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479A25-D5EF-66FA-790D-5B5290C208ED}"/>
              </a:ext>
            </a:extLst>
          </p:cNvPr>
          <p:cNvSpPr txBox="1"/>
          <p:nvPr/>
        </p:nvSpPr>
        <p:spPr>
          <a:xfrm>
            <a:off x="733646" y="4231759"/>
            <a:ext cx="1070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I tested the fine-tuned model’s performance using different train-test splits of the original data, and the results consistently demonstrated stability, validating the robustness of the fine-tuned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2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F3495-71B6-4537-F0C4-E995170C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>
                <a:effectLst/>
                <a:latin typeface=".AppleSystemUIFont"/>
              </a:rPr>
              <a:t>Problem Description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49BF-1D8E-FBC8-80B4-CBF29E881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effectLst/>
                <a:latin typeface=".AppleSystemUIFont"/>
              </a:rPr>
              <a:t>Limited data availability often impacts the performance of machine learning models, especially in niche domains.</a:t>
            </a:r>
          </a:p>
          <a:p>
            <a:r>
              <a:rPr lang="en-US" sz="2000" dirty="0">
                <a:effectLst/>
                <a:latin typeface=".AppleSystemUIFont"/>
              </a:rPr>
              <a:t>Random perturbations lack context and coherence, often leading to poor-quality data augmentation and unreliable insights.</a:t>
            </a:r>
          </a:p>
          <a:p>
            <a:endParaRPr lang="en-US" sz="2000" dirty="0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1DD8A2E2-8C03-C73C-62BE-DFB6B92D07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11" r="4133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71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047C3-A335-908C-7433-395967E3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sz="3700"/>
              <a:t>Fidelity (</a:t>
            </a:r>
            <a:r>
              <a:rPr lang="en-US" sz="3700">
                <a:latin typeface=".AppleSystemUIFont"/>
              </a:rPr>
              <a:t>t</a:t>
            </a:r>
            <a:r>
              <a:rPr lang="en-US" sz="3700">
                <a:effectLst/>
                <a:latin typeface=".AppleSystemUIFont"/>
              </a:rPr>
              <a:t>o show that our fine-tuned model truly understands the data)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BBD8-A6DC-B14D-9709-841515810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5541335" cy="38436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.AppleSystemUIFont"/>
              </a:rPr>
              <a:t>The idea is simple: 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.AppleSystemUIFont"/>
              </a:rPr>
              <a:t>if the model really captures the relationships in the data, it should be able to perform well on the same classification task we tested with a classical ML model.</a:t>
            </a:r>
          </a:p>
          <a:p>
            <a:pPr marL="0" indent="0">
              <a:buNone/>
            </a:pPr>
            <a:endParaRPr lang="en-US" sz="2000" dirty="0"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sz="2000" dirty="0">
                <a:effectLst/>
                <a:latin typeface=".AppleSystemUIFont"/>
              </a:rPr>
              <a:t>By testing the fine-tuned model on this task, we’ll see if it can match or even outperform the classical approach.</a:t>
            </a:r>
          </a:p>
          <a:p>
            <a:pPr>
              <a:spcBef>
                <a:spcPts val="900"/>
              </a:spcBef>
            </a:pPr>
            <a:r>
              <a:rPr lang="en-US" sz="2000" dirty="0">
                <a:effectLst/>
                <a:latin typeface=".AppleSystemUIFont"/>
              </a:rPr>
              <a:t>This way, we’re not just saying the model works—we’re showing that it understands the overall data and can explain the task effectively.</a:t>
            </a:r>
          </a:p>
        </p:txBody>
      </p:sp>
      <p:pic>
        <p:nvPicPr>
          <p:cNvPr id="5" name="Picture 4" descr="Top view of a wooden desk with a white keyboard, drawing plan and drawing compass, and pens.">
            <a:extLst>
              <a:ext uri="{FF2B5EF4-FFF2-40B4-BE49-F238E27FC236}">
                <a16:creationId xmlns:a16="http://schemas.microsoft.com/office/drawing/2014/main" id="{48B6DBD6-64A4-9012-65E7-B485A51B1F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3" r="41199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1643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0221-9AB9-62F3-3E67-360EDEF2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(Any non context fine-tuned LLM)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8FF1-B9D9-67CA-02B8-BBF6E834A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bert</a:t>
            </a:r>
            <a:r>
              <a:rPr lang="en-US" dirty="0"/>
              <a:t>-base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F4D8A3D-A10A-2B44-3F1B-27B5AE9FC7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922" b="25574"/>
          <a:stretch/>
        </p:blipFill>
        <p:spPr>
          <a:xfrm>
            <a:off x="1060302" y="2482998"/>
            <a:ext cx="5744535" cy="327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50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0058B-4C42-796D-907E-9A68DF12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Fidelity (our perturbation model)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A8B4630-E4E2-BED3-74FF-2DA7E1022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602611"/>
            <a:ext cx="7214616" cy="36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10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CECEAF-1211-B800-E263-EC4A559E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Future Possibilities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315FDC-35B2-020D-8FB8-F801DAA9DC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004970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910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A56341E3-477A-7C24-9BEB-E568DE61339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t="11833" b="131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12">
            <a:extLst>
              <a:ext uri="{FF2B5EF4-FFF2-40B4-BE49-F238E27FC236}">
                <a16:creationId xmlns:a16="http://schemas.microsoft.com/office/drawing/2014/main" id="{5625EBD2-B0F5-41AE-B3A7-8EC468264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1594" y="2311110"/>
            <a:ext cx="7028812" cy="2235780"/>
          </a:xfrm>
          <a:custGeom>
            <a:avLst/>
            <a:gdLst>
              <a:gd name="connsiteX0" fmla="*/ 0 w 8935452"/>
              <a:gd name="connsiteY0" fmla="*/ 0 h 3735526"/>
              <a:gd name="connsiteX1" fmla="*/ 8935452 w 8935452"/>
              <a:gd name="connsiteY1" fmla="*/ 0 h 3735526"/>
              <a:gd name="connsiteX2" fmla="*/ 8935452 w 8935452"/>
              <a:gd name="connsiteY2" fmla="*/ 3384463 h 3735526"/>
              <a:gd name="connsiteX3" fmla="*/ 4674433 w 8935452"/>
              <a:gd name="connsiteY3" fmla="*/ 3384463 h 3735526"/>
              <a:gd name="connsiteX4" fmla="*/ 4470816 w 8935452"/>
              <a:gd name="connsiteY4" fmla="*/ 3735526 h 3735526"/>
              <a:gd name="connsiteX5" fmla="*/ 4267200 w 8935452"/>
              <a:gd name="connsiteY5" fmla="*/ 3384463 h 3735526"/>
              <a:gd name="connsiteX6" fmla="*/ 0 w 8935452"/>
              <a:gd name="connsiteY6" fmla="*/ 3384463 h 373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5452" h="3735526">
                <a:moveTo>
                  <a:pt x="0" y="0"/>
                </a:moveTo>
                <a:lnTo>
                  <a:pt x="8935452" y="0"/>
                </a:lnTo>
                <a:lnTo>
                  <a:pt x="8935452" y="3384463"/>
                </a:lnTo>
                <a:lnTo>
                  <a:pt x="4674433" y="3384463"/>
                </a:lnTo>
                <a:lnTo>
                  <a:pt x="4470816" y="3735526"/>
                </a:lnTo>
                <a:lnTo>
                  <a:pt x="4267200" y="3384463"/>
                </a:lnTo>
                <a:lnTo>
                  <a:pt x="0" y="3384463"/>
                </a:lnTo>
                <a:close/>
              </a:path>
            </a:pathLst>
          </a:custGeom>
          <a:solidFill>
            <a:schemeClr val="bg2"/>
          </a:solidFill>
          <a:ln w="1905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50429-1869-A711-F262-39E2E333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062" y="2486025"/>
            <a:ext cx="5857875" cy="1676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540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716CA-ACA6-3326-A7A7-52944614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effectLst/>
                <a:latin typeface=".AppleSystemUIFont"/>
              </a:rPr>
              <a:t>Proposed Solution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F5BC8-BE94-E6B2-E438-65673B410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b="1">
                <a:effectLst/>
                <a:latin typeface=".AppleSystemUIFont"/>
              </a:rPr>
              <a:t>Context-Aware Perturbations</a:t>
            </a:r>
            <a:r>
              <a:rPr lang="en-US" sz="2400">
                <a:effectLst/>
                <a:latin typeface=".AppleSystemUIFont"/>
              </a:rPr>
              <a:t>:</a:t>
            </a:r>
          </a:p>
          <a:p>
            <a:pPr lvl="1">
              <a:spcBef>
                <a:spcPts val="900"/>
              </a:spcBef>
            </a:pPr>
            <a:r>
              <a:rPr lang="en-US">
                <a:effectLst/>
                <a:latin typeface=".AppleSystemUIFont"/>
              </a:rPr>
              <a:t>Generate data perturbations that maintain the structure and relationships in the dataset.</a:t>
            </a:r>
          </a:p>
          <a:p>
            <a:pPr lvl="1">
              <a:spcBef>
                <a:spcPts val="900"/>
              </a:spcBef>
            </a:pPr>
            <a:r>
              <a:rPr lang="en-US">
                <a:effectLst/>
                <a:latin typeface=".AppleSystemUIFont"/>
              </a:rPr>
              <a:t>These perturbations can serve as high-quality data augmentation inputs and provide meaningful insights for model explanation.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7131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8015-FF63-D3BD-18A7-21C87E22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062B-AF08-459B-037B-4AC7041BE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862"/>
            <a:ext cx="10515600" cy="18851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Total Data: 12568 (NHANES Data)</a:t>
            </a:r>
          </a:p>
          <a:p>
            <a:r>
              <a:rPr lang="en-US" dirty="0"/>
              <a:t>Universal Train Data: 7540 (60%)</a:t>
            </a:r>
          </a:p>
          <a:p>
            <a:pPr lvl="1"/>
            <a:r>
              <a:rPr lang="en-US" dirty="0"/>
              <a:t>To create a situation of less data availability</a:t>
            </a:r>
          </a:p>
          <a:p>
            <a:r>
              <a:rPr lang="en-US" dirty="0"/>
              <a:t>Universal Test Data: 5028 (40%)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D34F95-25D7-9340-E3D5-EF7CC6FC2B87}"/>
              </a:ext>
            </a:extLst>
          </p:cNvPr>
          <p:cNvSpPr/>
          <p:nvPr/>
        </p:nvSpPr>
        <p:spPr>
          <a:xfrm>
            <a:off x="1148316" y="3429000"/>
            <a:ext cx="2105247" cy="2711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Data:</a:t>
            </a:r>
          </a:p>
          <a:p>
            <a:pPr algn="ctr"/>
            <a:r>
              <a:rPr lang="en-US" dirty="0"/>
              <a:t>12568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6BDFCA-20BB-1DEF-8B73-26ED8E2F98BB}"/>
              </a:ext>
            </a:extLst>
          </p:cNvPr>
          <p:cNvSpPr/>
          <p:nvPr/>
        </p:nvSpPr>
        <p:spPr>
          <a:xfrm>
            <a:off x="7361273" y="3375838"/>
            <a:ext cx="2105247" cy="1690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Universal Train Data: </a:t>
            </a:r>
          </a:p>
          <a:p>
            <a:pPr algn="ctr"/>
            <a:r>
              <a:rPr lang="en-US" dirty="0"/>
              <a:t>7540 </a:t>
            </a:r>
          </a:p>
          <a:p>
            <a:pPr algn="ctr"/>
            <a:r>
              <a:rPr lang="en-US" dirty="0"/>
              <a:t>(60%)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9A8292-B399-B87B-E29C-ABFF836A8BE4}"/>
              </a:ext>
            </a:extLst>
          </p:cNvPr>
          <p:cNvSpPr/>
          <p:nvPr/>
        </p:nvSpPr>
        <p:spPr>
          <a:xfrm>
            <a:off x="7361273" y="5202534"/>
            <a:ext cx="2105247" cy="11532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Universal Test Data: </a:t>
            </a:r>
          </a:p>
          <a:p>
            <a:pPr algn="ctr"/>
            <a:r>
              <a:rPr lang="en-US" dirty="0"/>
              <a:t>5028 (40%)</a:t>
            </a:r>
          </a:p>
        </p:txBody>
      </p:sp>
    </p:spTree>
    <p:extLst>
      <p:ext uri="{BB962C8B-B14F-4D97-AF65-F5344CB8AC3E}">
        <p14:creationId xmlns:p14="http://schemas.microsoft.com/office/powerpoint/2010/main" val="417535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706F-FFDB-7634-633E-119D0DEE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ML Model: Random Forest (training)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118B7-B9F1-941F-FDDC-472257027F12}"/>
              </a:ext>
            </a:extLst>
          </p:cNvPr>
          <p:cNvSpPr/>
          <p:nvPr/>
        </p:nvSpPr>
        <p:spPr>
          <a:xfrm>
            <a:off x="838200" y="2881423"/>
            <a:ext cx="2105247" cy="1690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Universal Train Data: </a:t>
            </a:r>
          </a:p>
          <a:p>
            <a:pPr algn="ctr"/>
            <a:r>
              <a:rPr lang="en-US" dirty="0"/>
              <a:t>7540 </a:t>
            </a:r>
          </a:p>
          <a:p>
            <a:pPr algn="ctr"/>
            <a:r>
              <a:rPr lang="en-US" dirty="0"/>
              <a:t>(60%)</a:t>
            </a:r>
          </a:p>
          <a:p>
            <a:pPr algn="ctr"/>
            <a:endParaRPr lang="en-US" dirty="0"/>
          </a:p>
        </p:txBody>
      </p:sp>
      <p:pic>
        <p:nvPicPr>
          <p:cNvPr id="13" name="Picture 12" descr="A diagram of a tree&#10;&#10;Description automatically generated">
            <a:extLst>
              <a:ext uri="{FF2B5EF4-FFF2-40B4-BE49-F238E27FC236}">
                <a16:creationId xmlns:a16="http://schemas.microsoft.com/office/drawing/2014/main" id="{0A9A8648-B198-301D-E94E-FD9B63EA2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002" t="9147" r="7571" b="68372"/>
          <a:stretch/>
        </p:blipFill>
        <p:spPr>
          <a:xfrm>
            <a:off x="4263656" y="2955849"/>
            <a:ext cx="5858540" cy="1541721"/>
          </a:xfrm>
          <a:prstGeom prst="rect">
            <a:avLst/>
          </a:prstGeom>
        </p:spPr>
      </p:pic>
      <p:pic>
        <p:nvPicPr>
          <p:cNvPr id="19" name="Graphic 18" descr="Line arrow: Slight curve with solid fill">
            <a:extLst>
              <a:ext uri="{FF2B5EF4-FFF2-40B4-BE49-F238E27FC236}">
                <a16:creationId xmlns:a16="http://schemas.microsoft.com/office/drawing/2014/main" id="{371EECD6-3453-49AD-466E-5FF04195F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6351" y="3269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3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826D-3A05-AA44-7790-B5770966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ML Model: Random Forest (evaluation)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298480-D5BE-72DC-2CC2-39031EE81C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44971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3025273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75818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233495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688911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5453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78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96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5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0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22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8516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170983-502A-9715-E0C2-39C27FD5ECEB}"/>
              </a:ext>
            </a:extLst>
          </p:cNvPr>
          <p:cNvSpPr txBox="1"/>
          <p:nvPr/>
        </p:nvSpPr>
        <p:spPr>
          <a:xfrm>
            <a:off x="736600" y="4385734"/>
            <a:ext cx="347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Accuracy: 0.8294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D6EB27-059E-69BA-2934-D32E2FF6C8AC}"/>
              </a:ext>
            </a:extLst>
          </p:cNvPr>
          <p:cNvSpPr/>
          <p:nvPr/>
        </p:nvSpPr>
        <p:spPr>
          <a:xfrm>
            <a:off x="838200" y="5090135"/>
            <a:ext cx="2105247" cy="11532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Universal Test Data: </a:t>
            </a:r>
          </a:p>
          <a:p>
            <a:pPr algn="ctr"/>
            <a:r>
              <a:rPr lang="en-US" dirty="0"/>
              <a:t>5028 (40%)</a:t>
            </a:r>
          </a:p>
        </p:txBody>
      </p:sp>
    </p:spTree>
    <p:extLst>
      <p:ext uri="{BB962C8B-B14F-4D97-AF65-F5344CB8AC3E}">
        <p14:creationId xmlns:p14="http://schemas.microsoft.com/office/powerpoint/2010/main" val="311159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C4D4B80C-2F09-C84F-C1A2-48F250479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2564"/>
          <a:stretch/>
        </p:blipFill>
        <p:spPr>
          <a:xfrm>
            <a:off x="2209800" y="2174469"/>
            <a:ext cx="7772400" cy="3556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507F4F-3453-FE69-2F3D-AA3A3375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Based Data Augmentation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CD0251-F509-E0DF-A0C8-924C2FA8FD78}"/>
              </a:ext>
            </a:extLst>
          </p:cNvPr>
          <p:cNvSpPr/>
          <p:nvPr/>
        </p:nvSpPr>
        <p:spPr>
          <a:xfrm>
            <a:off x="5043376" y="3184452"/>
            <a:ext cx="2105247" cy="1690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Universal Train Data: </a:t>
            </a:r>
          </a:p>
          <a:p>
            <a:pPr algn="ctr"/>
            <a:r>
              <a:rPr lang="en-US" dirty="0"/>
              <a:t>7540 </a:t>
            </a:r>
          </a:p>
          <a:p>
            <a:pPr algn="ctr"/>
            <a:r>
              <a:rPr lang="en-US" dirty="0"/>
              <a:t>(60%)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0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6372-E5AB-E861-13C2-EEEE60BD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Perturbation Algorithm (Training)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452F-E9FC-BE67-5A52-9A32EDDBF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Row:</a:t>
            </a:r>
          </a:p>
          <a:p>
            <a:r>
              <a:rPr lang="en-US" sz="1800" dirty="0"/>
              <a:t>{'Gender': 'Male’ | 'Age': 25 | ‘BMI’: 54.6 | ‘Smoking Status’: ‘Non-Smoker’ | ‘Restaurant Visits’: 3’}</a:t>
            </a:r>
          </a:p>
          <a:p>
            <a:r>
              <a:rPr lang="en-US" dirty="0"/>
              <a:t>Masked Prompt:</a:t>
            </a:r>
          </a:p>
          <a:p>
            <a:r>
              <a:rPr lang="en-US" sz="1800" dirty="0"/>
              <a:t>{'Gender': 'Male’ </a:t>
            </a:r>
            <a:r>
              <a:rPr lang="en-US" sz="1800" dirty="0">
                <a:solidFill>
                  <a:srgbClr val="FF0000"/>
                </a:solidFill>
              </a:rPr>
              <a:t>| 'Age': [MASK]</a:t>
            </a:r>
            <a:r>
              <a:rPr lang="en-US" sz="1800" dirty="0"/>
              <a:t> | </a:t>
            </a:r>
            <a:r>
              <a:rPr lang="en-US" sz="1800" dirty="0">
                <a:solidFill>
                  <a:srgbClr val="FF0000"/>
                </a:solidFill>
              </a:rPr>
              <a:t>‘BMI’: [MASK] </a:t>
            </a:r>
            <a:r>
              <a:rPr lang="en-US" sz="1800" dirty="0"/>
              <a:t>| ‘Smoking Status’: ‘Non-Smoker’ | ‘Restaurant Visits’: 3'}</a:t>
            </a:r>
          </a:p>
        </p:txBody>
      </p:sp>
    </p:spTree>
    <p:extLst>
      <p:ext uri="{BB962C8B-B14F-4D97-AF65-F5344CB8AC3E}">
        <p14:creationId xmlns:p14="http://schemas.microsoft.com/office/powerpoint/2010/main" val="401648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01FD-A98A-EE6F-BD9C-4250508A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Perturbation Algorithm (single prediction)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8BF9A-55BA-1731-20A6-ACEF19CC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Training Row:</a:t>
            </a:r>
          </a:p>
          <a:p>
            <a:r>
              <a:rPr lang="en-US" sz="1900" dirty="0"/>
              <a:t>{'Gender': 'Male’ | 'Age': 25 | ‘BMI’: 54.6 | ‘Smoking Status’: ‘Non-Smoker’ | ‘Restaurant Visits’: 3’}</a:t>
            </a:r>
          </a:p>
          <a:p>
            <a:pPr marL="0" indent="0">
              <a:buNone/>
            </a:pPr>
            <a:r>
              <a:rPr lang="en-US" dirty="0"/>
              <a:t>     ↓</a:t>
            </a:r>
          </a:p>
          <a:p>
            <a:pPr marL="0" indent="0">
              <a:buNone/>
            </a:pPr>
            <a:r>
              <a:rPr lang="en-US" dirty="0"/>
              <a:t>Masked Prompt:</a:t>
            </a:r>
          </a:p>
          <a:p>
            <a:r>
              <a:rPr lang="en-US" sz="1800" dirty="0"/>
              <a:t>{'Gender': 'Male’ </a:t>
            </a:r>
            <a:r>
              <a:rPr lang="en-US" sz="1800" dirty="0">
                <a:solidFill>
                  <a:schemeClr val="accent2"/>
                </a:solidFill>
              </a:rPr>
              <a:t>| 'Age': [MASK] </a:t>
            </a:r>
            <a:r>
              <a:rPr lang="en-US" sz="1800" dirty="0"/>
              <a:t>| </a:t>
            </a:r>
            <a:r>
              <a:rPr lang="en-US" sz="1800" dirty="0">
                <a:solidFill>
                  <a:schemeClr val="accent2"/>
                </a:solidFill>
              </a:rPr>
              <a:t>‘BMI’: [MASK] </a:t>
            </a:r>
            <a:r>
              <a:rPr lang="en-US" sz="1800" dirty="0"/>
              <a:t>| ‘Smoking Status’: ‘Non-Smoker’ | ‘Restaurant Visits’: 3'}</a:t>
            </a:r>
          </a:p>
          <a:p>
            <a:pPr marL="0" indent="0">
              <a:buNone/>
            </a:pPr>
            <a:r>
              <a:rPr lang="en-US" dirty="0"/>
              <a:t>      ↓</a:t>
            </a:r>
          </a:p>
          <a:p>
            <a:pPr marL="0" indent="0">
              <a:buNone/>
            </a:pPr>
            <a:r>
              <a:rPr lang="en-US" dirty="0"/>
              <a:t>Completed Prompt:</a:t>
            </a:r>
          </a:p>
          <a:p>
            <a:r>
              <a:rPr lang="en-US" sz="1800" dirty="0"/>
              <a:t>{'Gender': 'Male’ | 'Age': </a:t>
            </a:r>
            <a:r>
              <a:rPr lang="en-US" sz="1800" dirty="0">
                <a:solidFill>
                  <a:schemeClr val="accent2"/>
                </a:solidFill>
              </a:rPr>
              <a:t>28</a:t>
            </a:r>
            <a:r>
              <a:rPr lang="en-US" sz="1800" dirty="0"/>
              <a:t> | ‘BMI’: </a:t>
            </a:r>
            <a:r>
              <a:rPr lang="en-US" sz="1800" dirty="0">
                <a:solidFill>
                  <a:schemeClr val="accent2"/>
                </a:solidFill>
              </a:rPr>
              <a:t>58.3</a:t>
            </a:r>
            <a:r>
              <a:rPr lang="en-US" sz="1800" dirty="0"/>
              <a:t> | ‘Smoking Status’: ‘Non-Smoker’ | ‘Restaurant Visits’: 3'}</a:t>
            </a:r>
          </a:p>
        </p:txBody>
      </p:sp>
    </p:spTree>
    <p:extLst>
      <p:ext uri="{BB962C8B-B14F-4D97-AF65-F5344CB8AC3E}">
        <p14:creationId xmlns:p14="http://schemas.microsoft.com/office/powerpoint/2010/main" val="41384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1177</Words>
  <Application>Microsoft Macintosh PowerPoint</Application>
  <PresentationFormat>Widescreen</PresentationFormat>
  <Paragraphs>357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.AppleSystemUIFont</vt:lpstr>
      <vt:lpstr>Aptos</vt:lpstr>
      <vt:lpstr>Aptos Display</vt:lpstr>
      <vt:lpstr>Arial</vt:lpstr>
      <vt:lpstr>Office Theme</vt:lpstr>
      <vt:lpstr>Context-Aware Perturbations for Data Augmentation</vt:lpstr>
      <vt:lpstr>Problem Description</vt:lpstr>
      <vt:lpstr>Proposed Solution</vt:lpstr>
      <vt:lpstr>Data and flow</vt:lpstr>
      <vt:lpstr>Classical ML Model: Random Forest (training)</vt:lpstr>
      <vt:lpstr>Class ML Model: Random Forest (evaluation)</vt:lpstr>
      <vt:lpstr>LLM Based Data Augmentation</vt:lpstr>
      <vt:lpstr>Perturbation Algorithm (Training)</vt:lpstr>
      <vt:lpstr>Perturbation Algorithm (single prediction)</vt:lpstr>
      <vt:lpstr>Perturbation Algorithm (data-set)</vt:lpstr>
      <vt:lpstr>Training The Classical ML Model with Perturbed Data (Random Forest)</vt:lpstr>
      <vt:lpstr>Testing The Classical ML Model with Perturbed Data (Random Forest)</vt:lpstr>
      <vt:lpstr>Testing The Classical ML Model with Perturbed Data (Random Forest)</vt:lpstr>
      <vt:lpstr>Testing The Classical ML Model with best Perturbed Data (Random Forest)</vt:lpstr>
      <vt:lpstr>Results (best_model)</vt:lpstr>
      <vt:lpstr>Efficiency of the Perturbation Algorithm</vt:lpstr>
      <vt:lpstr>Direct Use Case</vt:lpstr>
      <vt:lpstr>Stability of the Perturbation Algorithm</vt:lpstr>
      <vt:lpstr>Stability</vt:lpstr>
      <vt:lpstr>Fidelity (to show that our fine-tuned model truly understands the data)</vt:lpstr>
      <vt:lpstr>Fidelity (Any non context fine-tuned LLM)</vt:lpstr>
      <vt:lpstr>Fidelity (our perturbation model)</vt:lpstr>
      <vt:lpstr>Future Possibilities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Khalid Mehtab Khan</dc:creator>
  <cp:lastModifiedBy>Khalid Mehtab Khan</cp:lastModifiedBy>
  <cp:revision>45</cp:revision>
  <dcterms:created xsi:type="dcterms:W3CDTF">2024-12-13T20:18:21Z</dcterms:created>
  <dcterms:modified xsi:type="dcterms:W3CDTF">2024-12-13T23:55:16Z</dcterms:modified>
</cp:coreProperties>
</file>