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93" r:id="rId6"/>
    <p:sldId id="294" r:id="rId7"/>
    <p:sldId id="30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63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Impact" panose="020B0806030902050204" pitchFamily="3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Regular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4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72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5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857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87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8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5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28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50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99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873388" y="292793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dirty="0">
                <a:solidFill>
                  <a:schemeClr val="accent1"/>
                </a:solidFill>
              </a:rPr>
              <a:t>PROJET CUBES 2 KIKI METEO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6830245" y="3621762"/>
            <a:ext cx="1702433" cy="717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Brun Cyril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M’khal Rayan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Mouysset Maxime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4194776" y="4431247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426416" y="115768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515053" y="1285263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580752" y="1402550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334731" y="1024725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29938" y="84481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992779" y="260057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611026" y="266783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987564" y="2496362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26482" y="1914460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80323" y="1868629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950267" y="190987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950267" y="204129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950267" y="217271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950267" y="243707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950267" y="256849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950267" y="283133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950267" y="29627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950267" y="322557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014183" y="190987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014183" y="204129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014183" y="2305650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064867" y="164398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516926" y="164398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15780" y="293064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45855" y="398045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980542" y="33748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561516" y="42178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213446" y="2215501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341458" y="1360991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294995" y="241641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698760" y="4451883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866508" y="697673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177053" y="4154633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248598" y="2452356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534897" y="165622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68580" y="769922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84293" y="2913851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715700" y="2862550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162966" y="3575514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858854" y="2933575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314863" y="2744231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196679" y="3424009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79216" y="2818423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147442" y="3278216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1410" y="1929673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13454" y="2522805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59057" y="2382794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77390" y="1787790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08810" y="1460618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46159" y="1660089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97101" y="2648155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1127112" y="4479813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587600" y="4851640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037586" y="4190793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068252" y="4339466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978127" y="3981989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446557" y="4794844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746759" y="4833140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287070" y="1585920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341458" y="53153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919090" y="53153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462538" y="4009487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557270" y="410729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557270" y="418064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557270" y="4253972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915410" y="2327054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3294724" y="96551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439894" y="175494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863503" y="237290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467121" y="1388801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892471" y="20911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863503" y="264184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125712" y="1378099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805730" y="1396432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108012" y="10060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5401965" y="475000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00001" y="424562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523653" y="3540361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881859" y="424562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523653" y="188391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165110" y="4478613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124656" y="460849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99150" y="250737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38885" y="1558422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644938" y="3323374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831355" y="3321838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735087" y="341047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823725" y="356022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606738" y="327293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606738" y="377263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728969" y="1825846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5861925" y="1825846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025427" y="1825846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433504" y="424562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540450" y="421515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41272" y="944126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889489" y="944126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025493" y="944126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266931" y="944126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968328" y="4426664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2148651" y="4327325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758008" y="402933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213049" y="708998"/>
            <a:ext cx="3552767" cy="62328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84878" y="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 API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42355" y="743983"/>
            <a:ext cx="2404469" cy="61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Le code l'API est propre et structuré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-13447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696750" y="68754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810038" y="80136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895122" y="136160"/>
            <a:ext cx="3923575" cy="16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b="1" dirty="0">
                <a:solidFill>
                  <a:schemeClr val="tx1"/>
                </a:solidFill>
              </a:rPr>
              <a:t>Fichiers Séparés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b="1" dirty="0">
                <a:solidFill>
                  <a:schemeClr val="tx1"/>
                </a:solidFill>
              </a:rPr>
              <a:t>Procédures et </a:t>
            </a:r>
            <a:r>
              <a:rPr lang="fr-CA" b="1" dirty="0" err="1">
                <a:solidFill>
                  <a:schemeClr val="tx1"/>
                </a:solidFill>
              </a:rPr>
              <a:t>Views</a:t>
            </a:r>
            <a:r>
              <a:rPr lang="fr-CA" b="1" dirty="0">
                <a:solidFill>
                  <a:schemeClr val="tx1"/>
                </a:solidFill>
              </a:rPr>
              <a:t> en attente pour alléger le code et éviter les erreurs de syntaxe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b="1" dirty="0" err="1">
                <a:solidFill>
                  <a:schemeClr val="tx1"/>
                </a:solidFill>
              </a:rPr>
              <a:t>Find</a:t>
            </a:r>
            <a:r>
              <a:rPr lang="fr-CA" b="1" dirty="0">
                <a:solidFill>
                  <a:schemeClr val="tx1"/>
                </a:solidFill>
              </a:rPr>
              <a:t> pour éviter les grosses erreurs.</a:t>
            </a:r>
          </a:p>
        </p:txBody>
      </p:sp>
      <p:pic>
        <p:nvPicPr>
          <p:cNvPr id="3" name="Image 2" descr="Une image contenant texte, noir, écran, tableau de points&#10;&#10;Description générée automatiquement">
            <a:extLst>
              <a:ext uri="{FF2B5EF4-FFF2-40B4-BE49-F238E27FC236}">
                <a16:creationId xmlns:a16="http://schemas.microsoft.com/office/drawing/2014/main" id="{00227A5D-75B5-4DF8-B1B2-0882F6FF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8" y="1434678"/>
            <a:ext cx="1758751" cy="3372515"/>
          </a:xfrm>
          <a:prstGeom prst="rect">
            <a:avLst/>
          </a:prstGeom>
        </p:spPr>
      </p:pic>
      <p:pic>
        <p:nvPicPr>
          <p:cNvPr id="5" name="Image 4" descr="Une image contenant texte, portable, capture d’écran&#10;&#10;Description générée automatiquement">
            <a:extLst>
              <a:ext uri="{FF2B5EF4-FFF2-40B4-BE49-F238E27FC236}">
                <a16:creationId xmlns:a16="http://schemas.microsoft.com/office/drawing/2014/main" id="{CCE644A7-F849-4BD5-925F-FA5587C9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18" y="1680559"/>
            <a:ext cx="5836101" cy="33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4" y="0"/>
            <a:ext cx="36879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SQL/BDD*/CODE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6F6DD5-B51E-4700-AAF3-91997381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6" y="606600"/>
            <a:ext cx="7362266" cy="43547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CA0CDD-F54C-4EE9-B8E0-CA86F85C3285}"/>
              </a:ext>
            </a:extLst>
          </p:cNvPr>
          <p:cNvSpPr txBox="1"/>
          <p:nvPr/>
        </p:nvSpPr>
        <p:spPr>
          <a:xfrm>
            <a:off x="7611035" y="894229"/>
            <a:ext cx="1156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*Erreur MUL MySQL donc aucune liaison entre </a:t>
            </a:r>
            <a:r>
              <a:rPr lang="fr-CA" dirty="0" err="1">
                <a:solidFill>
                  <a:schemeClr val="bg1"/>
                </a:solidFill>
              </a:rPr>
              <a:t>releves</a:t>
            </a:r>
            <a:r>
              <a:rPr lang="fr-CA" dirty="0">
                <a:solidFill>
                  <a:schemeClr val="bg1"/>
                </a:solidFill>
              </a:rPr>
              <a:t> et sondes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1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4" y="0"/>
            <a:ext cx="36879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SQL/BDD/CODE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6F6DD5-B51E-4700-AAF3-91997381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6" y="606600"/>
            <a:ext cx="7362266" cy="43547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CA0CDD-F54C-4EE9-B8E0-CA86F85C3285}"/>
              </a:ext>
            </a:extLst>
          </p:cNvPr>
          <p:cNvSpPr txBox="1"/>
          <p:nvPr/>
        </p:nvSpPr>
        <p:spPr>
          <a:xfrm>
            <a:off x="7611035" y="894229"/>
            <a:ext cx="1156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*Erreur MUL MySQL donc aucune liaison entre </a:t>
            </a:r>
            <a:r>
              <a:rPr lang="fr-CA" dirty="0" err="1">
                <a:solidFill>
                  <a:schemeClr val="bg1"/>
                </a:solidFill>
              </a:rPr>
              <a:t>releves</a:t>
            </a:r>
            <a:r>
              <a:rPr lang="fr-CA" dirty="0">
                <a:solidFill>
                  <a:schemeClr val="bg1"/>
                </a:solidFill>
              </a:rPr>
              <a:t> et sondes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0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630254" y="705399"/>
            <a:ext cx="3552767" cy="423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58349" y="0"/>
            <a:ext cx="3640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SQL/BDD/CODE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649832" y="606600"/>
            <a:ext cx="3263262" cy="61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</a:rPr>
              <a:t>Faire communiquer l’IoT et son programme via une API</a:t>
            </a:r>
            <a:endParaRPr sz="12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-39976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113955" y="68394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227243" y="797761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294998" y="694673"/>
            <a:ext cx="3923575" cy="41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KO</a:t>
            </a:r>
            <a:endParaRPr lang="fr-FR" sz="1800" b="1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2D2D2D-B804-4F0F-9DE4-AF133FBE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4" y="1276163"/>
            <a:ext cx="7397640" cy="3461176"/>
          </a:xfrm>
          <a:prstGeom prst="rect">
            <a:avLst/>
          </a:prstGeom>
        </p:spPr>
      </p:pic>
      <p:sp>
        <p:nvSpPr>
          <p:cNvPr id="11" name="Google Shape;399;p26">
            <a:extLst>
              <a:ext uri="{FF2B5EF4-FFF2-40B4-BE49-F238E27FC236}">
                <a16:creationId xmlns:a16="http://schemas.microsoft.com/office/drawing/2014/main" id="{C5A09BD1-4BAF-4687-8B25-BD0D4D8B5329}"/>
              </a:ext>
            </a:extLst>
          </p:cNvPr>
          <p:cNvSpPr txBox="1">
            <a:spLocks/>
          </p:cNvSpPr>
          <p:nvPr/>
        </p:nvSpPr>
        <p:spPr>
          <a:xfrm>
            <a:off x="537855" y="4580903"/>
            <a:ext cx="42913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sz="1800" dirty="0"/>
              <a:t>Exemple de Code Fonctionnel </a:t>
            </a:r>
          </a:p>
        </p:txBody>
      </p:sp>
    </p:spTree>
    <p:extLst>
      <p:ext uri="{BB962C8B-B14F-4D97-AF65-F5344CB8AC3E}">
        <p14:creationId xmlns:p14="http://schemas.microsoft.com/office/powerpoint/2010/main" val="215302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4" y="0"/>
            <a:ext cx="776915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SQL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1CA0CDD-F54C-4EE9-B8E0-CA86F85C3285}"/>
              </a:ext>
            </a:extLst>
          </p:cNvPr>
          <p:cNvSpPr txBox="1"/>
          <p:nvPr/>
        </p:nvSpPr>
        <p:spPr>
          <a:xfrm>
            <a:off x="170355" y="661739"/>
            <a:ext cx="634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Les requêtes SQL sont toutes présentes, sont propres et structurés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4A2ADC-9226-4707-B9AC-9541121FA6D7}"/>
              </a:ext>
            </a:extLst>
          </p:cNvPr>
          <p:cNvSpPr txBox="1"/>
          <p:nvPr/>
        </p:nvSpPr>
        <p:spPr>
          <a:xfrm>
            <a:off x="43583" y="1238857"/>
            <a:ext cx="8673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Create</a:t>
            </a:r>
            <a:r>
              <a:rPr lang="fr-FR" sz="1050" dirty="0">
                <a:solidFill>
                  <a:schemeClr val="bg1"/>
                </a:solidFill>
              </a:rPr>
              <a:t> ==&gt; `INSERT INTO sondes VALUES(1, "I2C GY-21"), INSERT INTO </a:t>
            </a:r>
            <a:r>
              <a:rPr lang="fr-FR" sz="1050" dirty="0" err="1">
                <a:solidFill>
                  <a:schemeClr val="bg1"/>
                </a:solidFill>
              </a:rPr>
              <a:t>releves</a:t>
            </a:r>
            <a:r>
              <a:rPr lang="fr-FR" sz="1050" dirty="0">
                <a:solidFill>
                  <a:schemeClr val="bg1"/>
                </a:solidFill>
              </a:rPr>
              <a:t>(</a:t>
            </a:r>
            <a:r>
              <a:rPr lang="fr-FR" sz="1050" dirty="0" err="1">
                <a:solidFill>
                  <a:schemeClr val="bg1"/>
                </a:solidFill>
              </a:rPr>
              <a:t>temperature</a:t>
            </a:r>
            <a:r>
              <a:rPr lang="fr-FR" sz="1050" dirty="0">
                <a:solidFill>
                  <a:schemeClr val="bg1"/>
                </a:solidFill>
              </a:rPr>
              <a:t>, </a:t>
            </a:r>
            <a:r>
              <a:rPr lang="fr-FR" sz="1050" dirty="0" err="1">
                <a:solidFill>
                  <a:schemeClr val="bg1"/>
                </a:solidFill>
              </a:rPr>
              <a:t>humidite</a:t>
            </a:r>
            <a:r>
              <a:rPr lang="fr-FR" sz="1050" dirty="0">
                <a:solidFill>
                  <a:schemeClr val="bg1"/>
                </a:solidFill>
              </a:rPr>
              <a:t>) VALUES("valeur1", "valeur 2");</a:t>
            </a:r>
          </a:p>
          <a:p>
            <a:endParaRPr lang="fr-FR" sz="1050" dirty="0">
              <a:solidFill>
                <a:schemeClr val="bg1"/>
              </a:solidFill>
            </a:endParaRPr>
          </a:p>
          <a:p>
            <a:r>
              <a:rPr lang="fr-FR" sz="1050" dirty="0">
                <a:solidFill>
                  <a:schemeClr val="bg1"/>
                </a:solidFill>
              </a:rPr>
              <a:t>Read ==&gt;   `SELECT </a:t>
            </a:r>
            <a:r>
              <a:rPr lang="fr-FR" sz="1050" dirty="0" err="1">
                <a:solidFill>
                  <a:schemeClr val="bg1"/>
                </a:solidFill>
              </a:rPr>
              <a:t>id_sonde_fk</a:t>
            </a:r>
            <a:r>
              <a:rPr lang="fr-FR" sz="1050" dirty="0">
                <a:solidFill>
                  <a:schemeClr val="bg1"/>
                </a:solidFill>
              </a:rPr>
              <a:t> AS "ID Sonde", </a:t>
            </a:r>
            <a:r>
              <a:rPr lang="fr-FR" sz="1050" dirty="0" err="1">
                <a:solidFill>
                  <a:schemeClr val="bg1"/>
                </a:solidFill>
              </a:rPr>
              <a:t>nom_sonde</a:t>
            </a:r>
            <a:r>
              <a:rPr lang="fr-FR" sz="1050" dirty="0">
                <a:solidFill>
                  <a:schemeClr val="bg1"/>
                </a:solidFill>
              </a:rPr>
              <a:t> AS "Nom Sonde",  </a:t>
            </a:r>
            <a:r>
              <a:rPr lang="fr-FR" sz="1050" dirty="0" err="1">
                <a:solidFill>
                  <a:schemeClr val="bg1"/>
                </a:solidFill>
              </a:rPr>
              <a:t>date_enregistrement</a:t>
            </a:r>
            <a:r>
              <a:rPr lang="fr-FR" sz="1050" dirty="0">
                <a:solidFill>
                  <a:schemeClr val="bg1"/>
                </a:solidFill>
              </a:rPr>
              <a:t> AS "Date Enregistrement", </a:t>
            </a:r>
            <a:r>
              <a:rPr lang="fr-FR" sz="1050" dirty="0" err="1">
                <a:solidFill>
                  <a:schemeClr val="bg1"/>
                </a:solidFill>
              </a:rPr>
              <a:t>temperature</a:t>
            </a:r>
            <a:r>
              <a:rPr lang="fr-FR" sz="1050" dirty="0">
                <a:solidFill>
                  <a:schemeClr val="bg1"/>
                </a:solidFill>
              </a:rPr>
              <a:t> AS "Température", </a:t>
            </a:r>
            <a:r>
              <a:rPr lang="fr-FR" sz="1050" dirty="0" err="1">
                <a:solidFill>
                  <a:schemeClr val="bg1"/>
                </a:solidFill>
              </a:rPr>
              <a:t>humidite</a:t>
            </a:r>
            <a:r>
              <a:rPr lang="fr-FR" sz="1050" dirty="0">
                <a:solidFill>
                  <a:schemeClr val="bg1"/>
                </a:solidFill>
              </a:rPr>
              <a:t>*100 AS "Taux d'Humidité" FROM </a:t>
            </a:r>
            <a:r>
              <a:rPr lang="fr-FR" sz="1050" dirty="0" err="1">
                <a:solidFill>
                  <a:schemeClr val="bg1"/>
                </a:solidFill>
              </a:rPr>
              <a:t>releves</a:t>
            </a:r>
            <a:r>
              <a:rPr lang="fr-FR" sz="1050" dirty="0">
                <a:solidFill>
                  <a:schemeClr val="bg1"/>
                </a:solidFill>
              </a:rPr>
              <a:t> INNER JOIN sondes ON </a:t>
            </a:r>
            <a:r>
              <a:rPr lang="fr-FR" sz="1050" dirty="0" err="1">
                <a:solidFill>
                  <a:schemeClr val="bg1"/>
                </a:solidFill>
              </a:rPr>
              <a:t>releves.id_sonde_fk</a:t>
            </a:r>
            <a:r>
              <a:rPr lang="fr-FR" sz="1050" dirty="0">
                <a:solidFill>
                  <a:schemeClr val="bg1"/>
                </a:solidFill>
              </a:rPr>
              <a:t> = </a:t>
            </a:r>
            <a:r>
              <a:rPr lang="fr-FR" sz="1050" dirty="0" err="1">
                <a:solidFill>
                  <a:schemeClr val="bg1"/>
                </a:solidFill>
              </a:rPr>
              <a:t>sondes.id_sonde</a:t>
            </a:r>
            <a:r>
              <a:rPr lang="fr-FR" sz="1050" dirty="0">
                <a:solidFill>
                  <a:schemeClr val="bg1"/>
                </a:solidFill>
              </a:rPr>
              <a:t>;`</a:t>
            </a:r>
          </a:p>
          <a:p>
            <a:endParaRPr lang="fr-FR" sz="1050" dirty="0">
              <a:solidFill>
                <a:schemeClr val="bg1"/>
              </a:solidFill>
            </a:endParaRPr>
          </a:p>
          <a:p>
            <a:r>
              <a:rPr lang="fr-FR" sz="1050" dirty="0">
                <a:solidFill>
                  <a:schemeClr val="bg1"/>
                </a:solidFill>
              </a:rPr>
              <a:t>Update ==&gt; `UPDATE </a:t>
            </a:r>
            <a:r>
              <a:rPr lang="fr-FR" sz="1050" dirty="0" err="1">
                <a:solidFill>
                  <a:schemeClr val="bg1"/>
                </a:solidFill>
              </a:rPr>
              <a:t>releves</a:t>
            </a:r>
            <a:r>
              <a:rPr lang="fr-FR" sz="1050" dirty="0">
                <a:solidFill>
                  <a:schemeClr val="bg1"/>
                </a:solidFill>
              </a:rPr>
              <a:t>(SET </a:t>
            </a:r>
            <a:r>
              <a:rPr lang="fr-FR" sz="1050" dirty="0" err="1">
                <a:solidFill>
                  <a:schemeClr val="bg1"/>
                </a:solidFill>
              </a:rPr>
              <a:t>date_enregistrement</a:t>
            </a:r>
            <a:r>
              <a:rPr lang="fr-FR" sz="1050" dirty="0">
                <a:solidFill>
                  <a:schemeClr val="bg1"/>
                </a:solidFill>
              </a:rPr>
              <a:t> = "values1", </a:t>
            </a:r>
            <a:r>
              <a:rPr lang="fr-FR" sz="1050" dirty="0" err="1">
                <a:solidFill>
                  <a:schemeClr val="bg1"/>
                </a:solidFill>
              </a:rPr>
              <a:t>temperature</a:t>
            </a:r>
            <a:r>
              <a:rPr lang="fr-FR" sz="1050" dirty="0">
                <a:solidFill>
                  <a:schemeClr val="bg1"/>
                </a:solidFill>
              </a:rPr>
              <a:t> = "valeur2", </a:t>
            </a:r>
            <a:r>
              <a:rPr lang="fr-FR" sz="1050" dirty="0" err="1">
                <a:solidFill>
                  <a:schemeClr val="bg1"/>
                </a:solidFill>
              </a:rPr>
              <a:t>humidite</a:t>
            </a:r>
            <a:r>
              <a:rPr lang="fr-FR" sz="1050" dirty="0">
                <a:solidFill>
                  <a:schemeClr val="bg1"/>
                </a:solidFill>
              </a:rPr>
              <a:t> = "valeur3" WHERE </a:t>
            </a:r>
            <a:r>
              <a:rPr lang="fr-FR" sz="1050" dirty="0" err="1">
                <a:solidFill>
                  <a:schemeClr val="bg1"/>
                </a:solidFill>
              </a:rPr>
              <a:t>id_sonde_fk</a:t>
            </a:r>
            <a:r>
              <a:rPr lang="fr-FR" sz="1050" dirty="0">
                <a:solidFill>
                  <a:schemeClr val="bg1"/>
                </a:solidFill>
              </a:rPr>
              <a:t> = 1;`</a:t>
            </a:r>
          </a:p>
          <a:p>
            <a:endParaRPr lang="fr-FR" sz="1050" dirty="0">
              <a:solidFill>
                <a:schemeClr val="bg1"/>
              </a:solidFill>
            </a:endParaRPr>
          </a:p>
          <a:p>
            <a:r>
              <a:rPr lang="fr-FR" sz="1050" dirty="0" err="1">
                <a:solidFill>
                  <a:schemeClr val="bg1"/>
                </a:solidFill>
              </a:rPr>
              <a:t>Delete</a:t>
            </a:r>
            <a:r>
              <a:rPr lang="fr-FR" sz="1050" dirty="0">
                <a:solidFill>
                  <a:schemeClr val="bg1"/>
                </a:solidFill>
              </a:rPr>
              <a:t> ==&gt; `DELETE FROM </a:t>
            </a:r>
            <a:r>
              <a:rPr lang="fr-FR" sz="1050" dirty="0" err="1">
                <a:solidFill>
                  <a:schemeClr val="bg1"/>
                </a:solidFill>
              </a:rPr>
              <a:t>releves</a:t>
            </a:r>
            <a:r>
              <a:rPr lang="fr-FR" sz="1050" dirty="0">
                <a:solidFill>
                  <a:schemeClr val="bg1"/>
                </a:solidFill>
              </a:rPr>
              <a:t> WHERE </a:t>
            </a:r>
            <a:r>
              <a:rPr lang="fr-FR" sz="1050" dirty="0" err="1">
                <a:solidFill>
                  <a:schemeClr val="bg1"/>
                </a:solidFill>
              </a:rPr>
              <a:t>id_sonde_fk</a:t>
            </a:r>
            <a:r>
              <a:rPr lang="fr-FR" sz="1050" dirty="0">
                <a:solidFill>
                  <a:schemeClr val="bg1"/>
                </a:solidFill>
              </a:rPr>
              <a:t> = 1`</a:t>
            </a:r>
          </a:p>
        </p:txBody>
      </p:sp>
    </p:spTree>
    <p:extLst>
      <p:ext uri="{BB962C8B-B14F-4D97-AF65-F5344CB8AC3E}">
        <p14:creationId xmlns:p14="http://schemas.microsoft.com/office/powerpoint/2010/main" val="314346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630254" y="705399"/>
            <a:ext cx="3552767" cy="423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58349" y="0"/>
            <a:ext cx="3640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IHM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649832" y="606601"/>
            <a:ext cx="3263262" cy="49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</a:rPr>
              <a:t>Maitriser les concepts essentiels d’une IHM</a:t>
            </a:r>
            <a:endParaRPr sz="12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-39976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113955" y="68394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227243" y="797761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294998" y="694673"/>
            <a:ext cx="3923575" cy="41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OK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1" name="Google Shape;399;p26">
            <a:extLst>
              <a:ext uri="{FF2B5EF4-FFF2-40B4-BE49-F238E27FC236}">
                <a16:creationId xmlns:a16="http://schemas.microsoft.com/office/drawing/2014/main" id="{C5A09BD1-4BAF-4687-8B25-BD0D4D8B5329}"/>
              </a:ext>
            </a:extLst>
          </p:cNvPr>
          <p:cNvSpPr txBox="1">
            <a:spLocks/>
          </p:cNvSpPr>
          <p:nvPr/>
        </p:nvSpPr>
        <p:spPr>
          <a:xfrm>
            <a:off x="537855" y="4580903"/>
            <a:ext cx="42913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CA" sz="1800" dirty="0"/>
              <a:t>M</a:t>
            </a:r>
            <a:r>
              <a:rPr lang="fr-FR" sz="1800" dirty="0" err="1"/>
              <a:t>ettre</a:t>
            </a:r>
            <a:r>
              <a:rPr lang="fr-FR" sz="1800" dirty="0"/>
              <a:t> le site web</a:t>
            </a:r>
          </a:p>
        </p:txBody>
      </p:sp>
    </p:spTree>
    <p:extLst>
      <p:ext uri="{BB962C8B-B14F-4D97-AF65-F5344CB8AC3E}">
        <p14:creationId xmlns:p14="http://schemas.microsoft.com/office/powerpoint/2010/main" val="325185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630254" y="705399"/>
            <a:ext cx="3552767" cy="423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58349" y="0"/>
            <a:ext cx="3640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 SQL/CODE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649832" y="694673"/>
            <a:ext cx="3263262" cy="49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</a:rPr>
              <a:t>Les données collectées préalablement sont restituées et affichées sur une interface web</a:t>
            </a:r>
            <a:endParaRPr sz="12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-39976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113955" y="68394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227243" y="797761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294998" y="694673"/>
            <a:ext cx="3923575" cy="41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OK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1" name="Google Shape;399;p26">
            <a:extLst>
              <a:ext uri="{FF2B5EF4-FFF2-40B4-BE49-F238E27FC236}">
                <a16:creationId xmlns:a16="http://schemas.microsoft.com/office/drawing/2014/main" id="{C5A09BD1-4BAF-4687-8B25-BD0D4D8B5329}"/>
              </a:ext>
            </a:extLst>
          </p:cNvPr>
          <p:cNvSpPr txBox="1">
            <a:spLocks/>
          </p:cNvSpPr>
          <p:nvPr/>
        </p:nvSpPr>
        <p:spPr>
          <a:xfrm>
            <a:off x="537855" y="4580903"/>
            <a:ext cx="42913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CA" sz="1800" dirty="0"/>
              <a:t>M</a:t>
            </a:r>
            <a:r>
              <a:rPr lang="fr-FR" sz="1800" dirty="0" err="1"/>
              <a:t>ettre</a:t>
            </a:r>
            <a:r>
              <a:rPr lang="fr-FR" sz="1800" dirty="0"/>
              <a:t> le site web</a:t>
            </a:r>
          </a:p>
        </p:txBody>
      </p:sp>
    </p:spTree>
    <p:extLst>
      <p:ext uri="{BB962C8B-B14F-4D97-AF65-F5344CB8AC3E}">
        <p14:creationId xmlns:p14="http://schemas.microsoft.com/office/powerpoint/2010/main" val="97588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06 DEMONSTRATION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Cyril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Maxime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Rayan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5" name="Google Shape;399;p26">
            <a:extLst>
              <a:ext uri="{FF2B5EF4-FFF2-40B4-BE49-F238E27FC236}">
                <a16:creationId xmlns:a16="http://schemas.microsoft.com/office/drawing/2014/main" id="{46B5A552-BADD-4484-973A-113A481F669D}"/>
              </a:ext>
            </a:extLst>
          </p:cNvPr>
          <p:cNvSpPr txBox="1">
            <a:spLocks/>
          </p:cNvSpPr>
          <p:nvPr/>
        </p:nvSpPr>
        <p:spPr>
          <a:xfrm>
            <a:off x="4863204" y="4158025"/>
            <a:ext cx="353448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CA" sz="1800" dirty="0"/>
              <a:t>M</a:t>
            </a:r>
            <a:r>
              <a:rPr lang="fr-FR" sz="1800" dirty="0"/>
              <a:t>ERCI DE VOTRE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SOMMAIRE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dirty="0">
                <a:solidFill>
                  <a:schemeClr val="accent1"/>
                </a:solidFill>
              </a:rPr>
              <a:t>Au cœur du projet…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chemeClr val="accent1"/>
                </a:solidFill>
              </a:rPr>
              <a:t>Critères de Notation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Général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7" y="311654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IoT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7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IoT/API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11225" y="22390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API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309897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SQL/BDD/CODE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DÉMONSTRATION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22;p21">
            <a:extLst>
              <a:ext uri="{FF2B5EF4-FFF2-40B4-BE49-F238E27FC236}">
                <a16:creationId xmlns:a16="http://schemas.microsoft.com/office/drawing/2014/main" id="{0D818CC4-79B3-4116-B322-B1FF27AE6666}"/>
              </a:ext>
            </a:extLst>
          </p:cNvPr>
          <p:cNvSpPr txBox="1">
            <a:spLocks/>
          </p:cNvSpPr>
          <p:nvPr/>
        </p:nvSpPr>
        <p:spPr>
          <a:xfrm>
            <a:off x="4211901" y="1251150"/>
            <a:ext cx="585089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00</a:t>
            </a:r>
          </a:p>
        </p:txBody>
      </p:sp>
      <p:sp>
        <p:nvSpPr>
          <p:cNvPr id="52" name="Google Shape;227;p21">
            <a:extLst>
              <a:ext uri="{FF2B5EF4-FFF2-40B4-BE49-F238E27FC236}">
                <a16:creationId xmlns:a16="http://schemas.microsoft.com/office/drawing/2014/main" id="{2232AAF8-00B2-4843-982C-3D0AB233E2BC}"/>
              </a:ext>
            </a:extLst>
          </p:cNvPr>
          <p:cNvSpPr txBox="1">
            <a:spLocks/>
          </p:cNvSpPr>
          <p:nvPr/>
        </p:nvSpPr>
        <p:spPr>
          <a:xfrm>
            <a:off x="4504446" y="15394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CA" dirty="0"/>
              <a:t>P</a:t>
            </a:r>
            <a:r>
              <a:rPr lang="fr-FR" dirty="0" err="1"/>
              <a:t>résentation</a:t>
            </a:r>
            <a:r>
              <a:rPr lang="fr-FR" dirty="0"/>
              <a:t> de l’Équipe</a:t>
            </a:r>
          </a:p>
        </p:txBody>
      </p:sp>
      <p:grpSp>
        <p:nvGrpSpPr>
          <p:cNvPr id="53" name="Google Shape;244;p21">
            <a:extLst>
              <a:ext uri="{FF2B5EF4-FFF2-40B4-BE49-F238E27FC236}">
                <a16:creationId xmlns:a16="http://schemas.microsoft.com/office/drawing/2014/main" id="{E818C9B5-2745-4C13-B8FA-D25710A0A224}"/>
              </a:ext>
            </a:extLst>
          </p:cNvPr>
          <p:cNvGrpSpPr/>
          <p:nvPr/>
        </p:nvGrpSpPr>
        <p:grpSpPr>
          <a:xfrm>
            <a:off x="3657019" y="1377085"/>
            <a:ext cx="432964" cy="431586"/>
            <a:chOff x="5812000" y="2553488"/>
            <a:chExt cx="769850" cy="767400"/>
          </a:xfrm>
        </p:grpSpPr>
        <p:sp>
          <p:nvSpPr>
            <p:cNvPr id="54" name="Google Shape;245;p21">
              <a:extLst>
                <a:ext uri="{FF2B5EF4-FFF2-40B4-BE49-F238E27FC236}">
                  <a16:creationId xmlns:a16="http://schemas.microsoft.com/office/drawing/2014/main" id="{CCEF63AA-2E92-420D-AD1C-FB0CC163DDCA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;p21">
              <a:extLst>
                <a:ext uri="{FF2B5EF4-FFF2-40B4-BE49-F238E27FC236}">
                  <a16:creationId xmlns:a16="http://schemas.microsoft.com/office/drawing/2014/main" id="{A62AB0F5-64F1-46E9-8F14-746AD8FF5927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;p21">
              <a:extLst>
                <a:ext uri="{FF2B5EF4-FFF2-40B4-BE49-F238E27FC236}">
                  <a16:creationId xmlns:a16="http://schemas.microsoft.com/office/drawing/2014/main" id="{8B11182B-2052-477C-AF3C-20D909EE6BA6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8;p21">
              <a:extLst>
                <a:ext uri="{FF2B5EF4-FFF2-40B4-BE49-F238E27FC236}">
                  <a16:creationId xmlns:a16="http://schemas.microsoft.com/office/drawing/2014/main" id="{C44AF94D-7CD7-438B-80DC-C5B73285CFCA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9;p21">
              <a:extLst>
                <a:ext uri="{FF2B5EF4-FFF2-40B4-BE49-F238E27FC236}">
                  <a16:creationId xmlns:a16="http://schemas.microsoft.com/office/drawing/2014/main" id="{E762ABC6-4F76-42AF-86A6-A67D498BC1D7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0;p21">
              <a:extLst>
                <a:ext uri="{FF2B5EF4-FFF2-40B4-BE49-F238E27FC236}">
                  <a16:creationId xmlns:a16="http://schemas.microsoft.com/office/drawing/2014/main" id="{F9CE2B5A-43E9-488F-87A6-1EEE95A37BFB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702;p54">
            <a:extLst>
              <a:ext uri="{FF2B5EF4-FFF2-40B4-BE49-F238E27FC236}">
                <a16:creationId xmlns:a16="http://schemas.microsoft.com/office/drawing/2014/main" id="{4B8E06DC-6DD7-4374-942D-4FC94241110D}"/>
              </a:ext>
            </a:extLst>
          </p:cNvPr>
          <p:cNvGrpSpPr/>
          <p:nvPr/>
        </p:nvGrpSpPr>
        <p:grpSpPr>
          <a:xfrm>
            <a:off x="5174284" y="2995322"/>
            <a:ext cx="303359" cy="302528"/>
            <a:chOff x="-2571737" y="2403625"/>
            <a:chExt cx="292225" cy="291425"/>
          </a:xfrm>
          <a:solidFill>
            <a:schemeClr val="accent2"/>
          </a:solidFill>
        </p:grpSpPr>
        <p:sp>
          <p:nvSpPr>
            <p:cNvPr id="61" name="Google Shape;8703;p54">
              <a:extLst>
                <a:ext uri="{FF2B5EF4-FFF2-40B4-BE49-F238E27FC236}">
                  <a16:creationId xmlns:a16="http://schemas.microsoft.com/office/drawing/2014/main" id="{173DB8BC-581F-4DF0-8BE2-7736371B01B6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04;p54">
              <a:extLst>
                <a:ext uri="{FF2B5EF4-FFF2-40B4-BE49-F238E27FC236}">
                  <a16:creationId xmlns:a16="http://schemas.microsoft.com/office/drawing/2014/main" id="{1A35B48F-B556-4E9F-ABF5-B652838957C4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705;p54">
              <a:extLst>
                <a:ext uri="{FF2B5EF4-FFF2-40B4-BE49-F238E27FC236}">
                  <a16:creationId xmlns:a16="http://schemas.microsoft.com/office/drawing/2014/main" id="{234A59FB-FFD9-473E-962D-46BE3D5602B7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06;p54">
              <a:extLst>
                <a:ext uri="{FF2B5EF4-FFF2-40B4-BE49-F238E27FC236}">
                  <a16:creationId xmlns:a16="http://schemas.microsoft.com/office/drawing/2014/main" id="{4A07DDEC-34C1-4B64-A6E7-4584D020657A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707;p54">
              <a:extLst>
                <a:ext uri="{FF2B5EF4-FFF2-40B4-BE49-F238E27FC236}">
                  <a16:creationId xmlns:a16="http://schemas.microsoft.com/office/drawing/2014/main" id="{89C68958-29D5-4A42-AE5C-88CAF31EB705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708;p54">
              <a:extLst>
                <a:ext uri="{FF2B5EF4-FFF2-40B4-BE49-F238E27FC236}">
                  <a16:creationId xmlns:a16="http://schemas.microsoft.com/office/drawing/2014/main" id="{9B7A4226-D6BE-49DE-8B42-5EBF59AEBB57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709;p54">
              <a:extLst>
                <a:ext uri="{FF2B5EF4-FFF2-40B4-BE49-F238E27FC236}">
                  <a16:creationId xmlns:a16="http://schemas.microsoft.com/office/drawing/2014/main" id="{A7C2B98D-71A7-4221-A231-65C5A01B84FA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00 L’ÉQUIPE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Brun Cyril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API/Site</a:t>
            </a:r>
          </a:p>
          <a:p>
            <a:pPr marL="0" indent="0"/>
            <a:r>
              <a:rPr lang="fr-CA" dirty="0"/>
              <a:t>M’</a:t>
            </a:r>
            <a:r>
              <a:rPr lang="fr-CA" dirty="0" err="1"/>
              <a:t>Khal</a:t>
            </a:r>
            <a:r>
              <a:rPr lang="fr-CA" dirty="0"/>
              <a:t> Rayan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Montage/Code C</a:t>
            </a:r>
          </a:p>
          <a:p>
            <a:pPr marL="0" indent="0"/>
            <a:r>
              <a:rPr lang="fr-CA" dirty="0" err="1"/>
              <a:t>Mouysset</a:t>
            </a:r>
            <a:r>
              <a:rPr lang="fr-CA" dirty="0"/>
              <a:t> Maxime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API/Site</a:t>
            </a: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KIKI METEO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1" name="Google Shape;9279;p55">
            <a:extLst>
              <a:ext uri="{FF2B5EF4-FFF2-40B4-BE49-F238E27FC236}">
                <a16:creationId xmlns:a16="http://schemas.microsoft.com/office/drawing/2014/main" id="{2E142088-2C13-49F4-A105-39ACD2E6D7E3}"/>
              </a:ext>
            </a:extLst>
          </p:cNvPr>
          <p:cNvGrpSpPr/>
          <p:nvPr/>
        </p:nvGrpSpPr>
        <p:grpSpPr>
          <a:xfrm>
            <a:off x="1175322" y="1262116"/>
            <a:ext cx="2199890" cy="1793518"/>
            <a:chOff x="3599700" y="1954475"/>
            <a:chExt cx="296175" cy="295400"/>
          </a:xfrm>
          <a:solidFill>
            <a:schemeClr val="accent2"/>
          </a:solidFill>
        </p:grpSpPr>
        <p:sp>
          <p:nvSpPr>
            <p:cNvPr id="12" name="Google Shape;9280;p55">
              <a:extLst>
                <a:ext uri="{FF2B5EF4-FFF2-40B4-BE49-F238E27FC236}">
                  <a16:creationId xmlns:a16="http://schemas.microsoft.com/office/drawing/2014/main" id="{77D6AFF3-479C-49CC-8192-D390DE7F31E2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81;p55">
              <a:extLst>
                <a:ext uri="{FF2B5EF4-FFF2-40B4-BE49-F238E27FC236}">
                  <a16:creationId xmlns:a16="http://schemas.microsoft.com/office/drawing/2014/main" id="{498CDA6D-C6E5-472C-B714-6E2D613B3320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82;p55">
              <a:extLst>
                <a:ext uri="{FF2B5EF4-FFF2-40B4-BE49-F238E27FC236}">
                  <a16:creationId xmlns:a16="http://schemas.microsoft.com/office/drawing/2014/main" id="{D3325F02-D044-4B37-9E94-9955BA8092FC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4" y="1902187"/>
            <a:ext cx="3552767" cy="17554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 Général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448202" y="1955761"/>
            <a:ext cx="2404469" cy="1569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De manière générale, le groupe a su s'approprier le besoin et répondre le plus largement possible (ou à minima, a su prioriser les tâches à réaliser).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5000968" y="1891462"/>
            <a:ext cx="3923575" cy="177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API en priorité (BDD, PHP*/</a:t>
            </a:r>
            <a:r>
              <a:rPr lang="fr-CA" sz="1800" b="1" dirty="0" err="1">
                <a:solidFill>
                  <a:schemeClr val="tx1"/>
                </a:solidFill>
              </a:rPr>
              <a:t>Mysql</a:t>
            </a:r>
            <a:r>
              <a:rPr lang="fr-CA" sz="1800" b="1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Montage/Site Web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9" name="Google Shape;399;p26">
            <a:extLst>
              <a:ext uri="{FF2B5EF4-FFF2-40B4-BE49-F238E27FC236}">
                <a16:creationId xmlns:a16="http://schemas.microsoft.com/office/drawing/2014/main" id="{AD1B99E6-CF01-4D80-9BC1-09569CDA324F}"/>
              </a:ext>
            </a:extLst>
          </p:cNvPr>
          <p:cNvSpPr txBox="1">
            <a:spLocks/>
          </p:cNvSpPr>
          <p:nvPr/>
        </p:nvSpPr>
        <p:spPr>
          <a:xfrm>
            <a:off x="1243824" y="4058905"/>
            <a:ext cx="42913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sz="1800" dirty="0"/>
              <a:t>*JavaScript avec </a:t>
            </a:r>
            <a:r>
              <a:rPr lang="fr-FR" sz="1800" dirty="0" err="1"/>
              <a:t>NodeJS</a:t>
            </a:r>
            <a:r>
              <a:rPr lang="fr-FR" sz="1800" dirty="0"/>
              <a:t> à la base.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4" y="1902187"/>
            <a:ext cx="3552767" cy="17554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 Général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448202" y="1955761"/>
            <a:ext cx="2404469" cy="1569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De manière générale, le groupe a su transposer ses algorithmes en code source (basé sur un langage de programmation sélectionné)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5000968" y="1891462"/>
            <a:ext cx="3923575" cy="177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Langages utilisés: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API </a:t>
            </a:r>
            <a:r>
              <a:rPr lang="fr-CA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 PHP/SQL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  <a:sym typeface="Wingdings" panose="05000000000000000000" pitchFamily="2" charset="2"/>
              </a:rPr>
              <a:t>Page Web  HTML/CSS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  <a:sym typeface="Wingdings" panose="05000000000000000000" pitchFamily="2" charset="2"/>
              </a:rPr>
              <a:t>Config Raspberry  SHELL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  <a:sym typeface="Wingdings" panose="05000000000000000000" pitchFamily="2" charset="2"/>
              </a:rPr>
              <a:t>Cartes Arduino  C</a:t>
            </a:r>
            <a:r>
              <a:rPr lang="fr-CA" sz="1800" b="1" dirty="0">
                <a:solidFill>
                  <a:schemeClr val="tx1"/>
                </a:solidFill>
              </a:rPr>
              <a:t> 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4" y="1902187"/>
            <a:ext cx="3552767" cy="17554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 Général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09162" y="2277759"/>
            <a:ext cx="2404469" cy="1049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Mettre en place une architecture et un environnement adapté au projet IoT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5000968" y="1891462"/>
            <a:ext cx="3923575" cy="177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Langages Adaptés et à notre portée.</a:t>
            </a:r>
            <a:endParaRPr lang="fr-FR" sz="1800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</a:rPr>
              <a:t>Populaire pour la résolution de problème.</a:t>
            </a:r>
            <a:endParaRPr lang="fr-CA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114348" y="739926"/>
            <a:ext cx="3552767" cy="49720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 Général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240221" y="739926"/>
            <a:ext cx="2404469" cy="546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Le code source est versionné.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5530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598049" y="7184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711337" y="832288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779092" y="729200"/>
            <a:ext cx="3923575" cy="50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Utilisation de </a:t>
            </a:r>
            <a:r>
              <a:rPr lang="fr-CA" sz="1800" b="1" dirty="0" err="1">
                <a:solidFill>
                  <a:schemeClr val="tx1"/>
                </a:solidFill>
              </a:rPr>
              <a:t>GitKraken</a:t>
            </a:r>
            <a:endParaRPr lang="fr-CA" sz="1800" b="1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E4DA64-0F75-4A3A-864C-2E89F4A0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13" y="1419530"/>
            <a:ext cx="5112614" cy="339537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1BA278-D23C-46F2-B0C6-95F092EA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01" y="1419530"/>
            <a:ext cx="4046799" cy="3395370"/>
          </a:xfrm>
          <a:prstGeom prst="rect">
            <a:avLst/>
          </a:prstGeom>
        </p:spPr>
      </p:pic>
      <p:sp>
        <p:nvSpPr>
          <p:cNvPr id="13" name="Google Shape;399;p26">
            <a:extLst>
              <a:ext uri="{FF2B5EF4-FFF2-40B4-BE49-F238E27FC236}">
                <a16:creationId xmlns:a16="http://schemas.microsoft.com/office/drawing/2014/main" id="{6B7F6128-AFF8-4577-AA3F-0286F3C7D9AB}"/>
              </a:ext>
            </a:extLst>
          </p:cNvPr>
          <p:cNvSpPr txBox="1">
            <a:spLocks/>
          </p:cNvSpPr>
          <p:nvPr/>
        </p:nvSpPr>
        <p:spPr>
          <a:xfrm>
            <a:off x="598049" y="4590475"/>
            <a:ext cx="42913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CA" sz="1400" dirty="0" err="1"/>
              <a:t>Magnifaillke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765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4" y="1902187"/>
            <a:ext cx="3552767" cy="17554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  IoT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670250" y="2471895"/>
            <a:ext cx="2404469" cy="61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Récupérer le matériel et l’assembler, le tester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4990521" y="1902187"/>
            <a:ext cx="3923575" cy="177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Serveur Web OK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« Hello World » sur écran OK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</a:rPr>
              <a:t>Capteurs KO</a:t>
            </a:r>
          </a:p>
        </p:txBody>
      </p:sp>
    </p:spTree>
    <p:extLst>
      <p:ext uri="{BB962C8B-B14F-4D97-AF65-F5344CB8AC3E}">
        <p14:creationId xmlns:p14="http://schemas.microsoft.com/office/powerpoint/2010/main" val="34474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4" y="1902187"/>
            <a:ext cx="3552767" cy="17554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326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 IoT/API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472586" y="2471895"/>
            <a:ext cx="2404469" cy="61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</a:rPr>
              <a:t>Faire communiquer l’IoT et son programme via une API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43F2E-D566-4D29-B644-9E6288F4224A}"/>
              </a:ext>
            </a:extLst>
          </p:cNvPr>
          <p:cNvSpPr/>
          <p:nvPr/>
        </p:nvSpPr>
        <p:spPr>
          <a:xfrm>
            <a:off x="5000968" y="1891462"/>
            <a:ext cx="3923575" cy="177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CA" sz="1800" b="1" dirty="0">
                <a:solidFill>
                  <a:schemeClr val="tx1"/>
                </a:solidFill>
              </a:rPr>
              <a:t>KO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273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529</Words>
  <Application>Microsoft Office PowerPoint</Application>
  <PresentationFormat>Affichage à l'écran 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Roboto Light</vt:lpstr>
      <vt:lpstr>Roboto Black</vt:lpstr>
      <vt:lpstr>Roboto Mono Regular</vt:lpstr>
      <vt:lpstr>Bree Serif</vt:lpstr>
      <vt:lpstr>Arial</vt:lpstr>
      <vt:lpstr>Impact</vt:lpstr>
      <vt:lpstr>WEB PROPOSAL</vt:lpstr>
      <vt:lpstr>PROJET CUBES 2 KIKI METEO</vt:lpstr>
      <vt:lpstr>SOMMAIRE</vt:lpstr>
      <vt:lpstr>00 L’ÉQUIPE</vt:lpstr>
      <vt:lpstr>01 Général</vt:lpstr>
      <vt:lpstr>01 Général</vt:lpstr>
      <vt:lpstr>01 Général</vt:lpstr>
      <vt:lpstr>01 Général</vt:lpstr>
      <vt:lpstr>02  IoT</vt:lpstr>
      <vt:lpstr>03 IoT/API</vt:lpstr>
      <vt:lpstr>04 API</vt:lpstr>
      <vt:lpstr>05 SQL/BDD*/CODE</vt:lpstr>
      <vt:lpstr>05 SQL/BDD/CODE</vt:lpstr>
      <vt:lpstr>05 SQL/BDD/CODE</vt:lpstr>
      <vt:lpstr>05 SQL</vt:lpstr>
      <vt:lpstr>05 IHM</vt:lpstr>
      <vt:lpstr>05 SQL/CODE</vt:lpstr>
      <vt:lpstr>06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Cyril - Tobii M15R3</dc:creator>
  <cp:lastModifiedBy>BRUN CYRIL</cp:lastModifiedBy>
  <cp:revision>81</cp:revision>
  <dcterms:modified xsi:type="dcterms:W3CDTF">2021-02-18T22:04:16Z</dcterms:modified>
</cp:coreProperties>
</file>