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.xml" ContentType="application/vnd.openxmlformats-officedocument.presentationml.notesSlide+xml"/>
  <Override PartName="/ppt/tags/tag83.xml" ContentType="application/vnd.openxmlformats-officedocument.presentationml.tags+xml"/>
  <Override PartName="/ppt/notesSlides/notesSlide3.xml" ContentType="application/vnd.openxmlformats-officedocument.presentationml.notesSlide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notesSlides/notesSlide5.xml" ContentType="application/vnd.openxmlformats-officedocument.presentationml.notesSlide+xml"/>
  <Override PartName="/ppt/tags/tag86.xml" ContentType="application/vnd.openxmlformats-officedocument.presentationml.tags+xml"/>
  <Override PartName="/ppt/notesSlides/notesSlide6.xml" ContentType="application/vnd.openxmlformats-officedocument.presentationml.notesSlide+xml"/>
  <Override PartName="/ppt/tags/tag87.xml" ContentType="application/vnd.openxmlformats-officedocument.presentationml.tags+xml"/>
  <Override PartName="/ppt/notesSlides/notesSlide7.xml" ContentType="application/vnd.openxmlformats-officedocument.presentationml.notesSlide+xml"/>
  <Override PartName="/ppt/tags/tag88.xml" ContentType="application/vnd.openxmlformats-officedocument.presentationml.tags+xml"/>
  <Override PartName="/ppt/notesSlides/notesSlide8.xml" ContentType="application/vnd.openxmlformats-officedocument.presentationml.notesSlide+xml"/>
  <Override PartName="/ppt/tags/tag89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74" r:id="rId5"/>
    <p:sldId id="277" r:id="rId6"/>
    <p:sldId id="265" r:id="rId7"/>
    <p:sldId id="279" r:id="rId8"/>
    <p:sldId id="283" r:id="rId9"/>
    <p:sldId id="284" r:id="rId10"/>
    <p:sldId id="278" r:id="rId11"/>
    <p:sldId id="288" r:id="rId12"/>
    <p:sldId id="286" r:id="rId13"/>
    <p:sldId id="287" r:id="rId14"/>
    <p:sldId id="285" r:id="rId15"/>
    <p:sldId id="267" r:id="rId16"/>
    <p:sldId id="273" r:id="rId17"/>
    <p:sldId id="289" r:id="rId18"/>
    <p:sldId id="268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 userDrawn="1">
          <p15:clr>
            <a:srgbClr val="A4A3A4"/>
          </p15:clr>
        </p15:guide>
        <p15:guide id="2" pos="38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4FF1"/>
    <a:srgbClr val="3223EF"/>
    <a:srgbClr val="F5F6FE"/>
    <a:srgbClr val="EBEEFD"/>
    <a:srgbClr val="3838EA"/>
    <a:srgbClr val="F6F5FA"/>
    <a:srgbClr val="F0EFF6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2" autoAdjust="0"/>
    <p:restoredTop sz="90436" autoAdjust="0"/>
  </p:normalViewPr>
  <p:slideViewPr>
    <p:cSldViewPr snapToGrid="0">
      <p:cViewPr>
        <p:scale>
          <a:sx n="75" d="100"/>
          <a:sy n="75" d="100"/>
        </p:scale>
        <p:origin x="2496" y="874"/>
      </p:cViewPr>
      <p:guideLst>
        <p:guide orient="horz" pos="2189"/>
        <p:guide pos="389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8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80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6C5E6-8861-E542-B869-21FFAFDFD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034FDB-2E87-9964-2B38-1C5035626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A7481C-41D3-8726-8E7C-E472CDC69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E3D65-F31C-8D95-A3E5-4E1C1004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9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B398B-4637-C025-B493-03E5F8F97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A9685E-17EF-ABEE-3E4F-AD50F89A4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9C706A-C1FB-77EC-81D2-8B4785F5C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A24AC-81DD-FBE5-9613-E640BA3C5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0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7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295EE-1F2F-FB4A-8DA2-A1AEC3356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7462251-A357-8D79-F8DB-A782D661A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AF1BDE-877B-1BDA-3EB4-BA7EB9159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CEBCC-9B71-0F10-61B6-E32685456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91CD3-3494-22F6-01B5-6D5F4E9A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A1C18D-8E86-DD3E-5547-42606A709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F7A0C0-0393-819A-B9D8-2C53F10C9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42CD4-EF3D-BAE5-4E17-959C05169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2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E80B4-68B6-F6C6-39E0-10CD584F9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5AD0BC-6B2F-4C98-6A35-41DCA80C7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F403A4-BB2A-56C7-BC16-441539137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B4B3D-A63C-D20C-6906-81BFD94C0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6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76774-1986-877C-5A8B-C5ED1A06D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6B112A-DEB8-16C1-D554-EEF6EF92B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EF91FD-7A50-A2BA-2C3D-50BC84E79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FD05C-2CBC-C72F-EDA7-D0907DE52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5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2.png"/><Relationship Id="rId10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10" Type="http://schemas.openxmlformats.org/officeDocument/2006/relationships/image" Target="../media/image45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2.png"/><Relationship Id="rId2" Type="http://schemas.openxmlformats.org/officeDocument/2006/relationships/tags" Target="../tags/tag66.xml"/><Relationship Id="rId16" Type="http://schemas.openxmlformats.org/officeDocument/2006/relationships/image" Target="../media/image1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image" Target="../media/image3.png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14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png"/><Relationship Id="rId1" Type="http://schemas.openxmlformats.org/officeDocument/2006/relationships/tags" Target="../tags/tag82.xml"/><Relationship Id="rId6" Type="http://schemas.openxmlformats.org/officeDocument/2006/relationships/image" Target="../media/image21.jpg"/><Relationship Id="rId5" Type="http://schemas.openxmlformats.org/officeDocument/2006/relationships/image" Target="../media/image2.png"/><Relationship Id="rId15" Type="http://schemas.openxmlformats.org/officeDocument/2006/relationships/image" Target="../media/image170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9.png"/><Relationship Id="rId1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10333990" y="0"/>
            <a:ext cx="1858010" cy="3274060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/>
          <p:cNvSpPr/>
          <p:nvPr/>
        </p:nvSpPr>
        <p:spPr>
          <a:xfrm rot="10800000">
            <a:off x="0" y="3583940"/>
            <a:ext cx="1858010" cy="3274060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70" y="248285"/>
            <a:ext cx="2051050" cy="833120"/>
          </a:xfrm>
          <a:prstGeom prst="rect">
            <a:avLst/>
          </a:prstGeom>
        </p:spPr>
      </p:pic>
      <p:pic>
        <p:nvPicPr>
          <p:cNvPr id="8" name="图片 7" descr="标志与中英文上下组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" y="391160"/>
            <a:ext cx="975995" cy="547370"/>
          </a:xfrm>
          <a:prstGeom prst="rect">
            <a:avLst/>
          </a:prstGeom>
        </p:spPr>
      </p:pic>
      <p:grpSp>
        <p:nvGrpSpPr>
          <p:cNvPr id="1590" name="Google Shape;1590;p40"/>
          <p:cNvGrpSpPr/>
          <p:nvPr/>
        </p:nvGrpSpPr>
        <p:grpSpPr>
          <a:xfrm>
            <a:off x="6553200" y="3235960"/>
            <a:ext cx="6257290" cy="4453255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5"/>
            <a:srcRect l="16960" t="24718" r="7121" b="26177"/>
            <a:stretch>
              <a:fillRect/>
            </a:stretch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3" name="Google Shape;1433;p35"/>
          <p:cNvGrpSpPr/>
          <p:nvPr/>
        </p:nvGrpSpPr>
        <p:grpSpPr>
          <a:xfrm>
            <a:off x="2056335" y="295198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/>
          <p:cNvSpPr>
            <a:spLocks noChangeArrowheads="1"/>
          </p:cNvSpPr>
          <p:nvPr/>
        </p:nvSpPr>
        <p:spPr bwMode="auto">
          <a:xfrm>
            <a:off x="1441661" y="2166437"/>
            <a:ext cx="956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基于振幅编码的变分量子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CIFAR10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分类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101215" y="3320415"/>
            <a:ext cx="2993390" cy="720566"/>
          </a:xfrm>
          <a:prstGeom prst="roundRect">
            <a:avLst>
              <a:gd name="adj" fmla="val 47944"/>
            </a:avLst>
          </a:prstGeom>
          <a:solidFill>
            <a:schemeClr val="bg1"/>
          </a:solidFill>
          <a:effectLst>
            <a:glow rad="50800">
              <a:schemeClr val="accent1">
                <a:satMod val="175000"/>
                <a:alpha val="7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accent2"/>
                </a:solidFill>
                <a:latin typeface="+mn-ea"/>
              </a:rPr>
              <a:t>量子探索队</a:t>
            </a:r>
          </a:p>
        </p:txBody>
      </p:sp>
      <p:sp>
        <p:nvSpPr>
          <p:cNvPr id="18435" name="文本框 2"/>
          <p:cNvSpPr/>
          <p:nvPr/>
        </p:nvSpPr>
        <p:spPr>
          <a:xfrm>
            <a:off x="2680653" y="5786438"/>
            <a:ext cx="1209675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2024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年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月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日</a:t>
            </a:r>
          </a:p>
        </p:txBody>
      </p:sp>
      <p:sp>
        <p:nvSpPr>
          <p:cNvPr id="18" name="文本框 41"/>
          <p:cNvSpPr txBox="1"/>
          <p:nvPr/>
        </p:nvSpPr>
        <p:spPr>
          <a:xfrm>
            <a:off x="2680936" y="4536257"/>
            <a:ext cx="4533798" cy="106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zh-CN" altLang="en-US" sz="2000" dirty="0">
                <a:solidFill>
                  <a:srgbClr val="00105D"/>
                </a:solidFill>
                <a:latin typeface="微软雅黑" panose="020B0503020204020204" charset="-122"/>
                <a:ea typeface="微软雅黑" panose="020B0503020204020204" charset="-122"/>
              </a:rPr>
              <a:t>队长：蒋松儒</a:t>
            </a:r>
            <a:endParaRPr lang="en-US" altLang="zh-CN" sz="2000" dirty="0">
              <a:solidFill>
                <a:srgbClr val="00105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 dirty="0">
                <a:solidFill>
                  <a:srgbClr val="00105D"/>
                </a:solidFill>
                <a:latin typeface="微软雅黑" panose="020B0503020204020204" charset="-122"/>
                <a:ea typeface="微软雅黑" panose="020B0503020204020204" charset="-122"/>
              </a:rPr>
              <a:t>队员：张凯铭、秦嘉泽、王影、朱嘉琦</a:t>
            </a:r>
          </a:p>
        </p:txBody>
      </p:sp>
      <p:grpSp>
        <p:nvGrpSpPr>
          <p:cNvPr id="184" name="组合 183"/>
          <p:cNvGrpSpPr/>
          <p:nvPr/>
        </p:nvGrpSpPr>
        <p:grpSpPr>
          <a:xfrm>
            <a:off x="2271333" y="4807727"/>
            <a:ext cx="359410" cy="167698"/>
            <a:chOff x="8288992" y="2773680"/>
            <a:chExt cx="923042" cy="430686"/>
          </a:xfrm>
          <a:solidFill>
            <a:schemeClr val="accent2"/>
          </a:solidFill>
        </p:grpSpPr>
        <p:sp>
          <p:nvSpPr>
            <p:cNvPr id="186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71333" y="5357637"/>
            <a:ext cx="359410" cy="167698"/>
            <a:chOff x="8288992" y="2773680"/>
            <a:chExt cx="923042" cy="430686"/>
          </a:xfrm>
          <a:solidFill>
            <a:schemeClr val="accent2"/>
          </a:solidFill>
        </p:grpSpPr>
        <p:sp>
          <p:nvSpPr>
            <p:cNvPr id="28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71333" y="5896117"/>
            <a:ext cx="359410" cy="167698"/>
            <a:chOff x="8288992" y="2773680"/>
            <a:chExt cx="923042" cy="430686"/>
          </a:xfrm>
          <a:solidFill>
            <a:schemeClr val="accent2"/>
          </a:solidFill>
        </p:grpSpPr>
        <p:sp>
          <p:nvSpPr>
            <p:cNvPr id="31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/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/>
          <p:cNvSpPr>
            <a:spLocks noChangeArrowheads="1"/>
          </p:cNvSpPr>
          <p:nvPr/>
        </p:nvSpPr>
        <p:spPr bwMode="auto">
          <a:xfrm>
            <a:off x="404671" y="231915"/>
            <a:ext cx="10499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分类器：</a:t>
            </a:r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AmpEnc+QCNN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not holds CNN locality!</a:t>
            </a:r>
            <a:endParaRPr lang="zh-CN" altLang="en-US" sz="3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29" name="图片 28" descr="标志与中英文上下组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93BA56B-D9FB-F5A8-8AFD-38558A135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87603"/>
              </p:ext>
            </p:extLst>
          </p:nvPr>
        </p:nvGraphicFramePr>
        <p:xfrm>
          <a:off x="474281" y="1210247"/>
          <a:ext cx="1564316" cy="15670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91079">
                  <a:extLst>
                    <a:ext uri="{9D8B030D-6E8A-4147-A177-3AD203B41FA5}">
                      <a16:colId xmlns:a16="http://schemas.microsoft.com/office/drawing/2014/main" val="1009209305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759404356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519249709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1334078039"/>
                    </a:ext>
                  </a:extLst>
                </a:gridCol>
              </a:tblGrid>
              <a:tr h="391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i="0" kern="1200" baseline="0" dirty="0"/>
                        <a:t>0000</a:t>
                      </a:r>
                      <a:endParaRPr lang="zh-CN" altLang="en-US" sz="700" b="0" i="0" kern="1200" baseline="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43340288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43410705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623573672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533342821"/>
                  </a:ext>
                </a:extLst>
              </a:tr>
            </a:tbl>
          </a:graphicData>
        </a:graphic>
      </p:graphicFrame>
      <p:grpSp>
        <p:nvGrpSpPr>
          <p:cNvPr id="1535" name="组合 1534">
            <a:extLst>
              <a:ext uri="{FF2B5EF4-FFF2-40B4-BE49-F238E27FC236}">
                <a16:creationId xmlns:a16="http://schemas.microsoft.com/office/drawing/2014/main" id="{9DD868E8-FF6E-D537-0BCA-32248CFA3DC6}"/>
              </a:ext>
            </a:extLst>
          </p:cNvPr>
          <p:cNvGrpSpPr/>
          <p:nvPr/>
        </p:nvGrpSpPr>
        <p:grpSpPr>
          <a:xfrm>
            <a:off x="2055649" y="1450417"/>
            <a:ext cx="2865754" cy="1117220"/>
            <a:chOff x="2143059" y="1030372"/>
            <a:chExt cx="2865754" cy="1117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6784B53-484C-0AAB-FCF4-59DAF5A69273}"/>
                    </a:ext>
                  </a:extLst>
                </p:cNvPr>
                <p:cNvSpPr txBox="1"/>
                <p:nvPr/>
              </p:nvSpPr>
              <p:spPr>
                <a:xfrm>
                  <a:off x="2143059" y="1399152"/>
                  <a:ext cx="26377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6784B53-484C-0AAB-FCF4-59DAF5A69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059" y="1399152"/>
                  <a:ext cx="26377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CC7C07C-ED9C-56C1-7BB0-456A5C6A19C7}"/>
                </a:ext>
              </a:extLst>
            </p:cNvPr>
            <p:cNvSpPr txBox="1"/>
            <p:nvPr/>
          </p:nvSpPr>
          <p:spPr>
            <a:xfrm>
              <a:off x="2193336" y="1030372"/>
              <a:ext cx="28154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 err="1">
                  <a:latin typeface="+mj-ea"/>
                  <a:ea typeface="+mj-ea"/>
                </a:rPr>
                <a:t>DeepQuantum</a:t>
              </a:r>
              <a:r>
                <a:rPr lang="zh-CN" altLang="en-US" sz="1600" dirty="0">
                  <a:latin typeface="+mj-ea"/>
                  <a:ea typeface="+mj-ea"/>
                </a:rPr>
                <a:t>使用</a:t>
              </a:r>
              <a:r>
                <a:rPr lang="zh-CN" altLang="en-US" sz="1600" dirty="0">
                  <a:solidFill>
                    <a:srgbClr val="00B0F0"/>
                  </a:solidFill>
                  <a:latin typeface="+mj-ea"/>
                  <a:ea typeface="+mj-ea"/>
                </a:rPr>
                <a:t>大端序</a:t>
              </a:r>
              <a:r>
                <a:rPr lang="zh-CN" altLang="en-US" sz="1600" dirty="0">
                  <a:latin typeface="+mj-ea"/>
                  <a:ea typeface="+mj-ea"/>
                </a:rPr>
                <a:t>！</a:t>
              </a:r>
              <a:endParaRPr lang="en-US" altLang="zh-CN" sz="1600" dirty="0">
                <a:latin typeface="+mj-ea"/>
                <a:ea typeface="+mj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A8D7986-6161-C7EF-10AE-9B165A8FC432}"/>
                </a:ext>
              </a:extLst>
            </p:cNvPr>
            <p:cNvSpPr txBox="1"/>
            <p:nvPr/>
          </p:nvSpPr>
          <p:spPr>
            <a:xfrm>
              <a:off x="2193336" y="1809038"/>
              <a:ext cx="26377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+mj-ea"/>
                  <a:ea typeface="+mj-ea"/>
                </a:rPr>
                <a:t>＝行</a:t>
              </a:r>
              <a:r>
                <a:rPr lang="en-US" altLang="zh-CN" sz="1600" dirty="0">
                  <a:latin typeface="+mj-ea"/>
                  <a:ea typeface="+mj-ea"/>
                </a:rPr>
                <a:t>-</a:t>
              </a:r>
              <a:r>
                <a:rPr lang="zh-CN" altLang="en-US" sz="1600" dirty="0">
                  <a:latin typeface="+mj-ea"/>
                  <a:ea typeface="+mj-ea"/>
                </a:rPr>
                <a:t>列比特各自的</a:t>
              </a:r>
              <a:r>
                <a:rPr lang="zh-CN" altLang="en-US" sz="1600" dirty="0">
                  <a:solidFill>
                    <a:srgbClr val="00B0F0"/>
                  </a:solidFill>
                  <a:latin typeface="+mj-ea"/>
                  <a:ea typeface="+mj-ea"/>
                </a:rPr>
                <a:t>小端序</a:t>
              </a:r>
              <a:r>
                <a:rPr lang="zh-CN" altLang="en-US" sz="1600" dirty="0">
                  <a:latin typeface="+mj-ea"/>
                  <a:ea typeface="+mj-ea"/>
                </a:rPr>
                <a:t>！</a:t>
              </a:r>
              <a:endParaRPr lang="en-US" altLang="zh-CN" sz="1600" dirty="0">
                <a:latin typeface="+mj-ea"/>
                <a:ea typeface="+mj-ea"/>
              </a:endParaRPr>
            </a:p>
          </p:txBody>
        </p:sp>
      </p:grpSp>
      <p:grpSp>
        <p:nvGrpSpPr>
          <p:cNvPr id="1534" name="组合 1533">
            <a:extLst>
              <a:ext uri="{FF2B5EF4-FFF2-40B4-BE49-F238E27FC236}">
                <a16:creationId xmlns:a16="http://schemas.microsoft.com/office/drawing/2014/main" id="{28E059ED-1DCE-805C-9DDE-A0AAFE6BA456}"/>
              </a:ext>
            </a:extLst>
          </p:cNvPr>
          <p:cNvGrpSpPr/>
          <p:nvPr/>
        </p:nvGrpSpPr>
        <p:grpSpPr>
          <a:xfrm>
            <a:off x="452538" y="3119081"/>
            <a:ext cx="3530513" cy="1980850"/>
            <a:chOff x="500467" y="3218693"/>
            <a:chExt cx="3530513" cy="1980850"/>
          </a:xfrm>
        </p:grpSpPr>
        <p:grpSp>
          <p:nvGrpSpPr>
            <p:cNvPr id="1423" name="组合 1422">
              <a:extLst>
                <a:ext uri="{FF2B5EF4-FFF2-40B4-BE49-F238E27FC236}">
                  <a16:creationId xmlns:a16="http://schemas.microsoft.com/office/drawing/2014/main" id="{6C433991-3C60-8E1C-7DC6-12C8AFCCB3F7}"/>
                </a:ext>
              </a:extLst>
            </p:cNvPr>
            <p:cNvGrpSpPr/>
            <p:nvPr/>
          </p:nvGrpSpPr>
          <p:grpSpPr>
            <a:xfrm>
              <a:off x="624963" y="3609413"/>
              <a:ext cx="511896" cy="1590130"/>
              <a:chOff x="1979038" y="4095710"/>
              <a:chExt cx="449479" cy="14432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9" name="文本框 1428">
                    <a:extLst>
                      <a:ext uri="{FF2B5EF4-FFF2-40B4-BE49-F238E27FC236}">
                        <a16:creationId xmlns:a16="http://schemas.microsoft.com/office/drawing/2014/main" id="{79762F97-E7B8-7974-1A9C-02FCF0E45DC4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040" y="4095710"/>
                    <a:ext cx="449477" cy="33520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29" name="文本框 1428">
                    <a:extLst>
                      <a:ext uri="{FF2B5EF4-FFF2-40B4-BE49-F238E27FC236}">
                        <a16:creationId xmlns:a16="http://schemas.microsoft.com/office/drawing/2014/main" id="{79762F97-E7B8-7974-1A9C-02FCF0E45D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040" y="4095710"/>
                    <a:ext cx="449477" cy="33520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0" name="文本框 1429">
                    <a:extLst>
                      <a:ext uri="{FF2B5EF4-FFF2-40B4-BE49-F238E27FC236}">
                        <a16:creationId xmlns:a16="http://schemas.microsoft.com/office/drawing/2014/main" id="{00C915A8-87B1-EF0F-DE3A-D7C7F654EA4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040" y="4465042"/>
                    <a:ext cx="449477" cy="33520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30" name="文本框 1429">
                    <a:extLst>
                      <a:ext uri="{FF2B5EF4-FFF2-40B4-BE49-F238E27FC236}">
                        <a16:creationId xmlns:a16="http://schemas.microsoft.com/office/drawing/2014/main" id="{00C915A8-87B1-EF0F-DE3A-D7C7F654E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040" y="4465042"/>
                    <a:ext cx="449477" cy="33520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1" name="文本框 1430">
                    <a:extLst>
                      <a:ext uri="{FF2B5EF4-FFF2-40B4-BE49-F238E27FC236}">
                        <a16:creationId xmlns:a16="http://schemas.microsoft.com/office/drawing/2014/main" id="{70B4C0F0-0515-E0E0-99B7-D1846D83233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040" y="4834375"/>
                    <a:ext cx="449477" cy="33520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31" name="文本框 1430">
                    <a:extLst>
                      <a:ext uri="{FF2B5EF4-FFF2-40B4-BE49-F238E27FC236}">
                        <a16:creationId xmlns:a16="http://schemas.microsoft.com/office/drawing/2014/main" id="{70B4C0F0-0515-E0E0-99B7-D1846D8323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040" y="4834375"/>
                    <a:ext cx="449477" cy="33520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2" name="文本框 1431">
                    <a:extLst>
                      <a:ext uri="{FF2B5EF4-FFF2-40B4-BE49-F238E27FC236}">
                        <a16:creationId xmlns:a16="http://schemas.microsoft.com/office/drawing/2014/main" id="{8A9592A0-6291-3877-3E27-793EC98D1076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038" y="5203707"/>
                    <a:ext cx="449477" cy="33520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32" name="文本框 1431">
                    <a:extLst>
                      <a:ext uri="{FF2B5EF4-FFF2-40B4-BE49-F238E27FC236}">
                        <a16:creationId xmlns:a16="http://schemas.microsoft.com/office/drawing/2014/main" id="{8A9592A0-6291-3877-3E27-793EC98D10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038" y="5203707"/>
                    <a:ext cx="449477" cy="33520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25" name="直接连接符 1424">
              <a:extLst>
                <a:ext uri="{FF2B5EF4-FFF2-40B4-BE49-F238E27FC236}">
                  <a16:creationId xmlns:a16="http://schemas.microsoft.com/office/drawing/2014/main" id="{B8B496AB-2BEE-1A13-789A-17D74BB48295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51" y="3822280"/>
              <a:ext cx="25915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6" name="直接连接符 1425">
              <a:extLst>
                <a:ext uri="{FF2B5EF4-FFF2-40B4-BE49-F238E27FC236}">
                  <a16:creationId xmlns:a16="http://schemas.microsoft.com/office/drawing/2014/main" id="{7953D8E0-9AA2-0675-1719-3EFD6269F13A}"/>
                </a:ext>
              </a:extLst>
            </p:cNvPr>
            <p:cNvCxnSpPr>
              <a:cxnSpLocks/>
            </p:cNvCxnSpPr>
            <p:nvPr/>
          </p:nvCxnSpPr>
          <p:spPr>
            <a:xfrm>
              <a:off x="1110444" y="4229474"/>
              <a:ext cx="2590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7" name="直接连接符 1426">
              <a:extLst>
                <a:ext uri="{FF2B5EF4-FFF2-40B4-BE49-F238E27FC236}">
                  <a16:creationId xmlns:a16="http://schemas.microsoft.com/office/drawing/2014/main" id="{1517D711-7264-F59B-1627-52E3AB6C2B9C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51" y="4634570"/>
              <a:ext cx="25915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8" name="直接连接符 1427">
              <a:extLst>
                <a:ext uri="{FF2B5EF4-FFF2-40B4-BE49-F238E27FC236}">
                  <a16:creationId xmlns:a16="http://schemas.microsoft.com/office/drawing/2014/main" id="{7F9AFAC1-1074-B8F3-BE4F-FACED0B56325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51" y="5043863"/>
              <a:ext cx="29213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3" name="文本框 1412">
              <a:extLst>
                <a:ext uri="{FF2B5EF4-FFF2-40B4-BE49-F238E27FC236}">
                  <a16:creationId xmlns:a16="http://schemas.microsoft.com/office/drawing/2014/main" id="{6C408B9F-2A45-74D9-1A5E-D3520DFE179B}"/>
                </a:ext>
              </a:extLst>
            </p:cNvPr>
            <p:cNvSpPr txBox="1"/>
            <p:nvPr/>
          </p:nvSpPr>
          <p:spPr>
            <a:xfrm>
              <a:off x="500467" y="3218693"/>
              <a:ext cx="815340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/>
                <a:t>QCNN</a:t>
              </a:r>
              <a:endParaRPr lang="zh-CN" altLang="en-US" sz="1400" dirty="0"/>
            </a:p>
          </p:txBody>
        </p:sp>
        <p:sp>
          <p:nvSpPr>
            <p:cNvPr id="1438" name="矩形: 圆角 1437">
              <a:extLst>
                <a:ext uri="{FF2B5EF4-FFF2-40B4-BE49-F238E27FC236}">
                  <a16:creationId xmlns:a16="http://schemas.microsoft.com/office/drawing/2014/main" id="{38AE5114-3AAC-3EBB-990C-1D6C33D2F310}"/>
                </a:ext>
              </a:extLst>
            </p:cNvPr>
            <p:cNvSpPr/>
            <p:nvPr/>
          </p:nvSpPr>
          <p:spPr>
            <a:xfrm>
              <a:off x="1693604" y="3726178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439" name="矩形: 圆角 1438">
              <a:extLst>
                <a:ext uri="{FF2B5EF4-FFF2-40B4-BE49-F238E27FC236}">
                  <a16:creationId xmlns:a16="http://schemas.microsoft.com/office/drawing/2014/main" id="{9BFE4D44-A3F4-1E55-AB5C-754C95C2FE70}"/>
                </a:ext>
              </a:extLst>
            </p:cNvPr>
            <p:cNvSpPr/>
            <p:nvPr/>
          </p:nvSpPr>
          <p:spPr>
            <a:xfrm>
              <a:off x="1693604" y="4516753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472" name="矩形: 圆角 1471">
              <a:extLst>
                <a:ext uri="{FF2B5EF4-FFF2-40B4-BE49-F238E27FC236}">
                  <a16:creationId xmlns:a16="http://schemas.microsoft.com/office/drawing/2014/main" id="{227EB38A-F321-713E-CBC3-D8AEA4D5AF8A}"/>
                </a:ext>
              </a:extLst>
            </p:cNvPr>
            <p:cNvSpPr/>
            <p:nvPr/>
          </p:nvSpPr>
          <p:spPr>
            <a:xfrm>
              <a:off x="1217222" y="4125259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473" name="矩形: 圆角 1472">
              <a:extLst>
                <a:ext uri="{FF2B5EF4-FFF2-40B4-BE49-F238E27FC236}">
                  <a16:creationId xmlns:a16="http://schemas.microsoft.com/office/drawing/2014/main" id="{47AA5CDC-8A81-2728-2764-411D791BF3A8}"/>
                </a:ext>
              </a:extLst>
            </p:cNvPr>
            <p:cNvSpPr/>
            <p:nvPr/>
          </p:nvSpPr>
          <p:spPr>
            <a:xfrm>
              <a:off x="2143059" y="3726178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474" name="矩形: 圆角 1473">
              <a:extLst>
                <a:ext uri="{FF2B5EF4-FFF2-40B4-BE49-F238E27FC236}">
                  <a16:creationId xmlns:a16="http://schemas.microsoft.com/office/drawing/2014/main" id="{CBC9B936-5685-AE5B-2A55-57E44DD61071}"/>
                </a:ext>
              </a:extLst>
            </p:cNvPr>
            <p:cNvSpPr/>
            <p:nvPr/>
          </p:nvSpPr>
          <p:spPr>
            <a:xfrm>
              <a:off x="2143059" y="4517238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479" name="矩形: 圆角 1478">
              <a:extLst>
                <a:ext uri="{FF2B5EF4-FFF2-40B4-BE49-F238E27FC236}">
                  <a16:creationId xmlns:a16="http://schemas.microsoft.com/office/drawing/2014/main" id="{79A0D9FD-3D3B-9440-6BCB-6EE418CB2097}"/>
                </a:ext>
              </a:extLst>
            </p:cNvPr>
            <p:cNvSpPr/>
            <p:nvPr/>
          </p:nvSpPr>
          <p:spPr>
            <a:xfrm>
              <a:off x="2687536" y="4125259"/>
              <a:ext cx="329811" cy="1007189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484" name="矩形: 圆角 1483">
              <a:extLst>
                <a:ext uri="{FF2B5EF4-FFF2-40B4-BE49-F238E27FC236}">
                  <a16:creationId xmlns:a16="http://schemas.microsoft.com/office/drawing/2014/main" id="{46ABA970-8DBC-7A54-34DB-F71D683583AF}"/>
                </a:ext>
              </a:extLst>
            </p:cNvPr>
            <p:cNvSpPr/>
            <p:nvPr/>
          </p:nvSpPr>
          <p:spPr>
            <a:xfrm>
              <a:off x="3132119" y="4125259"/>
              <a:ext cx="329811" cy="1007188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15" name="矩形: 圆角 1514">
              <a:extLst>
                <a:ext uri="{FF2B5EF4-FFF2-40B4-BE49-F238E27FC236}">
                  <a16:creationId xmlns:a16="http://schemas.microsoft.com/office/drawing/2014/main" id="{1BBF6B7E-D01B-CB0D-7C7C-4F06BA677EED}"/>
                </a:ext>
              </a:extLst>
            </p:cNvPr>
            <p:cNvSpPr/>
            <p:nvPr/>
          </p:nvSpPr>
          <p:spPr>
            <a:xfrm>
              <a:off x="3701169" y="4800620"/>
              <a:ext cx="329811" cy="3385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</p:grpSp>
      <p:grpSp>
        <p:nvGrpSpPr>
          <p:cNvPr id="1543" name="组合 1542">
            <a:extLst>
              <a:ext uri="{FF2B5EF4-FFF2-40B4-BE49-F238E27FC236}">
                <a16:creationId xmlns:a16="http://schemas.microsoft.com/office/drawing/2014/main" id="{3EA67543-6FFF-0E05-1A1F-DA4B3A8DBF1C}"/>
              </a:ext>
            </a:extLst>
          </p:cNvPr>
          <p:cNvGrpSpPr/>
          <p:nvPr/>
        </p:nvGrpSpPr>
        <p:grpSpPr>
          <a:xfrm>
            <a:off x="5157948" y="1253093"/>
            <a:ext cx="4474836" cy="1302001"/>
            <a:chOff x="6373504" y="1178519"/>
            <a:chExt cx="4474836" cy="1302001"/>
          </a:xfrm>
        </p:grpSpPr>
        <p:sp>
          <p:nvSpPr>
            <p:cNvPr id="1537" name="文本框 1536">
              <a:extLst>
                <a:ext uri="{FF2B5EF4-FFF2-40B4-BE49-F238E27FC236}">
                  <a16:creationId xmlns:a16="http://schemas.microsoft.com/office/drawing/2014/main" id="{90168C41-0E2F-A5A5-CF74-D2B389EFA8DD}"/>
                </a:ext>
              </a:extLst>
            </p:cNvPr>
            <p:cNvSpPr txBox="1"/>
            <p:nvPr/>
          </p:nvSpPr>
          <p:spPr>
            <a:xfrm>
              <a:off x="6456253" y="1178519"/>
              <a:ext cx="2133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dirty="0">
                  <a:latin typeface="+mj-ea"/>
                  <a:ea typeface="+mj-ea"/>
                </a:rPr>
                <a:t>行</a:t>
              </a:r>
              <a:r>
                <a:rPr lang="en-US" altLang="zh-CN" sz="1800" dirty="0">
                  <a:latin typeface="+mj-ea"/>
                  <a:ea typeface="+mj-ea"/>
                </a:rPr>
                <a:t>-</a:t>
              </a:r>
              <a:r>
                <a:rPr lang="zh-CN" altLang="en-US" sz="1800" dirty="0">
                  <a:latin typeface="+mj-ea"/>
                  <a:ea typeface="+mj-ea"/>
                </a:rPr>
                <a:t>行</a:t>
              </a:r>
              <a:r>
                <a:rPr lang="zh-CN" altLang="en-US" dirty="0">
                  <a:latin typeface="+mj-ea"/>
                  <a:ea typeface="+mj-ea"/>
                </a:rPr>
                <a:t>比特</a:t>
              </a:r>
              <a:r>
                <a:rPr lang="zh-CN" altLang="en-US" sz="1800" dirty="0">
                  <a:latin typeface="+mj-ea"/>
                  <a:ea typeface="+mj-ea"/>
                </a:rPr>
                <a:t>上的</a:t>
              </a:r>
              <a:r>
                <a:rPr lang="en-US" altLang="zh-CN" sz="1800" dirty="0">
                  <a:latin typeface="+mj-ea"/>
                  <a:ea typeface="+mj-ea"/>
                </a:rPr>
                <a:t>U</a:t>
              </a:r>
              <a:r>
                <a:rPr lang="zh-CN" altLang="en-US" dirty="0">
                  <a:latin typeface="+mj-ea"/>
                  <a:ea typeface="+mj-ea"/>
                </a:rPr>
                <a:t>门</a:t>
              </a:r>
              <a:endParaRPr lang="en-US" altLang="zh-CN" sz="18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0" name="文本框 1539">
                  <a:extLst>
                    <a:ext uri="{FF2B5EF4-FFF2-40B4-BE49-F238E27FC236}">
                      <a16:creationId xmlns:a16="http://schemas.microsoft.com/office/drawing/2014/main" id="{6D109A16-A080-9F04-1A15-89155CA18981}"/>
                    </a:ext>
                  </a:extLst>
                </p:cNvPr>
                <p:cNvSpPr txBox="1"/>
                <p:nvPr/>
              </p:nvSpPr>
              <p:spPr>
                <a:xfrm>
                  <a:off x="6373504" y="1511854"/>
                  <a:ext cx="4474836" cy="928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⨂2</m:t>
                            </m:r>
                          </m:sup>
                        </m:sSup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540" name="文本框 1539">
                  <a:extLst>
                    <a:ext uri="{FF2B5EF4-FFF2-40B4-BE49-F238E27FC236}">
                      <a16:creationId xmlns:a16="http://schemas.microsoft.com/office/drawing/2014/main" id="{6D109A16-A080-9F04-1A15-89155CA18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504" y="1511854"/>
                  <a:ext cx="4474836" cy="92858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2" name="文本框 1541">
                  <a:extLst>
                    <a:ext uri="{FF2B5EF4-FFF2-40B4-BE49-F238E27FC236}">
                      <a16:creationId xmlns:a16="http://schemas.microsoft.com/office/drawing/2014/main" id="{CB4F8674-EB05-92CA-B3B9-58B2839F55C9}"/>
                    </a:ext>
                  </a:extLst>
                </p:cNvPr>
                <p:cNvSpPr txBox="1"/>
                <p:nvPr/>
              </p:nvSpPr>
              <p:spPr>
                <a:xfrm>
                  <a:off x="7084773" y="2141966"/>
                  <a:ext cx="305229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CN" altLang="en-US" sz="1600" dirty="0">
                      <a:solidFill>
                        <a:srgbClr val="00B0F0"/>
                      </a:solidFill>
                      <a:latin typeface="+mj-ea"/>
                      <a:ea typeface="+mj-ea"/>
                    </a:rPr>
                    <a:t> 对选定的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+mj-ea"/>
                      <a:ea typeface="+mj-ea"/>
                    </a:rPr>
                    <a:t>4</a:t>
                  </a:r>
                  <a:r>
                    <a:rPr lang="zh-CN" altLang="en-US" sz="1600" u="sng" dirty="0">
                      <a:solidFill>
                        <a:srgbClr val="00B0F0"/>
                      </a:solidFill>
                      <a:latin typeface="+mj-ea"/>
                      <a:ea typeface="+mj-ea"/>
                    </a:rPr>
                    <a:t>行</a:t>
                  </a:r>
                  <a:r>
                    <a:rPr lang="zh-CN" altLang="en-US" sz="1600" dirty="0">
                      <a:solidFill>
                        <a:srgbClr val="00B0F0"/>
                      </a:solidFill>
                      <a:latin typeface="+mj-ea"/>
                      <a:ea typeface="+mj-ea"/>
                    </a:rPr>
                    <a:t>进行振幅重分配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42" name="文本框 1541">
                  <a:extLst>
                    <a:ext uri="{FF2B5EF4-FFF2-40B4-BE49-F238E27FC236}">
                      <a16:creationId xmlns:a16="http://schemas.microsoft.com/office/drawing/2014/main" id="{CB4F8674-EB05-92CA-B3B9-58B2839F5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773" y="2141966"/>
                  <a:ext cx="3052298" cy="338554"/>
                </a:xfrm>
                <a:prstGeom prst="rect">
                  <a:avLst/>
                </a:prstGeom>
                <a:blipFill>
                  <a:blip r:embed="rId12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545" name="表格 1544">
            <a:extLst>
              <a:ext uri="{FF2B5EF4-FFF2-40B4-BE49-F238E27FC236}">
                <a16:creationId xmlns:a16="http://schemas.microsoft.com/office/drawing/2014/main" id="{DACF04A1-6E6D-AD86-E164-D619BAAC4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45209"/>
              </p:ext>
            </p:extLst>
          </p:nvPr>
        </p:nvGraphicFramePr>
        <p:xfrm>
          <a:off x="9947044" y="1122937"/>
          <a:ext cx="1564316" cy="1567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079">
                  <a:extLst>
                    <a:ext uri="{9D8B030D-6E8A-4147-A177-3AD203B41FA5}">
                      <a16:colId xmlns:a16="http://schemas.microsoft.com/office/drawing/2014/main" val="1009209305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759404356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519249709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1334078039"/>
                    </a:ext>
                  </a:extLst>
                </a:gridCol>
              </a:tblGrid>
              <a:tr h="391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baseline="0" dirty="0">
                          <a:solidFill>
                            <a:schemeClr val="bg1"/>
                          </a:solidFill>
                        </a:rPr>
                        <a:t>0000</a:t>
                      </a:r>
                      <a:endParaRPr lang="zh-CN" altLang="en-US" sz="700" b="0" i="0" kern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0001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0010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0011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40288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0100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0101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0110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0111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10705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1000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1001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1010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1011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73672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1100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1101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1110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1111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342821"/>
                  </a:ext>
                </a:extLst>
              </a:tr>
            </a:tbl>
          </a:graphicData>
        </a:graphic>
      </p:graphicFrame>
      <p:grpSp>
        <p:nvGrpSpPr>
          <p:cNvPr id="1548" name="组合 1547">
            <a:extLst>
              <a:ext uri="{FF2B5EF4-FFF2-40B4-BE49-F238E27FC236}">
                <a16:creationId xmlns:a16="http://schemas.microsoft.com/office/drawing/2014/main" id="{B3C6B870-1DDA-352F-5D0D-BCB4106F62CA}"/>
              </a:ext>
            </a:extLst>
          </p:cNvPr>
          <p:cNvGrpSpPr/>
          <p:nvPr/>
        </p:nvGrpSpPr>
        <p:grpSpPr>
          <a:xfrm>
            <a:off x="5157948" y="2991497"/>
            <a:ext cx="4804642" cy="1305814"/>
            <a:chOff x="6373503" y="2785822"/>
            <a:chExt cx="4804642" cy="1305814"/>
          </a:xfrm>
        </p:grpSpPr>
        <p:sp>
          <p:nvSpPr>
            <p:cNvPr id="1538" name="文本框 1537">
              <a:extLst>
                <a:ext uri="{FF2B5EF4-FFF2-40B4-BE49-F238E27FC236}">
                  <a16:creationId xmlns:a16="http://schemas.microsoft.com/office/drawing/2014/main" id="{D8A9C025-B771-F5D7-F61A-9BCAB44B2210}"/>
                </a:ext>
              </a:extLst>
            </p:cNvPr>
            <p:cNvSpPr txBox="1"/>
            <p:nvPr/>
          </p:nvSpPr>
          <p:spPr>
            <a:xfrm>
              <a:off x="6441400" y="2785822"/>
              <a:ext cx="2133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dirty="0">
                  <a:latin typeface="+mj-ea"/>
                  <a:ea typeface="+mj-ea"/>
                </a:rPr>
                <a:t>行</a:t>
              </a:r>
              <a:r>
                <a:rPr lang="en-US" altLang="zh-CN" sz="1800" dirty="0">
                  <a:latin typeface="+mj-ea"/>
                  <a:ea typeface="+mj-ea"/>
                </a:rPr>
                <a:t>-</a:t>
              </a:r>
              <a:r>
                <a:rPr lang="zh-CN" altLang="en-US" sz="1800" dirty="0">
                  <a:latin typeface="+mj-ea"/>
                  <a:ea typeface="+mj-ea"/>
                </a:rPr>
                <a:t>列</a:t>
              </a:r>
              <a:r>
                <a:rPr lang="zh-CN" altLang="en-US" dirty="0">
                  <a:latin typeface="+mj-ea"/>
                  <a:ea typeface="+mj-ea"/>
                </a:rPr>
                <a:t>比特</a:t>
              </a:r>
              <a:r>
                <a:rPr lang="zh-CN" altLang="en-US" sz="1800" dirty="0">
                  <a:latin typeface="+mj-ea"/>
                  <a:ea typeface="+mj-ea"/>
                </a:rPr>
                <a:t>上的</a:t>
              </a:r>
              <a:r>
                <a:rPr lang="en-US" altLang="zh-CN" sz="1800" dirty="0">
                  <a:latin typeface="+mj-ea"/>
                  <a:ea typeface="+mj-ea"/>
                </a:rPr>
                <a:t>U</a:t>
              </a:r>
              <a:r>
                <a:rPr lang="zh-CN" altLang="en-US" dirty="0">
                  <a:latin typeface="+mj-ea"/>
                  <a:ea typeface="+mj-ea"/>
                </a:rPr>
                <a:t>门</a:t>
              </a:r>
              <a:endParaRPr lang="en-US" altLang="zh-CN" sz="1800" dirty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4" name="文本框 1543">
                  <a:extLst>
                    <a:ext uri="{FF2B5EF4-FFF2-40B4-BE49-F238E27FC236}">
                      <a16:creationId xmlns:a16="http://schemas.microsoft.com/office/drawing/2014/main" id="{60D51279-EC70-8BED-BC7E-90504CC5C5E0}"/>
                    </a:ext>
                  </a:extLst>
                </p:cNvPr>
                <p:cNvSpPr txBox="1"/>
                <p:nvPr/>
              </p:nvSpPr>
              <p:spPr>
                <a:xfrm>
                  <a:off x="6373503" y="3135606"/>
                  <a:ext cx="480464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544" name="文本框 1543">
                  <a:extLst>
                    <a:ext uri="{FF2B5EF4-FFF2-40B4-BE49-F238E27FC236}">
                      <a16:creationId xmlns:a16="http://schemas.microsoft.com/office/drawing/2014/main" id="{60D51279-EC70-8BED-BC7E-90504CC5C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503" y="3135606"/>
                  <a:ext cx="4804642" cy="9233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6" name="文本框 1545">
                  <a:extLst>
                    <a:ext uri="{FF2B5EF4-FFF2-40B4-BE49-F238E27FC236}">
                      <a16:creationId xmlns:a16="http://schemas.microsoft.com/office/drawing/2014/main" id="{4D5ED7FE-4699-56E1-2BB7-516F3BF89E14}"/>
                    </a:ext>
                  </a:extLst>
                </p:cNvPr>
                <p:cNvSpPr txBox="1"/>
                <p:nvPr/>
              </p:nvSpPr>
              <p:spPr>
                <a:xfrm>
                  <a:off x="6740378" y="3753082"/>
                  <a:ext cx="407089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CN" altLang="en-US" sz="1600" dirty="0">
                      <a:solidFill>
                        <a:srgbClr val="00B0F0"/>
                      </a:solidFill>
                      <a:latin typeface="+mj-ea"/>
                      <a:ea typeface="+mj-ea"/>
                    </a:rPr>
                    <a:t> 对选定的</a:t>
                  </a:r>
                  <a:r>
                    <a:rPr lang="en-US" altLang="zh-CN" sz="1600" dirty="0">
                      <a:solidFill>
                        <a:srgbClr val="00B0F0"/>
                      </a:solidFill>
                      <a:latin typeface="+mj-ea"/>
                      <a:ea typeface="+mj-ea"/>
                    </a:rPr>
                    <a:t>4</a:t>
                  </a:r>
                  <a:r>
                    <a:rPr lang="zh-CN" altLang="en-US" sz="1600" dirty="0">
                      <a:solidFill>
                        <a:srgbClr val="00B0F0"/>
                      </a:solidFill>
                      <a:latin typeface="+mj-ea"/>
                      <a:ea typeface="+mj-ea"/>
                    </a:rPr>
                    <a:t>组</a:t>
                  </a:r>
                  <a:r>
                    <a:rPr lang="zh-CN" altLang="en-US" sz="1600" u="sng" dirty="0">
                      <a:solidFill>
                        <a:srgbClr val="00B0F0"/>
                      </a:solidFill>
                      <a:latin typeface="+mj-ea"/>
                    </a:rPr>
                    <a:t>稀疏</a:t>
                  </a:r>
                  <a:r>
                    <a:rPr lang="zh-CN" altLang="en-US" sz="1600" u="sng" dirty="0">
                      <a:solidFill>
                        <a:srgbClr val="00B0F0"/>
                      </a:solidFill>
                      <a:latin typeface="+mj-ea"/>
                      <a:ea typeface="+mj-ea"/>
                    </a:rPr>
                    <a:t>子矩阵</a:t>
                  </a:r>
                  <a:r>
                    <a:rPr lang="zh-CN" altLang="en-US" sz="1600" dirty="0">
                      <a:solidFill>
                        <a:srgbClr val="00B0F0"/>
                      </a:solidFill>
                      <a:latin typeface="+mj-ea"/>
                      <a:ea typeface="+mj-ea"/>
                    </a:rPr>
                    <a:t>进行振幅重分配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46" name="文本框 1545">
                  <a:extLst>
                    <a:ext uri="{FF2B5EF4-FFF2-40B4-BE49-F238E27FC236}">
                      <a16:creationId xmlns:a16="http://schemas.microsoft.com/office/drawing/2014/main" id="{4D5ED7FE-4699-56E1-2BB7-516F3BF89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378" y="3753082"/>
                  <a:ext cx="4070891" cy="338554"/>
                </a:xfrm>
                <a:prstGeom prst="rect">
                  <a:avLst/>
                </a:prstGeom>
                <a:blipFill>
                  <a:blip r:embed="rId1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547" name="表格 1546">
            <a:extLst>
              <a:ext uri="{FF2B5EF4-FFF2-40B4-BE49-F238E27FC236}">
                <a16:creationId xmlns:a16="http://schemas.microsoft.com/office/drawing/2014/main" id="{61511E8C-2F72-D118-7B8E-8F70DF353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68039"/>
              </p:ext>
            </p:extLst>
          </p:nvPr>
        </p:nvGraphicFramePr>
        <p:xfrm>
          <a:off x="9962588" y="2865836"/>
          <a:ext cx="1564316" cy="1567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079">
                  <a:extLst>
                    <a:ext uri="{9D8B030D-6E8A-4147-A177-3AD203B41FA5}">
                      <a16:colId xmlns:a16="http://schemas.microsoft.com/office/drawing/2014/main" val="1009209305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759404356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519249709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1334078039"/>
                    </a:ext>
                  </a:extLst>
                </a:gridCol>
              </a:tblGrid>
              <a:tr h="391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baseline="0" dirty="0">
                          <a:solidFill>
                            <a:schemeClr val="bg1"/>
                          </a:solidFill>
                        </a:rPr>
                        <a:t>0000</a:t>
                      </a:r>
                      <a:endParaRPr lang="zh-CN" altLang="en-US" sz="700" b="0" i="0" kern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0001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0010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0011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40288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0100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0101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0110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0111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10705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1000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1001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1010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1011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73672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1100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1101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1110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1111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342821"/>
                  </a:ext>
                </a:extLst>
              </a:tr>
            </a:tbl>
          </a:graphicData>
        </a:graphic>
      </p:graphicFrame>
      <p:sp>
        <p:nvSpPr>
          <p:cNvPr id="1550" name="文本框 1549">
            <a:extLst>
              <a:ext uri="{FF2B5EF4-FFF2-40B4-BE49-F238E27FC236}">
                <a16:creationId xmlns:a16="http://schemas.microsoft.com/office/drawing/2014/main" id="{4D8383B3-7FB8-D757-D776-8D6ADB2A2148}"/>
              </a:ext>
            </a:extLst>
          </p:cNvPr>
          <p:cNvSpPr txBox="1"/>
          <p:nvPr/>
        </p:nvSpPr>
        <p:spPr>
          <a:xfrm>
            <a:off x="5157948" y="4647426"/>
            <a:ext cx="4488223" cy="1910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+mj-ea"/>
                <a:ea typeface="+mj-ea"/>
                <a:sym typeface="微软雅黑" panose="020B0503020204020204" charset="-122"/>
              </a:rPr>
              <a:t>AmpEnc+QCNN</a:t>
            </a:r>
            <a:r>
              <a:rPr lang="en-US" altLang="zh-CN" sz="1600" dirty="0">
                <a:latin typeface="+mj-ea"/>
                <a:ea typeface="+mj-ea"/>
                <a:sym typeface="微软雅黑" panose="020B0503020204020204" charset="-122"/>
              </a:rPr>
              <a:t> </a:t>
            </a:r>
            <a:r>
              <a:rPr lang="zh-CN" altLang="en-US" sz="1600" dirty="0">
                <a:latin typeface="+mj-ea"/>
                <a:ea typeface="+mj-ea"/>
                <a:sym typeface="微软雅黑" panose="020B0503020204020204" charset="-122"/>
              </a:rPr>
              <a:t>这个组合的数学</a:t>
            </a:r>
            <a:r>
              <a:rPr lang="en-US" altLang="zh-CN" sz="1600" dirty="0">
                <a:latin typeface="+mj-ea"/>
                <a:ea typeface="+mj-ea"/>
                <a:sym typeface="微软雅黑" panose="020B0503020204020204" charset="-122"/>
              </a:rPr>
              <a:t>locality</a:t>
            </a:r>
            <a:r>
              <a:rPr lang="zh-CN" altLang="en-US" sz="1600" dirty="0">
                <a:latin typeface="+mj-ea"/>
                <a:ea typeface="+mj-ea"/>
                <a:sym typeface="微软雅黑" panose="020B0503020204020204" charset="-122"/>
              </a:rPr>
              <a:t>结构</a:t>
            </a:r>
            <a:endParaRPr lang="en-US" altLang="zh-CN" sz="1600" dirty="0">
              <a:latin typeface="+mj-ea"/>
              <a:ea typeface="+mj-ea"/>
              <a:sym typeface="微软雅黑" panose="020B050302020402020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微软雅黑" panose="020B0503020204020204" charset="-122"/>
              </a:rPr>
              <a:t>整行</a:t>
            </a:r>
            <a:r>
              <a:rPr lang="en-US" altLang="zh-CN" sz="1600" dirty="0">
                <a:latin typeface="+mj-ea"/>
                <a:ea typeface="+mj-ea"/>
                <a:sym typeface="微软雅黑" panose="020B0503020204020204" charset="-122"/>
              </a:rPr>
              <a:t>/</a:t>
            </a:r>
            <a:r>
              <a:rPr lang="zh-CN" altLang="en-US" sz="1600" dirty="0">
                <a:latin typeface="+mj-ea"/>
                <a:ea typeface="+mj-ea"/>
                <a:sym typeface="微软雅黑" panose="020B0503020204020204" charset="-122"/>
              </a:rPr>
              <a:t>整列</a:t>
            </a:r>
            <a:endParaRPr lang="en-US" altLang="zh-CN" sz="1600" dirty="0">
              <a:latin typeface="+mj-ea"/>
              <a:ea typeface="+mj-ea"/>
              <a:sym typeface="微软雅黑" panose="020B050302020402020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j-ea"/>
                <a:ea typeface="+mj-ea"/>
                <a:sym typeface="微软雅黑" panose="020B0503020204020204" charset="-122"/>
              </a:rPr>
              <a:t>特定模式的稀疏子矩阵</a:t>
            </a:r>
            <a:endParaRPr lang="en-US" altLang="zh-CN" sz="1600" dirty="0">
              <a:latin typeface="+mj-ea"/>
              <a:ea typeface="+mj-ea"/>
              <a:sym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latin typeface="+mj-ea"/>
                <a:ea typeface="+mj-ea"/>
                <a:sym typeface="微软雅黑" panose="020B0503020204020204" charset="-122"/>
              </a:rPr>
              <a:t>其工作方式可能更接近于（而非经典图像</a:t>
            </a:r>
            <a:r>
              <a:rPr lang="en-US" altLang="zh-CN" sz="1600" dirty="0">
                <a:latin typeface="+mj-ea"/>
                <a:ea typeface="+mj-ea"/>
                <a:sym typeface="微软雅黑" panose="020B0503020204020204" charset="-122"/>
              </a:rPr>
              <a:t>CNN</a:t>
            </a:r>
            <a:r>
              <a:rPr lang="zh-CN" altLang="en-US" sz="1600" dirty="0">
                <a:latin typeface="+mj-ea"/>
                <a:ea typeface="+mj-ea"/>
                <a:sym typeface="微软雅黑" panose="020B0503020204020204" charset="-122"/>
              </a:rPr>
              <a:t>）</a:t>
            </a:r>
            <a:endParaRPr lang="en-US" altLang="zh-CN" sz="1600" dirty="0">
              <a:latin typeface="+mj-ea"/>
              <a:ea typeface="+mj-ea"/>
              <a:sym typeface="微软雅黑" panose="020B050302020402020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ea"/>
                <a:ea typeface="+mj-ea"/>
                <a:sym typeface="微软雅黑" panose="020B0503020204020204" charset="-122"/>
              </a:rPr>
              <a:t>JPEG</a:t>
            </a:r>
            <a:r>
              <a:rPr lang="zh-CN" altLang="en-US" sz="1600" dirty="0">
                <a:latin typeface="+mj-ea"/>
                <a:ea typeface="+mj-ea"/>
                <a:sym typeface="微软雅黑" panose="020B0503020204020204" charset="-122"/>
              </a:rPr>
              <a:t>压缩</a:t>
            </a:r>
            <a:endParaRPr lang="en-US" altLang="zh-CN" sz="1600" dirty="0">
              <a:latin typeface="+mj-ea"/>
              <a:ea typeface="+mj-ea"/>
              <a:sym typeface="微软雅黑" panose="020B050302020402020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ea"/>
                <a:ea typeface="+mj-ea"/>
                <a:sym typeface="微软雅黑" panose="020B0503020204020204" charset="-122"/>
              </a:rPr>
              <a:t>SVD</a:t>
            </a:r>
            <a:r>
              <a:rPr lang="zh-CN" altLang="en-US" sz="1600" dirty="0">
                <a:latin typeface="+mj-ea"/>
                <a:ea typeface="+mj-ea"/>
                <a:sym typeface="微软雅黑" panose="020B0503020204020204" charset="-122"/>
              </a:rPr>
              <a:t>分解</a:t>
            </a:r>
            <a:r>
              <a:rPr lang="en-US" altLang="zh-CN" sz="1600" dirty="0">
                <a:latin typeface="+mj-ea"/>
                <a:ea typeface="+mj-ea"/>
                <a:sym typeface="微软雅黑" panose="020B0503020204020204" charset="-122"/>
              </a:rPr>
              <a:t>/MERA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1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D0A0-0687-9D94-470C-9CACAA290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653EFFC-8AAA-68C4-B9F5-2BA624743C41}"/>
              </a:ext>
            </a:extLst>
          </p:cNvPr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>
            <a:extLst>
              <a:ext uri="{FF2B5EF4-FFF2-40B4-BE49-F238E27FC236}">
                <a16:creationId xmlns:a16="http://schemas.microsoft.com/office/drawing/2014/main" id="{599EC0CD-1F0D-8EC8-DF71-5C111D0E7B5F}"/>
              </a:ext>
            </a:extLst>
          </p:cNvPr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>
            <a:extLst>
              <a:ext uri="{FF2B5EF4-FFF2-40B4-BE49-F238E27FC236}">
                <a16:creationId xmlns:a16="http://schemas.microsoft.com/office/drawing/2014/main" id="{52875781-77BF-99CD-9D14-9B8E176D4707}"/>
              </a:ext>
            </a:extLst>
          </p:cNvPr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>
              <a:extLst>
                <a:ext uri="{FF2B5EF4-FFF2-40B4-BE49-F238E27FC236}">
                  <a16:creationId xmlns:a16="http://schemas.microsoft.com/office/drawing/2014/main" id="{69040707-1EFE-CA35-880E-E8B49D71EE70}"/>
                </a:ext>
              </a:extLst>
            </p:cNvPr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>
              <a:extLst>
                <a:ext uri="{FF2B5EF4-FFF2-40B4-BE49-F238E27FC236}">
                  <a16:creationId xmlns:a16="http://schemas.microsoft.com/office/drawing/2014/main" id="{1639DE16-55BB-9EA9-9FF4-00D95A194CA9}"/>
                </a:ext>
              </a:extLst>
            </p:cNvPr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>
                <a:extLst>
                  <a:ext uri="{FF2B5EF4-FFF2-40B4-BE49-F238E27FC236}">
                    <a16:creationId xmlns:a16="http://schemas.microsoft.com/office/drawing/2014/main" id="{659F7F71-B508-05B8-8195-990D6D3EE71F}"/>
                  </a:ext>
                </a:extLst>
              </p:cNvPr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>
                <a:extLst>
                  <a:ext uri="{FF2B5EF4-FFF2-40B4-BE49-F238E27FC236}">
                    <a16:creationId xmlns:a16="http://schemas.microsoft.com/office/drawing/2014/main" id="{7C4E667A-916E-D837-991F-05871FEA046F}"/>
                  </a:ext>
                </a:extLst>
              </p:cNvPr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>
            <a:extLst>
              <a:ext uri="{FF2B5EF4-FFF2-40B4-BE49-F238E27FC236}">
                <a16:creationId xmlns:a16="http://schemas.microsoft.com/office/drawing/2014/main" id="{7AB77983-39FA-B020-ADEA-316EC009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分类器：从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QCNN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到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UV-brick</a:t>
            </a:r>
            <a:endParaRPr lang="zh-CN" altLang="en-US" sz="3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E58A946-7E52-F885-D62E-E78D9FF0E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29" name="图片 28" descr="标志与中英文上下组合">
            <a:extLst>
              <a:ext uri="{FF2B5EF4-FFF2-40B4-BE49-F238E27FC236}">
                <a16:creationId xmlns:a16="http://schemas.microsoft.com/office/drawing/2014/main" id="{DDB53725-F1D4-E7C0-DE8C-661986EBD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9A3F36-B3D6-CC5A-3DCD-377D89D6AB28}"/>
              </a:ext>
            </a:extLst>
          </p:cNvPr>
          <p:cNvGrpSpPr/>
          <p:nvPr/>
        </p:nvGrpSpPr>
        <p:grpSpPr>
          <a:xfrm>
            <a:off x="6896271" y="642351"/>
            <a:ext cx="4096068" cy="5027392"/>
            <a:chOff x="6752272" y="889347"/>
            <a:chExt cx="4096068" cy="502739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CA0171-C064-8B69-3285-476462E2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2272" y="889347"/>
              <a:ext cx="4096068" cy="42565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E54A50B-52C2-C97C-6A2C-60B1D69676B8}"/>
                </a:ext>
              </a:extLst>
            </p:cNvPr>
            <p:cNvSpPr txBox="1"/>
            <p:nvPr/>
          </p:nvSpPr>
          <p:spPr>
            <a:xfrm>
              <a:off x="6910546" y="5270408"/>
              <a:ext cx="37795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altLang="zh-CN" dirty="0"/>
                <a:t>reshape_norm_padding </a:t>
              </a:r>
              <a:r>
                <a:rPr lang="en-US" altLang="zh-CN" dirty="0"/>
                <a:t>on RGB</a:t>
              </a:r>
              <a:endParaRPr lang="fr-FR" altLang="zh-CN" dirty="0"/>
            </a:p>
            <a:p>
              <a:pPr algn="ctr"/>
              <a:r>
                <a:rPr lang="en-US" altLang="zh-CN" sz="1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en-US" altLang="zh-CN" sz="1800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svd</a:t>
              </a:r>
              <a:r>
                <a:rPr lang="en-US" altLang="zh-CN" sz="1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k</a:t>
              </a:r>
              <a:r>
                <a:rPr lang="zh-CN" altLang="en-US" sz="1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≈</a:t>
              </a:r>
              <a:r>
                <a:rPr lang="en-US" altLang="zh-CN" sz="18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5.33)</a:t>
              </a:r>
            </a:p>
          </p:txBody>
        </p:sp>
      </p:grpSp>
      <p:grpSp>
        <p:nvGrpSpPr>
          <p:cNvPr id="1416" name="组合 1415">
            <a:extLst>
              <a:ext uri="{FF2B5EF4-FFF2-40B4-BE49-F238E27FC236}">
                <a16:creationId xmlns:a16="http://schemas.microsoft.com/office/drawing/2014/main" id="{01DF9DAE-5FB9-177A-F961-5A0BCBD58335}"/>
              </a:ext>
            </a:extLst>
          </p:cNvPr>
          <p:cNvGrpSpPr/>
          <p:nvPr/>
        </p:nvGrpSpPr>
        <p:grpSpPr>
          <a:xfrm>
            <a:off x="404671" y="1149667"/>
            <a:ext cx="3161368" cy="2364809"/>
            <a:chOff x="571711" y="3102711"/>
            <a:chExt cx="3161368" cy="236480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7D97A5B-AC9E-8F98-4943-9C1C414A758E}"/>
                </a:ext>
              </a:extLst>
            </p:cNvPr>
            <p:cNvGrpSpPr/>
            <p:nvPr/>
          </p:nvGrpSpPr>
          <p:grpSpPr>
            <a:xfrm>
              <a:off x="639855" y="3518961"/>
              <a:ext cx="511896" cy="1590130"/>
              <a:chOff x="1979038" y="4095710"/>
              <a:chExt cx="449479" cy="14432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935F36CF-035B-4160-766F-FBDF65A21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040" y="4095710"/>
                    <a:ext cx="449477" cy="33520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935F36CF-035B-4160-766F-FBDF65A214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040" y="4095710"/>
                    <a:ext cx="449477" cy="33520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6111576-E23C-F408-1B31-5E7C6A58675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040" y="4465042"/>
                    <a:ext cx="449477" cy="33520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6111576-E23C-F408-1B31-5E7C6A586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040" y="4465042"/>
                    <a:ext cx="449477" cy="33520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377AF539-73D9-B5A7-E032-E06E16A4FD99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040" y="4834375"/>
                    <a:ext cx="449477" cy="33520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377AF539-73D9-B5A7-E032-E06E16A4FD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040" y="4834375"/>
                    <a:ext cx="449477" cy="33520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8" name="文本框 1407">
                    <a:extLst>
                      <a:ext uri="{FF2B5EF4-FFF2-40B4-BE49-F238E27FC236}">
                        <a16:creationId xmlns:a16="http://schemas.microsoft.com/office/drawing/2014/main" id="{829436F3-3F98-52D6-A6BE-19BFC943D387}"/>
                      </a:ext>
                    </a:extLst>
                  </p:cNvPr>
                  <p:cNvSpPr txBox="1"/>
                  <p:nvPr/>
                </p:nvSpPr>
                <p:spPr>
                  <a:xfrm>
                    <a:off x="1979038" y="5203707"/>
                    <a:ext cx="449477" cy="33520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08" name="文本框 1407">
                    <a:extLst>
                      <a:ext uri="{FF2B5EF4-FFF2-40B4-BE49-F238E27FC236}">
                        <a16:creationId xmlns:a16="http://schemas.microsoft.com/office/drawing/2014/main" id="{829436F3-3F98-52D6-A6BE-19BFC943D3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9038" y="5203707"/>
                    <a:ext cx="449477" cy="33520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AFCA870-2281-D805-E365-A8845997BBF6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22" y="3722668"/>
              <a:ext cx="25915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733C87A-D676-438D-70DB-0190A39A5F83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15" y="4129862"/>
              <a:ext cx="2590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173C2A7-1883-774F-2AB2-A5DA22F82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22" y="4534958"/>
              <a:ext cx="25915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91FB9D9-2B86-1D10-963E-A546410E3F8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722" y="4944251"/>
              <a:ext cx="25915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E8A7790-E612-C9AD-F645-F5386D35A0A2}"/>
                </a:ext>
              </a:extLst>
            </p:cNvPr>
            <p:cNvSpPr txBox="1"/>
            <p:nvPr/>
          </p:nvSpPr>
          <p:spPr>
            <a:xfrm>
              <a:off x="571711" y="3102711"/>
              <a:ext cx="98002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/>
                <a:t>U-V brick</a:t>
              </a:r>
              <a:endParaRPr lang="zh-CN" altLang="en-US" sz="1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C64D85A-D319-16A1-6DBB-1013C75E937A}"/>
                </a:ext>
              </a:extLst>
            </p:cNvPr>
            <p:cNvSpPr/>
            <p:nvPr/>
          </p:nvSpPr>
          <p:spPr>
            <a:xfrm>
              <a:off x="1818395" y="3626566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4F1EB0E-3C09-9FE6-81A0-CC5B89DB7C93}"/>
                </a:ext>
              </a:extLst>
            </p:cNvPr>
            <p:cNvSpPr/>
            <p:nvPr/>
          </p:nvSpPr>
          <p:spPr>
            <a:xfrm>
              <a:off x="1818395" y="4417141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C92F3EC-7465-9B70-0D09-7D5AFE1A13DB}"/>
                </a:ext>
              </a:extLst>
            </p:cNvPr>
            <p:cNvSpPr/>
            <p:nvPr/>
          </p:nvSpPr>
          <p:spPr>
            <a:xfrm>
              <a:off x="1342013" y="4025647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50CB4C1-E1BF-17B2-6165-7D0ED8EB305E}"/>
                </a:ext>
              </a:extLst>
            </p:cNvPr>
            <p:cNvSpPr/>
            <p:nvPr/>
          </p:nvSpPr>
          <p:spPr>
            <a:xfrm>
              <a:off x="2267850" y="3626566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CB6FB4A-4BE6-A8AE-06C2-90B58278A243}"/>
                </a:ext>
              </a:extLst>
            </p:cNvPr>
            <p:cNvSpPr/>
            <p:nvPr/>
          </p:nvSpPr>
          <p:spPr>
            <a:xfrm>
              <a:off x="2267850" y="4417626"/>
              <a:ext cx="329811" cy="6156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0F7D748-BD8A-0779-8C08-4B6F7E48DA61}"/>
                </a:ext>
              </a:extLst>
            </p:cNvPr>
            <p:cNvSpPr/>
            <p:nvPr/>
          </p:nvSpPr>
          <p:spPr>
            <a:xfrm>
              <a:off x="3403268" y="3627329"/>
              <a:ext cx="329811" cy="141299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410" name="矩形: 圆角 1409">
              <a:extLst>
                <a:ext uri="{FF2B5EF4-FFF2-40B4-BE49-F238E27FC236}">
                  <a16:creationId xmlns:a16="http://schemas.microsoft.com/office/drawing/2014/main" id="{D5EE6230-1FA9-CA8B-946C-443821DB100C}"/>
                </a:ext>
              </a:extLst>
            </p:cNvPr>
            <p:cNvSpPr/>
            <p:nvPr/>
          </p:nvSpPr>
          <p:spPr>
            <a:xfrm>
              <a:off x="1342013" y="4792083"/>
              <a:ext cx="329811" cy="240754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411" name="矩形: 圆角 1410">
              <a:extLst>
                <a:ext uri="{FF2B5EF4-FFF2-40B4-BE49-F238E27FC236}">
                  <a16:creationId xmlns:a16="http://schemas.microsoft.com/office/drawing/2014/main" id="{7C87BB1D-04E4-C9E0-CF9A-62AFD174A8E5}"/>
                </a:ext>
              </a:extLst>
            </p:cNvPr>
            <p:cNvSpPr/>
            <p:nvPr/>
          </p:nvSpPr>
          <p:spPr>
            <a:xfrm>
              <a:off x="1342012" y="3600642"/>
              <a:ext cx="329811" cy="26932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412" name="矩形 1411">
              <a:extLst>
                <a:ext uri="{FF2B5EF4-FFF2-40B4-BE49-F238E27FC236}">
                  <a16:creationId xmlns:a16="http://schemas.microsoft.com/office/drawing/2014/main" id="{8D2DCCC0-6DB7-FCDD-FB86-1873E791D453}"/>
                </a:ext>
              </a:extLst>
            </p:cNvPr>
            <p:cNvSpPr/>
            <p:nvPr/>
          </p:nvSpPr>
          <p:spPr>
            <a:xfrm>
              <a:off x="1271395" y="3525230"/>
              <a:ext cx="1405766" cy="161065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4" name="矩形: 圆角 1413">
              <a:extLst>
                <a:ext uri="{FF2B5EF4-FFF2-40B4-BE49-F238E27FC236}">
                  <a16:creationId xmlns:a16="http://schemas.microsoft.com/office/drawing/2014/main" id="{2F5C6FBF-15A4-9C07-55B1-2C4F0EA61870}"/>
                </a:ext>
              </a:extLst>
            </p:cNvPr>
            <p:cNvSpPr/>
            <p:nvPr/>
          </p:nvSpPr>
          <p:spPr>
            <a:xfrm>
              <a:off x="2875309" y="3626566"/>
              <a:ext cx="329811" cy="1412996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1415" name="文本框 1414">
              <a:extLst>
                <a:ext uri="{FF2B5EF4-FFF2-40B4-BE49-F238E27FC236}">
                  <a16:creationId xmlns:a16="http://schemas.microsoft.com/office/drawing/2014/main" id="{16687537-1F0D-F278-431C-835479413347}"/>
                </a:ext>
              </a:extLst>
            </p:cNvPr>
            <p:cNvSpPr txBox="1"/>
            <p:nvPr/>
          </p:nvSpPr>
          <p:spPr>
            <a:xfrm>
              <a:off x="2008636" y="5159743"/>
              <a:ext cx="10315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 k repeats</a:t>
              </a:r>
              <a:endPara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17" name="表格 1416">
            <a:extLst>
              <a:ext uri="{FF2B5EF4-FFF2-40B4-BE49-F238E27FC236}">
                <a16:creationId xmlns:a16="http://schemas.microsoft.com/office/drawing/2014/main" id="{06BFC175-F2BB-079B-4EE5-70546A37F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20020"/>
              </p:ext>
            </p:extLst>
          </p:nvPr>
        </p:nvGraphicFramePr>
        <p:xfrm>
          <a:off x="9028619" y="5794222"/>
          <a:ext cx="782158" cy="783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079">
                  <a:extLst>
                    <a:ext uri="{9D8B030D-6E8A-4147-A177-3AD203B41FA5}">
                      <a16:colId xmlns:a16="http://schemas.microsoft.com/office/drawing/2014/main" val="1009209305"/>
                    </a:ext>
                  </a:extLst>
                </a:gridCol>
                <a:gridCol w="391079">
                  <a:extLst>
                    <a:ext uri="{9D8B030D-6E8A-4147-A177-3AD203B41FA5}">
                      <a16:colId xmlns:a16="http://schemas.microsoft.com/office/drawing/2014/main" val="759404356"/>
                    </a:ext>
                  </a:extLst>
                </a:gridCol>
              </a:tblGrid>
              <a:tr h="391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baseline="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CN" altLang="en-US" sz="700" b="0" i="0" kern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40288"/>
                  </a:ext>
                </a:extLst>
              </a:tr>
              <a:tr h="39175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B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5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O</a:t>
                      </a:r>
                      <a:endParaRPr kumimoji="0" lang="zh-CN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10705"/>
                  </a:ext>
                </a:extLst>
              </a:tr>
            </a:tbl>
          </a:graphicData>
        </a:graphic>
      </p:graphicFrame>
      <p:sp>
        <p:nvSpPr>
          <p:cNvPr id="1419" name="文本框 1418">
            <a:extLst>
              <a:ext uri="{FF2B5EF4-FFF2-40B4-BE49-F238E27FC236}">
                <a16:creationId xmlns:a16="http://schemas.microsoft.com/office/drawing/2014/main" id="{AAE9E871-D837-88F3-820C-0E5BEA33AFFB}"/>
              </a:ext>
            </a:extLst>
          </p:cNvPr>
          <p:cNvSpPr txBox="1"/>
          <p:nvPr/>
        </p:nvSpPr>
        <p:spPr>
          <a:xfrm>
            <a:off x="7619602" y="6001307"/>
            <a:ext cx="253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latin typeface="+mj-ea"/>
                <a:ea typeface="+mj-ea"/>
              </a:rPr>
              <a:t>This is NOT              </a:t>
            </a:r>
            <a:r>
              <a:rPr lang="zh-CN" altLang="en-US" sz="1800" dirty="0">
                <a:latin typeface="+mj-ea"/>
                <a:ea typeface="+mj-ea"/>
              </a:rPr>
              <a:t>！</a:t>
            </a:r>
            <a:endParaRPr lang="en-US" altLang="zh-CN" sz="1800" dirty="0">
              <a:latin typeface="+mj-ea"/>
              <a:ea typeface="+mj-ea"/>
            </a:endParaRPr>
          </a:p>
        </p:txBody>
      </p:sp>
      <p:graphicFrame>
        <p:nvGraphicFramePr>
          <p:cNvPr id="1421" name="表格 1420">
            <a:extLst>
              <a:ext uri="{FF2B5EF4-FFF2-40B4-BE49-F238E27FC236}">
                <a16:creationId xmlns:a16="http://schemas.microsoft.com/office/drawing/2014/main" id="{A2883FE2-9DB8-EBFD-CFD5-6E7FDF50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86809"/>
              </p:ext>
            </p:extLst>
          </p:nvPr>
        </p:nvGraphicFramePr>
        <p:xfrm>
          <a:off x="578593" y="3866793"/>
          <a:ext cx="53152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054">
                  <a:extLst>
                    <a:ext uri="{9D8B030D-6E8A-4147-A177-3AD203B41FA5}">
                      <a16:colId xmlns:a16="http://schemas.microsoft.com/office/drawing/2014/main" val="3874922660"/>
                    </a:ext>
                  </a:extLst>
                </a:gridCol>
                <a:gridCol w="1063054">
                  <a:extLst>
                    <a:ext uri="{9D8B030D-6E8A-4147-A177-3AD203B41FA5}">
                      <a16:colId xmlns:a16="http://schemas.microsoft.com/office/drawing/2014/main" val="2821790364"/>
                    </a:ext>
                  </a:extLst>
                </a:gridCol>
                <a:gridCol w="1063054">
                  <a:extLst>
                    <a:ext uri="{9D8B030D-6E8A-4147-A177-3AD203B41FA5}">
                      <a16:colId xmlns:a16="http://schemas.microsoft.com/office/drawing/2014/main" val="2011391490"/>
                    </a:ext>
                  </a:extLst>
                </a:gridCol>
                <a:gridCol w="1063054">
                  <a:extLst>
                    <a:ext uri="{9D8B030D-6E8A-4147-A177-3AD203B41FA5}">
                      <a16:colId xmlns:a16="http://schemas.microsoft.com/office/drawing/2014/main" val="963319494"/>
                    </a:ext>
                  </a:extLst>
                </a:gridCol>
                <a:gridCol w="1063054">
                  <a:extLst>
                    <a:ext uri="{9D8B030D-6E8A-4147-A177-3AD203B41FA5}">
                      <a16:colId xmlns:a16="http://schemas.microsoft.com/office/drawing/2014/main" val="151693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线路结构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门数量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准确率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得分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3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QCNN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16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U-V brick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61834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232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E53E5-BA30-925B-A925-E8D73486B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715B56F-67A0-A727-3A8F-F493651836EA}"/>
              </a:ext>
            </a:extLst>
          </p:cNvPr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>
            <a:extLst>
              <a:ext uri="{FF2B5EF4-FFF2-40B4-BE49-F238E27FC236}">
                <a16:creationId xmlns:a16="http://schemas.microsoft.com/office/drawing/2014/main" id="{68FC61B3-759B-5ADD-4F22-95082C360D90}"/>
              </a:ext>
            </a:extLst>
          </p:cNvPr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>
            <a:extLst>
              <a:ext uri="{FF2B5EF4-FFF2-40B4-BE49-F238E27FC236}">
                <a16:creationId xmlns:a16="http://schemas.microsoft.com/office/drawing/2014/main" id="{B796305C-2609-3B53-4220-948F59C49172}"/>
              </a:ext>
            </a:extLst>
          </p:cNvPr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>
              <a:extLst>
                <a:ext uri="{FF2B5EF4-FFF2-40B4-BE49-F238E27FC236}">
                  <a16:creationId xmlns:a16="http://schemas.microsoft.com/office/drawing/2014/main" id="{63989DD8-A211-6E72-DFA9-E4E900050343}"/>
                </a:ext>
              </a:extLst>
            </p:cNvPr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>
              <a:extLst>
                <a:ext uri="{FF2B5EF4-FFF2-40B4-BE49-F238E27FC236}">
                  <a16:creationId xmlns:a16="http://schemas.microsoft.com/office/drawing/2014/main" id="{FDEDDED7-14FF-B5B8-CD39-73505E85ED3C}"/>
                </a:ext>
              </a:extLst>
            </p:cNvPr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>
                <a:extLst>
                  <a:ext uri="{FF2B5EF4-FFF2-40B4-BE49-F238E27FC236}">
                    <a16:creationId xmlns:a16="http://schemas.microsoft.com/office/drawing/2014/main" id="{11BC4F8D-C585-0140-930C-27C364C5A204}"/>
                  </a:ext>
                </a:extLst>
              </p:cNvPr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>
                <a:extLst>
                  <a:ext uri="{FF2B5EF4-FFF2-40B4-BE49-F238E27FC236}">
                    <a16:creationId xmlns:a16="http://schemas.microsoft.com/office/drawing/2014/main" id="{1A0EB69D-6C38-4D9B-5C27-DBB400E7A2DF}"/>
                  </a:ext>
                </a:extLst>
              </p:cNvPr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>
            <a:extLst>
              <a:ext uri="{FF2B5EF4-FFF2-40B4-BE49-F238E27FC236}">
                <a16:creationId xmlns:a16="http://schemas.microsoft.com/office/drawing/2014/main" id="{F51E75F9-AAEC-C44D-7DEE-335804745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分类器：从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UV-brick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到对比学习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72A145C-F638-92F3-0AD4-76C4475481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29" name="图片 28" descr="标志与中英文上下组合">
            <a:extLst>
              <a:ext uri="{FF2B5EF4-FFF2-40B4-BE49-F238E27FC236}">
                <a16:creationId xmlns:a16="http://schemas.microsoft.com/office/drawing/2014/main" id="{89BE86FB-B451-72CF-17D4-510A8C846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459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41D74-C376-6CA3-1E7E-6FCB552A3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C65FC32-B35D-2C11-EE90-22002A95F8D2}"/>
              </a:ext>
            </a:extLst>
          </p:cNvPr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>
            <a:extLst>
              <a:ext uri="{FF2B5EF4-FFF2-40B4-BE49-F238E27FC236}">
                <a16:creationId xmlns:a16="http://schemas.microsoft.com/office/drawing/2014/main" id="{52D3077E-FA7D-712B-D9C1-B8B46904AA99}"/>
              </a:ext>
            </a:extLst>
          </p:cNvPr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>
            <a:extLst>
              <a:ext uri="{FF2B5EF4-FFF2-40B4-BE49-F238E27FC236}">
                <a16:creationId xmlns:a16="http://schemas.microsoft.com/office/drawing/2014/main" id="{E2E96984-F93F-EFF1-C698-9D19B888EBA7}"/>
              </a:ext>
            </a:extLst>
          </p:cNvPr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>
              <a:extLst>
                <a:ext uri="{FF2B5EF4-FFF2-40B4-BE49-F238E27FC236}">
                  <a16:creationId xmlns:a16="http://schemas.microsoft.com/office/drawing/2014/main" id="{9A84E439-BF38-76AC-3C52-C141D2B4F68D}"/>
                </a:ext>
              </a:extLst>
            </p:cNvPr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>
              <a:extLst>
                <a:ext uri="{FF2B5EF4-FFF2-40B4-BE49-F238E27FC236}">
                  <a16:creationId xmlns:a16="http://schemas.microsoft.com/office/drawing/2014/main" id="{6F4CDBC6-178F-8DA0-28B1-BE68B76B799F}"/>
                </a:ext>
              </a:extLst>
            </p:cNvPr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>
                <a:extLst>
                  <a:ext uri="{FF2B5EF4-FFF2-40B4-BE49-F238E27FC236}">
                    <a16:creationId xmlns:a16="http://schemas.microsoft.com/office/drawing/2014/main" id="{7FB9A232-4564-D5D7-C80F-FE059B798D9F}"/>
                  </a:ext>
                </a:extLst>
              </p:cNvPr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>
                <a:extLst>
                  <a:ext uri="{FF2B5EF4-FFF2-40B4-BE49-F238E27FC236}">
                    <a16:creationId xmlns:a16="http://schemas.microsoft.com/office/drawing/2014/main" id="{55A0B6D7-4EB3-9196-95CA-4F6EF037F9DC}"/>
                  </a:ext>
                </a:extLst>
              </p:cNvPr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>
            <a:extLst>
              <a:ext uri="{FF2B5EF4-FFF2-40B4-BE49-F238E27FC236}">
                <a16:creationId xmlns:a16="http://schemas.microsoft.com/office/drawing/2014/main" id="{95F82BFC-5C1E-63C7-157D-3A2592BA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分类器：从对比学习到模型级联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集成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57AB536-B7E7-016E-E45F-C84B387AF2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29" name="图片 28" descr="标志与中英文上下组合">
            <a:extLst>
              <a:ext uri="{FF2B5EF4-FFF2-40B4-BE49-F238E27FC236}">
                <a16:creationId xmlns:a16="http://schemas.microsoft.com/office/drawing/2014/main" id="{A452A8E8-1260-5004-2305-A09FCD543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21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76B2-417C-A9C2-7C43-6ABD6580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2D03BBF-E20C-5040-0C3C-8E27B94D9B18}"/>
              </a:ext>
            </a:extLst>
          </p:cNvPr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>
            <a:extLst>
              <a:ext uri="{FF2B5EF4-FFF2-40B4-BE49-F238E27FC236}">
                <a16:creationId xmlns:a16="http://schemas.microsoft.com/office/drawing/2014/main" id="{1CF45712-33A7-FCC0-196E-9B4CEABB4187}"/>
              </a:ext>
            </a:extLst>
          </p:cNvPr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>
            <a:extLst>
              <a:ext uri="{FF2B5EF4-FFF2-40B4-BE49-F238E27FC236}">
                <a16:creationId xmlns:a16="http://schemas.microsoft.com/office/drawing/2014/main" id="{A0F3C211-DFF6-FA60-3DE9-65605EB7C607}"/>
              </a:ext>
            </a:extLst>
          </p:cNvPr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>
              <a:extLst>
                <a:ext uri="{FF2B5EF4-FFF2-40B4-BE49-F238E27FC236}">
                  <a16:creationId xmlns:a16="http://schemas.microsoft.com/office/drawing/2014/main" id="{A66532CE-62B5-51D0-B702-07B769EA3157}"/>
                </a:ext>
              </a:extLst>
            </p:cNvPr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>
              <a:extLst>
                <a:ext uri="{FF2B5EF4-FFF2-40B4-BE49-F238E27FC236}">
                  <a16:creationId xmlns:a16="http://schemas.microsoft.com/office/drawing/2014/main" id="{11CADA48-B867-B968-BA22-844071EE9690}"/>
                </a:ext>
              </a:extLst>
            </p:cNvPr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>
                <a:extLst>
                  <a:ext uri="{FF2B5EF4-FFF2-40B4-BE49-F238E27FC236}">
                    <a16:creationId xmlns:a16="http://schemas.microsoft.com/office/drawing/2014/main" id="{D7DF33C1-3F8C-6DF7-1836-2CB2C6A1C94E}"/>
                  </a:ext>
                </a:extLst>
              </p:cNvPr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>
                <a:extLst>
                  <a:ext uri="{FF2B5EF4-FFF2-40B4-BE49-F238E27FC236}">
                    <a16:creationId xmlns:a16="http://schemas.microsoft.com/office/drawing/2014/main" id="{5DA4EC16-7DE1-9A02-30C2-018EB7AADAA4}"/>
                  </a:ext>
                </a:extLst>
              </p:cNvPr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>
            <a:extLst>
              <a:ext uri="{FF2B5EF4-FFF2-40B4-BE49-F238E27FC236}">
                <a16:creationId xmlns:a16="http://schemas.microsoft.com/office/drawing/2014/main" id="{6F662623-DA9B-9628-103F-C52ABCB9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分类器：解决方案汇总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&amp;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对比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F7611B7-513F-6331-9FB0-9D5FCF55F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29" name="图片 28" descr="标志与中英文上下组合">
            <a:extLst>
              <a:ext uri="{FF2B5EF4-FFF2-40B4-BE49-F238E27FC236}">
                <a16:creationId xmlns:a16="http://schemas.microsoft.com/office/drawing/2014/main" id="{F725D22C-12E8-5FC3-5339-A6001B56B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85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952" y="0"/>
            <a:ext cx="10671678" cy="6858000"/>
            <a:chOff x="20494" y="0"/>
            <a:chExt cx="10671678" cy="6858000"/>
          </a:xfrm>
        </p:grpSpPr>
        <p:sp>
          <p:nvSpPr>
            <p:cNvPr id="50" name="任意多边形: 形状 49"/>
            <p:cNvSpPr/>
            <p:nvPr/>
          </p:nvSpPr>
          <p:spPr>
            <a:xfrm>
              <a:off x="2108433" y="0"/>
              <a:ext cx="8583739" cy="6858000"/>
            </a:xfrm>
            <a:custGeom>
              <a:avLst/>
              <a:gdLst>
                <a:gd name="connsiteX0" fmla="*/ 1677494 w 11625915"/>
                <a:gd name="connsiteY0" fmla="*/ 0 h 6858000"/>
                <a:gd name="connsiteX1" fmla="*/ 11625915 w 11625915"/>
                <a:gd name="connsiteY1" fmla="*/ 0 h 6858000"/>
                <a:gd name="connsiteX2" fmla="*/ 11625915 w 11625915"/>
                <a:gd name="connsiteY2" fmla="*/ 78629 h 6858000"/>
                <a:gd name="connsiteX3" fmla="*/ 11571466 w 11625915"/>
                <a:gd name="connsiteY3" fmla="*/ 165023 h 6858000"/>
                <a:gd name="connsiteX4" fmla="*/ 10246620 w 11625915"/>
                <a:gd name="connsiteY4" fmla="*/ 2408915 h 6858000"/>
                <a:gd name="connsiteX5" fmla="*/ 9930755 w 11625915"/>
                <a:gd name="connsiteY5" fmla="*/ 6827813 h 6858000"/>
                <a:gd name="connsiteX6" fmla="*/ 9918477 w 11625915"/>
                <a:gd name="connsiteY6" fmla="*/ 6858000 h 6858000"/>
                <a:gd name="connsiteX7" fmla="*/ 0 w 11625915"/>
                <a:gd name="connsiteY7" fmla="*/ 6858000 h 6858000"/>
                <a:gd name="connsiteX8" fmla="*/ 166815 w 11625915"/>
                <a:gd name="connsiteY8" fmla="*/ 6617836 h 6858000"/>
                <a:gd name="connsiteX9" fmla="*/ 1231027 w 11625915"/>
                <a:gd name="connsiteY9" fmla="*/ 4747704 h 6858000"/>
                <a:gd name="connsiteX10" fmla="*/ 1553091 w 11625915"/>
                <a:gd name="connsiteY10" fmla="*/ 306573 h 6858000"/>
                <a:gd name="connsiteX11" fmla="*/ 1628068 w 11625915"/>
                <a:gd name="connsiteY11" fmla="*/ 111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5915" h="6858000">
                  <a:moveTo>
                    <a:pt x="1677494" y="0"/>
                  </a:moveTo>
                  <a:lnTo>
                    <a:pt x="11625915" y="0"/>
                  </a:lnTo>
                  <a:lnTo>
                    <a:pt x="11625915" y="78629"/>
                  </a:lnTo>
                  <a:lnTo>
                    <a:pt x="11571466" y="165023"/>
                  </a:lnTo>
                  <a:cubicBezTo>
                    <a:pt x="11130312" y="844233"/>
                    <a:pt x="10434690" y="1639507"/>
                    <a:pt x="10246620" y="2408915"/>
                  </a:cubicBezTo>
                  <a:cubicBezTo>
                    <a:pt x="9925650" y="3722041"/>
                    <a:pt x="10359877" y="5624607"/>
                    <a:pt x="9930755" y="6827813"/>
                  </a:cubicBezTo>
                  <a:lnTo>
                    <a:pt x="9918477" y="6858000"/>
                  </a:lnTo>
                  <a:lnTo>
                    <a:pt x="0" y="6858000"/>
                  </a:lnTo>
                  <a:lnTo>
                    <a:pt x="166815" y="6617836"/>
                  </a:lnTo>
                  <a:cubicBezTo>
                    <a:pt x="583338" y="6028829"/>
                    <a:pt x="1076514" y="5379366"/>
                    <a:pt x="1231027" y="4747704"/>
                  </a:cubicBezTo>
                  <a:cubicBezTo>
                    <a:pt x="1553925" y="3427659"/>
                    <a:pt x="1122150" y="1516305"/>
                    <a:pt x="1553091" y="306573"/>
                  </a:cubicBezTo>
                  <a:cubicBezTo>
                    <a:pt x="1576658" y="240416"/>
                    <a:pt x="1601677" y="175473"/>
                    <a:pt x="1628068" y="111677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0494" y="0"/>
              <a:ext cx="9802832" cy="6858000"/>
            </a:xfrm>
            <a:custGeom>
              <a:avLst/>
              <a:gdLst>
                <a:gd name="connsiteX0" fmla="*/ 0 w 9802832"/>
                <a:gd name="connsiteY0" fmla="*/ 0 h 6858000"/>
                <a:gd name="connsiteX1" fmla="*/ 9611461 w 9802832"/>
                <a:gd name="connsiteY1" fmla="*/ 0 h 6858000"/>
                <a:gd name="connsiteX2" fmla="*/ 9605203 w 9802832"/>
                <a:gd name="connsiteY2" fmla="*/ 14985 h 6858000"/>
                <a:gd name="connsiteX3" fmla="*/ 8766928 w 9802832"/>
                <a:gd name="connsiteY3" fmla="*/ 1871924 h 6858000"/>
                <a:gd name="connsiteX4" fmla="*/ 9795642 w 9802832"/>
                <a:gd name="connsiteY4" fmla="*/ 4892098 h 6858000"/>
                <a:gd name="connsiteX5" fmla="*/ 8673614 w 9802832"/>
                <a:gd name="connsiteY5" fmla="*/ 6691875 h 6858000"/>
                <a:gd name="connsiteX6" fmla="*/ 8497466 w 9802832"/>
                <a:gd name="connsiteY6" fmla="*/ 6858000 h 6858000"/>
                <a:gd name="connsiteX7" fmla="*/ 0 w 980283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02832" h="6858000">
                  <a:moveTo>
                    <a:pt x="0" y="0"/>
                  </a:moveTo>
                  <a:lnTo>
                    <a:pt x="9611461" y="0"/>
                  </a:lnTo>
                  <a:lnTo>
                    <a:pt x="9605203" y="14985"/>
                  </a:lnTo>
                  <a:cubicBezTo>
                    <a:pt x="9342902" y="569438"/>
                    <a:pt x="8735269" y="1284483"/>
                    <a:pt x="8766928" y="1871924"/>
                  </a:cubicBezTo>
                  <a:cubicBezTo>
                    <a:pt x="8817584" y="2811831"/>
                    <a:pt x="9900852" y="4005646"/>
                    <a:pt x="9795642" y="4892098"/>
                  </a:cubicBezTo>
                  <a:cubicBezTo>
                    <a:pt x="9715091" y="5570787"/>
                    <a:pt x="9240527" y="6143724"/>
                    <a:pt x="8673614" y="6691875"/>
                  </a:cubicBezTo>
                  <a:lnTo>
                    <a:pt x="8497466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3838EA"/>
                </a:gs>
                <a:gs pos="0">
                  <a:srgbClr val="004AA5"/>
                </a:gs>
                <a:gs pos="100000">
                  <a:srgbClr val="0052B4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85502" y="2105561"/>
            <a:ext cx="1581427" cy="2646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3</a:t>
            </a:r>
          </a:p>
        </p:txBody>
      </p:sp>
      <p:grpSp>
        <p:nvGrpSpPr>
          <p:cNvPr id="184" name="组合 183"/>
          <p:cNvGrpSpPr/>
          <p:nvPr/>
        </p:nvGrpSpPr>
        <p:grpSpPr>
          <a:xfrm>
            <a:off x="1396604" y="4285757"/>
            <a:ext cx="503254" cy="167698"/>
            <a:chOff x="7919568" y="2773680"/>
            <a:chExt cx="1292466" cy="430686"/>
          </a:xfrm>
          <a:solidFill>
            <a:schemeClr val="accent2"/>
          </a:solidFill>
        </p:grpSpPr>
        <p:sp>
          <p:nvSpPr>
            <p:cNvPr id="185" name="箭头: V 形 184"/>
            <p:cNvSpPr/>
            <p:nvPr/>
          </p:nvSpPr>
          <p:spPr>
            <a:xfrm>
              <a:off x="791956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10800000">
            <a:off x="1468994" y="2279157"/>
            <a:ext cx="503254" cy="167698"/>
            <a:chOff x="7919568" y="2773680"/>
            <a:chExt cx="1292466" cy="430686"/>
          </a:xfrm>
          <a:solidFill>
            <a:schemeClr val="accent2"/>
          </a:solidFill>
        </p:grpSpPr>
        <p:sp>
          <p:nvSpPr>
            <p:cNvPr id="7" name="箭头: V 形 184"/>
            <p:cNvSpPr/>
            <p:nvPr/>
          </p:nvSpPr>
          <p:spPr>
            <a:xfrm>
              <a:off x="791956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oogle Shape;1951;p49"/>
          <p:cNvGrpSpPr/>
          <p:nvPr/>
        </p:nvGrpSpPr>
        <p:grpSpPr>
          <a:xfrm flipH="1">
            <a:off x="37465" y="2655570"/>
            <a:ext cx="6151880" cy="6569075"/>
            <a:chOff x="-1238838" y="-2814271"/>
            <a:chExt cx="6191222" cy="6569036"/>
          </a:xfrm>
        </p:grpSpPr>
        <p:pic>
          <p:nvPicPr>
            <p:cNvPr id="13" name="Google Shape;1952;p49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5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2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28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32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图片 2" descr="讨论交流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60" y="765810"/>
            <a:ext cx="5648325" cy="5648325"/>
          </a:xfrm>
          <a:prstGeom prst="rect">
            <a:avLst/>
          </a:prstGeom>
        </p:spPr>
      </p:pic>
      <p:grpSp>
        <p:nvGrpSpPr>
          <p:cNvPr id="10" name="Google Shape;1951;p49"/>
          <p:cNvGrpSpPr/>
          <p:nvPr/>
        </p:nvGrpSpPr>
        <p:grpSpPr>
          <a:xfrm>
            <a:off x="-681943" y="-1798271"/>
            <a:ext cx="6191222" cy="6569036"/>
            <a:chOff x="-1238838" y="-2814271"/>
            <a:chExt cx="6191222" cy="6569036"/>
          </a:xfrm>
        </p:grpSpPr>
        <p:pic>
          <p:nvPicPr>
            <p:cNvPr id="11" name="Google Shape;1952;p49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35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39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2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5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48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52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54" name="图片 53" descr="资源 1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60" y="302895"/>
            <a:ext cx="965835" cy="541655"/>
          </a:xfrm>
          <a:prstGeom prst="rect">
            <a:avLst/>
          </a:prstGeom>
        </p:spPr>
      </p:pic>
      <p:pic>
        <p:nvPicPr>
          <p:cNvPr id="55" name="图片 54" descr="先进计算logo_画板 1-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835" y="177165"/>
            <a:ext cx="1894205" cy="7645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5F9F4B3E-AF84-6DDF-0E2B-FE82D1432637}"/>
              </a:ext>
            </a:extLst>
          </p:cNvPr>
          <p:cNvSpPr txBox="1"/>
          <p:nvPr/>
        </p:nvSpPr>
        <p:spPr>
          <a:xfrm>
            <a:off x="2764895" y="2198717"/>
            <a:ext cx="2613551" cy="255454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5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8000" spc="6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实验结果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/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/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实验结果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35" name="图片 34" descr="标志与中英文上下组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B7EED0-767E-CBD2-97DC-43411AAE2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19231"/>
              </p:ext>
            </p:extLst>
          </p:nvPr>
        </p:nvGraphicFramePr>
        <p:xfrm>
          <a:off x="2689543" y="2227262"/>
          <a:ext cx="6812914" cy="240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14">
                  <a:extLst>
                    <a:ext uri="{9D8B030D-6E8A-4147-A177-3AD203B41FA5}">
                      <a16:colId xmlns:a16="http://schemas.microsoft.com/office/drawing/2014/main" val="148140557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410990409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419261041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54597017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313269284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振幅编码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门数量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提交得分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0346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直接构造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774.61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0.971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0.929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311.59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827765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直接构造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556.32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0.970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0.929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333.27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117186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变分线路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0.930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0.890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349.17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853215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变分线路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253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0.916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0.889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354.32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85217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E7E09F4-A56C-6B57-90FC-5DC8FD23AAD9}"/>
              </a:ext>
            </a:extLst>
          </p:cNvPr>
          <p:cNvSpPr txBox="1"/>
          <p:nvPr/>
        </p:nvSpPr>
        <p:spPr>
          <a:xfrm>
            <a:off x="404671" y="1216757"/>
            <a:ext cx="1858201" cy="40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最终提交结果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9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EF6F2-3568-AD20-8AF5-29C996364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599F9B6-89CD-5D46-06A6-F04E1CF6DE7E}"/>
              </a:ext>
            </a:extLst>
          </p:cNvPr>
          <p:cNvGrpSpPr/>
          <p:nvPr/>
        </p:nvGrpSpPr>
        <p:grpSpPr>
          <a:xfrm>
            <a:off x="-2952" y="0"/>
            <a:ext cx="10671678" cy="6858000"/>
            <a:chOff x="20494" y="0"/>
            <a:chExt cx="10671678" cy="6858000"/>
          </a:xfrm>
        </p:grpSpPr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10DF9421-8088-7BA1-B15A-10D5824E7991}"/>
                </a:ext>
              </a:extLst>
            </p:cNvPr>
            <p:cNvSpPr/>
            <p:nvPr/>
          </p:nvSpPr>
          <p:spPr>
            <a:xfrm>
              <a:off x="2108433" y="0"/>
              <a:ext cx="8583739" cy="6858000"/>
            </a:xfrm>
            <a:custGeom>
              <a:avLst/>
              <a:gdLst>
                <a:gd name="connsiteX0" fmla="*/ 1677494 w 11625915"/>
                <a:gd name="connsiteY0" fmla="*/ 0 h 6858000"/>
                <a:gd name="connsiteX1" fmla="*/ 11625915 w 11625915"/>
                <a:gd name="connsiteY1" fmla="*/ 0 h 6858000"/>
                <a:gd name="connsiteX2" fmla="*/ 11625915 w 11625915"/>
                <a:gd name="connsiteY2" fmla="*/ 78629 h 6858000"/>
                <a:gd name="connsiteX3" fmla="*/ 11571466 w 11625915"/>
                <a:gd name="connsiteY3" fmla="*/ 165023 h 6858000"/>
                <a:gd name="connsiteX4" fmla="*/ 10246620 w 11625915"/>
                <a:gd name="connsiteY4" fmla="*/ 2408915 h 6858000"/>
                <a:gd name="connsiteX5" fmla="*/ 9930755 w 11625915"/>
                <a:gd name="connsiteY5" fmla="*/ 6827813 h 6858000"/>
                <a:gd name="connsiteX6" fmla="*/ 9918477 w 11625915"/>
                <a:gd name="connsiteY6" fmla="*/ 6858000 h 6858000"/>
                <a:gd name="connsiteX7" fmla="*/ 0 w 11625915"/>
                <a:gd name="connsiteY7" fmla="*/ 6858000 h 6858000"/>
                <a:gd name="connsiteX8" fmla="*/ 166815 w 11625915"/>
                <a:gd name="connsiteY8" fmla="*/ 6617836 h 6858000"/>
                <a:gd name="connsiteX9" fmla="*/ 1231027 w 11625915"/>
                <a:gd name="connsiteY9" fmla="*/ 4747704 h 6858000"/>
                <a:gd name="connsiteX10" fmla="*/ 1553091 w 11625915"/>
                <a:gd name="connsiteY10" fmla="*/ 306573 h 6858000"/>
                <a:gd name="connsiteX11" fmla="*/ 1628068 w 11625915"/>
                <a:gd name="connsiteY11" fmla="*/ 111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5915" h="6858000">
                  <a:moveTo>
                    <a:pt x="1677494" y="0"/>
                  </a:moveTo>
                  <a:lnTo>
                    <a:pt x="11625915" y="0"/>
                  </a:lnTo>
                  <a:lnTo>
                    <a:pt x="11625915" y="78629"/>
                  </a:lnTo>
                  <a:lnTo>
                    <a:pt x="11571466" y="165023"/>
                  </a:lnTo>
                  <a:cubicBezTo>
                    <a:pt x="11130312" y="844233"/>
                    <a:pt x="10434690" y="1639507"/>
                    <a:pt x="10246620" y="2408915"/>
                  </a:cubicBezTo>
                  <a:cubicBezTo>
                    <a:pt x="9925650" y="3722041"/>
                    <a:pt x="10359877" y="5624607"/>
                    <a:pt x="9930755" y="6827813"/>
                  </a:cubicBezTo>
                  <a:lnTo>
                    <a:pt x="9918477" y="6858000"/>
                  </a:lnTo>
                  <a:lnTo>
                    <a:pt x="0" y="6858000"/>
                  </a:lnTo>
                  <a:lnTo>
                    <a:pt x="166815" y="6617836"/>
                  </a:lnTo>
                  <a:cubicBezTo>
                    <a:pt x="583338" y="6028829"/>
                    <a:pt x="1076514" y="5379366"/>
                    <a:pt x="1231027" y="4747704"/>
                  </a:cubicBezTo>
                  <a:cubicBezTo>
                    <a:pt x="1553925" y="3427659"/>
                    <a:pt x="1122150" y="1516305"/>
                    <a:pt x="1553091" y="306573"/>
                  </a:cubicBezTo>
                  <a:cubicBezTo>
                    <a:pt x="1576658" y="240416"/>
                    <a:pt x="1601677" y="175473"/>
                    <a:pt x="1628068" y="111677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C2A9B9E-BE0A-52C4-4868-4052170F7809}"/>
                </a:ext>
              </a:extLst>
            </p:cNvPr>
            <p:cNvSpPr/>
            <p:nvPr/>
          </p:nvSpPr>
          <p:spPr>
            <a:xfrm>
              <a:off x="20494" y="0"/>
              <a:ext cx="9802832" cy="6858000"/>
            </a:xfrm>
            <a:custGeom>
              <a:avLst/>
              <a:gdLst>
                <a:gd name="connsiteX0" fmla="*/ 0 w 9802832"/>
                <a:gd name="connsiteY0" fmla="*/ 0 h 6858000"/>
                <a:gd name="connsiteX1" fmla="*/ 9611461 w 9802832"/>
                <a:gd name="connsiteY1" fmla="*/ 0 h 6858000"/>
                <a:gd name="connsiteX2" fmla="*/ 9605203 w 9802832"/>
                <a:gd name="connsiteY2" fmla="*/ 14985 h 6858000"/>
                <a:gd name="connsiteX3" fmla="*/ 8766928 w 9802832"/>
                <a:gd name="connsiteY3" fmla="*/ 1871924 h 6858000"/>
                <a:gd name="connsiteX4" fmla="*/ 9795642 w 9802832"/>
                <a:gd name="connsiteY4" fmla="*/ 4892098 h 6858000"/>
                <a:gd name="connsiteX5" fmla="*/ 8673614 w 9802832"/>
                <a:gd name="connsiteY5" fmla="*/ 6691875 h 6858000"/>
                <a:gd name="connsiteX6" fmla="*/ 8497466 w 9802832"/>
                <a:gd name="connsiteY6" fmla="*/ 6858000 h 6858000"/>
                <a:gd name="connsiteX7" fmla="*/ 0 w 980283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02832" h="6858000">
                  <a:moveTo>
                    <a:pt x="0" y="0"/>
                  </a:moveTo>
                  <a:lnTo>
                    <a:pt x="9611461" y="0"/>
                  </a:lnTo>
                  <a:lnTo>
                    <a:pt x="9605203" y="14985"/>
                  </a:lnTo>
                  <a:cubicBezTo>
                    <a:pt x="9342902" y="569438"/>
                    <a:pt x="8735269" y="1284483"/>
                    <a:pt x="8766928" y="1871924"/>
                  </a:cubicBezTo>
                  <a:cubicBezTo>
                    <a:pt x="8817584" y="2811831"/>
                    <a:pt x="9900852" y="4005646"/>
                    <a:pt x="9795642" y="4892098"/>
                  </a:cubicBezTo>
                  <a:cubicBezTo>
                    <a:pt x="9715091" y="5570787"/>
                    <a:pt x="9240527" y="6143724"/>
                    <a:pt x="8673614" y="6691875"/>
                  </a:cubicBezTo>
                  <a:lnTo>
                    <a:pt x="8497466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3838EA"/>
                </a:gs>
                <a:gs pos="0">
                  <a:srgbClr val="004AA5"/>
                </a:gs>
                <a:gs pos="100000">
                  <a:srgbClr val="0052B4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ACADE1D-BDA7-C6BF-CDE0-C9D52E967EB6}"/>
              </a:ext>
            </a:extLst>
          </p:cNvPr>
          <p:cNvSpPr txBox="1"/>
          <p:nvPr/>
        </p:nvSpPr>
        <p:spPr>
          <a:xfrm>
            <a:off x="785502" y="2105561"/>
            <a:ext cx="1581427" cy="2646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4</a:t>
            </a:r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0D9E3F4C-8C60-2E88-3851-353C5098CC9E}"/>
              </a:ext>
            </a:extLst>
          </p:cNvPr>
          <p:cNvGrpSpPr/>
          <p:nvPr/>
        </p:nvGrpSpPr>
        <p:grpSpPr>
          <a:xfrm>
            <a:off x="1396604" y="4285757"/>
            <a:ext cx="503254" cy="167698"/>
            <a:chOff x="7919568" y="2773680"/>
            <a:chExt cx="1292466" cy="430686"/>
          </a:xfrm>
          <a:solidFill>
            <a:schemeClr val="accent2"/>
          </a:solidFill>
        </p:grpSpPr>
        <p:sp>
          <p:nvSpPr>
            <p:cNvPr id="185" name="箭头: V 形 184">
              <a:extLst>
                <a:ext uri="{FF2B5EF4-FFF2-40B4-BE49-F238E27FC236}">
                  <a16:creationId xmlns:a16="http://schemas.microsoft.com/office/drawing/2014/main" id="{3255B2B4-6C5F-61EE-4784-074071C3D730}"/>
                </a:ext>
              </a:extLst>
            </p:cNvPr>
            <p:cNvSpPr/>
            <p:nvPr/>
          </p:nvSpPr>
          <p:spPr>
            <a:xfrm>
              <a:off x="791956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箭头: V 形 185">
              <a:extLst>
                <a:ext uri="{FF2B5EF4-FFF2-40B4-BE49-F238E27FC236}">
                  <a16:creationId xmlns:a16="http://schemas.microsoft.com/office/drawing/2014/main" id="{372E8AE6-D547-9A3E-7E2D-55BD6C634449}"/>
                </a:ext>
              </a:extLst>
            </p:cNvPr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箭头: V 形 186">
              <a:extLst>
                <a:ext uri="{FF2B5EF4-FFF2-40B4-BE49-F238E27FC236}">
                  <a16:creationId xmlns:a16="http://schemas.microsoft.com/office/drawing/2014/main" id="{DADA833B-B7D9-C2A8-B4DF-D2F3AA8BECAE}"/>
                </a:ext>
              </a:extLst>
            </p:cNvPr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8D5608-701F-B0B4-363E-0E21CB71DBAA}"/>
              </a:ext>
            </a:extLst>
          </p:cNvPr>
          <p:cNvGrpSpPr/>
          <p:nvPr/>
        </p:nvGrpSpPr>
        <p:grpSpPr>
          <a:xfrm rot="10800000">
            <a:off x="1468994" y="2279157"/>
            <a:ext cx="503254" cy="167698"/>
            <a:chOff x="7919568" y="2773680"/>
            <a:chExt cx="1292466" cy="430686"/>
          </a:xfrm>
          <a:solidFill>
            <a:schemeClr val="accent2"/>
          </a:solidFill>
        </p:grpSpPr>
        <p:sp>
          <p:nvSpPr>
            <p:cNvPr id="7" name="箭头: V 形 184">
              <a:extLst>
                <a:ext uri="{FF2B5EF4-FFF2-40B4-BE49-F238E27FC236}">
                  <a16:creationId xmlns:a16="http://schemas.microsoft.com/office/drawing/2014/main" id="{71CFD0A5-C083-E0DA-C8BE-6989EA03E436}"/>
                </a:ext>
              </a:extLst>
            </p:cNvPr>
            <p:cNvSpPr/>
            <p:nvPr/>
          </p:nvSpPr>
          <p:spPr>
            <a:xfrm>
              <a:off x="791956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85">
              <a:extLst>
                <a:ext uri="{FF2B5EF4-FFF2-40B4-BE49-F238E27FC236}">
                  <a16:creationId xmlns:a16="http://schemas.microsoft.com/office/drawing/2014/main" id="{F0E53D83-B23A-3282-AE3D-24E833858B80}"/>
                </a:ext>
              </a:extLst>
            </p:cNvPr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箭头: V 形 186">
              <a:extLst>
                <a:ext uri="{FF2B5EF4-FFF2-40B4-BE49-F238E27FC236}">
                  <a16:creationId xmlns:a16="http://schemas.microsoft.com/office/drawing/2014/main" id="{9510A4B5-53CE-8A81-BF9F-78BBC7895BDE}"/>
                </a:ext>
              </a:extLst>
            </p:cNvPr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oogle Shape;1951;p49">
            <a:extLst>
              <a:ext uri="{FF2B5EF4-FFF2-40B4-BE49-F238E27FC236}">
                <a16:creationId xmlns:a16="http://schemas.microsoft.com/office/drawing/2014/main" id="{AC68887A-620F-AAB2-DA1A-D3570733814A}"/>
              </a:ext>
            </a:extLst>
          </p:cNvPr>
          <p:cNvGrpSpPr/>
          <p:nvPr/>
        </p:nvGrpSpPr>
        <p:grpSpPr>
          <a:xfrm flipH="1">
            <a:off x="37465" y="2655570"/>
            <a:ext cx="6151880" cy="6569075"/>
            <a:chOff x="-1238838" y="-2814271"/>
            <a:chExt cx="6191222" cy="6569036"/>
          </a:xfrm>
        </p:grpSpPr>
        <p:pic>
          <p:nvPicPr>
            <p:cNvPr id="13" name="Google Shape;1952;p49">
              <a:extLst>
                <a:ext uri="{FF2B5EF4-FFF2-40B4-BE49-F238E27FC236}">
                  <a16:creationId xmlns:a16="http://schemas.microsoft.com/office/drawing/2014/main" id="{D8D8DCCB-8A43-5611-24A8-6083EFEE5AF2}"/>
                </a:ext>
              </a:extLst>
            </p:cNvPr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Google Shape;1953;p49">
              <a:extLst>
                <a:ext uri="{FF2B5EF4-FFF2-40B4-BE49-F238E27FC236}">
                  <a16:creationId xmlns:a16="http://schemas.microsoft.com/office/drawing/2014/main" id="{7D866429-D883-DBE6-A2BC-321120C1E2A9}"/>
                </a:ext>
              </a:extLst>
            </p:cNvPr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5" name="Google Shape;1954;p49">
                <a:extLst>
                  <a:ext uri="{FF2B5EF4-FFF2-40B4-BE49-F238E27FC236}">
                    <a16:creationId xmlns:a16="http://schemas.microsoft.com/office/drawing/2014/main" id="{858E7208-BB6F-93CE-C3F1-CD737C3DFC48}"/>
                  </a:ext>
                </a:extLst>
              </p:cNvPr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55;p49">
                <a:extLst>
                  <a:ext uri="{FF2B5EF4-FFF2-40B4-BE49-F238E27FC236}">
                    <a16:creationId xmlns:a16="http://schemas.microsoft.com/office/drawing/2014/main" id="{A51FA514-5051-EE39-73B4-53AC87621FCD}"/>
                  </a:ext>
                </a:extLst>
              </p:cNvPr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56;p49">
                <a:extLst>
                  <a:ext uri="{FF2B5EF4-FFF2-40B4-BE49-F238E27FC236}">
                    <a16:creationId xmlns:a16="http://schemas.microsoft.com/office/drawing/2014/main" id="{A132AB8E-FF76-4632-E412-A5AF8266C2AD}"/>
                  </a:ext>
                </a:extLst>
              </p:cNvPr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1957;p49">
                <a:extLst>
                  <a:ext uri="{FF2B5EF4-FFF2-40B4-BE49-F238E27FC236}">
                    <a16:creationId xmlns:a16="http://schemas.microsoft.com/office/drawing/2014/main" id="{EA1A3C57-1401-51DC-AEEB-B79CA4E6FEB1}"/>
                  </a:ext>
                </a:extLst>
              </p:cNvPr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" name="Google Shape;1958;p49">
                  <a:extLst>
                    <a:ext uri="{FF2B5EF4-FFF2-40B4-BE49-F238E27FC236}">
                      <a16:creationId xmlns:a16="http://schemas.microsoft.com/office/drawing/2014/main" id="{1A6DF9AB-32DD-DB92-5636-86D2F2F34AB2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959;p49">
                  <a:extLst>
                    <a:ext uri="{FF2B5EF4-FFF2-40B4-BE49-F238E27FC236}">
                      <a16:creationId xmlns:a16="http://schemas.microsoft.com/office/drawing/2014/main" id="{4314DEE6-C5EE-4368-7869-646F07FEF233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1960;p49">
                <a:extLst>
                  <a:ext uri="{FF2B5EF4-FFF2-40B4-BE49-F238E27FC236}">
                    <a16:creationId xmlns:a16="http://schemas.microsoft.com/office/drawing/2014/main" id="{F9E033B8-8AB4-89C7-046C-3621A00E03CB}"/>
                  </a:ext>
                </a:extLst>
              </p:cNvPr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2" name="Google Shape;1961;p49">
                  <a:extLst>
                    <a:ext uri="{FF2B5EF4-FFF2-40B4-BE49-F238E27FC236}">
                      <a16:creationId xmlns:a16="http://schemas.microsoft.com/office/drawing/2014/main" id="{B41BF230-D731-3A49-35C8-0B739E87F2EE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962;p49">
                  <a:extLst>
                    <a:ext uri="{FF2B5EF4-FFF2-40B4-BE49-F238E27FC236}">
                      <a16:creationId xmlns:a16="http://schemas.microsoft.com/office/drawing/2014/main" id="{59943F1A-74D6-C07A-23BC-D0A4A55E8335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1963;p49">
                <a:extLst>
                  <a:ext uri="{FF2B5EF4-FFF2-40B4-BE49-F238E27FC236}">
                    <a16:creationId xmlns:a16="http://schemas.microsoft.com/office/drawing/2014/main" id="{5D90F953-B3D9-C323-2EB6-2B4D00A78FA7}"/>
                  </a:ext>
                </a:extLst>
              </p:cNvPr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" name="Google Shape;1964;p49">
                  <a:extLst>
                    <a:ext uri="{FF2B5EF4-FFF2-40B4-BE49-F238E27FC236}">
                      <a16:creationId xmlns:a16="http://schemas.microsoft.com/office/drawing/2014/main" id="{D923D141-20F8-51E0-1E02-3DA0329E8456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965;p49">
                  <a:extLst>
                    <a:ext uri="{FF2B5EF4-FFF2-40B4-BE49-F238E27FC236}">
                      <a16:creationId xmlns:a16="http://schemas.microsoft.com/office/drawing/2014/main" id="{2BAF91B9-4B34-331E-4AA0-3CBDFDE46B54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1966;p49">
                <a:extLst>
                  <a:ext uri="{FF2B5EF4-FFF2-40B4-BE49-F238E27FC236}">
                    <a16:creationId xmlns:a16="http://schemas.microsoft.com/office/drawing/2014/main" id="{7029AD71-E2CB-792A-0326-F31389513EAD}"/>
                  </a:ext>
                </a:extLst>
              </p:cNvPr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28" name="Google Shape;1967;p49">
                  <a:extLst>
                    <a:ext uri="{FF2B5EF4-FFF2-40B4-BE49-F238E27FC236}">
                      <a16:creationId xmlns:a16="http://schemas.microsoft.com/office/drawing/2014/main" id="{2FE9F5FB-6A3E-1FD9-EE04-41DD6811D1DC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968;p49">
                  <a:extLst>
                    <a:ext uri="{FF2B5EF4-FFF2-40B4-BE49-F238E27FC236}">
                      <a16:creationId xmlns:a16="http://schemas.microsoft.com/office/drawing/2014/main" id="{AB2F227D-DC86-7168-FF50-A2F9AD3AFAB0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1969;p49">
                <a:extLst>
                  <a:ext uri="{FF2B5EF4-FFF2-40B4-BE49-F238E27FC236}">
                    <a16:creationId xmlns:a16="http://schemas.microsoft.com/office/drawing/2014/main" id="{7208DB07-8095-5073-406A-07FF5DA548F1}"/>
                  </a:ext>
                </a:extLst>
              </p:cNvPr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32" name="Google Shape;1970;p49">
                  <a:extLst>
                    <a:ext uri="{FF2B5EF4-FFF2-40B4-BE49-F238E27FC236}">
                      <a16:creationId xmlns:a16="http://schemas.microsoft.com/office/drawing/2014/main" id="{CD05DA2B-6DC0-C94D-ED23-8E36D4889350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971;p49">
                  <a:extLst>
                    <a:ext uri="{FF2B5EF4-FFF2-40B4-BE49-F238E27FC236}">
                      <a16:creationId xmlns:a16="http://schemas.microsoft.com/office/drawing/2014/main" id="{01D277A1-0D2C-2AF5-C6EF-8CCC917E0A38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图片 2" descr="讨论交流">
            <a:extLst>
              <a:ext uri="{FF2B5EF4-FFF2-40B4-BE49-F238E27FC236}">
                <a16:creationId xmlns:a16="http://schemas.microsoft.com/office/drawing/2014/main" id="{43855BD5-A9D3-DB0A-7DB3-9EE89547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60" y="765810"/>
            <a:ext cx="5648325" cy="5648325"/>
          </a:xfrm>
          <a:prstGeom prst="rect">
            <a:avLst/>
          </a:prstGeom>
        </p:spPr>
      </p:pic>
      <p:grpSp>
        <p:nvGrpSpPr>
          <p:cNvPr id="10" name="Google Shape;1951;p49">
            <a:extLst>
              <a:ext uri="{FF2B5EF4-FFF2-40B4-BE49-F238E27FC236}">
                <a16:creationId xmlns:a16="http://schemas.microsoft.com/office/drawing/2014/main" id="{80B9E6C7-40F6-C628-8E3B-486E3AE4CA90}"/>
              </a:ext>
            </a:extLst>
          </p:cNvPr>
          <p:cNvGrpSpPr/>
          <p:nvPr/>
        </p:nvGrpSpPr>
        <p:grpSpPr>
          <a:xfrm>
            <a:off x="-681943" y="-1798271"/>
            <a:ext cx="6191222" cy="6569036"/>
            <a:chOff x="-1238838" y="-2814271"/>
            <a:chExt cx="6191222" cy="6569036"/>
          </a:xfrm>
        </p:grpSpPr>
        <p:pic>
          <p:nvPicPr>
            <p:cNvPr id="11" name="Google Shape;1952;p49">
              <a:extLst>
                <a:ext uri="{FF2B5EF4-FFF2-40B4-BE49-F238E27FC236}">
                  <a16:creationId xmlns:a16="http://schemas.microsoft.com/office/drawing/2014/main" id="{5F6A4634-73EE-5441-7528-11A6C6B80A36}"/>
                </a:ext>
              </a:extLst>
            </p:cNvPr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" name="Google Shape;1953;p49">
              <a:extLst>
                <a:ext uri="{FF2B5EF4-FFF2-40B4-BE49-F238E27FC236}">
                  <a16:creationId xmlns:a16="http://schemas.microsoft.com/office/drawing/2014/main" id="{D4C2A9D9-914A-C1BF-44D0-41D84204E94C}"/>
                </a:ext>
              </a:extLst>
            </p:cNvPr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35" name="Google Shape;1954;p49">
                <a:extLst>
                  <a:ext uri="{FF2B5EF4-FFF2-40B4-BE49-F238E27FC236}">
                    <a16:creationId xmlns:a16="http://schemas.microsoft.com/office/drawing/2014/main" id="{283A882F-F7C8-9232-0E86-9D8AD5AE6063}"/>
                  </a:ext>
                </a:extLst>
              </p:cNvPr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55;p49">
                <a:extLst>
                  <a:ext uri="{FF2B5EF4-FFF2-40B4-BE49-F238E27FC236}">
                    <a16:creationId xmlns:a16="http://schemas.microsoft.com/office/drawing/2014/main" id="{5AB74DC4-F90A-50D9-AD30-6FAC402A5C02}"/>
                  </a:ext>
                </a:extLst>
              </p:cNvPr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56;p49">
                <a:extLst>
                  <a:ext uri="{FF2B5EF4-FFF2-40B4-BE49-F238E27FC236}">
                    <a16:creationId xmlns:a16="http://schemas.microsoft.com/office/drawing/2014/main" id="{DAFA7F05-F3F8-D9E3-344C-6F381C50DD46}"/>
                  </a:ext>
                </a:extLst>
              </p:cNvPr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" name="Google Shape;1957;p49">
                <a:extLst>
                  <a:ext uri="{FF2B5EF4-FFF2-40B4-BE49-F238E27FC236}">
                    <a16:creationId xmlns:a16="http://schemas.microsoft.com/office/drawing/2014/main" id="{07D2AA56-1636-8276-7C45-4DFFFDC84CFE}"/>
                  </a:ext>
                </a:extLst>
              </p:cNvPr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39" name="Google Shape;1958;p49">
                  <a:extLst>
                    <a:ext uri="{FF2B5EF4-FFF2-40B4-BE49-F238E27FC236}">
                      <a16:creationId xmlns:a16="http://schemas.microsoft.com/office/drawing/2014/main" id="{99167F73-E930-E78E-6727-AF15F9DD2885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959;p49">
                  <a:extLst>
                    <a:ext uri="{FF2B5EF4-FFF2-40B4-BE49-F238E27FC236}">
                      <a16:creationId xmlns:a16="http://schemas.microsoft.com/office/drawing/2014/main" id="{C5EF5B28-8012-A6FF-121C-ECAFD33ACA83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1960;p49">
                <a:extLst>
                  <a:ext uri="{FF2B5EF4-FFF2-40B4-BE49-F238E27FC236}">
                    <a16:creationId xmlns:a16="http://schemas.microsoft.com/office/drawing/2014/main" id="{2772DE1B-00AE-E238-8EC4-B2F06B801C46}"/>
                  </a:ext>
                </a:extLst>
              </p:cNvPr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2" name="Google Shape;1961;p49">
                  <a:extLst>
                    <a:ext uri="{FF2B5EF4-FFF2-40B4-BE49-F238E27FC236}">
                      <a16:creationId xmlns:a16="http://schemas.microsoft.com/office/drawing/2014/main" id="{3B000FDD-F054-8A8E-19AC-D39F68E10282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62;p49">
                  <a:extLst>
                    <a:ext uri="{FF2B5EF4-FFF2-40B4-BE49-F238E27FC236}">
                      <a16:creationId xmlns:a16="http://schemas.microsoft.com/office/drawing/2014/main" id="{F558A298-A5B0-940C-61C0-67ED0F53E19E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1963;p49">
                <a:extLst>
                  <a:ext uri="{FF2B5EF4-FFF2-40B4-BE49-F238E27FC236}">
                    <a16:creationId xmlns:a16="http://schemas.microsoft.com/office/drawing/2014/main" id="{E994CADC-E7A8-12D3-4639-8AEC893136F6}"/>
                  </a:ext>
                </a:extLst>
              </p:cNvPr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5" name="Google Shape;1964;p49">
                  <a:extLst>
                    <a:ext uri="{FF2B5EF4-FFF2-40B4-BE49-F238E27FC236}">
                      <a16:creationId xmlns:a16="http://schemas.microsoft.com/office/drawing/2014/main" id="{0C43D2D4-1279-5F81-F426-8268A37142EA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65;p49">
                  <a:extLst>
                    <a:ext uri="{FF2B5EF4-FFF2-40B4-BE49-F238E27FC236}">
                      <a16:creationId xmlns:a16="http://schemas.microsoft.com/office/drawing/2014/main" id="{E20FFFFB-4F0D-2418-5FCE-13F2854238D5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966;p49">
                <a:extLst>
                  <a:ext uri="{FF2B5EF4-FFF2-40B4-BE49-F238E27FC236}">
                    <a16:creationId xmlns:a16="http://schemas.microsoft.com/office/drawing/2014/main" id="{DB649B10-4A8B-F68D-AD68-358216C8A823}"/>
                  </a:ext>
                </a:extLst>
              </p:cNvPr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48" name="Google Shape;1967;p49">
                  <a:extLst>
                    <a:ext uri="{FF2B5EF4-FFF2-40B4-BE49-F238E27FC236}">
                      <a16:creationId xmlns:a16="http://schemas.microsoft.com/office/drawing/2014/main" id="{B9E24D3F-DF45-F176-1B22-19DADD936371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68;p49">
                  <a:extLst>
                    <a:ext uri="{FF2B5EF4-FFF2-40B4-BE49-F238E27FC236}">
                      <a16:creationId xmlns:a16="http://schemas.microsoft.com/office/drawing/2014/main" id="{8F69A5D8-4F20-B12D-8449-0D5E7CE81FC5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1969;p49">
                <a:extLst>
                  <a:ext uri="{FF2B5EF4-FFF2-40B4-BE49-F238E27FC236}">
                    <a16:creationId xmlns:a16="http://schemas.microsoft.com/office/drawing/2014/main" id="{5A286A4B-31F3-A4DE-7F26-E60EF98DB78A}"/>
                  </a:ext>
                </a:extLst>
              </p:cNvPr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52" name="Google Shape;1970;p49">
                  <a:extLst>
                    <a:ext uri="{FF2B5EF4-FFF2-40B4-BE49-F238E27FC236}">
                      <a16:creationId xmlns:a16="http://schemas.microsoft.com/office/drawing/2014/main" id="{AF87C18A-91C6-9108-AB50-C689DCE5B5A2}"/>
                    </a:ext>
                  </a:extLst>
                </p:cNvPr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971;p49">
                  <a:extLst>
                    <a:ext uri="{FF2B5EF4-FFF2-40B4-BE49-F238E27FC236}">
                      <a16:creationId xmlns:a16="http://schemas.microsoft.com/office/drawing/2014/main" id="{88875AB3-AE76-0AAA-408D-D261BFDF337D}"/>
                    </a:ext>
                  </a:extLst>
                </p:cNvPr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54" name="图片 53" descr="资源 1@4x">
            <a:extLst>
              <a:ext uri="{FF2B5EF4-FFF2-40B4-BE49-F238E27FC236}">
                <a16:creationId xmlns:a16="http://schemas.microsoft.com/office/drawing/2014/main" id="{350F49C2-30A9-FF4A-542E-9CD60983B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60" y="302895"/>
            <a:ext cx="965835" cy="541655"/>
          </a:xfrm>
          <a:prstGeom prst="rect">
            <a:avLst/>
          </a:prstGeom>
        </p:spPr>
      </p:pic>
      <p:pic>
        <p:nvPicPr>
          <p:cNvPr id="55" name="图片 54" descr="先进计算logo_画板 1-04">
            <a:extLst>
              <a:ext uri="{FF2B5EF4-FFF2-40B4-BE49-F238E27FC236}">
                <a16:creationId xmlns:a16="http://schemas.microsoft.com/office/drawing/2014/main" id="{7A47C64F-3933-4A4C-BBFC-2067C4C91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835" y="177165"/>
            <a:ext cx="1894205" cy="76454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A4E05EF8-6E21-8743-B7AE-A2332B88CD0F}"/>
              </a:ext>
            </a:extLst>
          </p:cNvPr>
          <p:cNvSpPr txBox="1"/>
          <p:nvPr/>
        </p:nvSpPr>
        <p:spPr>
          <a:xfrm>
            <a:off x="2764895" y="2198717"/>
            <a:ext cx="2613551" cy="255454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5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8000" spc="6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总结</a:t>
            </a:r>
            <a:endParaRPr lang="en-US" altLang="zh-CN" sz="8000" spc="600" dirty="0">
              <a:solidFill>
                <a:schemeClr val="bg1"/>
              </a:solidFill>
              <a:latin typeface="优设标题黑" panose="00000500000000000000" pitchFamily="2" charset="-122"/>
              <a:ea typeface="优设标题黑" panose="00000500000000000000" pitchFamily="2" charset="-122"/>
            </a:endParaRPr>
          </a:p>
          <a:p>
            <a:r>
              <a:rPr lang="zh-CN" altLang="en-US" sz="8000" spc="6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讨论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9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10333990" y="0"/>
            <a:ext cx="1858010" cy="3274060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/>
          <p:cNvSpPr/>
          <p:nvPr/>
        </p:nvSpPr>
        <p:spPr>
          <a:xfrm rot="10800000">
            <a:off x="0" y="3583940"/>
            <a:ext cx="1858010" cy="3274060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90" name="Google Shape;1590;p40"/>
          <p:cNvGrpSpPr/>
          <p:nvPr/>
        </p:nvGrpSpPr>
        <p:grpSpPr>
          <a:xfrm>
            <a:off x="6553200" y="3235960"/>
            <a:ext cx="6257290" cy="4453255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3" name="Google Shape;1433;p35"/>
          <p:cNvGrpSpPr/>
          <p:nvPr/>
        </p:nvGrpSpPr>
        <p:grpSpPr>
          <a:xfrm>
            <a:off x="2056335" y="295198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/>
          <p:cNvSpPr>
            <a:spLocks noChangeArrowheads="1"/>
          </p:cNvSpPr>
          <p:nvPr/>
        </p:nvSpPr>
        <p:spPr bwMode="auto">
          <a:xfrm>
            <a:off x="2057576" y="1821955"/>
            <a:ext cx="956975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5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感谢观看！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101215" y="3320415"/>
            <a:ext cx="2993390" cy="720566"/>
          </a:xfrm>
          <a:prstGeom prst="roundRect">
            <a:avLst>
              <a:gd name="adj" fmla="val 47944"/>
            </a:avLst>
          </a:prstGeom>
          <a:solidFill>
            <a:schemeClr val="bg1"/>
          </a:solidFill>
          <a:effectLst>
            <a:glow rad="50800">
              <a:schemeClr val="accent1">
                <a:satMod val="175000"/>
                <a:alpha val="7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accent2"/>
                </a:solidFill>
                <a:latin typeface="+mn-ea"/>
              </a:rPr>
              <a:t>量子探索队</a:t>
            </a:r>
          </a:p>
        </p:txBody>
      </p:sp>
      <p:sp>
        <p:nvSpPr>
          <p:cNvPr id="18435" name="文本框 2"/>
          <p:cNvSpPr/>
          <p:nvPr/>
        </p:nvSpPr>
        <p:spPr>
          <a:xfrm>
            <a:off x="2680653" y="5786438"/>
            <a:ext cx="1209675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2024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年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12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月</a:t>
            </a:r>
            <a:r>
              <a:rPr lang="en-US" altLang="zh-CN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日</a:t>
            </a:r>
          </a:p>
        </p:txBody>
      </p:sp>
      <p:sp>
        <p:nvSpPr>
          <p:cNvPr id="18" name="文本框 41"/>
          <p:cNvSpPr txBox="1"/>
          <p:nvPr/>
        </p:nvSpPr>
        <p:spPr>
          <a:xfrm>
            <a:off x="2680937" y="4536257"/>
            <a:ext cx="4523416" cy="106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zh-CN" altLang="en-US" sz="2000" dirty="0">
                <a:solidFill>
                  <a:srgbClr val="00105D"/>
                </a:solidFill>
                <a:latin typeface="微软雅黑" panose="020B0503020204020204" charset="-122"/>
                <a:ea typeface="微软雅黑" panose="020B0503020204020204" charset="-122"/>
              </a:rPr>
              <a:t>队长：蒋松儒</a:t>
            </a:r>
            <a:endParaRPr lang="en-US" altLang="zh-CN" sz="2000" dirty="0">
              <a:solidFill>
                <a:srgbClr val="00105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2000" dirty="0">
                <a:solidFill>
                  <a:srgbClr val="00105D"/>
                </a:solidFill>
                <a:latin typeface="微软雅黑" panose="020B0503020204020204" charset="-122"/>
                <a:ea typeface="微软雅黑" panose="020B0503020204020204" charset="-122"/>
              </a:rPr>
              <a:t>队员：张凯铭、秦嘉泽、王影、朱嘉琦</a:t>
            </a:r>
          </a:p>
        </p:txBody>
      </p:sp>
      <p:grpSp>
        <p:nvGrpSpPr>
          <p:cNvPr id="184" name="组合 183"/>
          <p:cNvGrpSpPr/>
          <p:nvPr/>
        </p:nvGrpSpPr>
        <p:grpSpPr>
          <a:xfrm>
            <a:off x="2271333" y="4807727"/>
            <a:ext cx="359410" cy="167698"/>
            <a:chOff x="8288992" y="2773680"/>
            <a:chExt cx="923042" cy="430686"/>
          </a:xfrm>
          <a:solidFill>
            <a:schemeClr val="accent2"/>
          </a:solidFill>
        </p:grpSpPr>
        <p:sp>
          <p:nvSpPr>
            <p:cNvPr id="186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71333" y="5357637"/>
            <a:ext cx="359410" cy="167698"/>
            <a:chOff x="8288992" y="2773680"/>
            <a:chExt cx="923042" cy="430686"/>
          </a:xfrm>
          <a:solidFill>
            <a:schemeClr val="accent2"/>
          </a:solidFill>
        </p:grpSpPr>
        <p:sp>
          <p:nvSpPr>
            <p:cNvPr id="28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71333" y="5896117"/>
            <a:ext cx="359410" cy="167698"/>
            <a:chOff x="8288992" y="2773680"/>
            <a:chExt cx="923042" cy="430686"/>
          </a:xfrm>
          <a:solidFill>
            <a:schemeClr val="accent2"/>
          </a:solidFill>
        </p:grpSpPr>
        <p:sp>
          <p:nvSpPr>
            <p:cNvPr id="31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70" y="248285"/>
            <a:ext cx="2051050" cy="833120"/>
          </a:xfrm>
          <a:prstGeom prst="rect">
            <a:avLst/>
          </a:prstGeom>
        </p:spPr>
      </p:pic>
      <p:pic>
        <p:nvPicPr>
          <p:cNvPr id="3" name="图片 2" descr="标志与中英文上下组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80" y="391160"/>
            <a:ext cx="975995" cy="547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/>
          <p:cNvGrpSpPr/>
          <p:nvPr/>
        </p:nvGrpSpPr>
        <p:grpSpPr>
          <a:xfrm>
            <a:off x="2324339" y="4453397"/>
            <a:ext cx="503254" cy="167698"/>
            <a:chOff x="7919568" y="2773680"/>
            <a:chExt cx="1292466" cy="430686"/>
          </a:xfrm>
          <a:solidFill>
            <a:schemeClr val="accent2"/>
          </a:solidFill>
        </p:grpSpPr>
        <p:sp>
          <p:nvSpPr>
            <p:cNvPr id="185" name="箭头: V 形 184"/>
            <p:cNvSpPr/>
            <p:nvPr/>
          </p:nvSpPr>
          <p:spPr>
            <a:xfrm>
              <a:off x="791956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9871" y="2312771"/>
            <a:ext cx="1606334" cy="2308324"/>
            <a:chOff x="639871" y="2312771"/>
            <a:chExt cx="1606334" cy="2308324"/>
          </a:xfrm>
        </p:grpSpPr>
        <p:sp>
          <p:nvSpPr>
            <p:cNvPr id="6" name="文本框 5"/>
            <p:cNvSpPr txBox="1"/>
            <p:nvPr/>
          </p:nvSpPr>
          <p:spPr>
            <a:xfrm>
              <a:off x="664778" y="2312771"/>
              <a:ext cx="15814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gradFill>
                    <a:gsLst>
                      <a:gs pos="52000">
                        <a:srgbClr val="3838EA"/>
                      </a:gs>
                      <a:gs pos="0">
                        <a:srgbClr val="004AA5"/>
                      </a:gs>
                      <a:gs pos="100000">
                        <a:srgbClr val="0052B4"/>
                      </a:gs>
                    </a:gsLst>
                    <a:path path="circle">
                      <a:fillToRect l="100000" t="100000"/>
                    </a:path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目</a:t>
              </a:r>
              <a:r>
                <a:rPr lang="zh-CN" altLang="en-US" sz="7200" dirty="0">
                  <a:gradFill>
                    <a:gsLst>
                      <a:gs pos="52000">
                        <a:srgbClr val="473581"/>
                      </a:gs>
                      <a:gs pos="0">
                        <a:srgbClr val="004AA5"/>
                      </a:gs>
                      <a:gs pos="100000">
                        <a:srgbClr val="0052B4"/>
                      </a:gs>
                    </a:gsLst>
                    <a:path path="circle">
                      <a:fillToRect l="100000" t="100000"/>
                    </a:path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 </a:t>
              </a:r>
              <a:endParaRPr lang="en-US" altLang="zh-CN" sz="7200" dirty="0">
                <a:gradFill>
                  <a:gsLst>
                    <a:gs pos="52000">
                      <a:srgbClr val="473581"/>
                    </a:gs>
                    <a:gs pos="0">
                      <a:srgbClr val="004AA5"/>
                    </a:gs>
                    <a:gs pos="100000">
                      <a:srgbClr val="0052B4"/>
                    </a:gs>
                  </a:gsLst>
                  <a:path path="circle">
                    <a:fillToRect l="100000" t="100000"/>
                  </a:path>
                </a:gradFill>
                <a:latin typeface="优设标题黑" panose="00000500000000000000" pitchFamily="2" charset="-122"/>
                <a:ea typeface="优设标题黑" panose="00000500000000000000" pitchFamily="2" charset="-122"/>
              </a:endParaRPr>
            </a:p>
            <a:p>
              <a:pPr algn="ctr"/>
              <a:r>
                <a:rPr lang="zh-CN" altLang="en-US" sz="7200" dirty="0">
                  <a:gradFill>
                    <a:gsLst>
                      <a:gs pos="52000">
                        <a:srgbClr val="3838EA"/>
                      </a:gs>
                      <a:gs pos="0">
                        <a:srgbClr val="004AA5"/>
                      </a:gs>
                      <a:gs pos="100000">
                        <a:srgbClr val="0052B4"/>
                      </a:gs>
                    </a:gsLst>
                    <a:path path="circle">
                      <a:fillToRect l="100000" t="100000"/>
                    </a:path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录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639871" y="3187769"/>
              <a:ext cx="1578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/>
                  </a:solidFill>
                  <a:latin typeface="优设标题黑" panose="00000500000000000000" pitchFamily="2" charset="-122"/>
                  <a:ea typeface="优设标题黑" panose="00000500000000000000" pitchFamily="2" charset="-122"/>
                </a:rPr>
                <a:t>content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87173" y="0"/>
            <a:ext cx="8973254" cy="6858000"/>
            <a:chOff x="2108433" y="0"/>
            <a:chExt cx="8973254" cy="6858000"/>
          </a:xfrm>
        </p:grpSpPr>
        <p:sp>
          <p:nvSpPr>
            <p:cNvPr id="8" name="任意多边形: 形状 188"/>
            <p:cNvSpPr/>
            <p:nvPr/>
          </p:nvSpPr>
          <p:spPr>
            <a:xfrm>
              <a:off x="2108433" y="0"/>
              <a:ext cx="8973254" cy="6858000"/>
            </a:xfrm>
            <a:custGeom>
              <a:avLst/>
              <a:gdLst>
                <a:gd name="connsiteX0" fmla="*/ 1677494 w 11625915"/>
                <a:gd name="connsiteY0" fmla="*/ 0 h 6858000"/>
                <a:gd name="connsiteX1" fmla="*/ 11625915 w 11625915"/>
                <a:gd name="connsiteY1" fmla="*/ 0 h 6858000"/>
                <a:gd name="connsiteX2" fmla="*/ 11625915 w 11625915"/>
                <a:gd name="connsiteY2" fmla="*/ 78629 h 6858000"/>
                <a:gd name="connsiteX3" fmla="*/ 11571466 w 11625915"/>
                <a:gd name="connsiteY3" fmla="*/ 165023 h 6858000"/>
                <a:gd name="connsiteX4" fmla="*/ 10246620 w 11625915"/>
                <a:gd name="connsiteY4" fmla="*/ 2408915 h 6858000"/>
                <a:gd name="connsiteX5" fmla="*/ 9930755 w 11625915"/>
                <a:gd name="connsiteY5" fmla="*/ 6827813 h 6858000"/>
                <a:gd name="connsiteX6" fmla="*/ 9918477 w 11625915"/>
                <a:gd name="connsiteY6" fmla="*/ 6858000 h 6858000"/>
                <a:gd name="connsiteX7" fmla="*/ 0 w 11625915"/>
                <a:gd name="connsiteY7" fmla="*/ 6858000 h 6858000"/>
                <a:gd name="connsiteX8" fmla="*/ 166815 w 11625915"/>
                <a:gd name="connsiteY8" fmla="*/ 6617836 h 6858000"/>
                <a:gd name="connsiteX9" fmla="*/ 1231027 w 11625915"/>
                <a:gd name="connsiteY9" fmla="*/ 4747704 h 6858000"/>
                <a:gd name="connsiteX10" fmla="*/ 1553091 w 11625915"/>
                <a:gd name="connsiteY10" fmla="*/ 306573 h 6858000"/>
                <a:gd name="connsiteX11" fmla="*/ 1628068 w 11625915"/>
                <a:gd name="connsiteY11" fmla="*/ 111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5915" h="6858000">
                  <a:moveTo>
                    <a:pt x="1677494" y="0"/>
                  </a:moveTo>
                  <a:lnTo>
                    <a:pt x="11625915" y="0"/>
                  </a:lnTo>
                  <a:lnTo>
                    <a:pt x="11625915" y="78629"/>
                  </a:lnTo>
                  <a:lnTo>
                    <a:pt x="11571466" y="165023"/>
                  </a:lnTo>
                  <a:cubicBezTo>
                    <a:pt x="11130312" y="844233"/>
                    <a:pt x="10434690" y="1639507"/>
                    <a:pt x="10246620" y="2408915"/>
                  </a:cubicBezTo>
                  <a:cubicBezTo>
                    <a:pt x="9925650" y="3722041"/>
                    <a:pt x="10359877" y="5624607"/>
                    <a:pt x="9930755" y="6827813"/>
                  </a:cubicBezTo>
                  <a:lnTo>
                    <a:pt x="9918477" y="6858000"/>
                  </a:lnTo>
                  <a:lnTo>
                    <a:pt x="0" y="6858000"/>
                  </a:lnTo>
                  <a:lnTo>
                    <a:pt x="166815" y="6617836"/>
                  </a:lnTo>
                  <a:cubicBezTo>
                    <a:pt x="583338" y="6028829"/>
                    <a:pt x="1076514" y="5379366"/>
                    <a:pt x="1231027" y="4747704"/>
                  </a:cubicBezTo>
                  <a:cubicBezTo>
                    <a:pt x="1553925" y="3427659"/>
                    <a:pt x="1122150" y="1516305"/>
                    <a:pt x="1553091" y="306573"/>
                  </a:cubicBezTo>
                  <a:cubicBezTo>
                    <a:pt x="1576658" y="240416"/>
                    <a:pt x="1601677" y="175473"/>
                    <a:pt x="1628068" y="111677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165"/>
            <p:cNvSpPr/>
            <p:nvPr/>
          </p:nvSpPr>
          <p:spPr>
            <a:xfrm>
              <a:off x="3114383" y="0"/>
              <a:ext cx="6840850" cy="6858000"/>
            </a:xfrm>
            <a:custGeom>
              <a:avLst/>
              <a:gdLst>
                <a:gd name="connsiteX0" fmla="*/ 1298446 w 10454990"/>
                <a:gd name="connsiteY0" fmla="*/ 0 h 6598920"/>
                <a:gd name="connsiteX1" fmla="*/ 10280462 w 10454990"/>
                <a:gd name="connsiteY1" fmla="*/ 0 h 6598920"/>
                <a:gd name="connsiteX2" fmla="*/ 10274754 w 10454990"/>
                <a:gd name="connsiteY2" fmla="*/ 14419 h 6598920"/>
                <a:gd name="connsiteX3" fmla="*/ 9510260 w 10454990"/>
                <a:gd name="connsiteY3" fmla="*/ 1801207 h 6598920"/>
                <a:gd name="connsiteX4" fmla="*/ 10448432 w 10454990"/>
                <a:gd name="connsiteY4" fmla="*/ 4707285 h 6598920"/>
                <a:gd name="connsiteX5" fmla="*/ 9425159 w 10454990"/>
                <a:gd name="connsiteY5" fmla="*/ 6439071 h 6598920"/>
                <a:gd name="connsiteX6" fmla="*/ 9264515 w 10454990"/>
                <a:gd name="connsiteY6" fmla="*/ 6598920 h 6598920"/>
                <a:gd name="connsiteX7" fmla="*/ 243121 w 10454990"/>
                <a:gd name="connsiteY7" fmla="*/ 6598920 h 6598920"/>
                <a:gd name="connsiteX8" fmla="*/ 282951 w 10454990"/>
                <a:gd name="connsiteY8" fmla="*/ 6518314 h 6598920"/>
                <a:gd name="connsiteX9" fmla="*/ 944730 w 10454990"/>
                <a:gd name="connsiteY9" fmla="*/ 4929892 h 6598920"/>
                <a:gd name="connsiteX10" fmla="*/ 6559 w 10454990"/>
                <a:gd name="connsiteY10" fmla="*/ 2008364 h 6598920"/>
                <a:gd name="connsiteX11" fmla="*/ 1255764 w 10454990"/>
                <a:gd name="connsiteY11" fmla="*/ 41360 h 659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54990" h="6598920">
                  <a:moveTo>
                    <a:pt x="1298446" y="0"/>
                  </a:moveTo>
                  <a:lnTo>
                    <a:pt x="10280462" y="0"/>
                  </a:lnTo>
                  <a:lnTo>
                    <a:pt x="10274754" y="14419"/>
                  </a:lnTo>
                  <a:cubicBezTo>
                    <a:pt x="10035540" y="547926"/>
                    <a:pt x="9481388" y="1235958"/>
                    <a:pt x="9510260" y="1801207"/>
                  </a:cubicBezTo>
                  <a:cubicBezTo>
                    <a:pt x="9556458" y="2705606"/>
                    <a:pt x="10544382" y="3854321"/>
                    <a:pt x="10448432" y="4707285"/>
                  </a:cubicBezTo>
                  <a:cubicBezTo>
                    <a:pt x="10374971" y="5360335"/>
                    <a:pt x="9942175" y="5911628"/>
                    <a:pt x="9425159" y="6439071"/>
                  </a:cubicBezTo>
                  <a:lnTo>
                    <a:pt x="9264515" y="6598920"/>
                  </a:lnTo>
                  <a:lnTo>
                    <a:pt x="243121" y="6598920"/>
                  </a:lnTo>
                  <a:lnTo>
                    <a:pt x="282951" y="6518314"/>
                  </a:lnTo>
                  <a:cubicBezTo>
                    <a:pt x="548879" y="6018843"/>
                    <a:pt x="969994" y="5427115"/>
                    <a:pt x="944730" y="4929892"/>
                  </a:cubicBezTo>
                  <a:cubicBezTo>
                    <a:pt x="898532" y="4020685"/>
                    <a:pt x="-89391" y="2865863"/>
                    <a:pt x="6559" y="2008364"/>
                  </a:cubicBezTo>
                  <a:cubicBezTo>
                    <a:pt x="90514" y="1258053"/>
                    <a:pt x="643804" y="641355"/>
                    <a:pt x="1255764" y="41360"/>
                  </a:cubicBezTo>
                  <a:close/>
                </a:path>
              </a:pathLst>
            </a:custGeom>
            <a:gradFill>
              <a:gsLst>
                <a:gs pos="52000">
                  <a:srgbClr val="3838EA"/>
                </a:gs>
                <a:gs pos="0">
                  <a:srgbClr val="004AA5"/>
                </a:gs>
                <a:gs pos="100000">
                  <a:srgbClr val="0052B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5088387" y="1539997"/>
            <a:ext cx="2734173" cy="602297"/>
            <a:chOff x="4161444" y="1539997"/>
            <a:chExt cx="2734173" cy="602297"/>
          </a:xfrm>
        </p:grpSpPr>
        <p:sp>
          <p:nvSpPr>
            <p:cNvPr id="20" name="文本框 19"/>
            <p:cNvSpPr txBox="1"/>
            <p:nvPr>
              <p:custDataLst>
                <p:tags r:id="rId12"/>
              </p:custDataLst>
            </p:nvPr>
          </p:nvSpPr>
          <p:spPr>
            <a:xfrm>
              <a:off x="4873869" y="1575471"/>
              <a:ext cx="2021748" cy="5219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b="1" spc="600" dirty="0">
                  <a:solidFill>
                    <a:schemeClr val="bg1"/>
                  </a:solidFill>
                </a:rPr>
                <a:t>赛题回顾</a:t>
              </a:r>
            </a:p>
          </p:txBody>
        </p:sp>
        <p:sp>
          <p:nvSpPr>
            <p:cNvPr id="21" name="矩形: 圆角 78"/>
            <p:cNvSpPr/>
            <p:nvPr>
              <p:custDataLst>
                <p:tags r:id="rId13"/>
              </p:custDataLst>
            </p:nvPr>
          </p:nvSpPr>
          <p:spPr>
            <a:xfrm>
              <a:off x="4161444" y="1539997"/>
              <a:ext cx="602297" cy="602297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22" name="组合 21"/>
          <p:cNvGrpSpPr/>
          <p:nvPr>
            <p:custDataLst>
              <p:tags r:id="rId3"/>
            </p:custDataLst>
          </p:nvPr>
        </p:nvGrpSpPr>
        <p:grpSpPr>
          <a:xfrm>
            <a:off x="5088387" y="2629075"/>
            <a:ext cx="2734173" cy="989581"/>
            <a:chOff x="4161444" y="2629075"/>
            <a:chExt cx="2734173" cy="989581"/>
          </a:xfrm>
        </p:grpSpPr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4873869" y="2664549"/>
              <a:ext cx="2021748" cy="95410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b="1" spc="600" dirty="0">
                  <a:solidFill>
                    <a:schemeClr val="bg1"/>
                  </a:solidFill>
                </a:rPr>
                <a:t>解决方案</a:t>
              </a:r>
            </a:p>
            <a:p>
              <a:endParaRPr lang="zh-CN" altLang="en-US" sz="28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24" name="矩形: 圆角 141"/>
            <p:cNvSpPr/>
            <p:nvPr>
              <p:custDataLst>
                <p:tags r:id="rId11"/>
              </p:custDataLst>
            </p:nvPr>
          </p:nvSpPr>
          <p:spPr>
            <a:xfrm>
              <a:off x="4161444" y="2629075"/>
              <a:ext cx="602297" cy="602297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25" name="组合 24"/>
          <p:cNvGrpSpPr/>
          <p:nvPr>
            <p:custDataLst>
              <p:tags r:id="rId4"/>
            </p:custDataLst>
          </p:nvPr>
        </p:nvGrpSpPr>
        <p:grpSpPr>
          <a:xfrm>
            <a:off x="5088387" y="3718153"/>
            <a:ext cx="4113875" cy="989581"/>
            <a:chOff x="4587240" y="1800971"/>
            <a:chExt cx="4113875" cy="989581"/>
          </a:xfrm>
        </p:grpSpPr>
        <p:sp>
          <p:nvSpPr>
            <p:cNvPr id="26" name="文本框 25"/>
            <p:cNvSpPr txBox="1"/>
            <p:nvPr>
              <p:custDataLst>
                <p:tags r:id="rId8"/>
              </p:custDataLst>
            </p:nvPr>
          </p:nvSpPr>
          <p:spPr>
            <a:xfrm>
              <a:off x="5299664" y="1836445"/>
              <a:ext cx="3401451" cy="95410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b="1" spc="600" dirty="0">
                  <a:solidFill>
                    <a:schemeClr val="bg1"/>
                  </a:solidFill>
                </a:rPr>
                <a:t>实验结果</a:t>
              </a:r>
            </a:p>
            <a:p>
              <a:endParaRPr lang="zh-CN" altLang="en-US" sz="28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: 圆角 148"/>
            <p:cNvSpPr/>
            <p:nvPr>
              <p:custDataLst>
                <p:tags r:id="rId9"/>
              </p:custDataLst>
            </p:nvPr>
          </p:nvSpPr>
          <p:spPr>
            <a:xfrm>
              <a:off x="4587240" y="1800971"/>
              <a:ext cx="602297" cy="602297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28" name="组合 27"/>
          <p:cNvGrpSpPr/>
          <p:nvPr>
            <p:custDataLst>
              <p:tags r:id="rId5"/>
            </p:custDataLst>
          </p:nvPr>
        </p:nvGrpSpPr>
        <p:grpSpPr>
          <a:xfrm>
            <a:off x="5088387" y="4807231"/>
            <a:ext cx="4357715" cy="602297"/>
            <a:chOff x="4587240" y="1800971"/>
            <a:chExt cx="4357715" cy="602297"/>
          </a:xfrm>
        </p:grpSpPr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5299664" y="1836445"/>
              <a:ext cx="3645291" cy="5219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800" b="1" spc="600" dirty="0">
                  <a:solidFill>
                    <a:schemeClr val="bg1"/>
                  </a:solidFill>
                </a:rPr>
                <a:t>总结讨论</a:t>
              </a:r>
            </a:p>
          </p:txBody>
        </p:sp>
        <p:sp>
          <p:nvSpPr>
            <p:cNvPr id="30" name="矩形: 圆角 155"/>
            <p:cNvSpPr/>
            <p:nvPr>
              <p:custDataLst>
                <p:tags r:id="rId7"/>
              </p:custDataLst>
            </p:nvPr>
          </p:nvSpPr>
          <p:spPr>
            <a:xfrm>
              <a:off x="4587240" y="1800971"/>
              <a:ext cx="602297" cy="602297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</p:grpSp>
      <p:grpSp>
        <p:nvGrpSpPr>
          <p:cNvPr id="1493" name="Google Shape;1493;p38"/>
          <p:cNvGrpSpPr/>
          <p:nvPr/>
        </p:nvGrpSpPr>
        <p:grpSpPr>
          <a:xfrm>
            <a:off x="7985125" y="-945515"/>
            <a:ext cx="4027805" cy="629158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15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8"/>
          <p:cNvGrpSpPr/>
          <p:nvPr/>
        </p:nvGrpSpPr>
        <p:grpSpPr>
          <a:xfrm>
            <a:off x="-373752" y="471830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15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70" y="248285"/>
            <a:ext cx="2051050" cy="833120"/>
          </a:xfrm>
          <a:prstGeom prst="rect">
            <a:avLst/>
          </a:prstGeom>
        </p:spPr>
      </p:pic>
      <p:pic>
        <p:nvPicPr>
          <p:cNvPr id="43" name="图片 42" descr="标志与中英文上下组合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880" y="391160"/>
            <a:ext cx="975995" cy="547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952" y="0"/>
            <a:ext cx="10671678" cy="6858000"/>
            <a:chOff x="20494" y="0"/>
            <a:chExt cx="10671678" cy="6858000"/>
          </a:xfrm>
        </p:grpSpPr>
        <p:sp>
          <p:nvSpPr>
            <p:cNvPr id="50" name="任意多边形: 形状 49"/>
            <p:cNvSpPr/>
            <p:nvPr/>
          </p:nvSpPr>
          <p:spPr>
            <a:xfrm>
              <a:off x="2108433" y="0"/>
              <a:ext cx="8583739" cy="6858000"/>
            </a:xfrm>
            <a:custGeom>
              <a:avLst/>
              <a:gdLst>
                <a:gd name="connsiteX0" fmla="*/ 1677494 w 11625915"/>
                <a:gd name="connsiteY0" fmla="*/ 0 h 6858000"/>
                <a:gd name="connsiteX1" fmla="*/ 11625915 w 11625915"/>
                <a:gd name="connsiteY1" fmla="*/ 0 h 6858000"/>
                <a:gd name="connsiteX2" fmla="*/ 11625915 w 11625915"/>
                <a:gd name="connsiteY2" fmla="*/ 78629 h 6858000"/>
                <a:gd name="connsiteX3" fmla="*/ 11571466 w 11625915"/>
                <a:gd name="connsiteY3" fmla="*/ 165023 h 6858000"/>
                <a:gd name="connsiteX4" fmla="*/ 10246620 w 11625915"/>
                <a:gd name="connsiteY4" fmla="*/ 2408915 h 6858000"/>
                <a:gd name="connsiteX5" fmla="*/ 9930755 w 11625915"/>
                <a:gd name="connsiteY5" fmla="*/ 6827813 h 6858000"/>
                <a:gd name="connsiteX6" fmla="*/ 9918477 w 11625915"/>
                <a:gd name="connsiteY6" fmla="*/ 6858000 h 6858000"/>
                <a:gd name="connsiteX7" fmla="*/ 0 w 11625915"/>
                <a:gd name="connsiteY7" fmla="*/ 6858000 h 6858000"/>
                <a:gd name="connsiteX8" fmla="*/ 166815 w 11625915"/>
                <a:gd name="connsiteY8" fmla="*/ 6617836 h 6858000"/>
                <a:gd name="connsiteX9" fmla="*/ 1231027 w 11625915"/>
                <a:gd name="connsiteY9" fmla="*/ 4747704 h 6858000"/>
                <a:gd name="connsiteX10" fmla="*/ 1553091 w 11625915"/>
                <a:gd name="connsiteY10" fmla="*/ 306573 h 6858000"/>
                <a:gd name="connsiteX11" fmla="*/ 1628068 w 11625915"/>
                <a:gd name="connsiteY11" fmla="*/ 111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5915" h="6858000">
                  <a:moveTo>
                    <a:pt x="1677494" y="0"/>
                  </a:moveTo>
                  <a:lnTo>
                    <a:pt x="11625915" y="0"/>
                  </a:lnTo>
                  <a:lnTo>
                    <a:pt x="11625915" y="78629"/>
                  </a:lnTo>
                  <a:lnTo>
                    <a:pt x="11571466" y="165023"/>
                  </a:lnTo>
                  <a:cubicBezTo>
                    <a:pt x="11130312" y="844233"/>
                    <a:pt x="10434690" y="1639507"/>
                    <a:pt x="10246620" y="2408915"/>
                  </a:cubicBezTo>
                  <a:cubicBezTo>
                    <a:pt x="9925650" y="3722041"/>
                    <a:pt x="10359877" y="5624607"/>
                    <a:pt x="9930755" y="6827813"/>
                  </a:cubicBezTo>
                  <a:lnTo>
                    <a:pt x="9918477" y="6858000"/>
                  </a:lnTo>
                  <a:lnTo>
                    <a:pt x="0" y="6858000"/>
                  </a:lnTo>
                  <a:lnTo>
                    <a:pt x="166815" y="6617836"/>
                  </a:lnTo>
                  <a:cubicBezTo>
                    <a:pt x="583338" y="6028829"/>
                    <a:pt x="1076514" y="5379366"/>
                    <a:pt x="1231027" y="4747704"/>
                  </a:cubicBezTo>
                  <a:cubicBezTo>
                    <a:pt x="1553925" y="3427659"/>
                    <a:pt x="1122150" y="1516305"/>
                    <a:pt x="1553091" y="306573"/>
                  </a:cubicBezTo>
                  <a:cubicBezTo>
                    <a:pt x="1576658" y="240416"/>
                    <a:pt x="1601677" y="175473"/>
                    <a:pt x="1628068" y="111677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0494" y="0"/>
              <a:ext cx="9802832" cy="6858000"/>
            </a:xfrm>
            <a:custGeom>
              <a:avLst/>
              <a:gdLst>
                <a:gd name="connsiteX0" fmla="*/ 0 w 9802832"/>
                <a:gd name="connsiteY0" fmla="*/ 0 h 6858000"/>
                <a:gd name="connsiteX1" fmla="*/ 9611461 w 9802832"/>
                <a:gd name="connsiteY1" fmla="*/ 0 h 6858000"/>
                <a:gd name="connsiteX2" fmla="*/ 9605203 w 9802832"/>
                <a:gd name="connsiteY2" fmla="*/ 14985 h 6858000"/>
                <a:gd name="connsiteX3" fmla="*/ 8766928 w 9802832"/>
                <a:gd name="connsiteY3" fmla="*/ 1871924 h 6858000"/>
                <a:gd name="connsiteX4" fmla="*/ 9795642 w 9802832"/>
                <a:gd name="connsiteY4" fmla="*/ 4892098 h 6858000"/>
                <a:gd name="connsiteX5" fmla="*/ 8673614 w 9802832"/>
                <a:gd name="connsiteY5" fmla="*/ 6691875 h 6858000"/>
                <a:gd name="connsiteX6" fmla="*/ 8497466 w 9802832"/>
                <a:gd name="connsiteY6" fmla="*/ 6858000 h 6858000"/>
                <a:gd name="connsiteX7" fmla="*/ 0 w 980283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02832" h="6858000">
                  <a:moveTo>
                    <a:pt x="0" y="0"/>
                  </a:moveTo>
                  <a:lnTo>
                    <a:pt x="9611461" y="0"/>
                  </a:lnTo>
                  <a:lnTo>
                    <a:pt x="9605203" y="14985"/>
                  </a:lnTo>
                  <a:cubicBezTo>
                    <a:pt x="9342902" y="569438"/>
                    <a:pt x="8735269" y="1284483"/>
                    <a:pt x="8766928" y="1871924"/>
                  </a:cubicBezTo>
                  <a:cubicBezTo>
                    <a:pt x="8817584" y="2811831"/>
                    <a:pt x="9900852" y="4005646"/>
                    <a:pt x="9795642" y="4892098"/>
                  </a:cubicBezTo>
                  <a:cubicBezTo>
                    <a:pt x="9715091" y="5570787"/>
                    <a:pt x="9240527" y="6143724"/>
                    <a:pt x="8673614" y="6691875"/>
                  </a:cubicBezTo>
                  <a:lnTo>
                    <a:pt x="8497466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3838EA"/>
                </a:gs>
                <a:gs pos="0">
                  <a:srgbClr val="004AA5"/>
                </a:gs>
                <a:gs pos="100000">
                  <a:srgbClr val="0052B4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85502" y="2105561"/>
            <a:ext cx="1581427" cy="2646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1</a:t>
            </a:r>
          </a:p>
        </p:txBody>
      </p:sp>
      <p:grpSp>
        <p:nvGrpSpPr>
          <p:cNvPr id="184" name="组合 183"/>
          <p:cNvGrpSpPr/>
          <p:nvPr/>
        </p:nvGrpSpPr>
        <p:grpSpPr>
          <a:xfrm>
            <a:off x="1396604" y="4285757"/>
            <a:ext cx="503254" cy="167698"/>
            <a:chOff x="7919568" y="2773680"/>
            <a:chExt cx="1292466" cy="430686"/>
          </a:xfrm>
          <a:solidFill>
            <a:schemeClr val="accent2"/>
          </a:solidFill>
        </p:grpSpPr>
        <p:sp>
          <p:nvSpPr>
            <p:cNvPr id="185" name="箭头: V 形 184"/>
            <p:cNvSpPr/>
            <p:nvPr/>
          </p:nvSpPr>
          <p:spPr>
            <a:xfrm>
              <a:off x="791956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10800000">
            <a:off x="1468994" y="2279157"/>
            <a:ext cx="503254" cy="167698"/>
            <a:chOff x="7919568" y="2773680"/>
            <a:chExt cx="1292466" cy="430686"/>
          </a:xfrm>
          <a:solidFill>
            <a:schemeClr val="accent2"/>
          </a:solidFill>
        </p:grpSpPr>
        <p:sp>
          <p:nvSpPr>
            <p:cNvPr id="7" name="箭头: V 形 184"/>
            <p:cNvSpPr/>
            <p:nvPr/>
          </p:nvSpPr>
          <p:spPr>
            <a:xfrm>
              <a:off x="791956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2764895" y="2198717"/>
            <a:ext cx="2613551" cy="255333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5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8000" spc="6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赛题回顾</a:t>
            </a:r>
          </a:p>
        </p:txBody>
      </p:sp>
      <p:grpSp>
        <p:nvGrpSpPr>
          <p:cNvPr id="12" name="Google Shape;1951;p49"/>
          <p:cNvGrpSpPr/>
          <p:nvPr/>
        </p:nvGrpSpPr>
        <p:grpSpPr>
          <a:xfrm flipH="1">
            <a:off x="37465" y="2655570"/>
            <a:ext cx="6151880" cy="6569075"/>
            <a:chOff x="-1238838" y="-2814271"/>
            <a:chExt cx="6191222" cy="6569036"/>
          </a:xfrm>
        </p:grpSpPr>
        <p:pic>
          <p:nvPicPr>
            <p:cNvPr id="13" name="Google Shape;1952;p49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5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2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28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32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图片 2" descr="数据整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752475"/>
            <a:ext cx="5453380" cy="5453380"/>
          </a:xfrm>
          <a:prstGeom prst="rect">
            <a:avLst/>
          </a:prstGeom>
        </p:spPr>
      </p:pic>
      <p:grpSp>
        <p:nvGrpSpPr>
          <p:cNvPr id="10" name="Google Shape;1951;p49"/>
          <p:cNvGrpSpPr/>
          <p:nvPr/>
        </p:nvGrpSpPr>
        <p:grpSpPr>
          <a:xfrm>
            <a:off x="-681943" y="-1798271"/>
            <a:ext cx="6191222" cy="6569036"/>
            <a:chOff x="-1238838" y="-2814271"/>
            <a:chExt cx="6191222" cy="6569036"/>
          </a:xfrm>
        </p:grpSpPr>
        <p:pic>
          <p:nvPicPr>
            <p:cNvPr id="34" name="Google Shape;1952;p49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36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40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3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6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49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53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55" name="图片 54" descr="资源 1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60" y="302895"/>
            <a:ext cx="965835" cy="541655"/>
          </a:xfrm>
          <a:prstGeom prst="rect">
            <a:avLst/>
          </a:prstGeom>
        </p:spPr>
      </p:pic>
      <p:pic>
        <p:nvPicPr>
          <p:cNvPr id="56" name="图片 55" descr="先进计算logo_画板 1-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835" y="177165"/>
            <a:ext cx="1894205" cy="764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/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/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赛题回顾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11" name="图片 10" descr="标志与中英文上下组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17B5C1C-A221-236B-E7B4-668466D61F2C}"/>
              </a:ext>
            </a:extLst>
          </p:cNvPr>
          <p:cNvSpPr txBox="1"/>
          <p:nvPr/>
        </p:nvSpPr>
        <p:spPr>
          <a:xfrm>
            <a:off x="404671" y="1029802"/>
            <a:ext cx="11033790" cy="87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在量子机器学习中，</a:t>
            </a:r>
            <a:r>
              <a:rPr lang="zh-CN" altLang="en-US" dirty="0">
                <a:solidFill>
                  <a:srgbClr val="FF0000"/>
                </a:solidFill>
              </a:rPr>
              <a:t>振幅编码</a:t>
            </a:r>
            <a:r>
              <a:rPr lang="zh-CN" altLang="en-US" dirty="0"/>
              <a:t>是一种将经典数据编码到量子态的振幅值上，以供量子算法处理的基本方法。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</a:rPr>
              <a:t>该编码方式可以高效利用量子态的多个维度，使量子算法在更小的系统上处理大规模的数据。</a:t>
            </a:r>
            <a:endParaRPr lang="en-US" altLang="zh-CN" dirty="0">
              <a:effectLst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DEB8D0-C197-9811-87FB-D1C5A8E3D621}"/>
              </a:ext>
            </a:extLst>
          </p:cNvPr>
          <p:cNvGrpSpPr/>
          <p:nvPr/>
        </p:nvGrpSpPr>
        <p:grpSpPr>
          <a:xfrm>
            <a:off x="404671" y="2225358"/>
            <a:ext cx="10602070" cy="1583089"/>
            <a:chOff x="404671" y="1867182"/>
            <a:chExt cx="10602070" cy="1583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E6DF383-306F-CE99-7872-960295173981}"/>
                    </a:ext>
                  </a:extLst>
                </p:cNvPr>
                <p:cNvSpPr txBox="1"/>
                <p:nvPr/>
              </p:nvSpPr>
              <p:spPr>
                <a:xfrm>
                  <a:off x="404671" y="1867182"/>
                  <a:ext cx="10602070" cy="873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effectLst/>
                    </a:rPr>
                    <a:t>参赛团队被要求使用 </a:t>
                  </a:r>
                  <a:r>
                    <a:rPr lang="en-US" altLang="zh-CN" dirty="0" err="1">
                      <a:effectLst/>
                    </a:rPr>
                    <a:t>DeepQuantum</a:t>
                  </a:r>
                  <a:r>
                    <a:rPr lang="en-US" altLang="zh-CN" dirty="0">
                      <a:effectLst/>
                    </a:rPr>
                    <a:t> </a:t>
                  </a:r>
                  <a:r>
                    <a:rPr lang="zh-CN" altLang="en-US" dirty="0">
                      <a:effectLst/>
                    </a:rPr>
                    <a:t>实现</a:t>
                  </a:r>
                  <a:r>
                    <a:rPr lang="zh-CN" altLang="en-US" dirty="0">
                      <a:solidFill>
                        <a:srgbClr val="00B0F0"/>
                      </a:solidFill>
                      <a:effectLst/>
                    </a:rPr>
                    <a:t>振幅编码线路</a:t>
                  </a:r>
                  <a:r>
                    <a:rPr lang="zh-CN" altLang="en-US" dirty="0">
                      <a:effectLst/>
                    </a:rPr>
                    <a:t>，能够将任意实数向量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zh-CN" dirty="0">
                      <a:effectLst/>
                    </a:rPr>
                    <a:t> </a:t>
                  </a:r>
                  <a:r>
                    <a:rPr lang="zh-CN" altLang="en-US" dirty="0">
                      <a:effectLst/>
                    </a:rPr>
                    <a:t>编码到量子态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a14:m>
                  <a:r>
                    <a:rPr lang="en-US" altLang="zh-CN" dirty="0">
                      <a:effectLst/>
                    </a:rPr>
                    <a:t> </a:t>
                  </a:r>
                  <a:r>
                    <a:rPr lang="zh-CN" altLang="en-US" dirty="0">
                      <a:effectLst/>
                    </a:rPr>
                    <a:t>中，</a:t>
                  </a:r>
                  <a:endParaRPr lang="en-US" altLang="zh-CN" dirty="0">
                    <a:effectLst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effectLst/>
                    </a:rPr>
                    <a:t>其中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altLang="zh-CN" dirty="0">
                      <a:effectLst/>
                    </a:rPr>
                    <a:t> </a:t>
                  </a:r>
                  <a:r>
                    <a:rPr lang="zh-CN" altLang="en-US" dirty="0">
                      <a:effectLst/>
                    </a:rPr>
                    <a:t>是归一化常数；然后使用</a:t>
                  </a:r>
                  <a:r>
                    <a:rPr lang="zh-CN" altLang="en-US" dirty="0">
                      <a:solidFill>
                        <a:srgbClr val="00B0F0"/>
                      </a:solidFill>
                      <a:effectLst/>
                    </a:rPr>
                    <a:t>量子神经网络</a:t>
                  </a:r>
                  <a:r>
                    <a:rPr lang="zh-CN" altLang="en-US" dirty="0">
                      <a:effectLst/>
                    </a:rPr>
                    <a:t>对输入数据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zh-CN" dirty="0">
                      <a:effectLst/>
                    </a:rPr>
                    <a:t> </a:t>
                  </a:r>
                  <a:r>
                    <a:rPr lang="zh-CN" altLang="en-US" dirty="0">
                      <a:effectLst/>
                    </a:rPr>
                    <a:t>进行分类。</a:t>
                  </a:r>
                  <a:endParaRPr lang="en-US" altLang="zh-CN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E6DF383-306F-CE99-7872-960295173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71" y="1867182"/>
                  <a:ext cx="10602070" cy="873957"/>
                </a:xfrm>
                <a:prstGeom prst="rect">
                  <a:avLst/>
                </a:prstGeom>
                <a:blipFill>
                  <a:blip r:embed="rId5"/>
                  <a:stretch>
                    <a:fillRect l="-460" b="-10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5BBE562-072C-C7C1-E493-8BFF38DF9800}"/>
                    </a:ext>
                  </a:extLst>
                </p:cNvPr>
                <p:cNvSpPr txBox="1"/>
                <p:nvPr/>
              </p:nvSpPr>
              <p:spPr>
                <a:xfrm>
                  <a:off x="4847362" y="2778036"/>
                  <a:ext cx="1716687" cy="672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5BBE562-072C-C7C1-E493-8BFF38DF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362" y="2778036"/>
                  <a:ext cx="1716687" cy="6722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59F9683-3F32-3ECA-D02A-BB0276A43BC6}"/>
              </a:ext>
            </a:extLst>
          </p:cNvPr>
          <p:cNvSpPr txBox="1"/>
          <p:nvPr/>
        </p:nvSpPr>
        <p:spPr>
          <a:xfrm>
            <a:off x="404671" y="3758686"/>
            <a:ext cx="10104048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决赛要求在 </a:t>
            </a:r>
            <a:r>
              <a:rPr lang="en-US" altLang="zh-CN" dirty="0"/>
              <a:t>CIFAR10 </a:t>
            </a:r>
            <a:r>
              <a:rPr lang="zh-CN" altLang="en-US" dirty="0"/>
              <a:t>数据集上：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实现振幅编码线路，将 </a:t>
            </a:r>
            <a:r>
              <a:rPr lang="en-US" altLang="zh-CN" dirty="0"/>
              <a:t>32 * 32 * 3 </a:t>
            </a:r>
            <a:r>
              <a:rPr lang="zh-CN" altLang="en-US" dirty="0"/>
              <a:t>个像素值振幅编码到 </a:t>
            </a:r>
            <a:r>
              <a:rPr lang="en-US" altLang="zh-CN" dirty="0"/>
              <a:t>12 </a:t>
            </a:r>
            <a:r>
              <a:rPr lang="zh-CN" altLang="en-US" dirty="0"/>
              <a:t>个量子比特上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训练量子神经网络，对数字 </a:t>
            </a:r>
            <a:r>
              <a:rPr lang="fr-FR" altLang="zh-CN" dirty="0"/>
              <a:t>ship</a:t>
            </a:r>
            <a:r>
              <a:rPr lang="zh-CN" altLang="en-US" dirty="0"/>
              <a:t>、</a:t>
            </a:r>
            <a:r>
              <a:rPr lang="en-US" altLang="zh-CN" dirty="0"/>
              <a:t>horse</a:t>
            </a:r>
            <a:r>
              <a:rPr lang="zh-CN" altLang="en-US" dirty="0"/>
              <a:t>、</a:t>
            </a:r>
            <a:r>
              <a:rPr lang="fr-FR" altLang="zh-CN" dirty="0"/>
              <a:t>truck</a:t>
            </a:r>
            <a:r>
              <a:rPr lang="zh-CN" altLang="en-US" dirty="0"/>
              <a:t>、</a:t>
            </a:r>
            <a:r>
              <a:rPr lang="fr-FR" altLang="zh-CN" dirty="0"/>
              <a:t>automobile</a:t>
            </a:r>
            <a:r>
              <a:rPr lang="zh-CN" altLang="en-US" dirty="0"/>
              <a:t>、</a:t>
            </a:r>
            <a:r>
              <a:rPr lang="fr-FR" altLang="zh-CN" dirty="0"/>
              <a:t>bird</a:t>
            </a:r>
            <a:r>
              <a:rPr lang="en-US" altLang="zh-CN" dirty="0"/>
              <a:t> </a:t>
            </a:r>
            <a:r>
              <a:rPr lang="zh-CN" altLang="en-US" dirty="0"/>
              <a:t>对应的数据编码进行 </a:t>
            </a:r>
            <a:r>
              <a:rPr lang="en-US" altLang="zh-CN" dirty="0"/>
              <a:t>5 </a:t>
            </a:r>
            <a:r>
              <a:rPr lang="zh-CN" altLang="en-US" dirty="0"/>
              <a:t>分类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CC1849-A9CB-220A-F045-C66D117C383C}"/>
                  </a:ext>
                </a:extLst>
              </p:cNvPr>
              <p:cNvSpPr txBox="1"/>
              <p:nvPr/>
            </p:nvSpPr>
            <p:spPr>
              <a:xfrm>
                <a:off x="2064640" y="5260381"/>
                <a:ext cx="806272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core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Fidelity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Accuracy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gate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</m:num>
                            <m:den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+0.1∗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runtime</m:t>
                                  </m:r>
                                </m:num>
                                <m:den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360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CC1849-A9CB-220A-F045-C66D117C3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640" y="5260381"/>
                <a:ext cx="8062720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4715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/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/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赛题回顾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11" name="图片 10" descr="标志与中英文上下组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BBE562-072C-C7C1-E493-8BFF38DF9800}"/>
                  </a:ext>
                </a:extLst>
              </p:cNvPr>
              <p:cNvSpPr txBox="1"/>
              <p:nvPr/>
            </p:nvSpPr>
            <p:spPr>
              <a:xfrm>
                <a:off x="3834941" y="1992939"/>
                <a:ext cx="5751511" cy="949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0001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1111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5BBE562-072C-C7C1-E493-8BFF38DF9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41" y="1992939"/>
                <a:ext cx="5751511" cy="9492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62139788-CA67-18B8-CE3A-8D0CBDAF7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055412"/>
                  </p:ext>
                </p:extLst>
              </p:nvPr>
            </p:nvGraphicFramePr>
            <p:xfrm>
              <a:off x="1125546" y="1503858"/>
              <a:ext cx="1564316" cy="1567004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91079">
                      <a:extLst>
                        <a:ext uri="{9D8B030D-6E8A-4147-A177-3AD203B41FA5}">
                          <a16:colId xmlns:a16="http://schemas.microsoft.com/office/drawing/2014/main" val="1009209305"/>
                        </a:ext>
                      </a:extLst>
                    </a:gridCol>
                    <a:gridCol w="391079">
                      <a:extLst>
                        <a:ext uri="{9D8B030D-6E8A-4147-A177-3AD203B41FA5}">
                          <a16:colId xmlns:a16="http://schemas.microsoft.com/office/drawing/2014/main" val="759404356"/>
                        </a:ext>
                      </a:extLst>
                    </a:gridCol>
                    <a:gridCol w="391079">
                      <a:extLst>
                        <a:ext uri="{9D8B030D-6E8A-4147-A177-3AD203B41FA5}">
                          <a16:colId xmlns:a16="http://schemas.microsoft.com/office/drawing/2014/main" val="519249709"/>
                        </a:ext>
                      </a:extLst>
                    </a:gridCol>
                    <a:gridCol w="391079">
                      <a:extLst>
                        <a:ext uri="{9D8B030D-6E8A-4147-A177-3AD203B41FA5}">
                          <a16:colId xmlns:a16="http://schemas.microsoft.com/office/drawing/2014/main" val="1334078039"/>
                        </a:ext>
                      </a:extLst>
                    </a:gridCol>
                  </a:tblGrid>
                  <a:tr h="39175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3340288"/>
                      </a:ext>
                    </a:extLst>
                  </a:tr>
                  <a:tr h="391751"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3410705"/>
                      </a:ext>
                    </a:extLst>
                  </a:tr>
                  <a:tr h="391751"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3573672"/>
                      </a:ext>
                    </a:extLst>
                  </a:tr>
                  <a:tr h="391751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3342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62139788-CA67-18B8-CE3A-8D0CBDAF7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055412"/>
                  </p:ext>
                </p:extLst>
              </p:nvPr>
            </p:nvGraphicFramePr>
            <p:xfrm>
              <a:off x="1125546" y="1503858"/>
              <a:ext cx="1564316" cy="1567004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91079">
                      <a:extLst>
                        <a:ext uri="{9D8B030D-6E8A-4147-A177-3AD203B41FA5}">
                          <a16:colId xmlns:a16="http://schemas.microsoft.com/office/drawing/2014/main" val="1009209305"/>
                        </a:ext>
                      </a:extLst>
                    </a:gridCol>
                    <a:gridCol w="391079">
                      <a:extLst>
                        <a:ext uri="{9D8B030D-6E8A-4147-A177-3AD203B41FA5}">
                          <a16:colId xmlns:a16="http://schemas.microsoft.com/office/drawing/2014/main" val="759404356"/>
                        </a:ext>
                      </a:extLst>
                    </a:gridCol>
                    <a:gridCol w="391079">
                      <a:extLst>
                        <a:ext uri="{9D8B030D-6E8A-4147-A177-3AD203B41FA5}">
                          <a16:colId xmlns:a16="http://schemas.microsoft.com/office/drawing/2014/main" val="519249709"/>
                        </a:ext>
                      </a:extLst>
                    </a:gridCol>
                    <a:gridCol w="391079">
                      <a:extLst>
                        <a:ext uri="{9D8B030D-6E8A-4147-A177-3AD203B41FA5}">
                          <a16:colId xmlns:a16="http://schemas.microsoft.com/office/drawing/2014/main" val="1334078039"/>
                        </a:ext>
                      </a:extLst>
                    </a:gridCol>
                  </a:tblGrid>
                  <a:tr h="39175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538" t="-4615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3125" t="-4615" r="-2046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3340288"/>
                      </a:ext>
                    </a:extLst>
                  </a:tr>
                  <a:tr h="391751"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3410705"/>
                      </a:ext>
                    </a:extLst>
                  </a:tr>
                  <a:tr h="391751"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3573672"/>
                      </a:ext>
                    </a:extLst>
                  </a:tr>
                  <a:tr h="391751"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4688" t="-307813" r="-3125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3428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24C0901D-72E8-2C62-3BCE-2CDF2F8B9855}"/>
              </a:ext>
            </a:extLst>
          </p:cNvPr>
          <p:cNvSpPr/>
          <p:nvPr/>
        </p:nvSpPr>
        <p:spPr>
          <a:xfrm>
            <a:off x="2928769" y="2156896"/>
            <a:ext cx="841120" cy="260927"/>
          </a:xfrm>
          <a:prstGeom prst="rightArrow">
            <a:avLst>
              <a:gd name="adj1" fmla="val 50000"/>
              <a:gd name="adj2" fmla="val 73678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16" name="组合 1415">
            <a:extLst>
              <a:ext uri="{FF2B5EF4-FFF2-40B4-BE49-F238E27FC236}">
                <a16:creationId xmlns:a16="http://schemas.microsoft.com/office/drawing/2014/main" id="{DB376EAB-AFAA-7BB4-CB24-4CE5796592D0}"/>
              </a:ext>
            </a:extLst>
          </p:cNvPr>
          <p:cNvGrpSpPr/>
          <p:nvPr/>
        </p:nvGrpSpPr>
        <p:grpSpPr>
          <a:xfrm>
            <a:off x="3352802" y="3484768"/>
            <a:ext cx="4990738" cy="2081168"/>
            <a:chOff x="2689862" y="3332791"/>
            <a:chExt cx="4990738" cy="2081168"/>
          </a:xfrm>
        </p:grpSpPr>
        <p:grpSp>
          <p:nvGrpSpPr>
            <p:cNvPr id="1414" name="组合 1413">
              <a:extLst>
                <a:ext uri="{FF2B5EF4-FFF2-40B4-BE49-F238E27FC236}">
                  <a16:creationId xmlns:a16="http://schemas.microsoft.com/office/drawing/2014/main" id="{6C24871B-3787-3B31-F019-78B753026D07}"/>
                </a:ext>
              </a:extLst>
            </p:cNvPr>
            <p:cNvGrpSpPr/>
            <p:nvPr/>
          </p:nvGrpSpPr>
          <p:grpSpPr>
            <a:xfrm>
              <a:off x="2689862" y="3722315"/>
              <a:ext cx="4990738" cy="1691644"/>
              <a:chOff x="2928769" y="3915821"/>
              <a:chExt cx="4990738" cy="1691644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C25A0899-C24F-C7E0-54DF-F30A02C30F9B}"/>
                  </a:ext>
                </a:extLst>
              </p:cNvPr>
              <p:cNvGrpSpPr/>
              <p:nvPr/>
            </p:nvGrpSpPr>
            <p:grpSpPr>
              <a:xfrm>
                <a:off x="2928769" y="3998797"/>
                <a:ext cx="4031649" cy="1477328"/>
                <a:chOff x="1907704" y="3930733"/>
                <a:chExt cx="4031649" cy="1477328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892E4FB-CB77-1B62-BC7C-5013FCAF2CE4}"/>
                    </a:ext>
                  </a:extLst>
                </p:cNvPr>
                <p:cNvGrpSpPr/>
                <p:nvPr/>
              </p:nvGrpSpPr>
              <p:grpSpPr>
                <a:xfrm>
                  <a:off x="1907704" y="3930733"/>
                  <a:ext cx="449477" cy="1477328"/>
                  <a:chOff x="2046588" y="4085193"/>
                  <a:chExt cx="449477" cy="147732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文本框 18">
                        <a:extLst>
                          <a:ext uri="{FF2B5EF4-FFF2-40B4-BE49-F238E27FC236}">
                            <a16:creationId xmlns:a16="http://schemas.microsoft.com/office/drawing/2014/main" id="{FA8274D8-3A0C-BDA5-F512-0D3C70117F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46588" y="4085193"/>
                        <a:ext cx="44947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文本框 18">
                        <a:extLst>
                          <a:ext uri="{FF2B5EF4-FFF2-40B4-BE49-F238E27FC236}">
                            <a16:creationId xmlns:a16="http://schemas.microsoft.com/office/drawing/2014/main" id="{FA8274D8-3A0C-BDA5-F512-0D3C70117F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46588" y="4085193"/>
                        <a:ext cx="44947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文本框 19">
                        <a:extLst>
                          <a:ext uri="{FF2B5EF4-FFF2-40B4-BE49-F238E27FC236}">
                            <a16:creationId xmlns:a16="http://schemas.microsoft.com/office/drawing/2014/main" id="{A9EAAA26-53A6-8850-471A-F3DED9ECDE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46588" y="4454525"/>
                        <a:ext cx="44947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文本框 19">
                        <a:extLst>
                          <a:ext uri="{FF2B5EF4-FFF2-40B4-BE49-F238E27FC236}">
                            <a16:creationId xmlns:a16="http://schemas.microsoft.com/office/drawing/2014/main" id="{A9EAAA26-53A6-8850-471A-F3DED9ECDE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46588" y="4454525"/>
                        <a:ext cx="449477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EA3407AA-B894-6756-A579-B3BC9E6097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46588" y="4823857"/>
                        <a:ext cx="44947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EA3407AA-B894-6756-A579-B3BC9E6097D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46588" y="4823857"/>
                        <a:ext cx="449477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EA23997F-2FC2-B203-18CE-75642D8C6D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46588" y="5193189"/>
                        <a:ext cx="44947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EA23997F-2FC2-B203-18CE-75642D8C6D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46588" y="5193189"/>
                        <a:ext cx="449477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3167912-2CF8-CF53-9E2C-44B911D5D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5741" y="4134449"/>
                  <a:ext cx="36729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FD469F4B-2782-C71A-56BD-CDD62966B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6437" y="4504019"/>
                  <a:ext cx="36729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1E9DFC82-EB14-9E05-5F8C-4851C5F57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5741" y="4871684"/>
                  <a:ext cx="36729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37D5DC97-E1D9-AFB3-E9EE-EAB4C8BD7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5741" y="5243159"/>
                  <a:ext cx="367291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8" name="文本框 1407">
                <a:extLst>
                  <a:ext uri="{FF2B5EF4-FFF2-40B4-BE49-F238E27FC236}">
                    <a16:creationId xmlns:a16="http://schemas.microsoft.com/office/drawing/2014/main" id="{9982CE97-0C67-6550-47B2-FD99B8CCD534}"/>
                  </a:ext>
                </a:extLst>
              </p:cNvPr>
              <p:cNvSpPr txBox="1"/>
              <p:nvPr/>
            </p:nvSpPr>
            <p:spPr>
              <a:xfrm>
                <a:off x="7457842" y="3915821"/>
                <a:ext cx="461665" cy="1691639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altLang="zh-CN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label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9" name="箭头: 右 1408">
                <a:extLst>
                  <a:ext uri="{FF2B5EF4-FFF2-40B4-BE49-F238E27FC236}">
                    <a16:creationId xmlns:a16="http://schemas.microsoft.com/office/drawing/2014/main" id="{19EE5DE5-9990-0AE3-349C-A52B339C8987}"/>
                  </a:ext>
                </a:extLst>
              </p:cNvPr>
              <p:cNvSpPr/>
              <p:nvPr/>
            </p:nvSpPr>
            <p:spPr>
              <a:xfrm>
                <a:off x="7071762" y="4639871"/>
                <a:ext cx="386080" cy="195179"/>
              </a:xfrm>
              <a:prstGeom prst="rightArrow">
                <a:avLst>
                  <a:gd name="adj1" fmla="val 50000"/>
                  <a:gd name="adj2" fmla="val 76419"/>
                </a:avLst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0" name="矩形: 圆角 1409">
                <a:extLst>
                  <a:ext uri="{FF2B5EF4-FFF2-40B4-BE49-F238E27FC236}">
                    <a16:creationId xmlns:a16="http://schemas.microsoft.com/office/drawing/2014/main" id="{5924D2A5-946C-47A7-467B-B2B7AAA7BC76}"/>
                  </a:ext>
                </a:extLst>
              </p:cNvPr>
              <p:cNvSpPr/>
              <p:nvPr/>
            </p:nvSpPr>
            <p:spPr>
              <a:xfrm>
                <a:off x="3555615" y="3915826"/>
                <a:ext cx="1104958" cy="16916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</a:t>
                </a:r>
              </a:p>
            </p:txBody>
          </p:sp>
          <p:sp>
            <p:nvSpPr>
              <p:cNvPr id="1412" name="矩形: 圆角 1411">
                <a:extLst>
                  <a:ext uri="{FF2B5EF4-FFF2-40B4-BE49-F238E27FC236}">
                    <a16:creationId xmlns:a16="http://schemas.microsoft.com/office/drawing/2014/main" id="{42980AC6-024A-68D7-824B-1E6277905F57}"/>
                  </a:ext>
                </a:extLst>
              </p:cNvPr>
              <p:cNvSpPr/>
              <p:nvPr/>
            </p:nvSpPr>
            <p:spPr>
              <a:xfrm>
                <a:off x="4837942" y="3915826"/>
                <a:ext cx="1333442" cy="169163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Ansatz (θ)</a:t>
                </a:r>
              </a:p>
            </p:txBody>
          </p:sp>
          <p:sp>
            <p:nvSpPr>
              <p:cNvPr id="1413" name="矩形: 圆角 1412">
                <a:extLst>
                  <a:ext uri="{FF2B5EF4-FFF2-40B4-BE49-F238E27FC236}">
                    <a16:creationId xmlns:a16="http://schemas.microsoft.com/office/drawing/2014/main" id="{0DF8BB7F-2231-A719-0B3B-D62B8792C897}"/>
                  </a:ext>
                </a:extLst>
              </p:cNvPr>
              <p:cNvSpPr/>
              <p:nvPr/>
            </p:nvSpPr>
            <p:spPr>
              <a:xfrm>
                <a:off x="6346893" y="3915825"/>
                <a:ext cx="433258" cy="169163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</a:t>
                </a:r>
              </a:p>
            </p:txBody>
          </p:sp>
        </p:grpSp>
        <p:sp>
          <p:nvSpPr>
            <p:cNvPr id="1415" name="文本框 1414">
              <a:extLst>
                <a:ext uri="{FF2B5EF4-FFF2-40B4-BE49-F238E27FC236}">
                  <a16:creationId xmlns:a16="http://schemas.microsoft.com/office/drawing/2014/main" id="{69F93899-975A-8F95-9952-ABC1734DCF06}"/>
                </a:ext>
              </a:extLst>
            </p:cNvPr>
            <p:cNvSpPr txBox="1"/>
            <p:nvPr/>
          </p:nvSpPr>
          <p:spPr>
            <a:xfrm>
              <a:off x="5211767" y="333279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变分量子分类器</a:t>
              </a:r>
            </a:p>
          </p:txBody>
        </p:sp>
      </p:grpSp>
      <p:sp>
        <p:nvSpPr>
          <p:cNvPr id="1417" name="箭头: 下 1416">
            <a:extLst>
              <a:ext uri="{FF2B5EF4-FFF2-40B4-BE49-F238E27FC236}">
                <a16:creationId xmlns:a16="http://schemas.microsoft.com/office/drawing/2014/main" id="{5A2721F7-8322-BCD8-3EDD-E22C4B385405}"/>
              </a:ext>
            </a:extLst>
          </p:cNvPr>
          <p:cNvSpPr/>
          <p:nvPr/>
        </p:nvSpPr>
        <p:spPr>
          <a:xfrm>
            <a:off x="4251015" y="2739326"/>
            <a:ext cx="283429" cy="949234"/>
          </a:xfrm>
          <a:prstGeom prst="downArrow">
            <a:avLst>
              <a:gd name="adj1" fmla="val 50000"/>
              <a:gd name="adj2" fmla="val 8226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8" name="文本框 1417">
            <a:extLst>
              <a:ext uri="{FF2B5EF4-FFF2-40B4-BE49-F238E27FC236}">
                <a16:creationId xmlns:a16="http://schemas.microsoft.com/office/drawing/2014/main" id="{44C370CF-7550-F1A3-5D12-78484A845DD3}"/>
              </a:ext>
            </a:extLst>
          </p:cNvPr>
          <p:cNvSpPr txBox="1"/>
          <p:nvPr/>
        </p:nvSpPr>
        <p:spPr>
          <a:xfrm>
            <a:off x="4532127" y="29837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振幅编码</a:t>
            </a:r>
          </a:p>
        </p:txBody>
      </p:sp>
      <p:sp>
        <p:nvSpPr>
          <p:cNvPr id="1419" name="文本框 1418">
            <a:extLst>
              <a:ext uri="{FF2B5EF4-FFF2-40B4-BE49-F238E27FC236}">
                <a16:creationId xmlns:a16="http://schemas.microsoft.com/office/drawing/2014/main" id="{49B48195-3705-32F6-F04F-8861E6A79947}"/>
              </a:ext>
            </a:extLst>
          </p:cNvPr>
          <p:cNvSpPr txBox="1"/>
          <p:nvPr/>
        </p:nvSpPr>
        <p:spPr>
          <a:xfrm>
            <a:off x="1456298" y="11599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图像像素</a:t>
            </a:r>
          </a:p>
        </p:txBody>
      </p:sp>
      <p:grpSp>
        <p:nvGrpSpPr>
          <p:cNvPr id="1426" name="组合 1425">
            <a:extLst>
              <a:ext uri="{FF2B5EF4-FFF2-40B4-BE49-F238E27FC236}">
                <a16:creationId xmlns:a16="http://schemas.microsoft.com/office/drawing/2014/main" id="{4F1B1601-4B0E-5C42-0422-06702262344F}"/>
              </a:ext>
            </a:extLst>
          </p:cNvPr>
          <p:cNvGrpSpPr/>
          <p:nvPr/>
        </p:nvGrpSpPr>
        <p:grpSpPr>
          <a:xfrm>
            <a:off x="3502040" y="5370704"/>
            <a:ext cx="1104958" cy="1147671"/>
            <a:chOff x="3502040" y="5370704"/>
            <a:chExt cx="1104958" cy="11476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1" name="文本框 1420">
                  <a:extLst>
                    <a:ext uri="{FF2B5EF4-FFF2-40B4-BE49-F238E27FC236}">
                      <a16:creationId xmlns:a16="http://schemas.microsoft.com/office/drawing/2014/main" id="{AEA67ED3-03B4-F77B-9531-E0BDA913F95A}"/>
                    </a:ext>
                  </a:extLst>
                </p:cNvPr>
                <p:cNvSpPr txBox="1"/>
                <p:nvPr/>
              </p:nvSpPr>
              <p:spPr>
                <a:xfrm>
                  <a:off x="3502040" y="5933600"/>
                  <a:ext cx="110495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Fidelity</m:t>
                        </m:r>
                      </m:oMath>
                    </m:oMathPara>
                  </a14:m>
                  <a:endParaRPr lang="en-US" altLang="zh-CN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gate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count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21" name="文本框 1420">
                  <a:extLst>
                    <a:ext uri="{FF2B5EF4-FFF2-40B4-BE49-F238E27FC236}">
                      <a16:creationId xmlns:a16="http://schemas.microsoft.com/office/drawing/2014/main" id="{AEA67ED3-03B4-F77B-9531-E0BDA913F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040" y="5933600"/>
                  <a:ext cx="1104958" cy="584775"/>
                </a:xfrm>
                <a:prstGeom prst="rect">
                  <a:avLst/>
                </a:prstGeom>
                <a:blipFill>
                  <a:blip r:embed="rId12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4" name="箭头: 下 1423">
              <a:extLst>
                <a:ext uri="{FF2B5EF4-FFF2-40B4-BE49-F238E27FC236}">
                  <a16:creationId xmlns:a16="http://schemas.microsoft.com/office/drawing/2014/main" id="{F57CD2D4-505D-3660-D333-1720EA9A0D86}"/>
                </a:ext>
              </a:extLst>
            </p:cNvPr>
            <p:cNvSpPr/>
            <p:nvPr/>
          </p:nvSpPr>
          <p:spPr>
            <a:xfrm rot="1675040">
              <a:off x="4191454" y="5370704"/>
              <a:ext cx="179385" cy="629534"/>
            </a:xfrm>
            <a:prstGeom prst="downArrow">
              <a:avLst>
                <a:gd name="adj1" fmla="val 50000"/>
                <a:gd name="adj2" fmla="val 93149"/>
              </a:avLst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7" name="组合 1426">
            <a:extLst>
              <a:ext uri="{FF2B5EF4-FFF2-40B4-BE49-F238E27FC236}">
                <a16:creationId xmlns:a16="http://schemas.microsoft.com/office/drawing/2014/main" id="{EA580D92-BC47-0B00-5259-3B28971D8A0A}"/>
              </a:ext>
            </a:extLst>
          </p:cNvPr>
          <p:cNvGrpSpPr/>
          <p:nvPr/>
        </p:nvGrpSpPr>
        <p:grpSpPr>
          <a:xfrm>
            <a:off x="5980125" y="5337011"/>
            <a:ext cx="1165029" cy="1175354"/>
            <a:chOff x="5980125" y="5337011"/>
            <a:chExt cx="1165029" cy="11753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3" name="文本框 1422">
                  <a:extLst>
                    <a:ext uri="{FF2B5EF4-FFF2-40B4-BE49-F238E27FC236}">
                      <a16:creationId xmlns:a16="http://schemas.microsoft.com/office/drawing/2014/main" id="{CDF6A9A4-A1E3-3C62-648C-0DDCB2FFB8C8}"/>
                    </a:ext>
                  </a:extLst>
                </p:cNvPr>
                <p:cNvSpPr txBox="1"/>
                <p:nvPr/>
              </p:nvSpPr>
              <p:spPr>
                <a:xfrm>
                  <a:off x="5980125" y="5927590"/>
                  <a:ext cx="1165029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Accuracy</m:t>
                        </m:r>
                      </m:oMath>
                    </m:oMathPara>
                  </a14:m>
                  <a:endParaRPr lang="en-US" altLang="zh-CN" sz="16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runtime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23" name="文本框 1422">
                  <a:extLst>
                    <a:ext uri="{FF2B5EF4-FFF2-40B4-BE49-F238E27FC236}">
                      <a16:creationId xmlns:a16="http://schemas.microsoft.com/office/drawing/2014/main" id="{CDF6A9A4-A1E3-3C62-648C-0DDCB2FFB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125" y="5927590"/>
                  <a:ext cx="1165029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5" name="箭头: 下 1424">
              <a:extLst>
                <a:ext uri="{FF2B5EF4-FFF2-40B4-BE49-F238E27FC236}">
                  <a16:creationId xmlns:a16="http://schemas.microsoft.com/office/drawing/2014/main" id="{33A9B0F6-B90E-6535-5C60-8872A3AB6B2E}"/>
                </a:ext>
              </a:extLst>
            </p:cNvPr>
            <p:cNvSpPr/>
            <p:nvPr/>
          </p:nvSpPr>
          <p:spPr>
            <a:xfrm rot="20227124">
              <a:off x="6097167" y="5337011"/>
              <a:ext cx="188172" cy="616810"/>
            </a:xfrm>
            <a:prstGeom prst="downArrow">
              <a:avLst>
                <a:gd name="adj1" fmla="val 50000"/>
                <a:gd name="adj2" fmla="val 93149"/>
              </a:avLst>
            </a:prstGeom>
            <a:solidFill>
              <a:srgbClr val="FF0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28" name="文本框 1427">
            <a:extLst>
              <a:ext uri="{FF2B5EF4-FFF2-40B4-BE49-F238E27FC236}">
                <a16:creationId xmlns:a16="http://schemas.microsoft.com/office/drawing/2014/main" id="{38E2F7B7-2A66-7F31-419B-F410AEA42762}"/>
              </a:ext>
            </a:extLst>
          </p:cNvPr>
          <p:cNvSpPr txBox="1"/>
          <p:nvPr/>
        </p:nvSpPr>
        <p:spPr>
          <a:xfrm>
            <a:off x="2999863" y="172163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重排列</a:t>
            </a:r>
            <a:endParaRPr lang="en-US" altLang="zh-CN" sz="1200" dirty="0"/>
          </a:p>
          <a:p>
            <a:pPr algn="ctr"/>
            <a:r>
              <a:rPr lang="zh-CN" altLang="en-US" sz="1200" dirty="0"/>
              <a:t>归一化</a:t>
            </a:r>
          </a:p>
        </p:txBody>
      </p:sp>
      <p:sp>
        <p:nvSpPr>
          <p:cNvPr id="1438" name="文本框 1437">
            <a:extLst>
              <a:ext uri="{FF2B5EF4-FFF2-40B4-BE49-F238E27FC236}">
                <a16:creationId xmlns:a16="http://schemas.microsoft.com/office/drawing/2014/main" id="{98A678CE-409E-48F1-F770-CC3DCC0DA50B}"/>
              </a:ext>
            </a:extLst>
          </p:cNvPr>
          <p:cNvSpPr txBox="1"/>
          <p:nvPr/>
        </p:nvSpPr>
        <p:spPr>
          <a:xfrm>
            <a:off x="8379299" y="443655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pred: ship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A6570-1D0C-B835-7407-17F30D00D2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59313" y="4285733"/>
            <a:ext cx="899238" cy="8687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225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952" y="0"/>
            <a:ext cx="10671678" cy="6858000"/>
            <a:chOff x="20494" y="0"/>
            <a:chExt cx="10671678" cy="6858000"/>
          </a:xfrm>
        </p:grpSpPr>
        <p:sp>
          <p:nvSpPr>
            <p:cNvPr id="50" name="任意多边形: 形状 49"/>
            <p:cNvSpPr/>
            <p:nvPr/>
          </p:nvSpPr>
          <p:spPr>
            <a:xfrm>
              <a:off x="2108433" y="0"/>
              <a:ext cx="8583739" cy="6858000"/>
            </a:xfrm>
            <a:custGeom>
              <a:avLst/>
              <a:gdLst>
                <a:gd name="connsiteX0" fmla="*/ 1677494 w 11625915"/>
                <a:gd name="connsiteY0" fmla="*/ 0 h 6858000"/>
                <a:gd name="connsiteX1" fmla="*/ 11625915 w 11625915"/>
                <a:gd name="connsiteY1" fmla="*/ 0 h 6858000"/>
                <a:gd name="connsiteX2" fmla="*/ 11625915 w 11625915"/>
                <a:gd name="connsiteY2" fmla="*/ 78629 h 6858000"/>
                <a:gd name="connsiteX3" fmla="*/ 11571466 w 11625915"/>
                <a:gd name="connsiteY3" fmla="*/ 165023 h 6858000"/>
                <a:gd name="connsiteX4" fmla="*/ 10246620 w 11625915"/>
                <a:gd name="connsiteY4" fmla="*/ 2408915 h 6858000"/>
                <a:gd name="connsiteX5" fmla="*/ 9930755 w 11625915"/>
                <a:gd name="connsiteY5" fmla="*/ 6827813 h 6858000"/>
                <a:gd name="connsiteX6" fmla="*/ 9918477 w 11625915"/>
                <a:gd name="connsiteY6" fmla="*/ 6858000 h 6858000"/>
                <a:gd name="connsiteX7" fmla="*/ 0 w 11625915"/>
                <a:gd name="connsiteY7" fmla="*/ 6858000 h 6858000"/>
                <a:gd name="connsiteX8" fmla="*/ 166815 w 11625915"/>
                <a:gd name="connsiteY8" fmla="*/ 6617836 h 6858000"/>
                <a:gd name="connsiteX9" fmla="*/ 1231027 w 11625915"/>
                <a:gd name="connsiteY9" fmla="*/ 4747704 h 6858000"/>
                <a:gd name="connsiteX10" fmla="*/ 1553091 w 11625915"/>
                <a:gd name="connsiteY10" fmla="*/ 306573 h 6858000"/>
                <a:gd name="connsiteX11" fmla="*/ 1628068 w 11625915"/>
                <a:gd name="connsiteY11" fmla="*/ 111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5915" h="6858000">
                  <a:moveTo>
                    <a:pt x="1677494" y="0"/>
                  </a:moveTo>
                  <a:lnTo>
                    <a:pt x="11625915" y="0"/>
                  </a:lnTo>
                  <a:lnTo>
                    <a:pt x="11625915" y="78629"/>
                  </a:lnTo>
                  <a:lnTo>
                    <a:pt x="11571466" y="165023"/>
                  </a:lnTo>
                  <a:cubicBezTo>
                    <a:pt x="11130312" y="844233"/>
                    <a:pt x="10434690" y="1639507"/>
                    <a:pt x="10246620" y="2408915"/>
                  </a:cubicBezTo>
                  <a:cubicBezTo>
                    <a:pt x="9925650" y="3722041"/>
                    <a:pt x="10359877" y="5624607"/>
                    <a:pt x="9930755" y="6827813"/>
                  </a:cubicBezTo>
                  <a:lnTo>
                    <a:pt x="9918477" y="6858000"/>
                  </a:lnTo>
                  <a:lnTo>
                    <a:pt x="0" y="6858000"/>
                  </a:lnTo>
                  <a:lnTo>
                    <a:pt x="166815" y="6617836"/>
                  </a:lnTo>
                  <a:cubicBezTo>
                    <a:pt x="583338" y="6028829"/>
                    <a:pt x="1076514" y="5379366"/>
                    <a:pt x="1231027" y="4747704"/>
                  </a:cubicBezTo>
                  <a:cubicBezTo>
                    <a:pt x="1553925" y="3427659"/>
                    <a:pt x="1122150" y="1516305"/>
                    <a:pt x="1553091" y="306573"/>
                  </a:cubicBezTo>
                  <a:cubicBezTo>
                    <a:pt x="1576658" y="240416"/>
                    <a:pt x="1601677" y="175473"/>
                    <a:pt x="1628068" y="111677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20494" y="0"/>
              <a:ext cx="9802832" cy="6858000"/>
            </a:xfrm>
            <a:custGeom>
              <a:avLst/>
              <a:gdLst>
                <a:gd name="connsiteX0" fmla="*/ 0 w 9802832"/>
                <a:gd name="connsiteY0" fmla="*/ 0 h 6858000"/>
                <a:gd name="connsiteX1" fmla="*/ 9611461 w 9802832"/>
                <a:gd name="connsiteY1" fmla="*/ 0 h 6858000"/>
                <a:gd name="connsiteX2" fmla="*/ 9605203 w 9802832"/>
                <a:gd name="connsiteY2" fmla="*/ 14985 h 6858000"/>
                <a:gd name="connsiteX3" fmla="*/ 8766928 w 9802832"/>
                <a:gd name="connsiteY3" fmla="*/ 1871924 h 6858000"/>
                <a:gd name="connsiteX4" fmla="*/ 9795642 w 9802832"/>
                <a:gd name="connsiteY4" fmla="*/ 4892098 h 6858000"/>
                <a:gd name="connsiteX5" fmla="*/ 8673614 w 9802832"/>
                <a:gd name="connsiteY5" fmla="*/ 6691875 h 6858000"/>
                <a:gd name="connsiteX6" fmla="*/ 8497466 w 9802832"/>
                <a:gd name="connsiteY6" fmla="*/ 6858000 h 6858000"/>
                <a:gd name="connsiteX7" fmla="*/ 0 w 980283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02832" h="6858000">
                  <a:moveTo>
                    <a:pt x="0" y="0"/>
                  </a:moveTo>
                  <a:lnTo>
                    <a:pt x="9611461" y="0"/>
                  </a:lnTo>
                  <a:lnTo>
                    <a:pt x="9605203" y="14985"/>
                  </a:lnTo>
                  <a:cubicBezTo>
                    <a:pt x="9342902" y="569438"/>
                    <a:pt x="8735269" y="1284483"/>
                    <a:pt x="8766928" y="1871924"/>
                  </a:cubicBezTo>
                  <a:cubicBezTo>
                    <a:pt x="8817584" y="2811831"/>
                    <a:pt x="9900852" y="4005646"/>
                    <a:pt x="9795642" y="4892098"/>
                  </a:cubicBezTo>
                  <a:cubicBezTo>
                    <a:pt x="9715091" y="5570787"/>
                    <a:pt x="9240527" y="6143724"/>
                    <a:pt x="8673614" y="6691875"/>
                  </a:cubicBezTo>
                  <a:lnTo>
                    <a:pt x="8497466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3838EA"/>
                </a:gs>
                <a:gs pos="0">
                  <a:srgbClr val="004AA5"/>
                </a:gs>
                <a:gs pos="100000">
                  <a:srgbClr val="0052B4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85502" y="2105561"/>
            <a:ext cx="1581427" cy="2646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2</a:t>
            </a:r>
          </a:p>
        </p:txBody>
      </p:sp>
      <p:grpSp>
        <p:nvGrpSpPr>
          <p:cNvPr id="184" name="组合 183"/>
          <p:cNvGrpSpPr/>
          <p:nvPr/>
        </p:nvGrpSpPr>
        <p:grpSpPr>
          <a:xfrm>
            <a:off x="1396604" y="4285757"/>
            <a:ext cx="503254" cy="167698"/>
            <a:chOff x="7919568" y="2773680"/>
            <a:chExt cx="1292466" cy="430686"/>
          </a:xfrm>
          <a:solidFill>
            <a:schemeClr val="accent2"/>
          </a:solidFill>
        </p:grpSpPr>
        <p:sp>
          <p:nvSpPr>
            <p:cNvPr id="185" name="箭头: V 形 184"/>
            <p:cNvSpPr/>
            <p:nvPr/>
          </p:nvSpPr>
          <p:spPr>
            <a:xfrm>
              <a:off x="791956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10800000">
            <a:off x="1468994" y="2279157"/>
            <a:ext cx="503254" cy="167698"/>
            <a:chOff x="7919568" y="2773680"/>
            <a:chExt cx="1292466" cy="430686"/>
          </a:xfrm>
          <a:solidFill>
            <a:schemeClr val="accent2"/>
          </a:solidFill>
        </p:grpSpPr>
        <p:sp>
          <p:nvSpPr>
            <p:cNvPr id="7" name="箭头: V 形 184"/>
            <p:cNvSpPr/>
            <p:nvPr/>
          </p:nvSpPr>
          <p:spPr>
            <a:xfrm>
              <a:off x="791956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85"/>
            <p:cNvSpPr/>
            <p:nvPr/>
          </p:nvSpPr>
          <p:spPr>
            <a:xfrm>
              <a:off x="8288992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箭头: V 形 186"/>
            <p:cNvSpPr/>
            <p:nvPr/>
          </p:nvSpPr>
          <p:spPr>
            <a:xfrm>
              <a:off x="8657478" y="2773680"/>
              <a:ext cx="554556" cy="430686"/>
            </a:xfrm>
            <a:prstGeom prst="chevron">
              <a:avLst>
                <a:gd name="adj" fmla="val 783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2764895" y="2198717"/>
            <a:ext cx="2613551" cy="255454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alpha val="25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8000" spc="600" dirty="0">
                <a:solidFill>
                  <a:schemeClr val="bg1"/>
                </a:solidFill>
                <a:latin typeface="优设标题黑" panose="00000500000000000000" pitchFamily="2" charset="-122"/>
                <a:ea typeface="优设标题黑" panose="00000500000000000000" pitchFamily="2" charset="-122"/>
              </a:rPr>
              <a:t>解决方案</a:t>
            </a:r>
          </a:p>
        </p:txBody>
      </p:sp>
      <p:grpSp>
        <p:nvGrpSpPr>
          <p:cNvPr id="12" name="Google Shape;1951;p49"/>
          <p:cNvGrpSpPr/>
          <p:nvPr/>
        </p:nvGrpSpPr>
        <p:grpSpPr>
          <a:xfrm flipH="1">
            <a:off x="37465" y="2655570"/>
            <a:ext cx="6151880" cy="6569075"/>
            <a:chOff x="-1238838" y="-2814271"/>
            <a:chExt cx="6191222" cy="6569036"/>
          </a:xfrm>
        </p:grpSpPr>
        <p:pic>
          <p:nvPicPr>
            <p:cNvPr id="13" name="Google Shape;1952;p49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5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2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25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28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32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图片 1" descr="数据分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0" y="654050"/>
            <a:ext cx="5781675" cy="5781675"/>
          </a:xfrm>
          <a:prstGeom prst="rect">
            <a:avLst/>
          </a:prstGeom>
        </p:spPr>
      </p:pic>
      <p:grpSp>
        <p:nvGrpSpPr>
          <p:cNvPr id="10" name="Google Shape;1951;p49"/>
          <p:cNvGrpSpPr/>
          <p:nvPr/>
        </p:nvGrpSpPr>
        <p:grpSpPr>
          <a:xfrm>
            <a:off x="-681943" y="-1798271"/>
            <a:ext cx="6191222" cy="6569036"/>
            <a:chOff x="-1238838" y="-2814271"/>
            <a:chExt cx="6191222" cy="6569036"/>
          </a:xfrm>
        </p:grpSpPr>
        <p:pic>
          <p:nvPicPr>
            <p:cNvPr id="11" name="Google Shape;1952;p49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35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39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2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5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48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52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54" name="图片 53" descr="资源 1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60" y="302895"/>
            <a:ext cx="965835" cy="541655"/>
          </a:xfrm>
          <a:prstGeom prst="rect">
            <a:avLst/>
          </a:prstGeom>
        </p:spPr>
      </p:pic>
      <p:pic>
        <p:nvPicPr>
          <p:cNvPr id="55" name="图片 54" descr="先进计算logo_画板 1-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835" y="177165"/>
            <a:ext cx="1894205" cy="764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/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/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振幅编码：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F2-all 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线路族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29" name="图片 28" descr="标志与中英文上下组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5ABC33-94C8-A4BD-E6E7-DCE3FF548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65911"/>
              </p:ext>
            </p:extLst>
          </p:nvPr>
        </p:nvGraphicFramePr>
        <p:xfrm>
          <a:off x="5565860" y="4414750"/>
          <a:ext cx="6069965" cy="211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466">
                  <a:extLst>
                    <a:ext uri="{9D8B030D-6E8A-4147-A177-3AD203B41FA5}">
                      <a16:colId xmlns:a16="http://schemas.microsoft.com/office/drawing/2014/main" val="4023358834"/>
                    </a:ext>
                  </a:extLst>
                </a:gridCol>
                <a:gridCol w="749679">
                  <a:extLst>
                    <a:ext uri="{9D8B030D-6E8A-4147-A177-3AD203B41FA5}">
                      <a16:colId xmlns:a16="http://schemas.microsoft.com/office/drawing/2014/main" val="3805475718"/>
                    </a:ext>
                  </a:extLst>
                </a:gridCol>
                <a:gridCol w="1264523">
                  <a:extLst>
                    <a:ext uri="{9D8B030D-6E8A-4147-A177-3AD203B41FA5}">
                      <a16:colId xmlns:a16="http://schemas.microsoft.com/office/drawing/2014/main" val="1772002913"/>
                    </a:ext>
                  </a:extLst>
                </a:gridCol>
                <a:gridCol w="1094299">
                  <a:extLst>
                    <a:ext uri="{9D8B030D-6E8A-4147-A177-3AD203B41FA5}">
                      <a16:colId xmlns:a16="http://schemas.microsoft.com/office/drawing/2014/main" val="3818874792"/>
                    </a:ext>
                  </a:extLst>
                </a:gridCol>
                <a:gridCol w="1300998">
                  <a:extLst>
                    <a:ext uri="{9D8B030D-6E8A-4147-A177-3AD203B41FA5}">
                      <a16:colId xmlns:a16="http://schemas.microsoft.com/office/drawing/2014/main" val="162371667"/>
                    </a:ext>
                  </a:extLst>
                </a:gridCol>
              </a:tblGrid>
              <a:tr h="3177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线路结构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门数量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保真度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得分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937635"/>
                  </a:ext>
                </a:extLst>
              </a:tr>
              <a:tr h="39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F2-all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0.919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269.3500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1583"/>
                  </a:ext>
                </a:extLst>
              </a:tr>
              <a:tr h="39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F2-all-prune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287.730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275.8135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46355"/>
                  </a:ext>
                </a:extLst>
              </a:tr>
              <a:tr h="39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F2-all-prune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2/3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241.652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0.944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276.7174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668263"/>
                  </a:ext>
                </a:extLst>
              </a:tr>
              <a:tr h="599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F2-all-prune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(no_norm)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101.446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strike="sng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287.1277</a:t>
                      </a:r>
                      <a:endParaRPr lang="zh-CN" altLang="en-US" sz="1600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6086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1AD68B2-53DA-2AE3-683F-D3BEDA02FA75}"/>
              </a:ext>
            </a:extLst>
          </p:cNvPr>
          <p:cNvGrpSpPr/>
          <p:nvPr/>
        </p:nvGrpSpPr>
        <p:grpSpPr>
          <a:xfrm>
            <a:off x="399708" y="1180147"/>
            <a:ext cx="3843433" cy="2147534"/>
            <a:chOff x="399708" y="1180147"/>
            <a:chExt cx="3843433" cy="214753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0EC53F7-73EA-F015-2693-4174DCC1446E}"/>
                </a:ext>
              </a:extLst>
            </p:cNvPr>
            <p:cNvSpPr txBox="1"/>
            <p:nvPr/>
          </p:nvSpPr>
          <p:spPr>
            <a:xfrm>
              <a:off x="399708" y="1180147"/>
              <a:ext cx="806703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/>
                <a:t>F2 gate</a:t>
              </a:r>
              <a:endParaRPr lang="zh-CN" altLang="en-US" sz="1400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E726011-06BB-6315-C4ED-5FF735824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03" r="-1"/>
            <a:stretch/>
          </p:blipFill>
          <p:spPr>
            <a:xfrm>
              <a:off x="410415" y="1721366"/>
              <a:ext cx="1131274" cy="1104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898909E-98D7-6040-DABE-E3424AF0D623}"/>
                    </a:ext>
                  </a:extLst>
                </p:cNvPr>
                <p:cNvSpPr txBox="1"/>
                <p:nvPr/>
              </p:nvSpPr>
              <p:spPr>
                <a:xfrm>
                  <a:off x="1816873" y="1741170"/>
                  <a:ext cx="2426268" cy="10652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8E03BA1-9990-4200-7098-89C5E6F34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873" y="1741170"/>
                  <a:ext cx="2426268" cy="10652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C3EA437-27A8-E1A3-0A09-C03F56878D14}"/>
                    </a:ext>
                  </a:extLst>
                </p:cNvPr>
                <p:cNvSpPr txBox="1"/>
                <p:nvPr/>
              </p:nvSpPr>
              <p:spPr>
                <a:xfrm>
                  <a:off x="696932" y="2958349"/>
                  <a:ext cx="335560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C3EA437-27A8-E1A3-0A09-C03F56878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32" y="2958349"/>
                  <a:ext cx="335560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31F716F-C662-03FF-1E3C-206C0E468F94}"/>
              </a:ext>
            </a:extLst>
          </p:cNvPr>
          <p:cNvSpPr txBox="1"/>
          <p:nvPr/>
        </p:nvSpPr>
        <p:spPr>
          <a:xfrm>
            <a:off x="5307810" y="3250363"/>
            <a:ext cx="6845144" cy="1137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优化小</a:t>
            </a:r>
            <a:r>
              <a:rPr lang="en-US" altLang="zh-CN" sz="2000" dirty="0"/>
              <a:t>Trick</a:t>
            </a:r>
          </a:p>
          <a:p>
            <a:pPr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剪枝：移除掉部分</a:t>
            </a:r>
            <a:r>
              <a:rPr lang="zh-CN" altLang="en-US" dirty="0">
                <a:solidFill>
                  <a:srgbClr val="00B0F0"/>
                </a:solidFill>
              </a:rPr>
              <a:t>旋转角较小</a:t>
            </a:r>
            <a:r>
              <a:rPr lang="zh-CN" altLang="en-US" dirty="0"/>
              <a:t>的门，再对线路进行微调</a:t>
            </a:r>
            <a:endParaRPr lang="en-US" altLang="zh-CN" dirty="0"/>
          </a:p>
          <a:p>
            <a:pPr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降低数据复杂度：无符号数据不用学习相位，编码难度更低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440" name="组合 1439">
            <a:extLst>
              <a:ext uri="{FF2B5EF4-FFF2-40B4-BE49-F238E27FC236}">
                <a16:creationId xmlns:a16="http://schemas.microsoft.com/office/drawing/2014/main" id="{167DFE60-A4B6-7AA0-3378-458C3AAC1E16}"/>
              </a:ext>
            </a:extLst>
          </p:cNvPr>
          <p:cNvGrpSpPr/>
          <p:nvPr/>
        </p:nvGrpSpPr>
        <p:grpSpPr>
          <a:xfrm>
            <a:off x="399707" y="3511030"/>
            <a:ext cx="4800090" cy="2942926"/>
            <a:chOff x="399707" y="3511030"/>
            <a:chExt cx="4800090" cy="294292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BCEE60F-9D43-50A0-6D00-45F429FBCAFC}"/>
                </a:ext>
              </a:extLst>
            </p:cNvPr>
            <p:cNvGrpSpPr/>
            <p:nvPr/>
          </p:nvGrpSpPr>
          <p:grpSpPr>
            <a:xfrm>
              <a:off x="399707" y="3511030"/>
              <a:ext cx="4800090" cy="2942926"/>
              <a:chOff x="399708" y="3511030"/>
              <a:chExt cx="4785763" cy="2942926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2600A44-2782-A511-BB72-14A78DD3E065}"/>
                  </a:ext>
                </a:extLst>
              </p:cNvPr>
              <p:cNvGrpSpPr/>
              <p:nvPr/>
            </p:nvGrpSpPr>
            <p:grpSpPr>
              <a:xfrm>
                <a:off x="696046" y="4172937"/>
                <a:ext cx="4489425" cy="2281019"/>
                <a:chOff x="2000421" y="4270384"/>
                <a:chExt cx="4178526" cy="2070254"/>
              </a:xfrm>
            </p:grpSpPr>
            <p:sp>
              <p:nvSpPr>
                <p:cNvPr id="1408" name="矩形 1407">
                  <a:extLst>
                    <a:ext uri="{FF2B5EF4-FFF2-40B4-BE49-F238E27FC236}">
                      <a16:creationId xmlns:a16="http://schemas.microsoft.com/office/drawing/2014/main" id="{98D7FE2C-E9D5-EC65-4959-13B2E828D73B}"/>
                    </a:ext>
                  </a:extLst>
                </p:cNvPr>
                <p:cNvSpPr/>
                <p:nvPr/>
              </p:nvSpPr>
              <p:spPr>
                <a:xfrm>
                  <a:off x="3060074" y="4270384"/>
                  <a:ext cx="2144102" cy="168685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411" name="组合 1410">
                  <a:extLst>
                    <a:ext uri="{FF2B5EF4-FFF2-40B4-BE49-F238E27FC236}">
                      <a16:creationId xmlns:a16="http://schemas.microsoft.com/office/drawing/2014/main" id="{7A48ACD0-629E-3AC5-5993-FDAF909B3F51}"/>
                    </a:ext>
                  </a:extLst>
                </p:cNvPr>
                <p:cNvGrpSpPr/>
                <p:nvPr/>
              </p:nvGrpSpPr>
              <p:grpSpPr>
                <a:xfrm>
                  <a:off x="2000421" y="4354071"/>
                  <a:ext cx="4178526" cy="1986567"/>
                  <a:chOff x="2112750" y="4503306"/>
                  <a:chExt cx="4178526" cy="1986567"/>
                </a:xfrm>
              </p:grpSpPr>
              <p:grpSp>
                <p:nvGrpSpPr>
                  <p:cNvPr id="1417" name="组合 1416">
                    <a:extLst>
                      <a:ext uri="{FF2B5EF4-FFF2-40B4-BE49-F238E27FC236}">
                        <a16:creationId xmlns:a16="http://schemas.microsoft.com/office/drawing/2014/main" id="{754B0C42-5BEA-6D9C-E03E-DD48811C0770}"/>
                      </a:ext>
                    </a:extLst>
                  </p:cNvPr>
                  <p:cNvGrpSpPr/>
                  <p:nvPr/>
                </p:nvGrpSpPr>
                <p:grpSpPr>
                  <a:xfrm>
                    <a:off x="2112750" y="4503306"/>
                    <a:ext cx="3760590" cy="1986567"/>
                    <a:chOff x="2689862" y="3805291"/>
                    <a:chExt cx="3558357" cy="1986567"/>
                  </a:xfrm>
                </p:grpSpPr>
                <p:grpSp>
                  <p:nvGrpSpPr>
                    <p:cNvPr id="1420" name="组合 1419">
                      <a:extLst>
                        <a:ext uri="{FF2B5EF4-FFF2-40B4-BE49-F238E27FC236}">
                          <a16:creationId xmlns:a16="http://schemas.microsoft.com/office/drawing/2014/main" id="{8136701A-D987-ABEB-2120-2940CC7A2D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9862" y="3805291"/>
                      <a:ext cx="3558357" cy="1477328"/>
                      <a:chOff x="2928769" y="3998797"/>
                      <a:chExt cx="3558357" cy="1477328"/>
                    </a:xfrm>
                  </p:grpSpPr>
                  <p:grpSp>
                    <p:nvGrpSpPr>
                      <p:cNvPr id="1422" name="组合 1421">
                        <a:extLst>
                          <a:ext uri="{FF2B5EF4-FFF2-40B4-BE49-F238E27FC236}">
                            <a16:creationId xmlns:a16="http://schemas.microsoft.com/office/drawing/2014/main" id="{B74A30A6-607C-43CD-7938-20389629A4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28769" y="3998797"/>
                        <a:ext cx="3558357" cy="1477328"/>
                        <a:chOff x="1907704" y="3930733"/>
                        <a:chExt cx="3558357" cy="1477328"/>
                      </a:xfrm>
                    </p:grpSpPr>
                    <p:grpSp>
                      <p:nvGrpSpPr>
                        <p:cNvPr id="1425" name="组合 1424">
                          <a:extLst>
                            <a:ext uri="{FF2B5EF4-FFF2-40B4-BE49-F238E27FC236}">
                              <a16:creationId xmlns:a16="http://schemas.microsoft.com/office/drawing/2014/main" id="{80E595A1-FF4E-E5DA-BC9C-DEEBADB0A4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7704" y="3930733"/>
                          <a:ext cx="449477" cy="1477328"/>
                          <a:chOff x="2046588" y="4085193"/>
                          <a:chExt cx="449477" cy="1477328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0" name="文本框 1429">
                                <a:extLst>
                                  <a:ext uri="{FF2B5EF4-FFF2-40B4-BE49-F238E27FC236}">
                                    <a16:creationId xmlns:a16="http://schemas.microsoft.com/office/drawing/2014/main" id="{CF5C8EC4-35D9-DE2F-17AE-6D0FDA9D295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046588" y="4085193"/>
                                <a:ext cx="44947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oMath>
                                  </m:oMathPara>
                                </a14:m>
                                <a:endParaRPr lang="zh-CN" alt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9" name="文本框 18">
                                <a:extLst>
                                  <a:ext uri="{FF2B5EF4-FFF2-40B4-BE49-F238E27FC236}">
                                    <a16:creationId xmlns:a16="http://schemas.microsoft.com/office/drawing/2014/main" id="{FA8274D8-3A0C-BDA5-F512-0D3C70117F58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046588" y="4085193"/>
                                <a:ext cx="449477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2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1" name="文本框 1430">
                                <a:extLst>
                                  <a:ext uri="{FF2B5EF4-FFF2-40B4-BE49-F238E27FC236}">
                                    <a16:creationId xmlns:a16="http://schemas.microsoft.com/office/drawing/2014/main" id="{A700C3E7-17DF-9703-FF27-800719A8360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046588" y="4454525"/>
                                <a:ext cx="44947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oMath>
                                  </m:oMathPara>
                                </a14:m>
                                <a:endParaRPr lang="zh-CN" alt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0" name="文本框 19">
                                <a:extLst>
                                  <a:ext uri="{FF2B5EF4-FFF2-40B4-BE49-F238E27FC236}">
                                    <a16:creationId xmlns:a16="http://schemas.microsoft.com/office/drawing/2014/main" id="{A9EAAA26-53A6-8850-471A-F3DED9ECDEFA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046588" y="4454525"/>
                                <a:ext cx="449477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3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2" name="文本框 1431">
                                <a:extLst>
                                  <a:ext uri="{FF2B5EF4-FFF2-40B4-BE49-F238E27FC236}">
                                    <a16:creationId xmlns:a16="http://schemas.microsoft.com/office/drawing/2014/main" id="{BBFE3AEE-CB37-8B78-28E7-AFBF91DF048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046588" y="4823857"/>
                                <a:ext cx="44947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oMath>
                                  </m:oMathPara>
                                </a14:m>
                                <a:endParaRPr lang="zh-CN" alt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1" name="文本框 20">
                                <a:extLst>
                                  <a:ext uri="{FF2B5EF4-FFF2-40B4-BE49-F238E27FC236}">
                                    <a16:creationId xmlns:a16="http://schemas.microsoft.com/office/drawing/2014/main" id="{EA3407AA-B894-6756-A579-B3BC9E6097D8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046588" y="4823857"/>
                                <a:ext cx="449477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4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438" name="文本框 1437">
                                <a:extLst>
                                  <a:ext uri="{FF2B5EF4-FFF2-40B4-BE49-F238E27FC236}">
                                    <a16:creationId xmlns:a16="http://schemas.microsoft.com/office/drawing/2014/main" id="{2F276C19-20F8-647B-107B-FCAA9E2271A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046588" y="5193189"/>
                                <a:ext cx="44947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oMath>
                                  </m:oMathPara>
                                </a14:m>
                                <a:endParaRPr lang="zh-CN" alt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22" name="文本框 21">
                                <a:extLst>
                                  <a:ext uri="{FF2B5EF4-FFF2-40B4-BE49-F238E27FC236}">
                                    <a16:creationId xmlns:a16="http://schemas.microsoft.com/office/drawing/2014/main" id="{EA23997F-2FC2-B203-18CE-75642D8C6D28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046588" y="5193189"/>
                                <a:ext cx="449477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5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1426" name="直接连接符 1425">
                          <a:extLst>
                            <a:ext uri="{FF2B5EF4-FFF2-40B4-BE49-F238E27FC236}">
                              <a16:creationId xmlns:a16="http://schemas.microsoft.com/office/drawing/2014/main" id="{21477989-B4F7-3F9E-2C0F-AE44C860544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65741" y="4134449"/>
                          <a:ext cx="320032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7" name="直接连接符 1426">
                          <a:extLst>
                            <a:ext uri="{FF2B5EF4-FFF2-40B4-BE49-F238E27FC236}">
                              <a16:creationId xmlns:a16="http://schemas.microsoft.com/office/drawing/2014/main" id="{9F574879-A1C6-747F-CAB0-F9037865155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66437" y="4504019"/>
                          <a:ext cx="3199624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8" name="直接连接符 1427">
                          <a:extLst>
                            <a:ext uri="{FF2B5EF4-FFF2-40B4-BE49-F238E27FC236}">
                              <a16:creationId xmlns:a16="http://schemas.microsoft.com/office/drawing/2014/main" id="{D1049F3B-62F1-E891-4C46-AB083FB6F03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65741" y="4871684"/>
                          <a:ext cx="320032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9" name="直接连接符 1428">
                          <a:extLst>
                            <a:ext uri="{FF2B5EF4-FFF2-40B4-BE49-F238E27FC236}">
                              <a16:creationId xmlns:a16="http://schemas.microsoft.com/office/drawing/2014/main" id="{38FD6857-25E8-9F6F-E29A-1CF00A8D02E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65741" y="5243159"/>
                          <a:ext cx="320032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423" name="矩形: 圆角 1422">
                        <a:extLst>
                          <a:ext uri="{FF2B5EF4-FFF2-40B4-BE49-F238E27FC236}">
                            <a16:creationId xmlns:a16="http://schemas.microsoft.com/office/drawing/2014/main" id="{F0C15F71-2A24-AEBB-ECA0-51C1ECC04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54443" y="4032923"/>
                        <a:ext cx="345449" cy="335206"/>
                      </a:xfrm>
                      <a:prstGeom prst="roundRect">
                        <a:avLst>
                          <a:gd name="adj" fmla="val 0"/>
                        </a:avLst>
                      </a:prstGeom>
                    </p:spPr>
                    <p:style>
                      <a:lnRef idx="2">
                        <a:schemeClr val="accent6">
                          <a:shade val="15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RY</a:t>
                        </a:r>
                        <a:endPara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424" name="矩形: 圆角 1423">
                        <a:extLst>
                          <a:ext uri="{FF2B5EF4-FFF2-40B4-BE49-F238E27FC236}">
                            <a16:creationId xmlns:a16="http://schemas.microsoft.com/office/drawing/2014/main" id="{630255E3-4B32-83C9-485C-168B99DB4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092" y="4093085"/>
                        <a:ext cx="1109619" cy="1383040"/>
                      </a:xfrm>
                      <a:prstGeom prst="roundRect">
                        <a:avLst>
                          <a:gd name="adj" fmla="val 0"/>
                        </a:avLst>
                      </a:prstGeom>
                    </p:spPr>
                    <p:style>
                      <a:lnRef idx="2">
                        <a:schemeClr val="accent2">
                          <a:shade val="15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Pair-wise</a:t>
                        </a:r>
                      </a:p>
                      <a:p>
                        <a:pPr algn="ctr"/>
                        <a:r>
                          <a:rPr lang="en-US" altLang="zh-CN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F2 gate</a:t>
                        </a:r>
                        <a:endPara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421" name="文本框 1420">
                      <a:extLst>
                        <a:ext uri="{FF2B5EF4-FFF2-40B4-BE49-F238E27FC236}">
                          <a16:creationId xmlns:a16="http://schemas.microsoft.com/office/drawing/2014/main" id="{78A0F554-BBD5-81CD-5B6A-C4616B8F1C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70021" y="5512519"/>
                      <a:ext cx="2083947" cy="2793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CN" altLang="en-US" sz="1400" dirty="0"/>
                        <a:t>振幅编码所用</a:t>
                      </a:r>
                      <a:r>
                        <a:rPr lang="en-US" altLang="zh-CN" sz="1400" dirty="0"/>
                        <a:t>VQC</a:t>
                      </a:r>
                      <a:r>
                        <a:rPr lang="zh-CN" altLang="en-US" sz="1400" dirty="0"/>
                        <a:t>线路形式</a:t>
                      </a:r>
                    </a:p>
                  </p:txBody>
                </p:sp>
              </p:grpSp>
              <p:sp>
                <p:nvSpPr>
                  <p:cNvPr id="1416" name="文本框 1415">
                    <a:extLst>
                      <a:ext uri="{FF2B5EF4-FFF2-40B4-BE49-F238E27FC236}">
                        <a16:creationId xmlns:a16="http://schemas.microsoft.com/office/drawing/2014/main" id="{E02A20DF-DDDA-FF5C-B801-18712B06E1BA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002" y="5929056"/>
                    <a:ext cx="957274" cy="27933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× k repeats</a:t>
                    </a:r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2450CD9-E69E-C89D-4C4A-897D2353BBEB}"/>
                  </a:ext>
                </a:extLst>
              </p:cNvPr>
              <p:cNvSpPr txBox="1"/>
              <p:nvPr/>
            </p:nvSpPr>
            <p:spPr>
              <a:xfrm>
                <a:off x="399708" y="3511030"/>
                <a:ext cx="1040472" cy="5232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400" dirty="0"/>
                  <a:t>F2-all Ansatz</a:t>
                </a:r>
                <a:endParaRPr lang="zh-CN" altLang="en-US" sz="1400" dirty="0"/>
              </a:p>
            </p:txBody>
          </p:sp>
        </p:grpSp>
        <p:sp>
          <p:nvSpPr>
            <p:cNvPr id="1439" name="矩形: 圆角 1438">
              <a:extLst>
                <a:ext uri="{FF2B5EF4-FFF2-40B4-BE49-F238E27FC236}">
                  <a16:creationId xmlns:a16="http://schemas.microsoft.com/office/drawing/2014/main" id="{0CDFA6C0-72E0-FCB0-0622-6B28ED455D36}"/>
                </a:ext>
              </a:extLst>
            </p:cNvPr>
            <p:cNvSpPr/>
            <p:nvPr/>
          </p:nvSpPr>
          <p:spPr>
            <a:xfrm>
              <a:off x="3449598" y="4369030"/>
              <a:ext cx="564100" cy="1523842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RY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44" name="文本框 1443">
            <a:extLst>
              <a:ext uri="{FF2B5EF4-FFF2-40B4-BE49-F238E27FC236}">
                <a16:creationId xmlns:a16="http://schemas.microsoft.com/office/drawing/2014/main" id="{4E339058-FD6E-9692-0FAE-D69E92306DD4}"/>
              </a:ext>
            </a:extLst>
          </p:cNvPr>
          <p:cNvSpPr txBox="1"/>
          <p:nvPr/>
        </p:nvSpPr>
        <p:spPr>
          <a:xfrm>
            <a:off x="11541818" y="5526517"/>
            <a:ext cx="464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⭐</a:t>
            </a:r>
          </a:p>
        </p:txBody>
      </p:sp>
      <p:grpSp>
        <p:nvGrpSpPr>
          <p:cNvPr id="1447" name="组合 1446">
            <a:extLst>
              <a:ext uri="{FF2B5EF4-FFF2-40B4-BE49-F238E27FC236}">
                <a16:creationId xmlns:a16="http://schemas.microsoft.com/office/drawing/2014/main" id="{300D4733-7E55-9348-5CDF-B60D2504E5AD}"/>
              </a:ext>
            </a:extLst>
          </p:cNvPr>
          <p:cNvGrpSpPr/>
          <p:nvPr/>
        </p:nvGrpSpPr>
        <p:grpSpPr>
          <a:xfrm>
            <a:off x="5353166" y="500121"/>
            <a:ext cx="6421062" cy="2557288"/>
            <a:chOff x="5353166" y="500121"/>
            <a:chExt cx="6421062" cy="2557288"/>
          </a:xfrm>
        </p:grpSpPr>
        <p:pic>
          <p:nvPicPr>
            <p:cNvPr id="1442" name="图片 1441">
              <a:extLst>
                <a:ext uri="{FF2B5EF4-FFF2-40B4-BE49-F238E27FC236}">
                  <a16:creationId xmlns:a16="http://schemas.microsoft.com/office/drawing/2014/main" id="{C0D03C7D-8E8A-45EF-C8A6-0D5D48402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3" t="4508" r="1744" b="4141"/>
            <a:stretch/>
          </p:blipFill>
          <p:spPr>
            <a:xfrm>
              <a:off x="5353166" y="500121"/>
              <a:ext cx="6421062" cy="2557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45" name="箭头: 下 1444">
              <a:extLst>
                <a:ext uri="{FF2B5EF4-FFF2-40B4-BE49-F238E27FC236}">
                  <a16:creationId xmlns:a16="http://schemas.microsoft.com/office/drawing/2014/main" id="{DB7ABB0A-43D8-CA72-10D5-B07310BC7AB9}"/>
                </a:ext>
              </a:extLst>
            </p:cNvPr>
            <p:cNvSpPr/>
            <p:nvPr/>
          </p:nvSpPr>
          <p:spPr>
            <a:xfrm>
              <a:off x="10008162" y="1125855"/>
              <a:ext cx="129540" cy="331470"/>
            </a:xfrm>
            <a:prstGeom prst="downArrow">
              <a:avLst>
                <a:gd name="adj1" fmla="val 50000"/>
                <a:gd name="adj2" fmla="val 81731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6" name="文本框 1445">
              <a:extLst>
                <a:ext uri="{FF2B5EF4-FFF2-40B4-BE49-F238E27FC236}">
                  <a16:creationId xmlns:a16="http://schemas.microsoft.com/office/drawing/2014/main" id="{EA5A2964-EE22-6EA3-3BBA-A14E2FDC03EB}"/>
                </a:ext>
              </a:extLst>
            </p:cNvPr>
            <p:cNvSpPr txBox="1"/>
            <p:nvPr/>
          </p:nvSpPr>
          <p:spPr>
            <a:xfrm>
              <a:off x="9801062" y="80029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剪枝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11127-918D-0A21-465E-AAD3149F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C78AAF5-B1C3-1F3B-17B5-800F44E88B8E}"/>
              </a:ext>
            </a:extLst>
          </p:cNvPr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>
            <a:extLst>
              <a:ext uri="{FF2B5EF4-FFF2-40B4-BE49-F238E27FC236}">
                <a16:creationId xmlns:a16="http://schemas.microsoft.com/office/drawing/2014/main" id="{E065856E-29B6-86A4-4243-427EDDF230EB}"/>
              </a:ext>
            </a:extLst>
          </p:cNvPr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>
            <a:extLst>
              <a:ext uri="{FF2B5EF4-FFF2-40B4-BE49-F238E27FC236}">
                <a16:creationId xmlns:a16="http://schemas.microsoft.com/office/drawing/2014/main" id="{3CB5CD97-73A4-4ED2-F9E7-D56D40976D95}"/>
              </a:ext>
            </a:extLst>
          </p:cNvPr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>
              <a:extLst>
                <a:ext uri="{FF2B5EF4-FFF2-40B4-BE49-F238E27FC236}">
                  <a16:creationId xmlns:a16="http://schemas.microsoft.com/office/drawing/2014/main" id="{CF812CFE-80EB-EF3C-7A78-B36489EADE05}"/>
                </a:ext>
              </a:extLst>
            </p:cNvPr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>
              <a:extLst>
                <a:ext uri="{FF2B5EF4-FFF2-40B4-BE49-F238E27FC236}">
                  <a16:creationId xmlns:a16="http://schemas.microsoft.com/office/drawing/2014/main" id="{3CB9455F-8AE0-BDF1-089C-5270B70F9B83}"/>
                </a:ext>
              </a:extLst>
            </p:cNvPr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>
                <a:extLst>
                  <a:ext uri="{FF2B5EF4-FFF2-40B4-BE49-F238E27FC236}">
                    <a16:creationId xmlns:a16="http://schemas.microsoft.com/office/drawing/2014/main" id="{A85F2F8B-7096-559D-B437-5C00A8A38907}"/>
                  </a:ext>
                </a:extLst>
              </p:cNvPr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>
                <a:extLst>
                  <a:ext uri="{FF2B5EF4-FFF2-40B4-BE49-F238E27FC236}">
                    <a16:creationId xmlns:a16="http://schemas.microsoft.com/office/drawing/2014/main" id="{CEF8D3F7-CA56-B5CB-6CC6-961EEAAA3945}"/>
                  </a:ext>
                </a:extLst>
              </p:cNvPr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>
            <a:extLst>
              <a:ext uri="{FF2B5EF4-FFF2-40B4-BE49-F238E27FC236}">
                <a16:creationId xmlns:a16="http://schemas.microsoft.com/office/drawing/2014/main" id="{113501D6-E5C5-71F6-858B-315D487A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振幅编码：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F2-all 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线路族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归纳法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E46240F-F13F-62E0-EC3B-A25501D071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29" name="图片 28" descr="标志与中英文上下组合">
            <a:extLst>
              <a:ext uri="{FF2B5EF4-FFF2-40B4-BE49-F238E27FC236}">
                <a16:creationId xmlns:a16="http://schemas.microsoft.com/office/drawing/2014/main" id="{74E5DD95-E0B0-19AF-E852-485528538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6C097B0-7CAC-933B-F4B5-2774BAE0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69986"/>
              </p:ext>
            </p:extLst>
          </p:nvPr>
        </p:nvGraphicFramePr>
        <p:xfrm>
          <a:off x="6256219" y="1047124"/>
          <a:ext cx="5097090" cy="458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10">
                  <a:extLst>
                    <a:ext uri="{9D8B030D-6E8A-4147-A177-3AD203B41FA5}">
                      <a16:colId xmlns:a16="http://schemas.microsoft.com/office/drawing/2014/main" val="1987513497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28356468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769744582"/>
                    </a:ext>
                  </a:extLst>
                </a:gridCol>
                <a:gridCol w="1203082">
                  <a:extLst>
                    <a:ext uri="{9D8B030D-6E8A-4147-A177-3AD203B41FA5}">
                      <a16:colId xmlns:a16="http://schemas.microsoft.com/office/drawing/2014/main" val="1868064162"/>
                    </a:ext>
                  </a:extLst>
                </a:gridCol>
                <a:gridCol w="1019418">
                  <a:extLst>
                    <a:ext uri="{9D8B030D-6E8A-4147-A177-3AD203B41FA5}">
                      <a16:colId xmlns:a16="http://schemas.microsoft.com/office/drawing/2014/main" val="2534071886"/>
                    </a:ext>
                  </a:extLst>
                </a:gridCol>
              </a:tblGrid>
              <a:tr h="480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比特数 </a:t>
                      </a:r>
                      <a:r>
                        <a:rPr lang="en-US" altLang="zh-CN" sz="1400" dirty="0"/>
                        <a:t>N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自由度 </a:t>
                      </a:r>
                      <a:r>
                        <a:rPr lang="zh-CN" altLang="zh-CN" sz="1400" b="1" dirty="0">
                          <a:solidFill>
                            <a:schemeClr val="bg1"/>
                          </a:solidFill>
                        </a:rPr>
                        <a:t>𝜐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线路层数 </a:t>
                      </a:r>
                      <a:r>
                        <a:rPr lang="en-US" altLang="zh-CN" sz="1400" dirty="0"/>
                        <a:t>L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门数量 </a:t>
                      </a:r>
                      <a:r>
                        <a:rPr lang="en-US" altLang="zh-CN" sz="1400" dirty="0"/>
                        <a:t>gcnt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参数量 </a:t>
                      </a:r>
                      <a:r>
                        <a:rPr lang="en-US" altLang="zh-CN" sz="1400" dirty="0"/>
                        <a:t>pcnt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保真度 </a:t>
                      </a:r>
                      <a:r>
                        <a:rPr lang="en-US" altLang="zh-CN" sz="1400" dirty="0"/>
                        <a:t>fid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568043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1.00000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84714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0.99986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050816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0.99347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28880"/>
                  </a:ext>
                </a:extLst>
              </a:tr>
              <a:tr h="33889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strike="sng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0.95208</a:t>
                      </a:r>
                      <a:endParaRPr lang="zh-CN" altLang="en-US" sz="1600" b="0" strike="sngStrike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723803"/>
                  </a:ext>
                </a:extLst>
              </a:tr>
              <a:tr h="33889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1.00000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962437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0.99668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043760"/>
                  </a:ext>
                </a:extLst>
              </a:tr>
              <a:tr h="33889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99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strike="sngStrike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0.98078</a:t>
                      </a:r>
                      <a:endParaRPr lang="zh-CN" altLang="en-US" sz="1600" b="0" strike="sngStrike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684402"/>
                  </a:ext>
                </a:extLst>
              </a:tr>
              <a:tr h="33889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148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0.99999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785740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255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0.99950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441884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511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487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0.99862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182551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1023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0.99970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425240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4095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0.99892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55013"/>
                  </a:ext>
                </a:extLst>
              </a:tr>
            </a:tbl>
          </a:graphicData>
        </a:graphic>
      </p:graphicFrame>
      <p:sp>
        <p:nvSpPr>
          <p:cNvPr id="1409" name="文本框 1408">
            <a:extLst>
              <a:ext uri="{FF2B5EF4-FFF2-40B4-BE49-F238E27FC236}">
                <a16:creationId xmlns:a16="http://schemas.microsoft.com/office/drawing/2014/main" id="{966DED8C-6563-69D6-8EEA-E52AAB6F2FF7}"/>
              </a:ext>
            </a:extLst>
          </p:cNvPr>
          <p:cNvSpPr txBox="1"/>
          <p:nvPr/>
        </p:nvSpPr>
        <p:spPr>
          <a:xfrm>
            <a:off x="5853475" y="5721822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自由度</a:t>
            </a:r>
            <a:r>
              <a:rPr lang="zh-CN" altLang="zh-CN" b="1" dirty="0">
                <a:solidFill>
                  <a:srgbClr val="FF0000"/>
                </a:solidFill>
              </a:rPr>
              <a:t>𝜐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≈ 门数量</a:t>
            </a:r>
            <a:r>
              <a:rPr lang="en-US" altLang="zh-CN" dirty="0">
                <a:solidFill>
                  <a:srgbClr val="FF0000"/>
                </a:solidFill>
              </a:rPr>
              <a:t>gcnt/</a:t>
            </a:r>
            <a:r>
              <a:rPr lang="zh-CN" altLang="en-US" dirty="0">
                <a:solidFill>
                  <a:srgbClr val="FF0000"/>
                </a:solidFill>
              </a:rPr>
              <a:t>参数量</a:t>
            </a:r>
            <a:r>
              <a:rPr lang="en-US" altLang="zh-CN" dirty="0">
                <a:solidFill>
                  <a:srgbClr val="FF0000"/>
                </a:solidFill>
              </a:rPr>
              <a:t>pcnt</a:t>
            </a:r>
            <a:r>
              <a:rPr lang="zh-CN" altLang="en-US" dirty="0">
                <a:solidFill>
                  <a:srgbClr val="FF0000"/>
                </a:solidFill>
              </a:rPr>
              <a:t>，则保真度</a:t>
            </a:r>
            <a:r>
              <a:rPr lang="en-US" altLang="zh-CN" dirty="0">
                <a:solidFill>
                  <a:srgbClr val="FF0000"/>
                </a:solidFill>
              </a:rPr>
              <a:t>fid </a:t>
            </a:r>
            <a:r>
              <a:rPr lang="zh-CN" altLang="en-US" dirty="0">
                <a:solidFill>
                  <a:srgbClr val="FF0000"/>
                </a:solidFill>
              </a:rPr>
              <a:t>→ </a:t>
            </a:r>
            <a:r>
              <a:rPr lang="en-US" altLang="zh-CN" dirty="0">
                <a:solidFill>
                  <a:srgbClr val="FF0000"/>
                </a:solidFill>
              </a:rPr>
              <a:t>0.999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442" name="组合 1441">
            <a:extLst>
              <a:ext uri="{FF2B5EF4-FFF2-40B4-BE49-F238E27FC236}">
                <a16:creationId xmlns:a16="http://schemas.microsoft.com/office/drawing/2014/main" id="{B5C375FA-95CA-ED5E-8EB7-DE43DC47CBCD}"/>
              </a:ext>
            </a:extLst>
          </p:cNvPr>
          <p:cNvGrpSpPr/>
          <p:nvPr/>
        </p:nvGrpSpPr>
        <p:grpSpPr>
          <a:xfrm>
            <a:off x="404671" y="1015493"/>
            <a:ext cx="4857174" cy="2204312"/>
            <a:chOff x="404671" y="1015493"/>
            <a:chExt cx="4857174" cy="220431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65E7198-C059-A734-C878-088AB766126D}"/>
                </a:ext>
              </a:extLst>
            </p:cNvPr>
            <p:cNvSpPr txBox="1"/>
            <p:nvPr/>
          </p:nvSpPr>
          <p:spPr>
            <a:xfrm>
              <a:off x="404672" y="1247476"/>
              <a:ext cx="825777" cy="3077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/>
                <a:t>2-qubits</a:t>
              </a:r>
              <a:endParaRPr lang="zh-CN" altLang="en-US" sz="14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583B7A6-0E03-B8C8-FC04-9CE66CDC0B23}"/>
                </a:ext>
              </a:extLst>
            </p:cNvPr>
            <p:cNvSpPr txBox="1"/>
            <p:nvPr/>
          </p:nvSpPr>
          <p:spPr>
            <a:xfrm>
              <a:off x="404671" y="2067127"/>
              <a:ext cx="825777" cy="3077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/>
                <a:t>3-qubits</a:t>
              </a:r>
              <a:endParaRPr lang="zh-CN" altLang="en-US" sz="1400" dirty="0"/>
            </a:p>
          </p:txBody>
        </p:sp>
        <p:grpSp>
          <p:nvGrpSpPr>
            <p:cNvPr id="1441" name="组合 1440">
              <a:extLst>
                <a:ext uri="{FF2B5EF4-FFF2-40B4-BE49-F238E27FC236}">
                  <a16:creationId xmlns:a16="http://schemas.microsoft.com/office/drawing/2014/main" id="{B019444B-DFE3-F6D0-BFFC-93FDFA0D9646}"/>
                </a:ext>
              </a:extLst>
            </p:cNvPr>
            <p:cNvGrpSpPr/>
            <p:nvPr/>
          </p:nvGrpSpPr>
          <p:grpSpPr>
            <a:xfrm>
              <a:off x="1603997" y="1015493"/>
              <a:ext cx="1903478" cy="718660"/>
              <a:chOff x="1603997" y="1015493"/>
              <a:chExt cx="1903478" cy="718660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FCA14D10-17DA-D3DA-D9FF-037514390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3997" y="1015493"/>
                <a:ext cx="1903478" cy="71866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410" name="矩形 1409">
                <a:extLst>
                  <a:ext uri="{FF2B5EF4-FFF2-40B4-BE49-F238E27FC236}">
                    <a16:creationId xmlns:a16="http://schemas.microsoft.com/office/drawing/2014/main" id="{EA0F6B1D-8063-A3C5-F2E1-3C0AA3671956}"/>
                  </a:ext>
                </a:extLst>
              </p:cNvPr>
              <p:cNvSpPr/>
              <p:nvPr/>
            </p:nvSpPr>
            <p:spPr>
              <a:xfrm>
                <a:off x="2491740" y="1068705"/>
                <a:ext cx="998220" cy="628014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0" name="组合 1439">
              <a:extLst>
                <a:ext uri="{FF2B5EF4-FFF2-40B4-BE49-F238E27FC236}">
                  <a16:creationId xmlns:a16="http://schemas.microsoft.com/office/drawing/2014/main" id="{83F0EA0D-3F8A-23DE-F3C2-42E5E6B0EA5C}"/>
                </a:ext>
              </a:extLst>
            </p:cNvPr>
            <p:cNvGrpSpPr/>
            <p:nvPr/>
          </p:nvGrpSpPr>
          <p:grpSpPr>
            <a:xfrm>
              <a:off x="1603997" y="1799963"/>
              <a:ext cx="3145643" cy="840805"/>
              <a:chOff x="1603997" y="1799963"/>
              <a:chExt cx="3145643" cy="840805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8532DF38-2C9A-ED07-760A-8F7933B56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3997" y="1799963"/>
                <a:ext cx="3145643" cy="84080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412" name="矩形 1411">
                <a:extLst>
                  <a:ext uri="{FF2B5EF4-FFF2-40B4-BE49-F238E27FC236}">
                    <a16:creationId xmlns:a16="http://schemas.microsoft.com/office/drawing/2014/main" id="{8A6D13CC-BA1D-D917-3134-94E7DF28A24C}"/>
                  </a:ext>
                </a:extLst>
              </p:cNvPr>
              <p:cNvSpPr/>
              <p:nvPr/>
            </p:nvSpPr>
            <p:spPr>
              <a:xfrm>
                <a:off x="2278380" y="1835092"/>
                <a:ext cx="784860" cy="490278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3" name="矩形 1412">
                <a:extLst>
                  <a:ext uri="{FF2B5EF4-FFF2-40B4-BE49-F238E27FC236}">
                    <a16:creationId xmlns:a16="http://schemas.microsoft.com/office/drawing/2014/main" id="{151905B5-5793-BDFC-E044-FEC10793FB1D}"/>
                  </a:ext>
                </a:extLst>
              </p:cNvPr>
              <p:cNvSpPr/>
              <p:nvPr/>
            </p:nvSpPr>
            <p:spPr>
              <a:xfrm>
                <a:off x="3115045" y="2116236"/>
                <a:ext cx="784860" cy="490278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4" name="矩形 1413">
                <a:extLst>
                  <a:ext uri="{FF2B5EF4-FFF2-40B4-BE49-F238E27FC236}">
                    <a16:creationId xmlns:a16="http://schemas.microsoft.com/office/drawing/2014/main" id="{01CF9094-455B-14FF-496D-9B807AA24C46}"/>
                  </a:ext>
                </a:extLst>
              </p:cNvPr>
              <p:cNvSpPr/>
              <p:nvPr/>
            </p:nvSpPr>
            <p:spPr>
              <a:xfrm>
                <a:off x="3940269" y="1835092"/>
                <a:ext cx="784860" cy="767291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8" name="文本框 1417">
              <a:extLst>
                <a:ext uri="{FF2B5EF4-FFF2-40B4-BE49-F238E27FC236}">
                  <a16:creationId xmlns:a16="http://schemas.microsoft.com/office/drawing/2014/main" id="{6503E55B-00A9-FE56-018E-2074B8BC1E50}"/>
                </a:ext>
              </a:extLst>
            </p:cNvPr>
            <p:cNvSpPr txBox="1"/>
            <p:nvPr/>
          </p:nvSpPr>
          <p:spPr>
            <a:xfrm>
              <a:off x="404671" y="2696585"/>
              <a:ext cx="825777" cy="5232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/>
                <a:t>4-qubits</a:t>
              </a:r>
            </a:p>
            <a:p>
              <a:pPr algn="ctr"/>
              <a:r>
                <a:rPr lang="zh-CN" altLang="en-US" sz="1400" dirty="0"/>
                <a:t>以上</a:t>
              </a:r>
            </a:p>
          </p:txBody>
        </p:sp>
        <p:sp>
          <p:nvSpPr>
            <p:cNvPr id="1419" name="文本框 1418">
              <a:extLst>
                <a:ext uri="{FF2B5EF4-FFF2-40B4-BE49-F238E27FC236}">
                  <a16:creationId xmlns:a16="http://schemas.microsoft.com/office/drawing/2014/main" id="{8F950F20-5D40-CE3E-689D-8695DF271981}"/>
                </a:ext>
              </a:extLst>
            </p:cNvPr>
            <p:cNvSpPr txBox="1"/>
            <p:nvPr/>
          </p:nvSpPr>
          <p:spPr>
            <a:xfrm>
              <a:off x="1541018" y="2855514"/>
              <a:ext cx="372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F3</a:t>
              </a:r>
              <a:r>
                <a:rPr lang="zh-CN" altLang="en-US" sz="1400" dirty="0"/>
                <a:t>门改为</a:t>
              </a:r>
              <a:r>
                <a:rPr lang="en-US" altLang="zh-CN" sz="1400" dirty="0"/>
                <a:t>F2</a:t>
              </a:r>
              <a:r>
                <a:rPr lang="zh-CN" altLang="en-US" sz="1400" dirty="0"/>
                <a:t>门，追加</a:t>
              </a:r>
              <a:r>
                <a:rPr lang="en-US" altLang="zh-CN" sz="1400" dirty="0"/>
                <a:t>RY</a:t>
              </a:r>
              <a:r>
                <a:rPr lang="zh-CN" altLang="en-US" sz="1400" dirty="0"/>
                <a:t>层，并允许线路重复</a:t>
              </a:r>
            </a:p>
          </p:txBody>
        </p:sp>
      </p:grpSp>
      <p:grpSp>
        <p:nvGrpSpPr>
          <p:cNvPr id="1450" name="组合 1449">
            <a:extLst>
              <a:ext uri="{FF2B5EF4-FFF2-40B4-BE49-F238E27FC236}">
                <a16:creationId xmlns:a16="http://schemas.microsoft.com/office/drawing/2014/main" id="{C015D7C6-6E76-0973-9EEE-7E0CD261A719}"/>
              </a:ext>
            </a:extLst>
          </p:cNvPr>
          <p:cNvGrpSpPr/>
          <p:nvPr/>
        </p:nvGrpSpPr>
        <p:grpSpPr>
          <a:xfrm>
            <a:off x="288047" y="3429000"/>
            <a:ext cx="5264393" cy="4374559"/>
            <a:chOff x="1600469" y="3255963"/>
            <a:chExt cx="5264393" cy="4374559"/>
          </a:xfrm>
        </p:grpSpPr>
        <p:grpSp>
          <p:nvGrpSpPr>
            <p:cNvPr id="1449" name="组合 1448">
              <a:extLst>
                <a:ext uri="{FF2B5EF4-FFF2-40B4-BE49-F238E27FC236}">
                  <a16:creationId xmlns:a16="http://schemas.microsoft.com/office/drawing/2014/main" id="{F30D3A28-E674-124F-9AF9-10FD4AB239E6}"/>
                </a:ext>
              </a:extLst>
            </p:cNvPr>
            <p:cNvGrpSpPr/>
            <p:nvPr/>
          </p:nvGrpSpPr>
          <p:grpSpPr>
            <a:xfrm>
              <a:off x="1600469" y="3255963"/>
              <a:ext cx="5264393" cy="4374559"/>
              <a:chOff x="1600469" y="3255963"/>
              <a:chExt cx="5264393" cy="4374559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36B6780-0C83-093A-26C1-72034D5AF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0469" y="3255963"/>
                <a:ext cx="3270224" cy="327022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443" name="矩形 1442">
                <a:extLst>
                  <a:ext uri="{FF2B5EF4-FFF2-40B4-BE49-F238E27FC236}">
                    <a16:creationId xmlns:a16="http://schemas.microsoft.com/office/drawing/2014/main" id="{71906411-145F-2D38-D0E9-5B2D4FD5EEEA}"/>
                  </a:ext>
                </a:extLst>
              </p:cNvPr>
              <p:cNvSpPr/>
              <p:nvPr/>
            </p:nvSpPr>
            <p:spPr>
              <a:xfrm>
                <a:off x="2346960" y="3352800"/>
                <a:ext cx="144780" cy="285292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6" name="空心弧 1445">
                <a:extLst>
                  <a:ext uri="{FF2B5EF4-FFF2-40B4-BE49-F238E27FC236}">
                    <a16:creationId xmlns:a16="http://schemas.microsoft.com/office/drawing/2014/main" id="{3231CDC8-30FE-1E44-8F6A-DEA8ADADA798}"/>
                  </a:ext>
                </a:extLst>
              </p:cNvPr>
              <p:cNvSpPr/>
              <p:nvPr/>
            </p:nvSpPr>
            <p:spPr>
              <a:xfrm rot="17234948">
                <a:off x="2460648" y="3226308"/>
                <a:ext cx="4259780" cy="4548648"/>
              </a:xfrm>
              <a:prstGeom prst="blockArc">
                <a:avLst>
                  <a:gd name="adj1" fmla="val 15690379"/>
                  <a:gd name="adj2" fmla="val 20792287"/>
                  <a:gd name="adj3" fmla="val 3474"/>
                </a:avLst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7" name="文本框 1446">
              <a:extLst>
                <a:ext uri="{FF2B5EF4-FFF2-40B4-BE49-F238E27FC236}">
                  <a16:creationId xmlns:a16="http://schemas.microsoft.com/office/drawing/2014/main" id="{03091BE8-54F0-C7D7-1B35-34D960646CBB}"/>
                </a:ext>
              </a:extLst>
            </p:cNvPr>
            <p:cNvSpPr txBox="1"/>
            <p:nvPr/>
          </p:nvSpPr>
          <p:spPr>
            <a:xfrm>
              <a:off x="3342417" y="3797248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00B050"/>
                  </a:solidFill>
                </a:rPr>
                <a:t>相同数据复杂度</a:t>
              </a:r>
              <a:endParaRPr lang="en-US" altLang="zh-CN" sz="1400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rgbClr val="00B050"/>
                  </a:solidFill>
                </a:rPr>
                <a:t>不同线路深度</a:t>
              </a:r>
            </a:p>
          </p:txBody>
        </p:sp>
        <p:sp>
          <p:nvSpPr>
            <p:cNvPr id="1448" name="文本框 1447">
              <a:extLst>
                <a:ext uri="{FF2B5EF4-FFF2-40B4-BE49-F238E27FC236}">
                  <a16:creationId xmlns:a16="http://schemas.microsoft.com/office/drawing/2014/main" id="{500E66AE-32C9-7B79-6C88-74BFC44EF9A8}"/>
                </a:ext>
              </a:extLst>
            </p:cNvPr>
            <p:cNvSpPr txBox="1"/>
            <p:nvPr/>
          </p:nvSpPr>
          <p:spPr>
            <a:xfrm>
              <a:off x="2853440" y="5741799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相同线路深度</a:t>
              </a:r>
            </a:p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不同数据复杂度</a:t>
              </a:r>
              <a:endParaRPr lang="en-US" altLang="zh-CN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51" name="文本框 1450">
            <a:extLst>
              <a:ext uri="{FF2B5EF4-FFF2-40B4-BE49-F238E27FC236}">
                <a16:creationId xmlns:a16="http://schemas.microsoft.com/office/drawing/2014/main" id="{01C6DD85-6D9C-7A0F-221D-6BAAE0C0D5D5}"/>
              </a:ext>
            </a:extLst>
          </p:cNvPr>
          <p:cNvSpPr txBox="1"/>
          <p:nvPr/>
        </p:nvSpPr>
        <p:spPr>
          <a:xfrm>
            <a:off x="3674562" y="3952285"/>
            <a:ext cx="2236510" cy="1525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数据复杂度影响因素：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非零项的数量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非零项的方差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非零项所在的位置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297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BB91C-2983-FAE6-CA3A-82C5BD26B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4CDBB95-3864-778B-7556-F6A6A5B1038B}"/>
              </a:ext>
            </a:extLst>
          </p:cNvPr>
          <p:cNvSpPr/>
          <p:nvPr/>
        </p:nvSpPr>
        <p:spPr>
          <a:xfrm>
            <a:off x="10852785" y="0"/>
            <a:ext cx="1339215" cy="236029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rgbClr val="3838EA"/>
              </a:gs>
              <a:gs pos="0">
                <a:srgbClr val="004AA5"/>
              </a:gs>
              <a:gs pos="100000">
                <a:srgbClr val="0052B4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24">
            <a:extLst>
              <a:ext uri="{FF2B5EF4-FFF2-40B4-BE49-F238E27FC236}">
                <a16:creationId xmlns:a16="http://schemas.microsoft.com/office/drawing/2014/main" id="{AF9B29C3-9E9F-47CB-70E1-A131E3F68375}"/>
              </a:ext>
            </a:extLst>
          </p:cNvPr>
          <p:cNvSpPr/>
          <p:nvPr/>
        </p:nvSpPr>
        <p:spPr>
          <a:xfrm rot="10800000">
            <a:off x="0" y="4454525"/>
            <a:ext cx="1363345" cy="2403475"/>
          </a:xfrm>
          <a:custGeom>
            <a:avLst/>
            <a:gdLst>
              <a:gd name="connsiteX0" fmla="*/ 0 w 1325110"/>
              <a:gd name="connsiteY0" fmla="*/ 0 h 2335752"/>
              <a:gd name="connsiteX1" fmla="*/ 1325110 w 1325110"/>
              <a:gd name="connsiteY1" fmla="*/ 0 h 2335752"/>
              <a:gd name="connsiteX2" fmla="*/ 1325110 w 1325110"/>
              <a:gd name="connsiteY2" fmla="*/ 2321232 h 2335752"/>
              <a:gd name="connsiteX3" fmla="*/ 1299961 w 1325110"/>
              <a:gd name="connsiteY3" fmla="*/ 2335752 h 2335752"/>
              <a:gd name="connsiteX4" fmla="*/ 1290496 w 1325110"/>
              <a:gd name="connsiteY4" fmla="*/ 2296488 h 2335752"/>
              <a:gd name="connsiteX5" fmla="*/ 1073374 w 1325110"/>
              <a:gd name="connsiteY5" fmla="*/ 1540412 h 2335752"/>
              <a:gd name="connsiteX6" fmla="*/ 138108 w 1325110"/>
              <a:gd name="connsiteY6" fmla="*/ 459203 h 2335752"/>
              <a:gd name="connsiteX7" fmla="*/ 14680 w 1325110"/>
              <a:gd name="connsiteY7" fmla="*/ 89923 h 233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110" h="2335752">
                <a:moveTo>
                  <a:pt x="0" y="0"/>
                </a:moveTo>
                <a:lnTo>
                  <a:pt x="1325110" y="0"/>
                </a:lnTo>
                <a:lnTo>
                  <a:pt x="1325110" y="2321232"/>
                </a:lnTo>
                <a:lnTo>
                  <a:pt x="1299961" y="2335752"/>
                </a:lnTo>
                <a:lnTo>
                  <a:pt x="1290496" y="2296488"/>
                </a:lnTo>
                <a:cubicBezTo>
                  <a:pt x="1236603" y="2050441"/>
                  <a:pt x="1199129" y="1743721"/>
                  <a:pt x="1073374" y="1540412"/>
                </a:cubicBezTo>
                <a:cubicBezTo>
                  <a:pt x="843420" y="1168648"/>
                  <a:pt x="320293" y="829854"/>
                  <a:pt x="138108" y="459203"/>
                </a:cubicBezTo>
                <a:cubicBezTo>
                  <a:pt x="78329" y="337584"/>
                  <a:pt x="39474" y="214310"/>
                  <a:pt x="14680" y="89923"/>
                </a:cubicBezTo>
                <a:close/>
              </a:path>
            </a:pathLst>
          </a:custGeom>
          <a:gradFill>
            <a:gsLst>
              <a:gs pos="52000">
                <a:schemeClr val="accent3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33" name="Google Shape;1433;p35">
            <a:extLst>
              <a:ext uri="{FF2B5EF4-FFF2-40B4-BE49-F238E27FC236}">
                <a16:creationId xmlns:a16="http://schemas.microsoft.com/office/drawing/2014/main" id="{6D933EE3-D6F2-C826-52C0-E51F5218C666}"/>
              </a:ext>
            </a:extLst>
          </p:cNvPr>
          <p:cNvGrpSpPr/>
          <p:nvPr/>
        </p:nvGrpSpPr>
        <p:grpSpPr>
          <a:xfrm>
            <a:off x="410415" y="78536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>
              <a:extLst>
                <a:ext uri="{FF2B5EF4-FFF2-40B4-BE49-F238E27FC236}">
                  <a16:creationId xmlns:a16="http://schemas.microsoft.com/office/drawing/2014/main" id="{4786D9B5-4640-E098-C6DC-2FE59549DC78}"/>
                </a:ext>
              </a:extLst>
            </p:cNvPr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rgbClr val="3838E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>
              <a:extLst>
                <a:ext uri="{FF2B5EF4-FFF2-40B4-BE49-F238E27FC236}">
                  <a16:creationId xmlns:a16="http://schemas.microsoft.com/office/drawing/2014/main" id="{23DD1FDC-C2B3-11E0-2DEA-AC55D28E9628}"/>
                </a:ext>
              </a:extLst>
            </p:cNvPr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>
                <a:extLst>
                  <a:ext uri="{FF2B5EF4-FFF2-40B4-BE49-F238E27FC236}">
                    <a16:creationId xmlns:a16="http://schemas.microsoft.com/office/drawing/2014/main" id="{9A9D64DC-8298-799B-28B4-37AFC562AF63}"/>
                  </a:ext>
                </a:extLst>
              </p:cNvPr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rgbClr val="383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>
                <a:extLst>
                  <a:ext uri="{FF2B5EF4-FFF2-40B4-BE49-F238E27FC236}">
                    <a16:creationId xmlns:a16="http://schemas.microsoft.com/office/drawing/2014/main" id="{4F887575-1A6C-33F6-022A-B701CFCCF9AF}"/>
                  </a:ext>
                </a:extLst>
              </p:cNvPr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rgbClr val="3838E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文本框 1">
            <a:extLst>
              <a:ext uri="{FF2B5EF4-FFF2-40B4-BE49-F238E27FC236}">
                <a16:creationId xmlns:a16="http://schemas.microsoft.com/office/drawing/2014/main" id="{AE93910A-CDF2-E50F-F141-C1510107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71" y="231915"/>
            <a:ext cx="95697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振幅编码示例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A0DED57-DD75-9CBC-E6C1-F43C6A87CD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40" y="6323330"/>
            <a:ext cx="1289050" cy="523875"/>
          </a:xfrm>
          <a:prstGeom prst="rect">
            <a:avLst/>
          </a:prstGeom>
        </p:spPr>
      </p:pic>
      <p:pic>
        <p:nvPicPr>
          <p:cNvPr id="29" name="图片 28" descr="标志与中英文上下组合">
            <a:extLst>
              <a:ext uri="{FF2B5EF4-FFF2-40B4-BE49-F238E27FC236}">
                <a16:creationId xmlns:a16="http://schemas.microsoft.com/office/drawing/2014/main" id="{C661553D-6316-B0AE-C209-93F813DAC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635" y="6408420"/>
            <a:ext cx="626745" cy="35179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669EAB03-35E7-92C8-8852-CD1D124C5C48}"/>
              </a:ext>
            </a:extLst>
          </p:cNvPr>
          <p:cNvGrpSpPr/>
          <p:nvPr/>
        </p:nvGrpSpPr>
        <p:grpSpPr>
          <a:xfrm>
            <a:off x="6097196" y="1244273"/>
            <a:ext cx="5142856" cy="4727683"/>
            <a:chOff x="6097196" y="1335713"/>
            <a:chExt cx="5142856" cy="472768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130BEA4-6B26-FE51-313F-106D105685CC}"/>
                </a:ext>
              </a:extLst>
            </p:cNvPr>
            <p:cNvSpPr txBox="1"/>
            <p:nvPr/>
          </p:nvSpPr>
          <p:spPr>
            <a:xfrm>
              <a:off x="7651354" y="5318320"/>
              <a:ext cx="2034540" cy="406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800" dirty="0">
                  <a:solidFill>
                    <a:srgbClr val="FF0000"/>
                  </a:solidFill>
                </a:rPr>
                <a:t>Fidelity</a:t>
              </a:r>
              <a:r>
                <a:rPr lang="zh-CN" altLang="en-US" sz="1800" dirty="0">
                  <a:solidFill>
                    <a:srgbClr val="FF0000"/>
                  </a:solidFill>
                </a:rPr>
                <a:t> ≠ </a:t>
              </a:r>
              <a:r>
                <a:rPr lang="en-US" altLang="zh-CN" sz="1800" dirty="0">
                  <a:solidFill>
                    <a:srgbClr val="FF0000"/>
                  </a:solidFill>
                </a:rPr>
                <a:t>L1 Loss</a:t>
              </a:r>
              <a:r>
                <a:rPr lang="zh-CN" altLang="en-US" sz="1800" dirty="0">
                  <a:solidFill>
                    <a:srgbClr val="FF0000"/>
                  </a:solidFill>
                </a:rPr>
                <a:t>！</a:t>
              </a:r>
              <a:endParaRPr lang="en-US" altLang="zh-CN" sz="1800" dirty="0">
                <a:solidFill>
                  <a:srgbClr val="FF0000"/>
                </a:solidFill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949C618-84E8-380B-A19E-005B8A65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196" y="1335713"/>
              <a:ext cx="5142856" cy="38571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DA8C25E-BCDE-4F7C-3C60-3A82AAB74BEF}"/>
                </a:ext>
              </a:extLst>
            </p:cNvPr>
            <p:cNvSpPr txBox="1"/>
            <p:nvPr/>
          </p:nvSpPr>
          <p:spPr>
            <a:xfrm>
              <a:off x="7426564" y="5724842"/>
              <a:ext cx="24841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+mj-ea"/>
                  <a:ea typeface="+mj-ea"/>
                </a:rPr>
                <a:t>相差一个全局相位负号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B54FE17-E7AA-CA36-66C9-BD0F9F45B7CE}"/>
              </a:ext>
            </a:extLst>
          </p:cNvPr>
          <p:cNvGrpSpPr/>
          <p:nvPr/>
        </p:nvGrpSpPr>
        <p:grpSpPr>
          <a:xfrm>
            <a:off x="404671" y="1244273"/>
            <a:ext cx="5142856" cy="4358351"/>
            <a:chOff x="404671" y="1335713"/>
            <a:chExt cx="5142856" cy="43583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E6A4407-2BE5-221F-BF9F-E0A04FF9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71" y="1335713"/>
              <a:ext cx="5142856" cy="385714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C0A5E6-88CC-B6A6-767D-32AEC8CCEF12}"/>
                </a:ext>
              </a:extLst>
            </p:cNvPr>
            <p:cNvSpPr txBox="1"/>
            <p:nvPr/>
          </p:nvSpPr>
          <p:spPr>
            <a:xfrm>
              <a:off x="1497902" y="5355510"/>
              <a:ext cx="29563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+mj-ea"/>
                  <a:ea typeface="+mj-ea"/>
                </a:rPr>
                <a:t>保真度误差体现为图像噪声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A6B588-25F2-03AF-3EDB-767F6917C466}"/>
                  </a:ext>
                </a:extLst>
              </p:cNvPr>
              <p:cNvSpPr txBox="1"/>
              <p:nvPr/>
            </p:nvSpPr>
            <p:spPr>
              <a:xfrm>
                <a:off x="6721714" y="5971956"/>
                <a:ext cx="38938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600" dirty="0">
                    <a:solidFill>
                      <a:srgbClr val="00B0F0"/>
                    </a:solidFill>
                    <a:latin typeface="+mj-ea"/>
                    <a:ea typeface="+mj-ea"/>
                  </a:rPr>
                  <a:t> </a:t>
                </a:r>
                <a:r>
                  <a:rPr lang="zh-CN" altLang="en-US" sz="1600" dirty="0">
                    <a:solidFill>
                      <a:srgbClr val="00B0F0"/>
                    </a:solidFill>
                    <a:latin typeface="+mj-ea"/>
                    <a:ea typeface="+mj-ea"/>
                  </a:rPr>
                  <a:t>分类器：每个数据样例有两种可能形式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A6B588-25F2-03AF-3EDB-767F6917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14" y="5971956"/>
                <a:ext cx="3893820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87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RlYjNmNTQ1MzZkMTYyOWVmOTkwZmFjYjg5ZTRlZD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4.68748031496057,&quot;left&quot;:361.6603937007874,&quot;top&quot;:121.2596062992126,&quot;width&quot;:382.1271653543307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932</Words>
  <Application>Microsoft Office PowerPoint</Application>
  <PresentationFormat>宽屏</PresentationFormat>
  <Paragraphs>341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微软雅黑</vt:lpstr>
      <vt:lpstr>优设标题黑</vt:lpstr>
      <vt:lpstr>Arial</vt:lpstr>
      <vt:lpstr>Calibri</vt:lpstr>
      <vt:lpstr>Cambria Math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dx y</dc:creator>
  <cp:lastModifiedBy>kahsolt</cp:lastModifiedBy>
  <cp:revision>596</cp:revision>
  <dcterms:created xsi:type="dcterms:W3CDTF">2019-06-19T02:08:00Z</dcterms:created>
  <dcterms:modified xsi:type="dcterms:W3CDTF">2024-12-04T04:10:55Z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B3269D818C2545C6BFBFBF5380458D99_11</vt:lpwstr>
  </property>
</Properties>
</file>