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261" r:id="rId6"/>
    <p:sldId id="265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4800"/>
              <a:t>CI-Bot 设计说明书</a:t>
            </a:r>
            <a:endParaRPr lang="x-none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x-none" altLang="zh-CN" sz="2700"/>
              <a:t>(Reduced Demo版)</a:t>
            </a:r>
            <a:endParaRPr lang="x-none" altLang="zh-CN" sz="2700"/>
          </a:p>
          <a:p>
            <a:endParaRPr lang="x-none" altLang="zh-CN" sz="1400"/>
          </a:p>
          <a:p>
            <a:endParaRPr lang="x-none" altLang="zh-CN" sz="1800"/>
          </a:p>
          <a:p>
            <a:r>
              <a:rPr lang="x-none" altLang="zh-CN" sz="1800"/>
              <a:t>北航软国重CI-Bot开发项目组</a:t>
            </a:r>
            <a:endParaRPr lang="x-none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版本记录</a:t>
            </a:r>
            <a:endParaRPr lang="x-none" altLang="zh-CN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8651" y="1825628"/>
          <a:ext cx="7886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时间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版本号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编写者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内容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2017-11-02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蒋松儒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文档建立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主目录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8"/>
            <a:ext cx="7886712" cy="4351344"/>
          </a:xfrm>
        </p:spPr>
        <p:txBody>
          <a:bodyPr/>
          <a:p>
            <a:pPr marL="0" indent="0">
              <a:buClrTx/>
              <a:buFont typeface="+mj-lt"/>
              <a:buNone/>
            </a:pPr>
            <a:r>
              <a:rPr lang="x-none" altLang="zh-CN"/>
              <a:t>0.项目概述(略)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r>
              <a:rPr lang="x-none" altLang="zh-CN"/>
              <a:t>1</a:t>
            </a:r>
            <a:r>
              <a:rPr lang="x-none" altLang="zh-CN">
                <a:hlinkClick r:id="" action="ppaction://hlinkshowjump?jump=firstslide"/>
              </a:rPr>
              <a:t>.</a:t>
            </a:r>
            <a:r>
              <a:rPr lang="x-none" altLang="zh-CN"/>
              <a:t>架构设计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r>
              <a:rPr lang="x-none" altLang="zh-CN"/>
              <a:t>2.模块设计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r>
              <a:rPr lang="x-none" altLang="zh-CN">
                <a:sym typeface="+mn-ea"/>
              </a:rPr>
              <a:t>3.接口规范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r>
              <a:rPr lang="x-none" altLang="zh-CN"/>
              <a:t>4.用例设计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r>
              <a:rPr lang="x-none" altLang="zh-CN"/>
              <a:t>5.详细设计(略，分散至各负责人)</a:t>
            </a:r>
            <a:endParaRPr lang="x-none" altLang="zh-CN"/>
          </a:p>
          <a:p>
            <a:pPr marL="0" indent="0">
              <a:buClrTx/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069340" y="1794510"/>
            <a:ext cx="7417435" cy="4559935"/>
            <a:chOff x="1564" y="2841"/>
            <a:chExt cx="11681" cy="7181"/>
          </a:xfrm>
        </p:grpSpPr>
        <p:sp>
          <p:nvSpPr>
            <p:cNvPr id="5" name="矩形 4"/>
            <p:cNvSpPr/>
            <p:nvPr/>
          </p:nvSpPr>
          <p:spPr>
            <a:xfrm>
              <a:off x="1651" y="2841"/>
              <a:ext cx="11594" cy="7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564" y="2903"/>
              <a:ext cx="11520" cy="7119"/>
              <a:chOff x="1564" y="2903"/>
              <a:chExt cx="11520" cy="711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490" y="3061"/>
                <a:ext cx="2743" cy="9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Web前端</a:t>
                </a:r>
                <a:endParaRPr lang="x-none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358" y="3062"/>
                <a:ext cx="2743" cy="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>
                    <a:sym typeface="+mn-ea"/>
                  </a:rPr>
                  <a:t>LiveQA Adapter</a:t>
                </a:r>
                <a:endParaRPr lang="x-none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244" y="3044"/>
                <a:ext cx="2743" cy="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>
                    <a:sym typeface="+mn-ea"/>
                  </a:rPr>
                  <a:t>微信公众号</a:t>
                </a:r>
                <a:endParaRPr lang="x-none" altLang="zh-CN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89" y="2903"/>
                <a:ext cx="748" cy="12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zh-CN"/>
                  <a:t>视图层</a:t>
                </a:r>
                <a:endParaRPr lang="x-none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75" y="4104"/>
                <a:ext cx="8534" cy="4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564" y="5121"/>
                <a:ext cx="748" cy="194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p>
                <a:r>
                  <a:rPr lang="x-none" altLang="zh-CN"/>
                  <a:t>业务逻辑层</a:t>
                </a:r>
                <a:endParaRPr lang="x-none" altLang="zh-CN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79" y="4099"/>
                <a:ext cx="8535" cy="5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Django Web (Headless API Server)</a:t>
                </a:r>
                <a:endParaRPr lang="x-none" altLang="zh-CN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157" y="3725"/>
                <a:ext cx="1927" cy="58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618" y="3040"/>
                <a:ext cx="1008" cy="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zh-CN"/>
                  <a:t>切面</a:t>
                </a:r>
                <a:endParaRPr lang="x-none" altLang="zh-CN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81" y="8107"/>
                <a:ext cx="2529" cy="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Django ORM</a:t>
                </a:r>
                <a:endParaRPr lang="x-none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568" y="7862"/>
                <a:ext cx="748" cy="216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zh-CN"/>
                  <a:t>模型数据库</a:t>
                </a:r>
                <a:endParaRPr lang="x-none" altLang="zh-CN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471" y="8806"/>
                <a:ext cx="2512" cy="9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Sqlite3</a:t>
                </a:r>
                <a:endParaRPr lang="x-none" altLang="zh-CN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228" y="3815"/>
                <a:ext cx="1784" cy="5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日志记录</a:t>
                </a:r>
                <a:endParaRPr lang="x-none" altLang="zh-CN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213" y="4435"/>
                <a:ext cx="1784" cy="5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事务管理</a:t>
                </a:r>
                <a:endParaRPr lang="x-none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03" y="8811"/>
                <a:ext cx="1521" cy="9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QA Snake</a:t>
                </a:r>
                <a:endParaRPr lang="x-none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223" y="5070"/>
                <a:ext cx="1784" cy="5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定时任务</a:t>
                </a:r>
                <a:endParaRPr lang="x-none" altLang="zh-CN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223" y="5690"/>
                <a:ext cx="1784" cy="5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统计报表</a:t>
                </a:r>
                <a:endParaRPr lang="x-none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230" y="6315"/>
                <a:ext cx="1784" cy="5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模型管理</a:t>
                </a:r>
                <a:endParaRPr lang="x-none" altLang="zh-CN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1.架构设计</a:t>
            </a:r>
            <a:endParaRPr lang="x-none" altLang="zh-CN"/>
          </a:p>
        </p:txBody>
      </p:sp>
      <p:sp>
        <p:nvSpPr>
          <p:cNvPr id="30" name="矩形 29"/>
          <p:cNvSpPr/>
          <p:nvPr/>
        </p:nvSpPr>
        <p:spPr>
          <a:xfrm>
            <a:off x="1652905" y="3043555"/>
            <a:ext cx="1231900" cy="4578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问题发现</a:t>
            </a:r>
            <a:endParaRPr lang="x-none" altLang="zh-CN"/>
          </a:p>
        </p:txBody>
      </p:sp>
      <p:sp>
        <p:nvSpPr>
          <p:cNvPr id="32" name="矩形 31"/>
          <p:cNvSpPr/>
          <p:nvPr/>
        </p:nvSpPr>
        <p:spPr>
          <a:xfrm>
            <a:off x="1660525" y="4098290"/>
            <a:ext cx="2541905" cy="4578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多源问题检索</a:t>
            </a:r>
            <a:endParaRPr lang="x-none" altLang="zh-CN"/>
          </a:p>
        </p:txBody>
      </p:sp>
      <p:sp>
        <p:nvSpPr>
          <p:cNvPr id="33" name="矩形 32"/>
          <p:cNvSpPr/>
          <p:nvPr/>
        </p:nvSpPr>
        <p:spPr>
          <a:xfrm>
            <a:off x="1659890" y="4622800"/>
            <a:ext cx="2541905" cy="4578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答案筛选排序</a:t>
            </a:r>
            <a:endParaRPr lang="x-none" altLang="zh-CN"/>
          </a:p>
        </p:txBody>
      </p:sp>
      <p:sp>
        <p:nvSpPr>
          <p:cNvPr id="34" name="矩形 33"/>
          <p:cNvSpPr/>
          <p:nvPr/>
        </p:nvSpPr>
        <p:spPr>
          <a:xfrm>
            <a:off x="2971165" y="3581400"/>
            <a:ext cx="1231900" cy="4578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推荐策略</a:t>
            </a:r>
            <a:endParaRPr lang="x-none" altLang="zh-CN"/>
          </a:p>
        </p:txBody>
      </p:sp>
      <p:sp>
        <p:nvSpPr>
          <p:cNvPr id="35" name="矩形 34"/>
          <p:cNvSpPr/>
          <p:nvPr/>
        </p:nvSpPr>
        <p:spPr>
          <a:xfrm>
            <a:off x="4293870" y="3064510"/>
            <a:ext cx="676275" cy="9912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激励</a:t>
            </a:r>
            <a:endParaRPr lang="x-none" altLang="zh-CN"/>
          </a:p>
          <a:p>
            <a:pPr algn="ctr"/>
            <a:r>
              <a:rPr lang="x-none" altLang="zh-CN"/>
              <a:t>机制</a:t>
            </a:r>
            <a:endParaRPr lang="x-none" altLang="zh-CN"/>
          </a:p>
        </p:txBody>
      </p:sp>
      <p:sp>
        <p:nvSpPr>
          <p:cNvPr id="10" name="矩形 9"/>
          <p:cNvSpPr/>
          <p:nvPr/>
        </p:nvSpPr>
        <p:spPr>
          <a:xfrm>
            <a:off x="1661795" y="3582670"/>
            <a:ext cx="1229995" cy="457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任务队列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2970530" y="3062605"/>
            <a:ext cx="1231900" cy="454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答案发现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473700" y="4889500"/>
            <a:ext cx="12750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(一脸懵逼)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76900" y="4343400"/>
            <a:ext cx="8686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？？？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08600" y="3797300"/>
            <a:ext cx="156781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Any Others?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1.架构设计</a:t>
            </a:r>
            <a:endParaRPr lang="x-none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x-none" altLang="zh-CN"/>
              <a:t>开发部署环境约定</a:t>
            </a:r>
            <a:endParaRPr lang="x-none" altLang="zh-CN"/>
          </a:p>
          <a:p>
            <a:pPr lvl="1"/>
            <a:r>
              <a:rPr lang="x-none" altLang="zh-CN" sz="2400"/>
              <a:t>OS平台无关</a:t>
            </a:r>
            <a:endParaRPr lang="x-none" altLang="zh-CN" sz="2400"/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Python3，UTF-8</a:t>
            </a:r>
            <a:endParaRPr lang="x-none" altLang="zh-CN"/>
          </a:p>
          <a:p>
            <a:pPr lvl="1"/>
            <a:r>
              <a:rPr lang="x-none" altLang="zh-CN"/>
              <a:t>Django+Sqlite3</a:t>
            </a:r>
            <a:endParaRPr lang="x-none" altLang="zh-CN"/>
          </a:p>
          <a:p>
            <a:pPr lvl="1"/>
            <a:endParaRPr lang="x-none" altLang="zh-CN"/>
          </a:p>
          <a:p>
            <a:pPr lvl="1"/>
            <a:endParaRPr lang="x-none" altLang="zh-CN"/>
          </a:p>
          <a:p>
            <a:pPr lvl="1"/>
            <a:endParaRPr lang="x-none" altLang="zh-CN"/>
          </a:p>
          <a:p>
            <a:pPr lvl="1"/>
            <a:r>
              <a:rPr lang="x-none" altLang="zh-CN"/>
              <a:t>其他问题请参阅工程目录doc及RAEDME.md</a:t>
            </a:r>
            <a:endParaRPr lang="x-none" altLang="zh-CN"/>
          </a:p>
          <a:p>
            <a:pPr lvl="1"/>
            <a:r>
              <a:rPr lang="x-none" altLang="zh-CN"/>
              <a:t>如果确有需要使用非Python3语言开发则一般通常大概也许需要构建为本地Socket服务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2.模块设计</a:t>
            </a:r>
            <a:endParaRPr lang="x-none" altLang="zh-CN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8651" y="1825628"/>
          <a:ext cx="78867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835785"/>
                <a:gridCol w="893445"/>
                <a:gridCol w="4495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编号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名称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负责人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内容</a:t>
                      </a: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Web前端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面向提问者和回答者的用户界面</a:t>
                      </a: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LiveQA适配器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用于LiveQA比赛的输入输出适配器</a:t>
                      </a:r>
                      <a:endParaRPr lang="x-none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问题检索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根据问题匹配本地数据库</a:t>
                      </a: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推荐系统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根据问题匹配合适的回答人选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答案排序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整理对于一个问题的多个回答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激励机制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(唔，玄学)</a:t>
                      </a: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统计模块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(要统计啥)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3.接口规范</a:t>
            </a:r>
            <a:endParaRPr lang="x-none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28650" y="1826895"/>
            <a:ext cx="8103870" cy="4351655"/>
          </a:xfrm>
        </p:spPr>
        <p:txBody>
          <a:bodyPr>
            <a:normAutofit lnSpcReduction="20000"/>
          </a:bodyPr>
          <a:p>
            <a:r>
              <a:rPr lang="x-none" altLang="zh-CN"/>
              <a:t>外部接口：</a:t>
            </a:r>
            <a:r>
              <a:rPr lang="x-none" altLang="zh-CN" sz="2400"/>
              <a:t>JSON</a:t>
            </a:r>
            <a:endParaRPr lang="x-none" altLang="zh-CN" sz="2400"/>
          </a:p>
          <a:p>
            <a:pPr lvl="1"/>
            <a:r>
              <a:rPr lang="x-none" altLang="zh-CN" sz="2055"/>
              <a:t>个人中心：注册、登录、注销、查改信息</a:t>
            </a:r>
            <a:endParaRPr lang="x-none" altLang="zh-CN" sz="2055"/>
          </a:p>
          <a:p>
            <a:pPr lvl="2"/>
            <a:r>
              <a:rPr lang="x-none" altLang="zh-CN" sz="1710"/>
              <a:t>/u	{"username": str} =&gt; {}</a:t>
            </a:r>
            <a:endParaRPr lang="x-none" altLang="zh-CN" sz="1710"/>
          </a:p>
          <a:p>
            <a:pPr lvl="1"/>
            <a:r>
              <a:rPr lang="x-none" altLang="zh-CN" sz="2055"/>
              <a:t>提问</a:t>
            </a:r>
            <a:endParaRPr lang="x-none" altLang="zh-CN" sz="2055"/>
          </a:p>
          <a:p>
            <a:pPr lvl="2"/>
            <a:r>
              <a:rPr lang="x-none" altLang="zh-CN" sz="1710"/>
              <a:t>/q	{"uid": int, "question": str} =&gt; {"qid": </a:t>
            </a:r>
            <a:r>
              <a:rPr lang="x-none" altLang="zh-CN" sz="1700">
                <a:sym typeface="+mn-ea"/>
              </a:rPr>
              <a:t>int, "answer": str</a:t>
            </a:r>
            <a:r>
              <a:rPr lang="x-none" altLang="zh-CN" sz="1710"/>
              <a:t>}</a:t>
            </a:r>
            <a:endParaRPr lang="x-none" altLang="zh-CN" sz="1710"/>
          </a:p>
          <a:p>
            <a:pPr lvl="1"/>
            <a:r>
              <a:rPr lang="x-none" altLang="zh-CN" sz="2055"/>
              <a:t>回答</a:t>
            </a:r>
            <a:endParaRPr lang="x-none" altLang="zh-CN" sz="2055"/>
          </a:p>
          <a:p>
            <a:pPr lvl="2"/>
            <a:r>
              <a:rPr lang="x-none" altLang="zh-CN" sz="1710"/>
              <a:t>/a	{"answer": str, "qid": </a:t>
            </a:r>
            <a:r>
              <a:rPr lang="x-none" altLang="zh-CN" sz="1700">
                <a:sym typeface="+mn-ea"/>
              </a:rPr>
              <a:t>int</a:t>
            </a:r>
            <a:r>
              <a:rPr lang="x-none" altLang="zh-CN" sz="1710"/>
              <a:t>} =&gt;</a:t>
            </a:r>
            <a:r>
              <a:rPr lang="x-none" altLang="zh-CN" sz="1665">
                <a:sym typeface="+mn-ea"/>
              </a:rPr>
              <a:t> {}</a:t>
            </a:r>
            <a:endParaRPr lang="x-none" altLang="zh-CN" sz="1710"/>
          </a:p>
          <a:p>
            <a:r>
              <a:rPr lang="x-none" altLang="zh-CN"/>
              <a:t>内部接口</a:t>
            </a:r>
            <a:endParaRPr lang="x-none" altLang="zh-CN"/>
          </a:p>
          <a:p>
            <a:pPr lvl="1"/>
            <a:r>
              <a:rPr lang="x-none" altLang="zh-CN"/>
              <a:t>由于同在一个Dj工程中，数据共享且接口公开可见，因此由各模块负责人自行协调</a:t>
            </a:r>
            <a:endParaRPr lang="x-none" altLang="zh-CN"/>
          </a:p>
          <a:p>
            <a:pPr lvl="1"/>
            <a:endParaRPr lang="x-none" altLang="zh-CN"/>
          </a:p>
          <a:p>
            <a:r>
              <a:rPr lang="x-none" altLang="zh-CN"/>
              <a:t>对于公用的库(/lib)，不要修改其源码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4.用例设计</a:t>
            </a:r>
            <a:endParaRPr lang="x-none" altLang="zh-CN"/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628651" y="1825628"/>
          <a:ext cx="7886700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45"/>
                <a:gridCol w="704215"/>
                <a:gridCol w="1471930"/>
                <a:gridCol w="3291840"/>
                <a:gridCol w="17538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编号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信源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事件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响应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备注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游客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注册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成为用户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选择关注领域</a:t>
                      </a:r>
                      <a:endParaRPr lang="x-none"/>
                    </a:p>
                  </a:txBody>
                  <a:tcPr/>
                </a:tc>
              </a:tr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用户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登录、退出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(略)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可免口令</a:t>
                      </a:r>
                      <a:endParaRPr lang="x-none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用户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提问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预期时间内收到回答，或过期收到站内信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用户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回答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(略)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系统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问题转发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在线目标用户收到站内信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附录</a:t>
            </a:r>
            <a:endParaRPr lang="x-none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x-none" altLang="zh-CN"/>
              <a:t>项目地址</a:t>
            </a:r>
            <a:endParaRPr lang="x-none" altLang="zh-CN"/>
          </a:p>
          <a:p>
            <a:pPr lvl="1"/>
            <a:r>
              <a:rPr lang="x-none" altLang="zh-CN"/>
              <a:t>https://github.com/Kahsolt/CIBot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Kingsoft Office WPP</Application>
  <PresentationFormat>宽屏</PresentationFormat>
  <Paragraphs>230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CI-Bot 设计说明书</vt:lpstr>
      <vt:lpstr>版本记录</vt:lpstr>
      <vt:lpstr>主目录</vt:lpstr>
      <vt:lpstr>1.架构设计</vt:lpstr>
      <vt:lpstr>1.架构设计</vt:lpstr>
      <vt:lpstr>2.模块设计</vt:lpstr>
      <vt:lpstr>3.接口规范</vt:lpstr>
      <vt:lpstr>4.用例设计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kahsolt</dc:creator>
  <cp:lastModifiedBy>kahsolt</cp:lastModifiedBy>
  <cp:revision>125</cp:revision>
  <dcterms:created xsi:type="dcterms:W3CDTF">2017-11-05T05:01:30Z</dcterms:created>
  <dcterms:modified xsi:type="dcterms:W3CDTF">2017-11-05T05:01:30Z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