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0" r:id="rId4"/>
    <p:sldId id="271" r:id="rId5"/>
    <p:sldId id="273" r:id="rId6"/>
    <p:sldId id="272" r:id="rId7"/>
    <p:sldId id="275" r:id="rId8"/>
    <p:sldId id="276" r:id="rId9"/>
    <p:sldId id="278" r:id="rId10"/>
    <p:sldId id="277" r:id="rId11"/>
    <p:sldId id="279" r:id="rId12"/>
    <p:sldId id="280" r:id="rId13"/>
    <p:sldId id="282" r:id="rId14"/>
    <p:sldId id="281" r:id="rId15"/>
    <p:sldId id="269" r:id="rId16"/>
    <p:sldId id="274" r:id="rId17"/>
    <p:sldId id="259" r:id="rId18"/>
    <p:sldId id="262" r:id="rId19"/>
    <p:sldId id="263" r:id="rId20"/>
    <p:sldId id="264" r:id="rId21"/>
    <p:sldId id="25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0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79626-D88B-480F-A9E0-A91B8EB5451C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25896-6F3C-4C09-AACA-B262CC50F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9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4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21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命名：葡萄，骆驼，橡树，蜜蜂</a:t>
            </a:r>
            <a:endParaRPr kumimoji="1" lang="en-US" altLang="zh-CN" dirty="0"/>
          </a:p>
          <a:p>
            <a:r>
              <a:rPr kumimoji="1" lang="zh-CN" altLang="en-US" dirty="0"/>
              <a:t>组合：飞机，电视，蜂蜜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28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7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5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8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8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命名：葡萄，骆驼，橡树，蜜蜂</a:t>
            </a:r>
            <a:endParaRPr kumimoji="1" lang="en-US" altLang="zh-CN" dirty="0"/>
          </a:p>
          <a:p>
            <a:r>
              <a:rPr kumimoji="1" lang="zh-CN" altLang="en-US" dirty="0"/>
              <a:t>组合：飞机，电视，蜂蜜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25896-6F3C-4C09-AACA-B262CC50FA3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D878C-763F-4F71-8D64-3E095ED7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34BDF-B2D7-4180-A402-374C3C5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E908E-29DB-4D16-B4D9-3320898D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273DA-176D-4001-918A-7A8A06E9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41153-68FC-4B2A-8DE6-A3F9888D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7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A90AC-CE8A-4BE4-9DB4-5732574B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697720-8455-4671-96C0-F46D8323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1E047-D1F1-4F56-B0EE-421F108D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559C2-A226-41FC-A0FD-3A6234EB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DA245-5052-4A91-ABE6-BBAFE544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1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25084C-B451-4F54-8827-3CEC1AD24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906C9A-FD9F-4D8F-873C-5FA0EF7B4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6F4E3-EB42-47CC-B297-133E61D7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ACD0B-50CD-4587-8A02-E70771E0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284A4-7D54-4961-89A2-C98BD2B8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F7A71-1B2A-4218-85CD-CC665F3F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733F4C-286A-49BD-B3B5-6D80C6E1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F29DA-1F14-4FC4-AFF0-F17591B1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8801F5-58FC-4E3C-BE9B-9237D698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F995C-C5ED-40DA-86E5-4422F568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1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74F74-3D4B-4CFC-B247-6808382E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59387-3C14-4C5A-830F-0E8D03F6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4A018-8425-4747-A2CF-AF7FD01E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A3CE3-1ABC-4507-9912-A748E3AB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3C26B-0BE1-4D43-886B-321C7E13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6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834EF-C72E-4FC2-BB62-2B6DCBFB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C064F-9ABE-46EB-81E3-15420DCFE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7C7329-A36F-4910-8D5F-D99A44321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62D60-D928-4037-A1EB-AF4A925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14019A-44B7-4485-97DC-6C1345EE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BFD06-082F-469F-97C3-BA5520B9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3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686A8-3008-45FA-9F19-C49558F3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322A8-CF8E-4E1E-849B-480DD453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2E32F2-ADB6-4484-911C-DFE93626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7C4E9D-617B-4401-A838-A260EC306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D57672-40F0-4B7E-8D7A-A526F0E9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4C12B5-1C93-443D-A682-E0CE9CF4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CF3252-F3E8-4AF8-A03E-97478F56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51E098-4EE9-4816-B3A9-E04C470A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1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00373-712A-486D-9452-795C2F6A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F83A25-BD0B-43E2-9DA0-76CBCAE0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253C28-51B8-4CE5-AA1A-E361C3DB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58A6B1-134D-4155-8A02-3CA1910E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709F14-4D22-4572-8CDF-2D6145E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E47DB8-9A4A-4606-BB73-4416D52D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2C06FA-92BA-4ECA-9267-30FABB5A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8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23B7-2BCF-4BA2-9CF5-714DA5FD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D7E229-BE60-47A4-965F-6CC51A52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549DE7-92F1-4E47-8B78-EC086F0AD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D3D6C-390E-4B7E-848D-85E76A8E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683BA-7CD1-40E0-9F3D-0CB25D8B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7DEC42-1694-499C-A9FB-3CA7B72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68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08C78-4859-4AEB-ADD3-BFFF0E44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1B4941-85AB-4854-B08D-5DF235FD9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C60297-BEE2-47AE-A197-2A405BBE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21E9B0-F5D9-44A3-A3E2-A5CB7EBC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2F012A-3BAD-40A2-AB88-867D437D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4A179D-9DB7-450D-A5DC-2DED870B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03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435D64-1466-4575-8396-C3ACA235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297BE5-F5A8-4727-A406-3A83CE4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6EC0A3-1EBA-42EA-A48E-2F83EB638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D7C1-6C83-4FA4-B106-AE18DA4A5214}" type="datetimeFigureOut">
              <a:rPr kumimoji="1" lang="ja-JP" altLang="en-US" smtClean="0"/>
              <a:t>2020/3/20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1BEA4-4A9A-4C29-9C86-1E43C1A1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27E6C-5649-4DFC-86CE-E1445005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5BD-B1C1-4EB0-B2D1-033AC365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3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6627-8D29-4E26-B77F-21D856DEB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语言、模型、构造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AEDD71-524C-4642-AABC-129855E45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 err="1"/>
              <a:t>vh</a:t>
            </a:r>
            <a:r>
              <a:rPr kumimoji="1" lang="en-US" altLang="ja-JP" dirty="0" err="1"/>
              <a:t>a</a:t>
            </a:r>
            <a:r>
              <a:rPr kumimoji="1" lang="en-US" altLang="zh-CN" dirty="0" err="1"/>
              <a:t>k</a:t>
            </a:r>
            <a:r>
              <a:rPr kumimoji="1" lang="en-US" altLang="ja-JP" dirty="0" err="1"/>
              <a:t>tyr</a:t>
            </a:r>
            <a:endParaRPr kumimoji="1" lang="en-US" altLang="ja-JP" dirty="0"/>
          </a:p>
          <a:p>
            <a:r>
              <a:rPr lang="en-US" altLang="ja-JP" dirty="0"/>
              <a:t>2020/02/</a:t>
            </a:r>
            <a:r>
              <a:rPr lang="en-US" altLang="zh-CN" dirty="0"/>
              <a:t>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03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面向对象语言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eleph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Shop</a:t>
            </a:r>
            <a:r>
              <a:rPr lang="en-US" altLang="zh-CN" dirty="0" err="1"/>
              <a:t>.buy</a:t>
            </a:r>
            <a:r>
              <a:rPr lang="en-US" altLang="zh-CN" dirty="0"/>
              <a:t>(Elephant, 10)          // </a:t>
            </a:r>
            <a:r>
              <a:rPr lang="zh-CN" altLang="en-US" dirty="0"/>
              <a:t>买</a:t>
            </a:r>
            <a:r>
              <a:rPr lang="en-US" altLang="zh-CN" dirty="0"/>
              <a:t>10kg</a:t>
            </a:r>
            <a:r>
              <a:rPr lang="zh-CN" altLang="en-US" dirty="0"/>
              <a:t>大象肉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frig = </a:t>
            </a:r>
            <a:r>
              <a:rPr lang="en-US" altLang="zh-CN" dirty="0" err="1">
                <a:solidFill>
                  <a:srgbClr val="00B050"/>
                </a:solidFill>
              </a:rPr>
              <a:t>Refrigerator</a:t>
            </a:r>
            <a:r>
              <a:rPr lang="en-US" altLang="zh-CN" dirty="0" err="1"/>
              <a:t>.new</a:t>
            </a:r>
            <a:r>
              <a:rPr lang="en-US" altLang="zh-CN" dirty="0"/>
              <a:t>(20)                  // </a:t>
            </a:r>
            <a:r>
              <a:rPr lang="zh-CN" altLang="en-US" dirty="0"/>
              <a:t>整个</a:t>
            </a:r>
            <a:r>
              <a:rPr lang="en-US" altLang="zh-CN" dirty="0"/>
              <a:t>20L</a:t>
            </a:r>
            <a:r>
              <a:rPr lang="zh-CN" altLang="en-US" dirty="0"/>
              <a:t>的冰箱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frig</a:t>
            </a:r>
            <a:r>
              <a:rPr lang="en-US" altLang="zh-CN" dirty="0" err="1"/>
              <a:t>.power_on</a:t>
            </a:r>
            <a:r>
              <a:rPr lang="en-US" altLang="zh-CN" dirty="0"/>
              <a:t>()                                    // </a:t>
            </a:r>
            <a:r>
              <a:rPr lang="zh-CN" altLang="en-US" dirty="0"/>
              <a:t>开机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 = </a:t>
            </a:r>
            <a:r>
              <a:rPr lang="en-US" altLang="zh-CN" dirty="0" err="1">
                <a:solidFill>
                  <a:srgbClr val="00B050"/>
                </a:solidFill>
              </a:rPr>
              <a:t>frig</a:t>
            </a:r>
            <a:r>
              <a:rPr lang="en-US" altLang="zh-CN" dirty="0" err="1"/>
              <a:t>.put</a:t>
            </a:r>
            <a:r>
              <a:rPr lang="en-US" altLang="zh-CN" dirty="0"/>
              <a:t>(</a:t>
            </a:r>
            <a:r>
              <a:rPr lang="en-US" altLang="zh-CN" dirty="0" err="1"/>
              <a:t>eleph</a:t>
            </a:r>
            <a:r>
              <a:rPr lang="en-US" altLang="zh-CN" dirty="0"/>
              <a:t>)                               // </a:t>
            </a:r>
            <a:r>
              <a:rPr lang="zh-CN" altLang="en-US" dirty="0"/>
              <a:t>把大象肉放进去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Time</a:t>
            </a:r>
            <a:r>
              <a:rPr lang="en-US" altLang="zh-CN" dirty="0" err="1"/>
              <a:t>.sleep</a:t>
            </a:r>
            <a:r>
              <a:rPr lang="en-US" altLang="zh-CN" dirty="0"/>
              <a:t>(100)                                   // </a:t>
            </a:r>
            <a:r>
              <a:rPr lang="zh-CN" altLang="en-US" dirty="0"/>
              <a:t>等</a:t>
            </a:r>
            <a:r>
              <a:rPr lang="en-US" altLang="zh-CN" dirty="0"/>
              <a:t>100</a:t>
            </a:r>
            <a:r>
              <a:rPr lang="zh-CN" altLang="en-US" dirty="0"/>
              <a:t>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frozen_eleph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frig</a:t>
            </a:r>
            <a:r>
              <a:rPr lang="en-US" altLang="zh-CN" dirty="0" err="1"/>
              <a:t>.get</a:t>
            </a:r>
            <a:r>
              <a:rPr lang="en-US" altLang="zh-CN" dirty="0"/>
              <a:t>(h)                    // </a:t>
            </a:r>
            <a:r>
              <a:rPr lang="zh-CN" altLang="en-US" dirty="0"/>
              <a:t>拿出来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frig</a:t>
            </a:r>
            <a:r>
              <a:rPr lang="en-US" altLang="zh-CN" dirty="0" err="1"/>
              <a:t>.power_off</a:t>
            </a:r>
            <a:r>
              <a:rPr lang="en-US" altLang="zh-CN" dirty="0"/>
              <a:t>()                                    // </a:t>
            </a:r>
            <a:r>
              <a:rPr lang="zh-CN" altLang="en-US" dirty="0"/>
              <a:t>关机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Me</a:t>
            </a:r>
            <a:r>
              <a:rPr lang="en-US" altLang="zh-CN" dirty="0" err="1"/>
              <a:t>.eat</a:t>
            </a:r>
            <a:r>
              <a:rPr lang="en-US" altLang="zh-CN" dirty="0"/>
              <a:t>(</a:t>
            </a:r>
            <a:r>
              <a:rPr lang="en-US" altLang="zh-CN" dirty="0" err="1"/>
              <a:t>frozen_eleph</a:t>
            </a:r>
            <a:r>
              <a:rPr lang="en-US" altLang="zh-CN" dirty="0"/>
              <a:t>)                          // </a:t>
            </a:r>
            <a:r>
              <a:rPr lang="zh-CN" altLang="en-US" dirty="0"/>
              <a:t>把冻肉吃掉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0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积木构造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一个对象可能非常复杂</a:t>
            </a:r>
            <a:endParaRPr lang="en-US" altLang="zh-CN" dirty="0"/>
          </a:p>
          <a:p>
            <a:pPr lvl="1"/>
            <a:r>
              <a:rPr lang="zh-CN" altLang="en-US" dirty="0"/>
              <a:t>组合：对象的属性值是另一个对象，</a:t>
            </a:r>
            <a:r>
              <a:rPr lang="en-US" altLang="zh-CN" dirty="0" err="1"/>
              <a:t>eg.</a:t>
            </a:r>
            <a:r>
              <a:rPr lang="zh-CN" altLang="en-US" dirty="0"/>
              <a:t> 房间有书柜有书有文字</a:t>
            </a:r>
            <a:endParaRPr lang="en-US" altLang="zh-CN" dirty="0"/>
          </a:p>
          <a:p>
            <a:pPr lvl="1"/>
            <a:r>
              <a:rPr lang="zh-CN" altLang="en-US" dirty="0"/>
              <a:t>继承：对象的类型是另一个对象类型的子集，</a:t>
            </a:r>
            <a:r>
              <a:rPr lang="en-US" altLang="zh-CN" dirty="0" err="1"/>
              <a:t>eg.</a:t>
            </a:r>
            <a:r>
              <a:rPr lang="en-US" altLang="zh-CN" dirty="0"/>
              <a:t> </a:t>
            </a:r>
            <a:r>
              <a:rPr lang="zh-CN" altLang="en-US" dirty="0"/>
              <a:t>狗是犬科动物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但它一定是构造性的</a:t>
            </a:r>
            <a:endParaRPr lang="en-US" altLang="zh-CN" dirty="0"/>
          </a:p>
          <a:p>
            <a:pPr lvl="1"/>
            <a:r>
              <a:rPr lang="zh-CN" altLang="en-US" dirty="0"/>
              <a:t>砖块可以是任何东西，但不表意</a:t>
            </a:r>
            <a:endParaRPr lang="en-US" altLang="zh-CN" dirty="0"/>
          </a:p>
          <a:p>
            <a:pPr lvl="1"/>
            <a:r>
              <a:rPr lang="zh-CN" altLang="en-US" b="1" dirty="0"/>
              <a:t>组合的结构</a:t>
            </a:r>
            <a:r>
              <a:rPr lang="zh-CN" altLang="en-US" dirty="0"/>
              <a:t>表意，或者说，</a:t>
            </a:r>
            <a:r>
              <a:rPr lang="zh-CN" altLang="en-US" b="1" dirty="0"/>
              <a:t>对象的类型</a:t>
            </a:r>
            <a:r>
              <a:rPr lang="zh-CN" altLang="en-US" dirty="0"/>
              <a:t>表意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03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类？原型？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基于类</a:t>
            </a:r>
            <a:r>
              <a:rPr lang="en-US" altLang="zh-CN" dirty="0"/>
              <a:t>Class</a:t>
            </a:r>
            <a:r>
              <a:rPr lang="zh-CN" altLang="en-US" dirty="0"/>
              <a:t>的</a:t>
            </a:r>
            <a:r>
              <a:rPr lang="en-US" altLang="zh-CN" dirty="0"/>
              <a:t>OO</a:t>
            </a:r>
            <a:r>
              <a:rPr lang="zh-CN" altLang="en-US" dirty="0"/>
              <a:t>：共性抽象</a:t>
            </a:r>
            <a:endParaRPr lang="en-US" altLang="zh-CN" dirty="0"/>
          </a:p>
          <a:p>
            <a:pPr lvl="1"/>
            <a:r>
              <a:rPr lang="zh-CN" altLang="en-US" dirty="0"/>
              <a:t>具体个人 </a:t>
            </a:r>
            <a:r>
              <a:rPr lang="en-US" altLang="zh-CN" dirty="0"/>
              <a:t>- </a:t>
            </a:r>
            <a:r>
              <a:rPr lang="zh-CN" altLang="en-US" dirty="0"/>
              <a:t>人类 </a:t>
            </a:r>
            <a:r>
              <a:rPr lang="en-US" altLang="zh-CN" dirty="0"/>
              <a:t>(</a:t>
            </a:r>
            <a:r>
              <a:rPr lang="zh-CN" altLang="en-US" dirty="0"/>
              <a:t>对象 </a:t>
            </a:r>
            <a:r>
              <a:rPr lang="en-US" altLang="zh-CN" dirty="0"/>
              <a:t>– 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模板，</a:t>
            </a:r>
            <a:r>
              <a:rPr lang="en-US" altLang="zh-CN" dirty="0"/>
              <a:t>new()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基于原型</a:t>
            </a:r>
            <a:r>
              <a:rPr lang="en-US" altLang="zh-CN" dirty="0"/>
              <a:t>Prototype</a:t>
            </a:r>
            <a:r>
              <a:rPr lang="zh-CN" altLang="en-US" dirty="0"/>
              <a:t>的</a:t>
            </a:r>
            <a:r>
              <a:rPr lang="en-US" altLang="zh-CN" dirty="0"/>
              <a:t>OO</a:t>
            </a:r>
            <a:r>
              <a:rPr lang="zh-CN" altLang="en-US" dirty="0"/>
              <a:t>：繁殖仿生</a:t>
            </a:r>
            <a:endParaRPr lang="en-US" altLang="zh-CN" dirty="0"/>
          </a:p>
          <a:p>
            <a:pPr lvl="1"/>
            <a:r>
              <a:rPr lang="zh-CN" altLang="en-US" dirty="0"/>
              <a:t>具体的对象</a:t>
            </a:r>
            <a:endParaRPr lang="en-US" altLang="zh-CN" dirty="0"/>
          </a:p>
          <a:p>
            <a:pPr lvl="1"/>
            <a:r>
              <a:rPr lang="zh-CN" altLang="en-US" dirty="0"/>
              <a:t>完全复制，</a:t>
            </a:r>
            <a:r>
              <a:rPr lang="en-US" altLang="zh-CN" dirty="0"/>
              <a:t>clone()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28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7EC6A-A617-4BB2-A139-049DC092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结</a:t>
            </a:r>
            <a:r>
              <a:rPr kumimoji="1" lang="zh-CN" altLang="en-US" dirty="0">
                <a:solidFill>
                  <a:srgbClr val="7030A0"/>
                </a:solidFill>
              </a:rPr>
              <a:t>链</a:t>
            </a:r>
            <a:r>
              <a:rPr kumimoji="1" lang="zh-CN" altLang="en-US" dirty="0"/>
              <a:t>：对象和名字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FDAF4-C0A4-4A59-BB0D-309D0A8A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kumimoji="1" lang="en-US" altLang="ja-JP" dirty="0"/>
              <a:t>bj</a:t>
            </a:r>
            <a:r>
              <a:rPr kumimoji="1" lang="en-US" altLang="zh-CN" dirty="0"/>
              <a:t>1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7030A0"/>
                </a:solidFill>
              </a:rPr>
              <a:t>=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Object</a:t>
            </a:r>
            <a:r>
              <a:rPr lang="en-US" altLang="ja-JP" dirty="0" err="1"/>
              <a:t>.</a:t>
            </a:r>
            <a:r>
              <a:rPr kumimoji="1" lang="en-US" altLang="zh-CN" dirty="0" err="1"/>
              <a:t>new</a:t>
            </a:r>
            <a:endParaRPr kumimoji="1" lang="en-US" altLang="zh-CN" dirty="0"/>
          </a:p>
          <a:p>
            <a:r>
              <a:rPr lang="en-US" altLang="ja-JP" dirty="0"/>
              <a:t>obj2 </a:t>
            </a:r>
            <a:r>
              <a:rPr lang="en-US" altLang="ja-JP" dirty="0">
                <a:solidFill>
                  <a:srgbClr val="7030A0"/>
                </a:solidFill>
              </a:rPr>
              <a:t>=</a:t>
            </a:r>
            <a:r>
              <a:rPr lang="en-US" altLang="ja-JP" dirty="0"/>
              <a:t> obj1.clone()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ja-JP" dirty="0">
                <a:solidFill>
                  <a:srgbClr val="FF0000"/>
                </a:solidFill>
              </a:rPr>
              <a:t>bj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 == obj</a:t>
            </a:r>
            <a:r>
              <a:rPr lang="en-US" altLang="zh-CN" dirty="0">
                <a:solidFill>
                  <a:srgbClr val="FF0000"/>
                </a:solidFill>
              </a:rPr>
              <a:t>2 (?)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zh-CN" dirty="0"/>
              <a:t>ls</a:t>
            </a:r>
            <a:r>
              <a:rPr kumimoji="1" lang="en-US" altLang="ja-JP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kumimoji="1" lang="en-US" altLang="zh-CN" dirty="0" err="1"/>
              <a:t>List.new</a:t>
            </a:r>
            <a:r>
              <a:rPr kumimoji="1" lang="en-US" altLang="zh-CN" dirty="0"/>
              <a:t>(1,2,3)</a:t>
            </a:r>
          </a:p>
          <a:p>
            <a:r>
              <a:rPr lang="en-US" altLang="ja-JP" dirty="0" err="1"/>
              <a:t>ls_rev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7030A0"/>
                </a:solidFill>
              </a:rPr>
              <a:t>= </a:t>
            </a:r>
            <a:r>
              <a:rPr lang="en-US" altLang="ja-JP" dirty="0" err="1"/>
              <a:t>ls.reverse</a:t>
            </a:r>
            <a:r>
              <a:rPr lang="en-US" altLang="ja-JP" dirty="0"/>
              <a:t>()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ls </a:t>
            </a:r>
            <a:r>
              <a:rPr kumimoji="1" lang="en-US" altLang="zh-CN" dirty="0">
                <a:solidFill>
                  <a:srgbClr val="FF0000"/>
                </a:solidFill>
              </a:rPr>
              <a:t>== </a:t>
            </a:r>
            <a:r>
              <a:rPr kumimoji="1" lang="en-US" altLang="zh-CN" dirty="0" err="1">
                <a:solidFill>
                  <a:srgbClr val="FF0000"/>
                </a:solidFill>
              </a:rPr>
              <a:t>ls_rev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(?)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3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无意义</a:t>
            </a:r>
            <a:r>
              <a:rPr lang="en-US" altLang="zh-CN" dirty="0"/>
              <a:t>/</a:t>
            </a:r>
            <a:r>
              <a:rPr lang="zh-CN" altLang="en-US" dirty="0"/>
              <a:t>存在</a:t>
            </a:r>
            <a:r>
              <a:rPr lang="en-US" altLang="zh-CN" dirty="0"/>
              <a:t>/</a:t>
            </a:r>
            <a:r>
              <a:rPr lang="zh-CN" altLang="en-US" dirty="0"/>
              <a:t>不存在：神说要有光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无意义</a:t>
            </a:r>
            <a:endParaRPr lang="en-US" altLang="zh-CN" sz="3200" dirty="0"/>
          </a:p>
          <a:p>
            <a:pPr lvl="1"/>
            <a:r>
              <a:rPr lang="en-US" altLang="zh-CN" sz="2800" dirty="0"/>
              <a:t>Is </a:t>
            </a:r>
            <a:r>
              <a:rPr lang="en-US" altLang="zh-CN" sz="2800" dirty="0">
                <a:solidFill>
                  <a:srgbClr val="FF0000"/>
                </a:solidFill>
              </a:rPr>
              <a:t>nil</a:t>
            </a:r>
            <a:r>
              <a:rPr lang="en-US" altLang="zh-CN" sz="2800" dirty="0"/>
              <a:t> an object? </a:t>
            </a:r>
          </a:p>
          <a:p>
            <a:pPr lvl="1"/>
            <a:r>
              <a:rPr lang="zh-CN" altLang="en-US" sz="2800" dirty="0"/>
              <a:t>言必有所指？           </a:t>
            </a:r>
            <a:r>
              <a:rPr lang="en-US" altLang="zh-CN" sz="2000" dirty="0"/>
              <a:t>// </a:t>
            </a:r>
            <a:r>
              <a:rPr lang="zh-CN" altLang="en-US" sz="2000" dirty="0"/>
              <a:t>巴门尼德</a:t>
            </a:r>
            <a:endParaRPr lang="en-US" altLang="zh-CN" sz="2000" dirty="0"/>
          </a:p>
          <a:p>
            <a:endParaRPr lang="en-US" altLang="zh-CN" sz="3200" dirty="0"/>
          </a:p>
          <a:p>
            <a:r>
              <a:rPr lang="zh-CN" altLang="en-US" sz="3200" dirty="0"/>
              <a:t>把某事物</a:t>
            </a:r>
            <a:r>
              <a:rPr lang="zh-CN" altLang="en-US" sz="3200" b="1" dirty="0"/>
              <a:t>纳入</a:t>
            </a:r>
            <a:r>
              <a:rPr lang="zh-CN" altLang="en-US" sz="3200" dirty="0">
                <a:solidFill>
                  <a:srgbClr val="00B050"/>
                </a:solidFill>
              </a:rPr>
              <a:t>世界</a:t>
            </a:r>
            <a:r>
              <a:rPr lang="zh-CN" altLang="en-US" sz="3200" dirty="0"/>
              <a:t>中：</a:t>
            </a:r>
            <a:r>
              <a:rPr lang="en-US" altLang="zh-CN" sz="3200" dirty="0"/>
              <a:t>new()/clone()</a:t>
            </a:r>
          </a:p>
          <a:p>
            <a:pPr lvl="1"/>
            <a:r>
              <a:rPr lang="zh-CN" altLang="en-US" sz="2800" dirty="0"/>
              <a:t>用模板浇筑</a:t>
            </a:r>
            <a:r>
              <a:rPr lang="en-US" altLang="zh-CN" sz="2800" dirty="0"/>
              <a:t>/</a:t>
            </a:r>
            <a:r>
              <a:rPr lang="zh-CN" altLang="en-US" sz="2800" dirty="0"/>
              <a:t>现有对象完全复制</a:t>
            </a:r>
            <a:endParaRPr lang="en-US" altLang="zh-CN" sz="2800" dirty="0"/>
          </a:p>
          <a:p>
            <a:r>
              <a:rPr lang="zh-CN" altLang="en-US" sz="3200" dirty="0"/>
              <a:t>从</a:t>
            </a:r>
            <a:r>
              <a:rPr lang="zh-CN" altLang="en-US" sz="3200" dirty="0">
                <a:solidFill>
                  <a:srgbClr val="00B050"/>
                </a:solidFill>
              </a:rPr>
              <a:t>世界</a:t>
            </a:r>
            <a:r>
              <a:rPr lang="zh-CN" altLang="en-US" sz="3200" dirty="0"/>
              <a:t>中</a:t>
            </a:r>
            <a:r>
              <a:rPr lang="zh-CN" altLang="en-US" sz="3200" b="1" dirty="0"/>
              <a:t>放逐</a:t>
            </a:r>
            <a:r>
              <a:rPr lang="zh-CN" altLang="en-US" sz="3200" dirty="0"/>
              <a:t>某事物：</a:t>
            </a:r>
            <a:r>
              <a:rPr lang="en-US" altLang="zh-CN" sz="3200" dirty="0"/>
              <a:t>del</a:t>
            </a:r>
          </a:p>
          <a:p>
            <a:pPr lvl="1"/>
            <a:r>
              <a:rPr lang="zh-CN" altLang="en-US" sz="2800" dirty="0"/>
              <a:t>删除句柄</a:t>
            </a:r>
            <a:r>
              <a:rPr lang="en-US" altLang="zh-CN" sz="2800" dirty="0"/>
              <a:t>/</a:t>
            </a:r>
            <a:r>
              <a:rPr lang="zh-CN" altLang="en-US" sz="2800" dirty="0"/>
              <a:t>对象名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1403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存在：可言及？可构造？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一切名词的共性抽象</a:t>
            </a:r>
            <a:endParaRPr lang="en-US" altLang="zh-CN" sz="3600" dirty="0"/>
          </a:p>
          <a:p>
            <a:r>
              <a:rPr lang="zh-CN" altLang="en-US" sz="3600" dirty="0"/>
              <a:t>状态附着：时态、语态、人称</a:t>
            </a:r>
            <a:endParaRPr lang="en-US" altLang="zh-CN" sz="3600" dirty="0"/>
          </a:p>
          <a:p>
            <a:r>
              <a:rPr lang="zh-CN" altLang="en-US" sz="3600" dirty="0"/>
              <a:t>冠词：量化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同理</a:t>
            </a:r>
            <a:endParaRPr lang="en-US" altLang="zh-CN" sz="3600" dirty="0"/>
          </a:p>
          <a:p>
            <a:pPr lvl="1"/>
            <a:r>
              <a:rPr lang="zh-CN" altLang="en-US" sz="3200" dirty="0"/>
              <a:t>助动词：一切动词的抽象</a:t>
            </a:r>
            <a:endParaRPr lang="en-US" altLang="zh-CN" sz="3200" dirty="0"/>
          </a:p>
          <a:p>
            <a:pPr lvl="1"/>
            <a:r>
              <a:rPr lang="zh-CN" altLang="en-US" sz="3200" dirty="0"/>
              <a:t>状态附着</a:t>
            </a:r>
            <a:endParaRPr lang="en-US" altLang="zh-CN" sz="3200" dirty="0"/>
          </a:p>
          <a:p>
            <a:pPr lvl="1"/>
            <a:r>
              <a:rPr lang="zh-CN" altLang="en-US" sz="3200" dirty="0"/>
              <a:t>程度副词：量化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7611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形式语义 </a:t>
            </a:r>
            <a:r>
              <a:rPr lang="en-US" altLang="zh-CN" dirty="0"/>
              <a:t>= </a:t>
            </a:r>
            <a:r>
              <a:rPr lang="zh-CN" altLang="en-US" dirty="0"/>
              <a:t>语义的形式化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通常地，语法</a:t>
            </a:r>
            <a:r>
              <a:rPr lang="en-US" altLang="zh-CN" sz="3200" dirty="0"/>
              <a:t>/</a:t>
            </a:r>
            <a:r>
              <a:rPr lang="zh-CN" altLang="en-US" sz="3200" dirty="0"/>
              <a:t>文字不</a:t>
            </a:r>
            <a:r>
              <a:rPr lang="zh-CN" altLang="en-US" sz="3200" b="1" dirty="0"/>
              <a:t>直接是</a:t>
            </a:r>
            <a:r>
              <a:rPr lang="zh-CN" altLang="en-US" sz="3200" dirty="0"/>
              <a:t>语义</a:t>
            </a:r>
            <a:r>
              <a:rPr lang="en-US" altLang="zh-CN" sz="3200" dirty="0"/>
              <a:t>/</a:t>
            </a:r>
            <a:r>
              <a:rPr lang="zh-CN" altLang="en-US" sz="3200" dirty="0"/>
              <a:t>解释</a:t>
            </a:r>
            <a:endParaRPr lang="en-US" altLang="zh-CN" sz="3200" dirty="0"/>
          </a:p>
          <a:p>
            <a:pPr lvl="1"/>
            <a:r>
              <a:rPr lang="zh-CN" altLang="en-US" sz="2800" dirty="0"/>
              <a:t>把语义显明出来、记录下来</a:t>
            </a:r>
            <a:endParaRPr lang="en-US" altLang="zh-CN" sz="2800" dirty="0"/>
          </a:p>
          <a:p>
            <a:pPr lvl="1"/>
            <a:r>
              <a:rPr lang="zh-CN" altLang="en-US" sz="2800" dirty="0"/>
              <a:t>形成了一门新的语言（可以沿用原语言的字母表）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dirty="0"/>
              <a:t>一门语言的语义作为另一门语言的语法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831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“</a:t>
            </a:r>
            <a:r>
              <a:rPr kumimoji="1" lang="zh-CN" altLang="en-US" dirty="0"/>
              <a:t>所有</a:t>
            </a:r>
            <a:r>
              <a:rPr kumimoji="1" lang="zh-CN" altLang="en-US" dirty="0">
                <a:solidFill>
                  <a:srgbClr val="00B0F0"/>
                </a:solidFill>
              </a:rPr>
              <a:t>东西</a:t>
            </a:r>
            <a:r>
              <a:rPr kumimoji="1" lang="zh-CN" altLang="en-US" dirty="0"/>
              <a:t>都是</a:t>
            </a:r>
            <a:r>
              <a:rPr kumimoji="1" lang="zh-CN" altLang="en-US" dirty="0">
                <a:solidFill>
                  <a:srgbClr val="FF0000"/>
                </a:solidFill>
              </a:rPr>
              <a:t>东西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那么这个</a:t>
            </a:r>
            <a:r>
              <a:rPr kumimoji="1" lang="zh-CN" altLang="en-US" dirty="0">
                <a:solidFill>
                  <a:srgbClr val="FF0000"/>
                </a:solidFill>
              </a:rPr>
              <a:t>东西</a:t>
            </a:r>
            <a:r>
              <a:rPr lang="zh-CN" altLang="en-US" dirty="0"/>
              <a:t>也</a:t>
            </a:r>
            <a:r>
              <a:rPr kumimoji="1" lang="zh-CN" altLang="en-US" dirty="0"/>
              <a:t>是</a:t>
            </a:r>
            <a:r>
              <a:rPr kumimoji="1" lang="zh-CN" altLang="en-US" dirty="0">
                <a:solidFill>
                  <a:srgbClr val="FF0000"/>
                </a:solidFill>
              </a:rPr>
              <a:t>东西</a:t>
            </a:r>
            <a:r>
              <a:rPr kumimoji="1" lang="zh-CN" altLang="en-US" dirty="0"/>
              <a:t>吗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00B0F0"/>
                </a:solidFill>
              </a:rPr>
              <a:t>所有东西</a:t>
            </a:r>
            <a:r>
              <a:rPr kumimoji="1" lang="zh-CN" altLang="en-US" dirty="0"/>
              <a:t>组成的集合里，有没有这个</a:t>
            </a:r>
            <a:r>
              <a:rPr kumimoji="1" lang="zh-CN" altLang="en-US" dirty="0">
                <a:solidFill>
                  <a:srgbClr val="FF0000"/>
                </a:solidFill>
              </a:rPr>
              <a:t>东西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罗素悖论</a:t>
            </a:r>
            <a:endParaRPr kumimoji="1" lang="en-US" altLang="zh-CN" dirty="0"/>
          </a:p>
          <a:p>
            <a:pPr lvl="1"/>
            <a:endParaRPr lang="en-US" altLang="ja-JP" dirty="0">
              <a:solidFill>
                <a:srgbClr val="FF0000"/>
              </a:solidFill>
            </a:endParaRPr>
          </a:p>
          <a:p>
            <a:r>
              <a:rPr lang="zh-CN" altLang="en-US" dirty="0"/>
              <a:t>仿句</a:t>
            </a:r>
            <a:r>
              <a:rPr kumimoji="1" lang="zh-CN" altLang="en-US" dirty="0"/>
              <a:t>：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所有</a:t>
            </a:r>
            <a:r>
              <a:rPr kumimoji="1" lang="en-US" altLang="zh-CN" dirty="0">
                <a:solidFill>
                  <a:srgbClr val="00B0F0"/>
                </a:solidFill>
              </a:rPr>
              <a:t>xx</a:t>
            </a:r>
            <a:r>
              <a:rPr kumimoji="1" lang="zh-CN" altLang="en-US" dirty="0"/>
              <a:t>都是</a:t>
            </a:r>
            <a:r>
              <a:rPr kumimoji="1" lang="en-US" altLang="zh-CN" dirty="0" err="1">
                <a:solidFill>
                  <a:srgbClr val="FF0000"/>
                </a:solidFill>
              </a:rPr>
              <a:t>oo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zh-CN" altLang="en-US" dirty="0"/>
              <a:t>令</a:t>
            </a:r>
            <a:r>
              <a:rPr lang="en-US" altLang="zh-CN" dirty="0">
                <a:solidFill>
                  <a:srgbClr val="00B0F0"/>
                </a:solidFill>
              </a:rPr>
              <a:t>xx</a:t>
            </a:r>
            <a:r>
              <a:rPr lang="en-US" altLang="zh-CN" dirty="0"/>
              <a:t>=</a:t>
            </a:r>
            <a:r>
              <a:rPr lang="zh-CN" altLang="en-US" dirty="0"/>
              <a:t>东西，所有东西都是</a:t>
            </a:r>
            <a:r>
              <a:rPr lang="en-US" altLang="zh-CN" dirty="0" err="1"/>
              <a:t>oo</a:t>
            </a:r>
            <a:endParaRPr lang="en-US" altLang="zh-CN" dirty="0"/>
          </a:p>
          <a:p>
            <a:pPr lvl="1"/>
            <a:r>
              <a:rPr lang="zh-CN" altLang="en-US" dirty="0"/>
              <a:t>令</a:t>
            </a:r>
            <a:r>
              <a:rPr lang="en-US" altLang="zh-CN" dirty="0" err="1">
                <a:solidFill>
                  <a:srgbClr val="FF0000"/>
                </a:solidFill>
              </a:rPr>
              <a:t>oo</a:t>
            </a:r>
            <a:r>
              <a:rPr lang="en-US" altLang="zh-CN" dirty="0"/>
              <a:t>=</a:t>
            </a:r>
            <a:r>
              <a:rPr lang="zh-CN" altLang="en-US" dirty="0"/>
              <a:t>东西，所有</a:t>
            </a:r>
            <a:r>
              <a:rPr lang="en-US" altLang="zh-CN" dirty="0"/>
              <a:t>xx</a:t>
            </a:r>
            <a:r>
              <a:rPr lang="zh-CN" altLang="en-US" dirty="0"/>
              <a:t>都是东西</a:t>
            </a:r>
          </a:p>
        </p:txBody>
      </p:sp>
    </p:spTree>
    <p:extLst>
      <p:ext uri="{BB962C8B-B14F-4D97-AF65-F5344CB8AC3E}">
        <p14:creationId xmlns:p14="http://schemas.microsoft.com/office/powerpoint/2010/main" val="209001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“</a:t>
            </a:r>
            <a:r>
              <a:rPr kumimoji="1" lang="zh-CN" altLang="en-US" dirty="0"/>
              <a:t>所有</a:t>
            </a:r>
            <a:r>
              <a:rPr kumimoji="1" lang="zh-CN" altLang="en-US" dirty="0">
                <a:solidFill>
                  <a:srgbClr val="00B0F0"/>
                </a:solidFill>
              </a:rPr>
              <a:t>东西</a:t>
            </a:r>
            <a:r>
              <a:rPr kumimoji="1" lang="zh-CN" altLang="en-US" dirty="0"/>
              <a:t>都是</a:t>
            </a:r>
            <a:r>
              <a:rPr kumimoji="1" lang="zh-CN" altLang="en-US" dirty="0">
                <a:solidFill>
                  <a:srgbClr val="FF0000"/>
                </a:solidFill>
              </a:rPr>
              <a:t>东西</a:t>
            </a:r>
            <a:r>
              <a:rPr kumimoji="1" lang="en-US" altLang="zh-CN" dirty="0">
                <a:solidFill>
                  <a:srgbClr val="FF0000"/>
                </a:solidFill>
              </a:rPr>
              <a:t>”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此处的</a:t>
            </a:r>
            <a:r>
              <a:rPr lang="zh-CN" altLang="en-US" dirty="0">
                <a:solidFill>
                  <a:srgbClr val="FF0000"/>
                </a:solidFill>
              </a:rPr>
              <a:t>东西</a:t>
            </a:r>
            <a:r>
              <a:rPr lang="zh-CN" altLang="en-US" dirty="0"/>
              <a:t>是个概念吗</a:t>
            </a:r>
            <a:endParaRPr lang="ja-JP" altLang="en-US" dirty="0"/>
          </a:p>
          <a:p>
            <a:endParaRPr lang="en-US" altLang="zh-CN" dirty="0"/>
          </a:p>
          <a:p>
            <a:r>
              <a:rPr lang="zh-CN" altLang="en-US" dirty="0"/>
              <a:t>句式：“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”，概念定义</a:t>
            </a:r>
            <a:endParaRPr lang="en-US" altLang="ja-JP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概念</a:t>
            </a:r>
            <a:r>
              <a:rPr lang="en-US" altLang="zh-CN" dirty="0"/>
              <a:t>”</a:t>
            </a:r>
            <a:r>
              <a:rPr lang="zh-CN" altLang="en-US" dirty="0"/>
              <a:t>的概念？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59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 </a:t>
            </a:r>
            <a:r>
              <a:rPr lang="en-US" altLang="zh-CN" dirty="0"/>
              <a:t>= representational variance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对称</a:t>
            </a:r>
            <a:endParaRPr lang="en-US" altLang="zh-CN" dirty="0"/>
          </a:p>
          <a:p>
            <a:pPr lvl="1"/>
            <a:r>
              <a:rPr lang="zh-CN" altLang="en-US" dirty="0"/>
              <a:t>素数是只有两个因子的自然数</a:t>
            </a:r>
            <a:endParaRPr lang="en-US" altLang="zh-CN" dirty="0"/>
          </a:p>
          <a:p>
            <a:pPr lvl="1"/>
            <a:r>
              <a:rPr lang="zh-CN" altLang="en-US" dirty="0"/>
              <a:t>只有两个因子的自然数是素数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神体 </a:t>
            </a:r>
            <a:r>
              <a:rPr lang="en-US" altLang="zh-CN" dirty="0"/>
              <a:t>– </a:t>
            </a:r>
            <a:r>
              <a:rPr lang="zh-CN" altLang="en-US" dirty="0">
                <a:solidFill>
                  <a:srgbClr val="00B050"/>
                </a:solidFill>
              </a:rPr>
              <a:t>言灵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00B0F0"/>
                </a:solidFill>
              </a:rPr>
              <a:t>注连绳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感知中</a:t>
            </a:r>
            <a:r>
              <a:rPr lang="zh-CN" altLang="en-US" sz="3600" dirty="0">
                <a:solidFill>
                  <a:srgbClr val="FF0000"/>
                </a:solidFill>
              </a:rPr>
              <a:t>失控之物                 </a:t>
            </a:r>
            <a:r>
              <a:rPr lang="en-US" altLang="zh-CN" dirty="0"/>
              <a:t>// </a:t>
            </a:r>
            <a:r>
              <a:rPr lang="en-US" altLang="zh-CN" dirty="0">
                <a:solidFill>
                  <a:srgbClr val="FF0000"/>
                </a:solidFill>
              </a:rPr>
              <a:t>comprehend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/>
              <a:t>言语所</a:t>
            </a:r>
            <a:r>
              <a:rPr lang="zh-CN" altLang="en-US" sz="3600" dirty="0">
                <a:solidFill>
                  <a:srgbClr val="00B050"/>
                </a:solidFill>
              </a:rPr>
              <a:t>虚构之物                 </a:t>
            </a:r>
            <a:r>
              <a:rPr lang="en-US" altLang="zh-CN" dirty="0"/>
              <a:t>// </a:t>
            </a:r>
            <a:r>
              <a:rPr lang="en-US" altLang="zh-CN" dirty="0">
                <a:solidFill>
                  <a:srgbClr val="00B050"/>
                </a:solidFill>
              </a:rPr>
              <a:t>artifact</a:t>
            </a:r>
          </a:p>
          <a:p>
            <a:r>
              <a:rPr lang="zh-CN" altLang="en-US" sz="3600" dirty="0"/>
              <a:t>作为架桥的</a:t>
            </a:r>
            <a:r>
              <a:rPr lang="zh-CN" altLang="en-US" sz="3600" dirty="0">
                <a:solidFill>
                  <a:srgbClr val="00B0F0"/>
                </a:solidFill>
              </a:rPr>
              <a:t>无形之物</a:t>
            </a:r>
            <a:endParaRPr lang="en-US" altLang="zh-CN" sz="3600" dirty="0">
              <a:solidFill>
                <a:srgbClr val="00B0F0"/>
              </a:solidFill>
            </a:endParaRPr>
          </a:p>
          <a:p>
            <a:pPr lvl="1"/>
            <a:r>
              <a:rPr lang="zh-CN" altLang="en-US" sz="3200" u="sng" dirty="0"/>
              <a:t>显化它</a:t>
            </a:r>
            <a:r>
              <a:rPr lang="zh-CN" altLang="en-US" sz="3200" dirty="0"/>
              <a:t>！</a:t>
            </a:r>
            <a:endParaRPr lang="en-US" altLang="zh-CN" sz="3200" dirty="0"/>
          </a:p>
          <a:p>
            <a:pPr lvl="1"/>
            <a:r>
              <a:rPr lang="zh-CN" altLang="en-US" sz="3200" dirty="0"/>
              <a:t>基本通信模型：信源 </a:t>
            </a:r>
            <a:r>
              <a:rPr lang="en-US" altLang="zh-CN" sz="3200" dirty="0"/>
              <a:t>- </a:t>
            </a:r>
            <a:r>
              <a:rPr lang="zh-CN" altLang="en-US" sz="3200" dirty="0"/>
              <a:t>信道</a:t>
            </a:r>
            <a:r>
              <a:rPr lang="en-US" altLang="zh-CN" sz="3200" dirty="0"/>
              <a:t>/</a:t>
            </a:r>
            <a:r>
              <a:rPr lang="zh-CN" altLang="en-US" sz="3200" dirty="0"/>
              <a:t>媒介 </a:t>
            </a:r>
            <a:r>
              <a:rPr lang="en-US" altLang="zh-CN" sz="3200" dirty="0"/>
              <a:t>- </a:t>
            </a:r>
            <a:r>
              <a:rPr lang="zh-CN" altLang="en-US" sz="3200" dirty="0"/>
              <a:t>信宿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相信言灵！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理论上，理论和实际是一致的；实际上，它们并不</a:t>
            </a:r>
          </a:p>
        </p:txBody>
      </p:sp>
    </p:spTree>
    <p:extLst>
      <p:ext uri="{BB962C8B-B14F-4D97-AF65-F5344CB8AC3E}">
        <p14:creationId xmlns:p14="http://schemas.microsoft.com/office/powerpoint/2010/main" val="260150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 </a:t>
            </a:r>
            <a:r>
              <a:rPr lang="en-US" altLang="zh-CN" dirty="0"/>
              <a:t>= </a:t>
            </a:r>
            <a:r>
              <a:rPr kumimoji="1" lang="en-US" altLang="zh-CN" dirty="0"/>
              <a:t>a type/instance of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不对称</a:t>
            </a:r>
            <a:endParaRPr lang="en-US" altLang="zh-CN" dirty="0"/>
          </a:p>
          <a:p>
            <a:pPr lvl="1"/>
            <a:r>
              <a:rPr lang="zh-CN" altLang="en-US" dirty="0"/>
              <a:t>猫是动物</a:t>
            </a:r>
            <a:endParaRPr lang="en-US" altLang="zh-CN" dirty="0"/>
          </a:p>
          <a:p>
            <a:pPr lvl="1"/>
            <a:r>
              <a:rPr lang="zh-CN" altLang="en-US" dirty="0"/>
              <a:t>动物是猫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对应的问句填充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kumimoji="1" lang="zh-CN" altLang="en-US" dirty="0"/>
              <a:t>是什么</a:t>
            </a:r>
            <a:r>
              <a:rPr lang="zh-CN" altLang="en-US" dirty="0"/>
              <a:t>？     </a:t>
            </a:r>
            <a:r>
              <a:rPr lang="en-US" altLang="zh-CN" dirty="0"/>
              <a:t>// </a:t>
            </a:r>
            <a:r>
              <a:rPr lang="zh-CN" altLang="en-US" dirty="0"/>
              <a:t>要求给出</a:t>
            </a:r>
            <a:r>
              <a:rPr lang="en-US" altLang="zh-CN" dirty="0"/>
              <a:t>A</a:t>
            </a:r>
            <a:r>
              <a:rPr lang="zh-CN" altLang="en-US" dirty="0"/>
              <a:t>的描述，上限</a:t>
            </a:r>
            <a:endParaRPr kumimoji="1"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A</a:t>
            </a:r>
            <a:r>
              <a:rPr lang="zh-CN" altLang="en-US" dirty="0"/>
              <a:t>？     </a:t>
            </a:r>
            <a:r>
              <a:rPr lang="en-US" altLang="zh-CN" dirty="0"/>
              <a:t>// </a:t>
            </a:r>
            <a:r>
              <a:rPr lang="zh-CN" altLang="en-US" dirty="0"/>
              <a:t>要求一个</a:t>
            </a:r>
            <a:r>
              <a:rPr lang="en-US" altLang="zh-CN" dirty="0"/>
              <a:t>A</a:t>
            </a:r>
            <a:r>
              <a:rPr lang="zh-CN" altLang="en-US" dirty="0"/>
              <a:t>的实例，下限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29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580AC-A8A2-4D6A-8F7E-F8006C8F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Crux </a:t>
            </a:r>
            <a:r>
              <a:rPr kumimoji="1" lang="en-US" altLang="zh-CN" dirty="0" err="1"/>
              <a:t>Ultimus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2285C0-62CF-4958-8DB9-B5F9F191B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36" y="2314473"/>
            <a:ext cx="10031327" cy="2851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966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EAFF1-B3AE-444E-9EB7-AD7267D2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你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CCFD97-60EF-4D03-8089-140EA8BD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为何显化它</a:t>
            </a:r>
            <a:endParaRPr lang="ja-JP" altLang="en-US" dirty="0"/>
          </a:p>
          <a:p>
            <a:pPr lvl="1"/>
            <a:r>
              <a:rPr lang="zh-CN" altLang="en-US" dirty="0"/>
              <a:t>只有我：制作比记忆力更可靠的、持久化的、可重读的外部</a:t>
            </a:r>
            <a:r>
              <a:rPr lang="zh-CN" altLang="en-US" dirty="0">
                <a:solidFill>
                  <a:srgbClr val="00B050"/>
                </a:solidFill>
              </a:rPr>
              <a:t>记录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有</a:t>
            </a:r>
            <a:r>
              <a:rPr lang="zh-CN" altLang="en-US" dirty="0">
                <a:solidFill>
                  <a:srgbClr val="7030A0"/>
                </a:solidFill>
              </a:rPr>
              <a:t>别人</a:t>
            </a:r>
            <a:r>
              <a:rPr lang="zh-CN" altLang="en-US" dirty="0"/>
              <a:t>：试图在异己上重现</a:t>
            </a:r>
            <a:r>
              <a:rPr lang="en-US" altLang="zh-CN" dirty="0"/>
              <a:t>/</a:t>
            </a:r>
            <a:r>
              <a:rPr lang="zh-CN" altLang="en-US" dirty="0"/>
              <a:t>复制自己的</a:t>
            </a:r>
            <a:r>
              <a:rPr lang="zh-CN" altLang="en-US" dirty="0">
                <a:solidFill>
                  <a:srgbClr val="FF0000"/>
                </a:solidFill>
              </a:rPr>
              <a:t>理解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如何显化它</a:t>
            </a:r>
            <a:endParaRPr lang="en-US" altLang="zh-CN" dirty="0"/>
          </a:p>
          <a:p>
            <a:pPr lvl="1"/>
            <a:r>
              <a:rPr lang="zh-CN" altLang="en-US" dirty="0"/>
              <a:t>主动建立契约式的稳定联系，个体记住这个联系</a:t>
            </a:r>
            <a:endParaRPr lang="en-US" altLang="zh-CN" dirty="0"/>
          </a:p>
          <a:p>
            <a:pPr lvl="1"/>
            <a:r>
              <a:rPr lang="zh-CN" altLang="en-US" dirty="0"/>
              <a:t>工具：</a:t>
            </a:r>
            <a:r>
              <a:rPr lang="zh-CN" altLang="en-US" u="sng" dirty="0"/>
              <a:t>声音</a:t>
            </a:r>
            <a:r>
              <a:rPr lang="zh-CN" altLang="en-US" dirty="0"/>
              <a:t>、</a:t>
            </a:r>
            <a:r>
              <a:rPr lang="zh-CN" altLang="en-US" u="sng" dirty="0"/>
              <a:t>文字</a:t>
            </a:r>
            <a:r>
              <a:rPr lang="zh-CN" altLang="en-US" dirty="0"/>
              <a:t>、行为</a:t>
            </a:r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读写的不对称性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7030A0"/>
                </a:solidFill>
              </a:rPr>
              <a:t>他</a:t>
            </a:r>
            <a:r>
              <a:rPr lang="zh-CN" altLang="en-US" dirty="0"/>
              <a:t>：异己，</a:t>
            </a:r>
            <a:r>
              <a:rPr lang="en-US" altLang="zh-CN" dirty="0"/>
              <a:t>”</a:t>
            </a:r>
            <a:r>
              <a:rPr lang="zh-CN" altLang="en-US" dirty="0"/>
              <a:t>我</a:t>
            </a:r>
            <a:r>
              <a:rPr lang="en-US" altLang="zh-CN" dirty="0"/>
              <a:t>”</a:t>
            </a:r>
            <a:r>
              <a:rPr lang="zh-CN" altLang="en-US" dirty="0"/>
              <a:t>的另一边</a:t>
            </a:r>
            <a:endParaRPr lang="en-US" altLang="zh-CN" dirty="0"/>
          </a:p>
          <a:p>
            <a:r>
              <a:rPr lang="zh-CN" altLang="en-US" dirty="0">
                <a:solidFill>
                  <a:srgbClr val="7030A0"/>
                </a:solidFill>
              </a:rPr>
              <a:t>你</a:t>
            </a:r>
            <a:r>
              <a:rPr lang="zh-CN" altLang="en-US" dirty="0"/>
              <a:t>：假想的意向中的听众，异己的某个子集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91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E39AD-678B-477F-A5A5-072B9A92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书面语言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F8ABE-B3C4-4433-8979-3333C334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结绳记事（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基于线形序列</a:t>
            </a:r>
            <a:r>
              <a:rPr lang="en-US" altLang="zh-CN" dirty="0"/>
              <a:t>/</a:t>
            </a:r>
            <a:r>
              <a:rPr lang="zh-CN" altLang="en-US" dirty="0"/>
              <a:t>层次</a:t>
            </a:r>
            <a:r>
              <a:rPr lang="zh-CN" altLang="en-US" dirty="0">
                <a:solidFill>
                  <a:schemeClr val="accent2"/>
                </a:solidFill>
              </a:rPr>
              <a:t>构造</a:t>
            </a:r>
            <a:r>
              <a:rPr lang="zh-CN" altLang="en-US" dirty="0"/>
              <a:t>结构的编码，至少部分可</a:t>
            </a:r>
            <a:r>
              <a:rPr lang="zh-CN" altLang="en-US" dirty="0">
                <a:solidFill>
                  <a:schemeClr val="accent2"/>
                </a:solidFill>
              </a:rPr>
              <a:t>分析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kumimoji="1" lang="zh-CN" altLang="en-US" dirty="0"/>
              <a:t>字母 </a:t>
            </a:r>
            <a:r>
              <a:rPr lang="en-US" altLang="zh-CN" dirty="0"/>
              <a:t>Σ</a:t>
            </a:r>
            <a:r>
              <a:rPr kumimoji="1" lang="en-US" altLang="zh-CN" dirty="0"/>
              <a:t>= {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kumimoji="1" lang="en-US" altLang="zh-CN" dirty="0"/>
              <a:t>o, n }</a:t>
            </a:r>
          </a:p>
          <a:p>
            <a:r>
              <a:rPr lang="zh-CN" altLang="en-US" dirty="0"/>
              <a:t>词语</a:t>
            </a:r>
            <a:r>
              <a:rPr lang="en-US" altLang="zh-CN" dirty="0"/>
              <a:t>/</a:t>
            </a:r>
            <a:r>
              <a:rPr lang="zh-CN" altLang="en-US" dirty="0"/>
              <a:t>短语</a:t>
            </a:r>
            <a:r>
              <a:rPr lang="en-US" altLang="zh-CN" dirty="0"/>
              <a:t>/</a:t>
            </a:r>
            <a:r>
              <a:rPr lang="zh-CN" altLang="en-US" dirty="0"/>
              <a:t>句子：</a:t>
            </a:r>
            <a:r>
              <a:rPr lang="en-US" altLang="zh-CN" dirty="0"/>
              <a:t>s = ε/</a:t>
            </a:r>
            <a:r>
              <a:rPr lang="en-US" altLang="zh-CN" dirty="0" err="1"/>
              <a:t>i</a:t>
            </a:r>
            <a:r>
              <a:rPr lang="en-US" altLang="zh-CN" dirty="0"/>
              <a:t>/ion</a:t>
            </a:r>
            <a:r>
              <a:rPr lang="zh-CN" altLang="en-US" dirty="0"/>
              <a:t> ∈ </a:t>
            </a:r>
            <a:r>
              <a:rPr lang="en-US" altLang="zh-CN" dirty="0"/>
              <a:t>Σ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zh-CN" altLang="en-US" dirty="0"/>
              <a:t>语言 </a:t>
            </a:r>
            <a:r>
              <a:rPr lang="en-US" altLang="zh-CN" dirty="0"/>
              <a:t>L </a:t>
            </a:r>
            <a:r>
              <a:rPr lang="ja-JP" altLang="en-US" dirty="0"/>
              <a:t>⊂</a:t>
            </a:r>
            <a:r>
              <a:rPr lang="en-US" altLang="zh-CN" dirty="0"/>
              <a:t>Σ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全语言 </a:t>
            </a:r>
            <a:r>
              <a:rPr lang="en-US" altLang="zh-CN" dirty="0"/>
              <a:t>L = Σ</a:t>
            </a:r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zh-CN" altLang="en-US" dirty="0"/>
              <a:t>有穷语言的例子 </a:t>
            </a:r>
            <a:r>
              <a:rPr lang="en-US" altLang="zh-CN" dirty="0"/>
              <a:t>L = { inn,</a:t>
            </a:r>
            <a:r>
              <a:rPr lang="zh-CN" altLang="en-US" dirty="0"/>
              <a:t> </a:t>
            </a:r>
            <a:r>
              <a:rPr lang="en-US" altLang="zh-CN" dirty="0" err="1"/>
              <a:t>ni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inio</a:t>
            </a:r>
            <a:r>
              <a:rPr lang="en-US" altLang="zh-CN" dirty="0"/>
              <a:t>, </a:t>
            </a:r>
            <a:r>
              <a:rPr lang="en-US" altLang="zh-CN" dirty="0" err="1"/>
              <a:t>oo</a:t>
            </a:r>
            <a:r>
              <a:rPr lang="en-US" altLang="zh-CN" dirty="0"/>
              <a:t> }</a:t>
            </a:r>
          </a:p>
          <a:p>
            <a:pPr lvl="1"/>
            <a:r>
              <a:rPr lang="zh-CN" altLang="en-US" dirty="0"/>
              <a:t>无穷语言的例子 </a:t>
            </a:r>
            <a:r>
              <a:rPr lang="en-US" altLang="zh-CN" dirty="0"/>
              <a:t>L = { 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ii,</a:t>
            </a:r>
            <a:r>
              <a:rPr lang="zh-CN" altLang="en-US" dirty="0"/>
              <a:t> </a:t>
            </a:r>
            <a:r>
              <a:rPr lang="en-US" altLang="zh-CN" dirty="0"/>
              <a:t>iii,</a:t>
            </a:r>
            <a:r>
              <a:rPr lang="zh-CN" altLang="en-US" dirty="0"/>
              <a:t> </a:t>
            </a:r>
            <a:r>
              <a:rPr lang="en-US" altLang="zh-CN" dirty="0" err="1"/>
              <a:t>iiii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 } = </a:t>
            </a:r>
            <a:r>
              <a:rPr lang="en-US" altLang="zh-CN" dirty="0" err="1"/>
              <a:t>i</a:t>
            </a:r>
            <a:r>
              <a:rPr lang="en-US" altLang="zh-C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596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几个简单的语言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集合论语言</a:t>
            </a:r>
            <a:endParaRPr lang="en-US" altLang="zh-CN" sz="3200" dirty="0"/>
          </a:p>
          <a:p>
            <a:pPr lvl="1"/>
            <a:r>
              <a:rPr lang="en-US" altLang="zh-CN" sz="2800" dirty="0"/>
              <a:t>{f, {f, {1, {1, x}}}}</a:t>
            </a:r>
          </a:p>
          <a:p>
            <a:r>
              <a:rPr lang="zh-CN" altLang="en-US" sz="3200" dirty="0"/>
              <a:t>一阶谓词逻辑语言</a:t>
            </a:r>
            <a:endParaRPr lang="en-US" altLang="zh-CN" sz="3200" dirty="0"/>
          </a:p>
          <a:p>
            <a:pPr lvl="1"/>
            <a:r>
              <a:rPr lang="ja-JP" altLang="en-US" sz="2800" dirty="0"/>
              <a:t>∃</a:t>
            </a:r>
            <a:r>
              <a:rPr lang="en-US" altLang="ja-JP" sz="2800" dirty="0"/>
              <a:t>z(</a:t>
            </a:r>
            <a:r>
              <a:rPr lang="en-US" altLang="zh-CN" sz="2800" dirty="0"/>
              <a:t>F(a, z) –&gt; </a:t>
            </a:r>
            <a:r>
              <a:rPr lang="ja-JP" altLang="en-US" sz="2800" dirty="0"/>
              <a:t>∀</a:t>
            </a:r>
            <a:r>
              <a:rPr lang="en-US" altLang="ja-JP" sz="2800" dirty="0" err="1"/>
              <a:t>y</a:t>
            </a:r>
            <a:r>
              <a:rPr lang="en-US" altLang="zh-CN" sz="2800" dirty="0" err="1"/>
              <a:t>G</a:t>
            </a:r>
            <a:r>
              <a:rPr lang="en-US" altLang="zh-CN" sz="2800" dirty="0"/>
              <a:t>(y, z) </a:t>
            </a:r>
            <a:r>
              <a:rPr lang="ja-JP" altLang="en-US" sz="2800" dirty="0"/>
              <a:t>∧ </a:t>
            </a:r>
            <a:r>
              <a:rPr lang="en-US" altLang="ja-JP" sz="2800" dirty="0"/>
              <a:t>H(</a:t>
            </a:r>
            <a:r>
              <a:rPr lang="en-US" altLang="zh-CN" sz="2800" dirty="0"/>
              <a:t>z</a:t>
            </a:r>
            <a:r>
              <a:rPr lang="en-US" altLang="ja-JP" sz="2800" dirty="0"/>
              <a:t>)</a:t>
            </a:r>
            <a:r>
              <a:rPr lang="en-US" altLang="zh-CN" sz="2800" dirty="0"/>
              <a:t>)</a:t>
            </a:r>
          </a:p>
          <a:p>
            <a:r>
              <a:rPr lang="en-US" altLang="zh-CN" sz="3200" dirty="0"/>
              <a:t>λ</a:t>
            </a:r>
            <a:r>
              <a:rPr lang="zh-CN" altLang="en-US" sz="3200" dirty="0"/>
              <a:t>演算语言</a:t>
            </a:r>
            <a:endParaRPr lang="en-US" altLang="zh-CN" sz="3200" dirty="0"/>
          </a:p>
          <a:p>
            <a:pPr lvl="1"/>
            <a:r>
              <a:rPr lang="en-US" altLang="zh-CN" sz="2800" dirty="0"/>
              <a:t>(</a:t>
            </a:r>
            <a:r>
              <a:rPr lang="en-US" altLang="zh-CN" sz="2800" dirty="0" err="1"/>
              <a:t>λf</a:t>
            </a:r>
            <a:r>
              <a:rPr lang="en-US" altLang="zh-CN" sz="2800" dirty="0"/>
              <a:t>. </a:t>
            </a:r>
            <a:r>
              <a:rPr lang="en-US" altLang="zh-CN" sz="2800" dirty="0" err="1"/>
              <a:t>λx</a:t>
            </a:r>
            <a:r>
              <a:rPr lang="en-US" altLang="zh-CN" sz="2800" dirty="0"/>
              <a:t>. (f (f (f x)))) (</a:t>
            </a:r>
            <a:r>
              <a:rPr lang="el-GR" altLang="zh-CN" sz="2800" dirty="0"/>
              <a:t>λ</a:t>
            </a:r>
            <a:r>
              <a:rPr lang="en-US" altLang="zh-CN" sz="2800" dirty="0"/>
              <a:t>x. x + 1) 0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道本语</a:t>
            </a:r>
            <a:r>
              <a:rPr lang="en-US" altLang="zh-CN" sz="3200" dirty="0"/>
              <a:t>T</a:t>
            </a:r>
            <a:r>
              <a:rPr lang="en-US" altLang="ja-JP" sz="3200" dirty="0"/>
              <a:t>oki </a:t>
            </a:r>
            <a:r>
              <a:rPr lang="en-US" altLang="zh-CN" sz="3200" dirty="0" err="1"/>
              <a:t>P</a:t>
            </a:r>
            <a:r>
              <a:rPr lang="en-US" altLang="ja-JP" sz="3200" dirty="0" err="1"/>
              <a:t>ona</a:t>
            </a:r>
            <a:r>
              <a:rPr lang="zh-CN" altLang="en-US" sz="3200" dirty="0"/>
              <a:t>：</a:t>
            </a:r>
            <a:r>
              <a:rPr lang="en-US" altLang="zh-CN" sz="3200" dirty="0"/>
              <a:t>14</a:t>
            </a:r>
            <a:r>
              <a:rPr lang="zh-CN" altLang="en-US" sz="3200" dirty="0"/>
              <a:t>个字母、</a:t>
            </a:r>
            <a:r>
              <a:rPr lang="en-US" altLang="zh-CN" sz="3200" dirty="0"/>
              <a:t>118</a:t>
            </a:r>
            <a:r>
              <a:rPr lang="zh-CN" altLang="en-US" sz="3200" dirty="0"/>
              <a:t>个单词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608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语言的作用和用法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一般的自然语言</a:t>
            </a:r>
            <a:endParaRPr lang="en-US" altLang="zh-CN" sz="3200" dirty="0"/>
          </a:p>
          <a:p>
            <a:pPr lvl="1"/>
            <a:r>
              <a:rPr lang="zh-CN" altLang="en-US" sz="2800" dirty="0"/>
              <a:t>无穷</a:t>
            </a:r>
            <a:r>
              <a:rPr lang="en-US" altLang="zh-CN" sz="2800" dirty="0"/>
              <a:t> </a:t>
            </a:r>
          </a:p>
          <a:p>
            <a:pPr lvl="1"/>
            <a:r>
              <a:rPr lang="zh-CN" altLang="en-US" sz="2800" b="1" u="sng" dirty="0"/>
              <a:t>不平坦</a:t>
            </a:r>
            <a:r>
              <a:rPr lang="zh-CN" altLang="en-US" sz="2800" dirty="0"/>
              <a:t>，即不是全语言                                      </a:t>
            </a:r>
            <a:r>
              <a:rPr lang="en-US" altLang="zh-CN" sz="2600" dirty="0"/>
              <a:t>// </a:t>
            </a:r>
            <a:r>
              <a:rPr lang="zh-CN" altLang="en-US" sz="2600" dirty="0"/>
              <a:t>形式矛盾</a:t>
            </a:r>
            <a:endParaRPr lang="en-US" altLang="zh-CN" sz="26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把某事物</a:t>
            </a:r>
            <a:r>
              <a:rPr lang="zh-CN" altLang="en-US" sz="3200" b="1" dirty="0"/>
              <a:t>纳入</a:t>
            </a:r>
            <a:r>
              <a:rPr lang="zh-CN" altLang="en-US" sz="3200" dirty="0">
                <a:solidFill>
                  <a:srgbClr val="00B050"/>
                </a:solidFill>
              </a:rPr>
              <a:t>世界</a:t>
            </a:r>
            <a:r>
              <a:rPr lang="zh-CN" altLang="en-US" sz="3200" dirty="0"/>
              <a:t>中                                    </a:t>
            </a:r>
            <a:r>
              <a:rPr lang="en-US" altLang="zh-CN" sz="2600" dirty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虚构之物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/>
            <a:r>
              <a:rPr lang="zh-CN" altLang="en-US" sz="2800" dirty="0"/>
              <a:t>直接</a:t>
            </a:r>
            <a:r>
              <a:rPr lang="zh-CN" altLang="en-US" sz="2800" u="sng" dirty="0"/>
              <a:t>命名</a:t>
            </a:r>
            <a:r>
              <a:rPr lang="zh-CN" altLang="en-US" sz="2800" dirty="0"/>
              <a:t>它</a:t>
            </a:r>
            <a:endParaRPr lang="en-US" altLang="zh-CN" sz="2800" dirty="0"/>
          </a:p>
          <a:p>
            <a:pPr lvl="1"/>
            <a:r>
              <a:rPr lang="zh-CN" altLang="en-US" sz="2800" u="sng" dirty="0"/>
              <a:t>组合</a:t>
            </a:r>
            <a:r>
              <a:rPr lang="zh-CN" altLang="en-US" sz="2800" dirty="0"/>
              <a:t>已有的几个语句，将其作为它们的关系</a:t>
            </a:r>
            <a:r>
              <a:rPr lang="en-US" altLang="zh-CN" sz="2800" dirty="0"/>
              <a:t>/</a:t>
            </a:r>
            <a:r>
              <a:rPr lang="zh-CN" altLang="en-US" sz="2800" dirty="0"/>
              <a:t>糅合物</a:t>
            </a:r>
            <a:endParaRPr lang="en-US" altLang="zh-CN" sz="2800" dirty="0"/>
          </a:p>
          <a:p>
            <a:r>
              <a:rPr lang="zh-CN" altLang="en-US" sz="3200" dirty="0"/>
              <a:t>从</a:t>
            </a:r>
            <a:r>
              <a:rPr lang="zh-CN" altLang="en-US" sz="3200" dirty="0">
                <a:solidFill>
                  <a:srgbClr val="00B050"/>
                </a:solidFill>
              </a:rPr>
              <a:t>世界</a:t>
            </a:r>
            <a:r>
              <a:rPr lang="zh-CN" altLang="en-US" sz="3200" dirty="0"/>
              <a:t>中</a:t>
            </a:r>
            <a:r>
              <a:rPr lang="zh-CN" altLang="en-US" sz="3200" b="1" dirty="0"/>
              <a:t>放逐</a:t>
            </a:r>
            <a:r>
              <a:rPr lang="zh-CN" altLang="en-US" sz="3200" dirty="0"/>
              <a:t>某事物</a:t>
            </a:r>
            <a:endParaRPr lang="en-US" altLang="zh-CN" sz="3200" dirty="0"/>
          </a:p>
          <a:p>
            <a:pPr lvl="1"/>
            <a:r>
              <a:rPr lang="zh-CN" altLang="en-US" sz="2800" dirty="0"/>
              <a:t>使得语言对此</a:t>
            </a:r>
            <a:r>
              <a:rPr lang="zh-CN" altLang="en-US" sz="2800" u="sng" dirty="0"/>
              <a:t>无知</a:t>
            </a:r>
            <a:r>
              <a:rPr lang="en-US" altLang="zh-CN" sz="2800" u="sng" dirty="0"/>
              <a:t>/</a:t>
            </a:r>
            <a:r>
              <a:rPr lang="zh-CN" altLang="en-US" sz="2800" u="sng" dirty="0"/>
              <a:t>不可说</a:t>
            </a:r>
            <a:endParaRPr lang="en-US" altLang="zh-CN" sz="2800" u="sng" dirty="0"/>
          </a:p>
          <a:p>
            <a:pPr lvl="1"/>
            <a:r>
              <a:rPr lang="zh-CN" altLang="en-US" sz="2800" dirty="0"/>
              <a:t>使得包含该事物的句子与其他某些句子形成</a:t>
            </a:r>
            <a:r>
              <a:rPr lang="zh-CN" altLang="en-US" sz="2800" u="sng" dirty="0"/>
              <a:t>形式矛盾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71295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BFC53-02FE-4FCB-8EBB-32C83C3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更像自然语言的人工建模语言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6EF35-B9DC-4BF2-A1BC-0934D1B9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277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OOM: </a:t>
            </a:r>
            <a:r>
              <a:rPr lang="en-US" altLang="zh-CN" sz="3200" dirty="0">
                <a:solidFill>
                  <a:srgbClr val="00B050"/>
                </a:solidFill>
              </a:rPr>
              <a:t>Object</a:t>
            </a:r>
            <a:r>
              <a:rPr lang="en-US" altLang="zh-CN" sz="3200" dirty="0"/>
              <a:t>-Oriented Modeling</a:t>
            </a:r>
          </a:p>
          <a:p>
            <a:r>
              <a:rPr lang="en-US" altLang="zh-CN" sz="3200" dirty="0"/>
              <a:t>“</a:t>
            </a:r>
            <a:r>
              <a:rPr lang="zh-CN" altLang="en-US" sz="3200" dirty="0"/>
              <a:t>万物皆对象</a:t>
            </a:r>
            <a:r>
              <a:rPr lang="en-US" altLang="zh-CN" sz="3200" dirty="0"/>
              <a:t>”</a:t>
            </a:r>
          </a:p>
          <a:p>
            <a:endParaRPr lang="en-US" altLang="zh-CN" sz="3200" dirty="0"/>
          </a:p>
          <a:p>
            <a:r>
              <a:rPr lang="zh-CN" altLang="en-US" sz="3200" b="1" dirty="0"/>
              <a:t>视作</a:t>
            </a:r>
            <a:r>
              <a:rPr lang="zh-CN" altLang="en-US" sz="3200" dirty="0"/>
              <a:t>对象</a:t>
            </a:r>
            <a:endParaRPr lang="en-US" altLang="zh-CN" sz="3200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Class: Dog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Name: ”</a:t>
            </a:r>
            <a:r>
              <a:rPr lang="en-US" altLang="zh-CN" dirty="0" err="1">
                <a:solidFill>
                  <a:srgbClr val="FF0000"/>
                </a:solidFill>
              </a:rPr>
              <a:t>kahsolt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Height: 87.5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Bark()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Feed(Food)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C7C8E1D-4D79-4E3C-B95E-9C37AEAAC5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52152" y="4552950"/>
            <a:ext cx="1557337" cy="7683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属性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zh-CN" altLang="en-US" sz="2000" dirty="0">
                <a:solidFill>
                  <a:srgbClr val="FF0000"/>
                </a:solidFill>
              </a:rPr>
              <a:t>属性值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参数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120373-446D-4E4F-9103-34B7D1C9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：内部视角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698B16-4EAB-4ED1-B659-2D904486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lang="zh-CN" altLang="en-US" dirty="0"/>
              <a:t>是</a:t>
            </a:r>
            <a:r>
              <a:rPr lang="zh-CN" altLang="en-US" b="1" dirty="0"/>
              <a:t>匿名</a:t>
            </a:r>
            <a:r>
              <a:rPr lang="zh-CN" altLang="en-US" dirty="0"/>
              <a:t>的！</a:t>
            </a:r>
            <a:endParaRPr lang="en-US" altLang="zh-CN" dirty="0"/>
          </a:p>
          <a:p>
            <a:pPr lvl="1"/>
            <a:r>
              <a:rPr lang="zh-CN" altLang="en-US" dirty="0"/>
              <a:t>是个黑箱？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 </a:t>
            </a:r>
            <a:r>
              <a:rPr kumimoji="1" lang="zh-CN" altLang="en-US" dirty="0"/>
              <a:t>基底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偶性？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 {</a:t>
            </a:r>
            <a:r>
              <a:rPr kumimoji="1" lang="zh-CN" altLang="en-US" dirty="0"/>
              <a:t>属性</a:t>
            </a:r>
            <a:r>
              <a:rPr kumimoji="1" lang="en-US" altLang="zh-CN" dirty="0"/>
              <a:t>1, 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1, ……}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r>
              <a:rPr lang="zh-CN" altLang="en-US" dirty="0"/>
              <a:t>白板对象？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kumimoji="1" lang="zh-CN" altLang="en-US" dirty="0"/>
              <a:t>属性的类型即属性的值类型</a:t>
            </a:r>
            <a:endParaRPr kumimoji="1" lang="en-US" altLang="zh-CN" dirty="0"/>
          </a:p>
          <a:p>
            <a:pPr lvl="1"/>
            <a:r>
              <a:rPr lang="zh-CN" altLang="en-US" dirty="0"/>
              <a:t>方法的类型为参数的值类型</a:t>
            </a:r>
            <a:endParaRPr lang="en-US" altLang="zh-CN" dirty="0"/>
          </a:p>
          <a:p>
            <a:pPr lvl="1"/>
            <a:r>
              <a:rPr kumimoji="1" lang="zh-CN" altLang="en-US" dirty="0"/>
              <a:t>直接连写这两者</a:t>
            </a:r>
            <a:endParaRPr kumimoji="1"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CDC1BB-B8F9-4BB4-B41B-35108FCE0822}"/>
              </a:ext>
            </a:extLst>
          </p:cNvPr>
          <p:cNvSpPr/>
          <p:nvPr/>
        </p:nvSpPr>
        <p:spPr>
          <a:xfrm>
            <a:off x="8086928" y="1826534"/>
            <a:ext cx="2448128" cy="2014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Class: Dog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Name: ”</a:t>
            </a:r>
            <a:r>
              <a:rPr lang="en-US" altLang="zh-CN" sz="2400" dirty="0" err="1">
                <a:solidFill>
                  <a:srgbClr val="FF0000"/>
                </a:solidFill>
              </a:rPr>
              <a:t>kahsolt</a:t>
            </a:r>
            <a:r>
              <a:rPr lang="en-US" altLang="zh-CN" sz="2400" dirty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Height: 87.5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Bark()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Feed(Food)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7761AC9-04C3-4604-8B74-DB456B14CCCF}"/>
              </a:ext>
            </a:extLst>
          </p:cNvPr>
          <p:cNvSpPr/>
          <p:nvPr/>
        </p:nvSpPr>
        <p:spPr>
          <a:xfrm>
            <a:off x="8885407" y="5149158"/>
            <a:ext cx="851170" cy="428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 err="1">
                <a:solidFill>
                  <a:srgbClr val="00B0F0"/>
                </a:solidFill>
              </a:rPr>
              <a:t>kuso</a:t>
            </a:r>
            <a:endParaRPr lang="ja-JP" altLang="en-US" dirty="0">
              <a:solidFill>
                <a:srgbClr val="00B0F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E289E33-D670-41F4-B47E-8D0C92312645}"/>
              </a:ext>
            </a:extLst>
          </p:cNvPr>
          <p:cNvCxnSpPr>
            <a:cxnSpLocks/>
          </p:cNvCxnSpPr>
          <p:nvPr/>
        </p:nvCxnSpPr>
        <p:spPr>
          <a:xfrm flipV="1">
            <a:off x="9289915" y="4173166"/>
            <a:ext cx="0" cy="76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120373-446D-4E4F-9103-34B7D1C9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：外部视角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698B16-4EAB-4ED1-B659-2D904486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如何与对象交互</a:t>
            </a:r>
            <a:endParaRPr kumimoji="1" lang="en-US" altLang="zh-CN" dirty="0"/>
          </a:p>
          <a:p>
            <a:pPr lvl="1"/>
            <a:r>
              <a:rPr lang="zh-CN" altLang="en-US" dirty="0"/>
              <a:t>接口</a:t>
            </a:r>
            <a:r>
              <a:rPr lang="en-US" altLang="zh-CN" dirty="0"/>
              <a:t>/</a:t>
            </a:r>
            <a:r>
              <a:rPr lang="zh-CN" altLang="en-US" dirty="0"/>
              <a:t>界面</a:t>
            </a:r>
            <a:r>
              <a:rPr lang="en-US" altLang="zh-CN" dirty="0"/>
              <a:t>/</a:t>
            </a:r>
            <a:r>
              <a:rPr lang="zh-CN" altLang="en-US" dirty="0"/>
              <a:t>访问点</a:t>
            </a:r>
            <a:endParaRPr lang="en-US" altLang="zh-CN" dirty="0"/>
          </a:p>
          <a:p>
            <a:pPr lvl="1"/>
            <a:r>
              <a:rPr lang="zh-CN" altLang="en-US" dirty="0"/>
              <a:t>发消息：主题</a:t>
            </a:r>
            <a:r>
              <a:rPr lang="en-US" altLang="zh-CN" dirty="0"/>
              <a:t> + </a:t>
            </a:r>
            <a:r>
              <a:rPr lang="zh-CN" altLang="en-US" dirty="0"/>
              <a:t>荷载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访问点即对外公开的方法，句柄即对象名</a:t>
            </a:r>
            <a:endParaRPr lang="en-US" altLang="zh-CN" dirty="0"/>
          </a:p>
          <a:p>
            <a:pPr lvl="1"/>
            <a:r>
              <a:rPr lang="zh-CN" altLang="en-US" dirty="0"/>
              <a:t>对于属性，将其包装为一对</a:t>
            </a:r>
            <a:r>
              <a:rPr lang="en-US" altLang="zh-CN" dirty="0"/>
              <a:t>getter/setter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对于方法，将其选择性地公开</a:t>
            </a:r>
            <a:endParaRPr lang="en-US" altLang="zh-CN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CDC1BB-B8F9-4BB4-B41B-35108FCE0822}"/>
              </a:ext>
            </a:extLst>
          </p:cNvPr>
          <p:cNvSpPr/>
          <p:nvPr/>
        </p:nvSpPr>
        <p:spPr>
          <a:xfrm>
            <a:off x="8086928" y="1826534"/>
            <a:ext cx="2448128" cy="2014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Class: Dog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Name: ”</a:t>
            </a:r>
            <a:r>
              <a:rPr lang="en-US" altLang="zh-CN" sz="2400" dirty="0" err="1">
                <a:solidFill>
                  <a:srgbClr val="FF0000"/>
                </a:solidFill>
              </a:rPr>
              <a:t>kahsolt</a:t>
            </a:r>
            <a:r>
              <a:rPr lang="en-US" altLang="zh-CN" sz="2400" dirty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Height: 87.5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Bark()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srgbClr val="00B050"/>
                </a:solidFill>
              </a:rPr>
              <a:t>Feed(Food)</a:t>
            </a:r>
            <a:endParaRPr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7761AC9-04C3-4604-8B74-DB456B14CCCF}"/>
              </a:ext>
            </a:extLst>
          </p:cNvPr>
          <p:cNvSpPr/>
          <p:nvPr/>
        </p:nvSpPr>
        <p:spPr>
          <a:xfrm>
            <a:off x="8885407" y="5149158"/>
            <a:ext cx="851170" cy="428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 err="1">
                <a:solidFill>
                  <a:srgbClr val="00B0F0"/>
                </a:solidFill>
              </a:rPr>
              <a:t>kuso</a:t>
            </a:r>
            <a:endParaRPr lang="ja-JP" altLang="en-US" dirty="0">
              <a:solidFill>
                <a:srgbClr val="00B0F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E289E33-D670-41F4-B47E-8D0C92312645}"/>
              </a:ext>
            </a:extLst>
          </p:cNvPr>
          <p:cNvCxnSpPr>
            <a:cxnSpLocks/>
          </p:cNvCxnSpPr>
          <p:nvPr/>
        </p:nvCxnSpPr>
        <p:spPr>
          <a:xfrm flipV="1">
            <a:off x="9289915" y="4173166"/>
            <a:ext cx="0" cy="76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229B6A-D771-4A2B-AC16-381488326BD9}"/>
              </a:ext>
            </a:extLst>
          </p:cNvPr>
          <p:cNvSpPr txBox="1">
            <a:spLocks/>
          </p:cNvSpPr>
          <p:nvPr/>
        </p:nvSpPr>
        <p:spPr>
          <a:xfrm>
            <a:off x="2021734" y="5076571"/>
            <a:ext cx="4301243" cy="149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name = </a:t>
            </a:r>
            <a:r>
              <a:rPr lang="en-US" altLang="zh-CN" dirty="0" err="1">
                <a:solidFill>
                  <a:srgbClr val="00B0F0"/>
                </a:solidFill>
              </a:rPr>
              <a:t>kuso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getName</a:t>
            </a:r>
            <a:r>
              <a:rPr lang="en-US" altLang="zh-C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kuso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setHeight</a:t>
            </a:r>
            <a:r>
              <a:rPr lang="en-US" altLang="zh-CN" dirty="0"/>
              <a:t>(23.3)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kuso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feed</a:t>
            </a:r>
            <a:r>
              <a:rPr lang="en-US" altLang="zh-CN" dirty="0"/>
              <a:t>(weed)</a:t>
            </a:r>
          </a:p>
        </p:txBody>
      </p:sp>
    </p:spTree>
    <p:extLst>
      <p:ext uri="{BB962C8B-B14F-4D97-AF65-F5344CB8AC3E}">
        <p14:creationId xmlns:p14="http://schemas.microsoft.com/office/powerpoint/2010/main" val="413619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1208</Words>
  <Application>Microsoft Office PowerPoint</Application>
  <PresentationFormat>ワイド画面</PresentationFormat>
  <Paragraphs>196</Paragraphs>
  <Slides>21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语言、模型、构造</vt:lpstr>
      <vt:lpstr>神体 – 言灵 - 注连绳</vt:lpstr>
      <vt:lpstr>你 vs 他</vt:lpstr>
      <vt:lpstr>书面语言</vt:lpstr>
      <vt:lpstr>几个简单的语言</vt:lpstr>
      <vt:lpstr>语言的作用和用法</vt:lpstr>
      <vt:lpstr>更像自然语言的人工建模语言</vt:lpstr>
      <vt:lpstr>对象Object：内部视角</vt:lpstr>
      <vt:lpstr>对象Object：外部视角</vt:lpstr>
      <vt:lpstr>面向对象语言</vt:lpstr>
      <vt:lpstr>积木构造</vt:lpstr>
      <vt:lpstr>类？原型？</vt:lpstr>
      <vt:lpstr>结链：对象和名字</vt:lpstr>
      <vt:lpstr>无意义/存在/不存在：神说要有光</vt:lpstr>
      <vt:lpstr>存在：可言及？可构造？</vt:lpstr>
      <vt:lpstr>形式语义 = 语义的形式化</vt:lpstr>
      <vt:lpstr>“所有东西都是东西”</vt:lpstr>
      <vt:lpstr>“所有东西都是东西”</vt:lpstr>
      <vt:lpstr>是 = representational variance</vt:lpstr>
      <vt:lpstr>是 = a type/instance of </vt:lpstr>
      <vt:lpstr>Crux Ultimus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犬灵 Kahsolt</dc:creator>
  <cp:lastModifiedBy>犬灵 Kahsolt</cp:lastModifiedBy>
  <cp:revision>38</cp:revision>
  <dcterms:created xsi:type="dcterms:W3CDTF">2020-02-12T06:07:15Z</dcterms:created>
  <dcterms:modified xsi:type="dcterms:W3CDTF">2020-03-20T03:46:39Z</dcterms:modified>
</cp:coreProperties>
</file>