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98" r:id="rId3"/>
    <p:sldId id="267" r:id="rId4"/>
    <p:sldId id="259" r:id="rId5"/>
    <p:sldId id="273" r:id="rId6"/>
    <p:sldId id="274" r:id="rId7"/>
    <p:sldId id="275" r:id="rId8"/>
    <p:sldId id="277" r:id="rId9"/>
    <p:sldId id="265" r:id="rId10"/>
    <p:sldId id="284" r:id="rId11"/>
    <p:sldId id="281" r:id="rId12"/>
    <p:sldId id="283" r:id="rId13"/>
    <p:sldId id="285" r:id="rId14"/>
    <p:sldId id="272" r:id="rId15"/>
    <p:sldId id="266" r:id="rId16"/>
    <p:sldId id="286" r:id="rId17"/>
    <p:sldId id="290" r:id="rId18"/>
    <p:sldId id="292" r:id="rId19"/>
    <p:sldId id="293" r:id="rId20"/>
    <p:sldId id="291" r:id="rId21"/>
    <p:sldId id="294" r:id="rId22"/>
    <p:sldId id="278" r:id="rId23"/>
    <p:sldId id="268" r:id="rId24"/>
    <p:sldId id="296" r:id="rId25"/>
    <p:sldId id="295" r:id="rId26"/>
    <p:sldId id="269" r:id="rId27"/>
    <p:sldId id="297" r:id="rId28"/>
    <p:sldId id="279" r:id="rId29"/>
    <p:sldId id="262" r:id="rId30"/>
    <p:sldId id="264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7B9139A9-380B-4534-AC53-AF87F6128443}">
          <p14:sldIdLst>
            <p14:sldId id="257"/>
            <p14:sldId id="298"/>
          </p14:sldIdLst>
        </p14:section>
        <p14:section name="启幕：正义" id="{36DC427C-A246-43E5-A839-5CDD0900C1A5}">
          <p14:sldIdLst>
            <p14:sldId id="267"/>
            <p14:sldId id="259"/>
            <p14:sldId id="273"/>
            <p14:sldId id="274"/>
            <p14:sldId id="275"/>
            <p14:sldId id="277"/>
          </p14:sldIdLst>
        </p14:section>
        <p14:section name="第一场：城邦" id="{002E8CE6-DF6C-4396-8179-EE4F8BEAD170}">
          <p14:sldIdLst>
            <p14:sldId id="265"/>
            <p14:sldId id="284"/>
            <p14:sldId id="281"/>
            <p14:sldId id="283"/>
            <p14:sldId id="285"/>
            <p14:sldId id="272"/>
          </p14:sldIdLst>
        </p14:section>
        <p14:section name="第二场：哲人王" id="{F1410273-A5BD-4375-A3E2-57FA51F16C03}">
          <p14:sldIdLst>
            <p14:sldId id="266"/>
            <p14:sldId id="286"/>
            <p14:sldId id="290"/>
            <p14:sldId id="292"/>
            <p14:sldId id="293"/>
            <p14:sldId id="291"/>
            <p14:sldId id="294"/>
            <p14:sldId id="278"/>
          </p14:sldIdLst>
        </p14:section>
        <p14:section name="第三场：政体" id="{22E2AA43-C9B8-40B2-83C7-6712566905C0}">
          <p14:sldIdLst>
            <p14:sldId id="268"/>
            <p14:sldId id="296"/>
          </p14:sldIdLst>
        </p14:section>
        <p14:section name="终幕：灵魂神话" id="{07E01A8E-9628-4024-B5F6-B6081D84CAE4}">
          <p14:sldIdLst>
            <p14:sldId id="295"/>
            <p14:sldId id="269"/>
            <p14:sldId id="297"/>
            <p14:sldId id="279"/>
          </p14:sldIdLst>
        </p14:section>
        <p14:section name="文献与历史" id="{E21E4434-7296-45C0-8421-963925857023}">
          <p14:sldIdLst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2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CA94D-4050-4A9E-9297-5596380BAF24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2C6C-FDBF-4CED-B988-65D1EF45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29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阅读材料：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理想国</a:t>
            </a:r>
            <a:r>
              <a:rPr kumimoji="1" lang="en-US" altLang="zh-CN" dirty="0"/>
              <a:t>》</a:t>
            </a:r>
            <a:r>
              <a:rPr kumimoji="1" lang="zh-CN" altLang="en-US" dirty="0"/>
              <a:t>柏拉图、</a:t>
            </a:r>
            <a:r>
              <a:rPr lang="en-US" altLang="zh-CN" dirty="0"/>
              <a:t>《</a:t>
            </a:r>
            <a:r>
              <a:rPr lang="zh-CN" altLang="en-US" dirty="0"/>
              <a:t>反哲学入门</a:t>
            </a:r>
            <a:r>
              <a:rPr lang="en-US" altLang="zh-CN" dirty="0"/>
              <a:t>》</a:t>
            </a:r>
            <a:r>
              <a:rPr lang="zh-CN" altLang="en-US" dirty="0"/>
              <a:t>木田元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820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金银铜铁：平行于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工作与时日</a:t>
            </a:r>
            <a:r>
              <a:rPr kumimoji="1" lang="en-US" altLang="zh-CN" dirty="0"/>
              <a:t>》</a:t>
            </a:r>
            <a:r>
              <a:rPr kumimoji="1" lang="zh-CN" altLang="en-US" dirty="0"/>
              <a:t>中的五个时代</a:t>
            </a:r>
            <a:endParaRPr kumimoji="1" lang="en-US" altLang="zh-CN" dirty="0"/>
          </a:p>
          <a:p>
            <a:r>
              <a:rPr kumimoji="1" lang="zh-CN" altLang="en-US" dirty="0"/>
              <a:t>不良政体反复修改法律试图弥补弊端实乃砍九头蛇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454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这个正义恰巧是建城基本原则（神</a:t>
            </a:r>
            <a:r>
              <a:rPr kumimoji="1" lang="en-US" altLang="zh-CN" dirty="0"/>
              <a:t>tm</a:t>
            </a:r>
            <a:r>
              <a:rPr kumimoji="1" lang="zh-CN" altLang="en-US" dirty="0"/>
              <a:t>基于</a:t>
            </a:r>
            <a:r>
              <a:rPr kumimoji="1" lang="en-US" altLang="zh-CN" dirty="0"/>
              <a:t>A</a:t>
            </a:r>
            <a:r>
              <a:rPr kumimoji="1" lang="zh-CN" altLang="en-US" dirty="0"/>
              <a:t>证明</a:t>
            </a:r>
            <a:r>
              <a:rPr kumimoji="1" lang="en-US" altLang="zh-CN" dirty="0"/>
              <a:t>A</a:t>
            </a:r>
          </a:p>
          <a:p>
            <a:r>
              <a:rPr kumimoji="1" lang="zh-CN" altLang="en-US" dirty="0"/>
              <a:t>上下对应的巫术游戏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7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“女人是私人财产”</a:t>
            </a:r>
            <a:endParaRPr kumimoji="1" lang="en-US" altLang="zh-CN" dirty="0"/>
          </a:p>
          <a:p>
            <a:r>
              <a:rPr kumimoji="1" lang="zh-CN" altLang="en-US" dirty="0"/>
              <a:t>叙事结构的修辞技巧：两者、三者及以上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91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Anaximander</a:t>
            </a:r>
            <a:r>
              <a:rPr kumimoji="1" lang="zh-CN" altLang="en-US" dirty="0"/>
              <a:t>箴言：</a:t>
            </a:r>
            <a:r>
              <a:rPr lang="zh-CN" altLang="en-US" dirty="0"/>
              <a:t>但万物由它产生，毁灭后又复归于它，这都是按照必然性；因为它们按照固定的时间为其不正义受到惩罚并相互补偿</a:t>
            </a:r>
            <a:endParaRPr lang="en-US" altLang="zh-CN" dirty="0"/>
          </a:p>
          <a:p>
            <a:r>
              <a:rPr kumimoji="1" lang="en-US" altLang="zh-CN" dirty="0"/>
              <a:t>《</a:t>
            </a:r>
            <a:r>
              <a:rPr kumimoji="1" lang="zh-CN" altLang="en-US" dirty="0"/>
              <a:t>神谱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Zeus</a:t>
            </a:r>
            <a:r>
              <a:rPr kumimoji="1" lang="zh-CN" altLang="en-US" dirty="0"/>
              <a:t>天</a:t>
            </a:r>
            <a:r>
              <a:rPr kumimoji="1" lang="en-US" altLang="zh-CN" dirty="0"/>
              <a:t>/</a:t>
            </a:r>
            <a:r>
              <a:rPr kumimoji="1" lang="zh-CN" altLang="en-US" dirty="0"/>
              <a:t>光照</a:t>
            </a:r>
            <a:r>
              <a:rPr kumimoji="1" lang="en-US" altLang="zh-CN" dirty="0"/>
              <a:t> + Themis</a:t>
            </a:r>
            <a:r>
              <a:rPr kumimoji="1" lang="zh-CN" altLang="en-US" dirty="0"/>
              <a:t>律法</a:t>
            </a:r>
            <a:r>
              <a:rPr kumimoji="1" lang="en-US" altLang="zh-CN" dirty="0"/>
              <a:t> -&gt; Horae</a:t>
            </a:r>
            <a:r>
              <a:rPr kumimoji="1" lang="zh-CN" altLang="en-US" dirty="0"/>
              <a:t>时序 </a:t>
            </a:r>
            <a:r>
              <a:rPr kumimoji="1" lang="en-US" altLang="zh-CN" dirty="0"/>
              <a:t>(Eunomia</a:t>
            </a:r>
            <a:r>
              <a:rPr kumimoji="1" lang="zh-CN" altLang="en-US" dirty="0"/>
              <a:t>秩序 </a:t>
            </a:r>
            <a:r>
              <a:rPr kumimoji="1" lang="en-US" altLang="zh-CN" dirty="0"/>
              <a:t>+ Dike</a:t>
            </a:r>
            <a:r>
              <a:rPr kumimoji="1" lang="zh-CN" altLang="en-US" dirty="0"/>
              <a:t>正义 </a:t>
            </a:r>
            <a:r>
              <a:rPr kumimoji="1" lang="en-US" altLang="zh-CN" dirty="0"/>
              <a:t>+ Eirene</a:t>
            </a:r>
            <a:r>
              <a:rPr kumimoji="1" lang="zh-CN" altLang="en-US" dirty="0"/>
              <a:t>和平</a:t>
            </a:r>
            <a:r>
              <a:rPr kumimoji="1" lang="en-US" altLang="zh-CN" dirty="0"/>
              <a:t>/</a:t>
            </a:r>
            <a:r>
              <a:rPr kumimoji="1" lang="zh-CN" altLang="en-US" dirty="0"/>
              <a:t>春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诗与哲学之争的立场本质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507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城邦既成，对“严格护卫者”及其教育再作广说</a:t>
            </a:r>
            <a:endParaRPr lang="en-US" altLang="zh-CN" dirty="0"/>
          </a:p>
          <a:p>
            <a:r>
              <a:rPr lang="zh-CN" altLang="en-US" dirty="0"/>
              <a:t>翻译差异：存在</a:t>
            </a:r>
            <a:r>
              <a:rPr lang="en-US" altLang="zh-CN" dirty="0"/>
              <a:t>=</a:t>
            </a:r>
            <a:r>
              <a:rPr lang="zh-CN" altLang="en-US" dirty="0"/>
              <a:t>有，不存在</a:t>
            </a:r>
            <a:r>
              <a:rPr lang="en-US" altLang="zh-CN" dirty="0"/>
              <a:t>=</a:t>
            </a:r>
            <a:r>
              <a:rPr lang="zh-CN" altLang="en-US" dirty="0"/>
              <a:t>无</a:t>
            </a:r>
            <a:endParaRPr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109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航海家喻：一说影射从贵族政体刀民主政体的转变</a:t>
            </a:r>
            <a:endParaRPr kumimoji="1" lang="en-US" altLang="zh-CN" dirty="0"/>
          </a:p>
          <a:p>
            <a:r>
              <a:rPr kumimoji="1" lang="zh-CN" altLang="en-US" dirty="0"/>
              <a:t>自称哲学家：指智者派，其技能近乎“训狗心得”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586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何以使得哲学家统治下的城邦不败坏？因此补充广说对于统治者的教育，首先铺垫对“善”的理解（此处又是格</a:t>
            </a:r>
            <a:r>
              <a:rPr kumimoji="1" lang="en-US" altLang="zh-CN" dirty="0"/>
              <a:t>”A||B”</a:t>
            </a:r>
            <a:r>
              <a:rPr kumimoji="1" lang="zh-CN" altLang="en-US" dirty="0"/>
              <a:t>式叙事中点：娶妻生子和任命统治者</a:t>
            </a:r>
            <a:endParaRPr kumimoji="1" lang="ja-JP" altLang="en-US" dirty="0"/>
          </a:p>
          <a:p>
            <a:r>
              <a:rPr kumimoji="1" lang="zh-CN" altLang="en-US" dirty="0"/>
              <a:t>模仿</a:t>
            </a:r>
            <a:r>
              <a:rPr kumimoji="1" lang="en-US" altLang="zh-CN" dirty="0"/>
              <a:t>vs</a:t>
            </a:r>
            <a:r>
              <a:rPr kumimoji="1" lang="zh-CN" altLang="en-US" dirty="0"/>
              <a:t>摹仿：诗人模仿实物制作影子、画家摹仿理念塑造完美的画（后第八九卷又有冲突的褒贬色彩，只能说柏拉图老阴阳师了</a:t>
            </a:r>
            <a:endParaRPr kumimoji="1" lang="en-US" altLang="zh-CN" dirty="0"/>
          </a:p>
          <a:p>
            <a:r>
              <a:rPr kumimoji="1" lang="zh-CN" altLang="en-US" dirty="0"/>
              <a:t>这一段是朴素理念论在理想国里集中的原始雏形，可能缺陷：有多少理念？有恶的理念？理念在哪里</a:t>
            </a:r>
            <a:r>
              <a:rPr kumimoji="1" lang="en-US" altLang="zh-CN" dirty="0"/>
              <a:t>(</a:t>
            </a:r>
            <a:r>
              <a:rPr kumimoji="1" lang="zh-CN" altLang="en-US" dirty="0"/>
              <a:t>存在</a:t>
            </a:r>
            <a:r>
              <a:rPr kumimoji="1" lang="en-US" altLang="zh-CN" dirty="0"/>
              <a:t>)</a:t>
            </a:r>
            <a:r>
              <a:rPr kumimoji="1" lang="zh-CN" altLang="en-US" dirty="0"/>
              <a:t>？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606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理解理解：所指**是**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儿子</a:t>
            </a:r>
            <a:r>
              <a:rPr kumimoji="1" lang="en-US" altLang="zh-CN" dirty="0"/>
              <a:t>”</a:t>
            </a:r>
            <a:r>
              <a:rPr kumimoji="1" lang="zh-CN" altLang="en-US" dirty="0"/>
              <a:t>，**像**三角关系中的善本身</a:t>
            </a:r>
            <a:endParaRPr kumimoji="1" lang="en-US" altLang="zh-CN" dirty="0"/>
          </a:p>
          <a:p>
            <a:r>
              <a:rPr kumimoji="1" lang="zh-CN" altLang="en-US" dirty="0"/>
              <a:t>善本身：诸理念之理念</a:t>
            </a:r>
            <a:r>
              <a:rPr kumimoji="1" lang="en-US" altLang="zh-CN" dirty="0"/>
              <a:t>(</a:t>
            </a:r>
            <a:r>
              <a:rPr kumimoji="1" lang="zh-CN" altLang="en-US" dirty="0"/>
              <a:t>草</a:t>
            </a:r>
            <a:endParaRPr kumimoji="1" lang="en-US" altLang="zh-CN" dirty="0"/>
          </a:p>
          <a:p>
            <a:r>
              <a:rPr kumimoji="1" lang="zh-CN" altLang="en-US" dirty="0"/>
              <a:t>此处的绝对原理：</a:t>
            </a:r>
            <a:r>
              <a:rPr kumimoji="1" lang="en-US" altLang="zh-CN" dirty="0"/>
              <a:t>h </a:t>
            </a:r>
            <a:r>
              <a:rPr kumimoji="1" lang="en-US" altLang="zh-CN" dirty="0" err="1"/>
              <a:t>tou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pantos</a:t>
            </a:r>
            <a:r>
              <a:rPr kumimoji="1" lang="en-US" altLang="zh-CN" dirty="0"/>
              <a:t> arche – the of all origin/principle</a:t>
            </a:r>
          </a:p>
          <a:p>
            <a:r>
              <a:rPr kumimoji="1" lang="zh-CN" altLang="en-US" dirty="0"/>
              <a:t>此处的理性 </a:t>
            </a:r>
            <a:r>
              <a:rPr kumimoji="1" lang="en-US" altLang="zh-CN" dirty="0"/>
              <a:t>– logos</a:t>
            </a:r>
            <a:r>
              <a:rPr kumimoji="1" lang="zh-CN" altLang="en-US" dirty="0"/>
              <a:t>，理智 </a:t>
            </a:r>
            <a:r>
              <a:rPr kumimoji="1" lang="en-US" altLang="zh-CN" dirty="0"/>
              <a:t>- nous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29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只有戏剧能打败戏剧（笑</a:t>
            </a:r>
            <a:endParaRPr kumimoji="1" lang="en-US" altLang="zh-CN" dirty="0"/>
          </a:p>
          <a:p>
            <a:r>
              <a:rPr kumimoji="1" lang="zh-CN" altLang="en-US" dirty="0"/>
              <a:t>疑难：三段结构和四段结构的对齐问题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508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确立这五科的根本原则依然是巫术，近朱者赤；亦或直接照搬毕达哥拉斯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五个部分的层断感较强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343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十年自主研究：联系前页“</a:t>
            </a:r>
            <a:r>
              <a:rPr lang="zh-CN" altLang="en-US" dirty="0"/>
              <a:t>能在联系中看事物的就是一个辩证法者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苏：年轻人不能太早学辩证法，“辩证法者违反法律”，在辩论中连续的成功和挫败会使他们动摇易辄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219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诗哲之争：理性</a:t>
            </a:r>
            <a:r>
              <a:rPr kumimoji="1" lang="en-US" altLang="zh-CN" dirty="0"/>
              <a:t>-</a:t>
            </a:r>
            <a:r>
              <a:rPr kumimoji="1" lang="zh-CN" altLang="en-US" dirty="0"/>
              <a:t>非理性，个人体验</a:t>
            </a:r>
            <a:r>
              <a:rPr kumimoji="1" lang="en-US" altLang="zh-CN" dirty="0"/>
              <a:t>-</a:t>
            </a:r>
            <a:r>
              <a:rPr kumimoji="1" lang="zh-CN" altLang="en-US" dirty="0"/>
              <a:t>语言表达能力</a:t>
            </a:r>
            <a:endParaRPr kumimoji="1" lang="en-US" altLang="zh-CN" dirty="0"/>
          </a:p>
          <a:p>
            <a:r>
              <a:rPr kumimoji="1" lang="en-US" altLang="zh-CN" dirty="0"/>
              <a:t>《</a:t>
            </a:r>
            <a:r>
              <a:rPr kumimoji="1" lang="zh-CN" altLang="en-US" dirty="0"/>
              <a:t>禅与摩托车维修艺术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良质论</a:t>
            </a:r>
            <a:r>
              <a:rPr kumimoji="1" lang="en-US" altLang="zh-CN" dirty="0"/>
              <a:t>Quality(</a:t>
            </a:r>
            <a:r>
              <a:rPr kumimoji="1" lang="zh-CN" altLang="en-US" dirty="0"/>
              <a:t>读</a:t>
            </a:r>
            <a:r>
              <a:rPr kumimoji="1" lang="en-US" altLang="zh-CN" dirty="0"/>
              <a:t>Phaedrus</a:t>
            </a:r>
            <a:r>
              <a:rPr kumimoji="1" lang="zh-CN" altLang="en-US" dirty="0"/>
              <a:t>篇论美读崩了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、德国小说家</a:t>
            </a:r>
            <a:r>
              <a:rPr lang="ja-JP" altLang="en-US" i="1" dirty="0"/>
              <a:t>托</a:t>
            </a:r>
            <a:r>
              <a:rPr lang="zh-CN" altLang="en-US" i="0" dirty="0"/>
              <a:t>马</a:t>
            </a:r>
            <a:r>
              <a:rPr lang="ja-JP" altLang="en-US" i="1" dirty="0"/>
              <a:t>斯</a:t>
            </a:r>
            <a:r>
              <a:rPr lang="en-US" altLang="ja-JP" i="1" dirty="0"/>
              <a:t>·</a:t>
            </a:r>
            <a:r>
              <a:rPr lang="ja-JP" altLang="en-US" i="1" dirty="0"/>
              <a:t>曼</a:t>
            </a:r>
            <a:r>
              <a:rPr lang="ja-JP" altLang="en-US" dirty="0"/>
              <a:t>恩</a:t>
            </a:r>
            <a:r>
              <a:rPr lang="zh-CN" altLang="en-US" dirty="0"/>
              <a:t>、夏目漱石</a:t>
            </a:r>
            <a:r>
              <a:rPr lang="en-US" altLang="zh-CN" dirty="0"/>
              <a:t>《</a:t>
            </a:r>
            <a:r>
              <a:rPr lang="zh-CN" altLang="en-US" dirty="0"/>
              <a:t>梦十夜</a:t>
            </a:r>
            <a:r>
              <a:rPr lang="en-US" altLang="zh-CN" dirty="0"/>
              <a:t>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6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第八卷开头承接了第四卷的结尾：五种政体</a:t>
            </a:r>
            <a:r>
              <a:rPr kumimoji="1" lang="en-US" altLang="zh-CN" dirty="0"/>
              <a:t>-</a:t>
            </a:r>
            <a:r>
              <a:rPr kumimoji="1" lang="zh-CN" altLang="en-US" dirty="0"/>
              <a:t>五种灵魂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292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为什么雅典涌入了一大波智者</a:t>
            </a:r>
            <a:endParaRPr kumimoji="1" lang="en-US" altLang="zh-CN" dirty="0"/>
          </a:p>
          <a:p>
            <a:r>
              <a:rPr kumimoji="1" lang="zh-CN" altLang="en-US" dirty="0"/>
              <a:t>三十僭主：斯巴达占领雅典后的傀儡政府，多数是苏格拉底的往日门生，由</a:t>
            </a:r>
            <a:r>
              <a:rPr lang="zh-CN" altLang="en-US" dirty="0"/>
              <a:t>柏拉图的两个舅舅领导；被苏格拉底狂喷、并拒绝接受抓捕民主派中间派指挥官的任务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403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此处画家也开始模仿而非摹仿了（笑</a:t>
            </a:r>
            <a:endParaRPr kumimoji="1" lang="en-US" altLang="zh-CN" dirty="0"/>
          </a:p>
          <a:p>
            <a:r>
              <a:rPr kumimoji="1" lang="zh-CN" altLang="en-US" dirty="0"/>
              <a:t>此处自然</a:t>
            </a:r>
            <a:r>
              <a:rPr kumimoji="1" lang="en-US" altLang="zh-CN" dirty="0" err="1"/>
              <a:t>phyesis</a:t>
            </a:r>
            <a:r>
              <a:rPr kumimoji="1" lang="zh-CN" altLang="en-US" dirty="0"/>
              <a:t>的用法实际就非常不自然：发芽、生长、形成</a:t>
            </a:r>
            <a:endParaRPr kumimoji="1" lang="en-US" altLang="zh-CN" dirty="0"/>
          </a:p>
          <a:p>
            <a:r>
              <a:rPr kumimoji="1" lang="zh-CN" altLang="en-US" dirty="0"/>
              <a:t>“有人说，诗人知道一切技艺、一切善恶之事、一切神事“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71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必须用神话打败神话</a:t>
            </a:r>
            <a:r>
              <a:rPr kumimoji="1" lang="en-US" altLang="zh-CN" dirty="0"/>
              <a:t>/</a:t>
            </a:r>
            <a:r>
              <a:rPr kumimoji="1" lang="zh-CN" altLang="en-US" dirty="0"/>
              <a:t>诗人（笑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64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命运三神：拉赫希斯</a:t>
            </a:r>
            <a:r>
              <a:rPr kumimoji="1" lang="en-US" altLang="zh-CN" dirty="0"/>
              <a:t>/</a:t>
            </a:r>
            <a:r>
              <a:rPr kumimoji="1" lang="zh-CN" altLang="en-US" dirty="0"/>
              <a:t>过去</a:t>
            </a:r>
            <a:r>
              <a:rPr kumimoji="1" lang="en-US" altLang="zh-CN" dirty="0"/>
              <a:t>-</a:t>
            </a:r>
            <a:r>
              <a:rPr kumimoji="1" lang="zh-CN" altLang="en-US" dirty="0"/>
              <a:t>克洛索</a:t>
            </a:r>
            <a:r>
              <a:rPr kumimoji="1" lang="en-US" altLang="zh-CN" dirty="0"/>
              <a:t>/</a:t>
            </a:r>
            <a:r>
              <a:rPr kumimoji="1" lang="zh-CN" altLang="en-US" dirty="0"/>
              <a:t>现在</a:t>
            </a:r>
            <a:r>
              <a:rPr kumimoji="1" lang="en-US" altLang="zh-CN" dirty="0"/>
              <a:t>-</a:t>
            </a:r>
            <a:r>
              <a:rPr kumimoji="1" lang="zh-CN" altLang="en-US" dirty="0"/>
              <a:t>阿特洛泊斯</a:t>
            </a:r>
            <a:r>
              <a:rPr kumimoji="1" lang="en-US" altLang="zh-CN" dirty="0"/>
              <a:t>/</a:t>
            </a:r>
            <a:r>
              <a:rPr kumimoji="1" lang="zh-CN" altLang="en-US" dirty="0"/>
              <a:t>未来（但在通行的希腊神话里，</a:t>
            </a:r>
            <a:r>
              <a:rPr lang="zh-CN" altLang="en-US" dirty="0"/>
              <a:t>克洛索纺线</a:t>
            </a:r>
            <a:r>
              <a:rPr lang="en-US" altLang="zh-CN" dirty="0"/>
              <a:t>/</a:t>
            </a:r>
            <a:r>
              <a:rPr lang="zh-CN" altLang="en-US" dirty="0"/>
              <a:t>未来</a:t>
            </a:r>
            <a:r>
              <a:rPr lang="en-US" altLang="zh-CN" dirty="0"/>
              <a:t>-</a:t>
            </a:r>
            <a:r>
              <a:rPr kumimoji="1" lang="zh-CN" altLang="en-US" dirty="0"/>
              <a:t>拉赫希斯决定长度</a:t>
            </a:r>
            <a:r>
              <a:rPr kumimoji="1" lang="en-US" altLang="zh-CN" dirty="0"/>
              <a:t>/</a:t>
            </a:r>
            <a:r>
              <a:rPr kumimoji="1" lang="zh-CN" altLang="en-US" dirty="0"/>
              <a:t>现在</a:t>
            </a:r>
            <a:r>
              <a:rPr kumimoji="1" lang="en-US" altLang="zh-CN" dirty="0"/>
              <a:t>-</a:t>
            </a:r>
            <a:r>
              <a:rPr kumimoji="1" lang="zh-CN" altLang="en-US" dirty="0"/>
              <a:t>阿特洛泊斯剪断</a:t>
            </a:r>
            <a:r>
              <a:rPr kumimoji="1" lang="en-US" altLang="zh-CN" dirty="0"/>
              <a:t>/</a:t>
            </a:r>
            <a:r>
              <a:rPr kumimoji="1" lang="zh-CN" altLang="en-US" dirty="0"/>
              <a:t>过去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</a:t>
            </a:r>
            <a:r>
              <a:rPr kumimoji="1" lang="en-US" altLang="zh-CN" dirty="0"/>
              <a:t>Orphism</a:t>
            </a:r>
            <a:r>
              <a:rPr lang="zh-CN" altLang="en-US" dirty="0"/>
              <a:t>里</a:t>
            </a:r>
            <a:r>
              <a:rPr lang="en-US" altLang="zh-CN" dirty="0"/>
              <a:t>Lethe</a:t>
            </a:r>
            <a:r>
              <a:rPr lang="zh-CN" altLang="en-US" dirty="0"/>
              <a:t>是条河，</a:t>
            </a:r>
            <a:r>
              <a:rPr lang="ja-JP" altLang="en-US" dirty="0"/>
              <a:t>阿里斯托芬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的喜剧里它是个平原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柏拉图终于还是老了，咬死勇士的龙最终成为了勇士（笑</a:t>
            </a:r>
            <a:endParaRPr kumimoji="1" lang="ja-JP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715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苏死后，柏</a:t>
            </a:r>
            <a:r>
              <a:rPr kumimoji="1" lang="en-US" altLang="zh-CN" dirty="0"/>
              <a:t>28</a:t>
            </a:r>
            <a:r>
              <a:rPr kumimoji="1" lang="zh-CN" altLang="en-US" dirty="0"/>
              <a:t>岁开始环游，北非昔兰尼</a:t>
            </a:r>
            <a:r>
              <a:rPr kumimoji="1" lang="en-US" altLang="zh-CN" dirty="0"/>
              <a:t>(</a:t>
            </a:r>
            <a:r>
              <a:rPr kumimoji="1" lang="zh-CN" altLang="en-US" dirty="0"/>
              <a:t>犹太人聚居地</a:t>
            </a:r>
            <a:r>
              <a:rPr kumimoji="1" lang="en-US" altLang="zh-CN" dirty="0"/>
              <a:t>)-</a:t>
            </a:r>
            <a:r>
              <a:rPr kumimoji="1" lang="zh-CN" altLang="en-US" dirty="0"/>
              <a:t>南意大利毕达哥拉斯</a:t>
            </a:r>
            <a:r>
              <a:rPr kumimoji="1" lang="en-US" altLang="zh-CN" dirty="0"/>
              <a:t>-</a:t>
            </a:r>
            <a:r>
              <a:rPr kumimoji="1" lang="zh-CN" altLang="en-US" dirty="0"/>
              <a:t>西西里岛</a:t>
            </a:r>
            <a:r>
              <a:rPr kumimoji="1" lang="en-US" altLang="zh-CN" dirty="0"/>
              <a:t>/</a:t>
            </a:r>
            <a:r>
              <a:rPr kumimoji="1" lang="zh-CN" altLang="en-US" dirty="0"/>
              <a:t>希拉库萨</a:t>
            </a:r>
            <a:r>
              <a:rPr kumimoji="1" lang="en-US" altLang="zh-CN" dirty="0"/>
              <a:t>-</a:t>
            </a:r>
            <a:r>
              <a:rPr kumimoji="1" lang="zh-CN" altLang="en-US" dirty="0"/>
              <a:t>雅典；这使得亚里士多德评论时说“带有异国色彩”</a:t>
            </a:r>
            <a:endParaRPr kumimoji="1" lang="en-US" altLang="zh-CN" dirty="0"/>
          </a:p>
          <a:p>
            <a:r>
              <a:rPr kumimoji="1" lang="zh-CN" altLang="en-US" dirty="0"/>
              <a:t>毕生的政治改革抱负（本质爱国）：阿卡德米学园 </a:t>
            </a:r>
            <a:r>
              <a:rPr kumimoji="1" lang="en-US" altLang="zh-CN" dirty="0"/>
              <a:t>- </a:t>
            </a:r>
            <a:r>
              <a:rPr kumimoji="1" lang="zh-CN" altLang="en-US" dirty="0"/>
              <a:t>希拉库萨港实验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743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811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基本上，罗素认为由不精细的语言表达所招致的问题只是一种“哲学的幼稚病”</a:t>
            </a:r>
            <a:endParaRPr kumimoji="1" lang="en-US" altLang="zh-CN" dirty="0"/>
          </a:p>
          <a:p>
            <a:r>
              <a:rPr kumimoji="1" lang="zh-CN" altLang="en-US" dirty="0"/>
              <a:t>障碍是必要之恶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95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颜表立</a:t>
            </a:r>
            <a:endParaRPr kumimoji="1" lang="en-US" altLang="zh-CN" dirty="0"/>
          </a:p>
          <a:p>
            <a:r>
              <a:rPr kumimoji="1" lang="zh-CN" altLang="en-US" dirty="0"/>
              <a:t>着色约定：红</a:t>
            </a:r>
            <a:r>
              <a:rPr kumimoji="1" lang="en-US" altLang="zh-CN" dirty="0"/>
              <a:t>/</a:t>
            </a:r>
            <a:r>
              <a:rPr kumimoji="1" lang="zh-CN" altLang="en-US" dirty="0"/>
              <a:t>蓝</a:t>
            </a:r>
            <a:r>
              <a:rPr kumimoji="1" lang="en-US" altLang="zh-CN" dirty="0"/>
              <a:t>-</a:t>
            </a:r>
            <a:r>
              <a:rPr kumimoji="1" lang="zh-CN" altLang="en-US" dirty="0"/>
              <a:t>重点</a:t>
            </a:r>
            <a:r>
              <a:rPr kumimoji="1" lang="en-US" altLang="zh-CN" dirty="0"/>
              <a:t>/</a:t>
            </a:r>
            <a:r>
              <a:rPr kumimoji="1" lang="zh-CN" altLang="en-US" dirty="0"/>
              <a:t>次重点、绿</a:t>
            </a:r>
            <a:r>
              <a:rPr kumimoji="1" lang="en-US" altLang="zh-CN" dirty="0"/>
              <a:t>-</a:t>
            </a:r>
            <a:r>
              <a:rPr kumimoji="1" lang="zh-CN" altLang="en-US" dirty="0"/>
              <a:t>第三重点</a:t>
            </a:r>
            <a:r>
              <a:rPr kumimoji="1" lang="en-US" altLang="zh-CN" dirty="0"/>
              <a:t>/</a:t>
            </a:r>
            <a:r>
              <a:rPr kumimoji="1" lang="zh-CN" altLang="en-US" dirty="0"/>
              <a:t>旁引、紫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线索、灰</a:t>
            </a:r>
            <a:r>
              <a:rPr kumimoji="1" lang="en-US" altLang="zh-CN" dirty="0"/>
              <a:t>-</a:t>
            </a:r>
            <a:r>
              <a:rPr kumimoji="1" lang="zh-CN" altLang="en-US" dirty="0"/>
              <a:t>注释</a:t>
            </a:r>
            <a:r>
              <a:rPr kumimoji="1" lang="en-US" altLang="zh-CN" dirty="0"/>
              <a:t>/</a:t>
            </a:r>
            <a:r>
              <a:rPr kumimoji="1" lang="zh-CN" altLang="en-US" dirty="0"/>
              <a:t>补充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90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诗与哲学之争：由诗人垄断的一言主神话教谕 </a:t>
            </a:r>
            <a:r>
              <a:rPr kumimoji="1" lang="en-US" altLang="zh-CN" dirty="0"/>
              <a:t>vs </a:t>
            </a:r>
            <a:r>
              <a:rPr kumimoji="1" lang="zh-CN" altLang="en-US" dirty="0"/>
              <a:t>从人本出发的独立探索怀疑批判精神</a:t>
            </a:r>
            <a:endParaRPr kumimoji="1" lang="en-US" altLang="zh-CN" dirty="0"/>
          </a:p>
          <a:p>
            <a:r>
              <a:rPr kumimoji="1" lang="zh-CN" altLang="en-US" dirty="0"/>
              <a:t>对笃信诗歌教谕德年老之辈的所谓智慧稍有贬损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17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代表了更为温和宽泛的大众</a:t>
            </a:r>
            <a:r>
              <a:rPr kumimoji="1" lang="en-US" altLang="zh-CN" dirty="0"/>
              <a:t>(</a:t>
            </a:r>
            <a:r>
              <a:rPr kumimoji="1" lang="zh-CN" altLang="en-US" dirty="0"/>
              <a:t>年轻人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的见解</a:t>
            </a:r>
            <a:endParaRPr kumimoji="1" lang="en-US" altLang="zh-CN" dirty="0"/>
          </a:p>
          <a:p>
            <a:r>
              <a:rPr kumimoji="1" lang="zh-CN" altLang="en-US" dirty="0"/>
              <a:t>苏格拉底反讽：套话</a:t>
            </a:r>
            <a:r>
              <a:rPr kumimoji="1" lang="en-US" altLang="zh-CN" dirty="0"/>
              <a:t>(</a:t>
            </a:r>
            <a:r>
              <a:rPr kumimoji="1" lang="zh-CN" altLang="en-US" dirty="0"/>
              <a:t>主动为对方提观点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、一长串偷换概念的推理、击溃自己提的观点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802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代表了僭主的见解</a:t>
            </a:r>
            <a:endParaRPr kumimoji="1" lang="en-US" altLang="zh-CN" dirty="0"/>
          </a:p>
          <a:p>
            <a:r>
              <a:rPr kumimoji="1" lang="zh-CN" altLang="en-US" dirty="0"/>
              <a:t>当观点争锋不下各自为据，苏就会巧妙地转移攻击角度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26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苏试图以道德施压但不太成功；标准的无知结局</a:t>
            </a:r>
            <a:endParaRPr kumimoji="1" lang="en-US" altLang="zh-CN" dirty="0"/>
          </a:p>
          <a:p>
            <a:r>
              <a:rPr kumimoji="1" lang="zh-CN" altLang="en-US" dirty="0"/>
              <a:t>巫术的基本原理：普遍联系、相似相成、移情建构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方法论：相应</a:t>
            </a:r>
            <a:r>
              <a:rPr kumimoji="1" lang="en-US" altLang="zh-CN" dirty="0"/>
              <a:t>correspondence</a:t>
            </a:r>
            <a:r>
              <a:rPr kumimoji="1" lang="zh-CN" altLang="en-US" dirty="0"/>
              <a:t>、模仿</a:t>
            </a:r>
            <a:r>
              <a:rPr kumimoji="1" lang="en-US" altLang="zh-CN" dirty="0"/>
              <a:t>image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95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此处阿大量引用各诗人，处处暗示人们被正义之名利所吸引、人可以贿赂神，故“追求道貌岸然的正义”更胜一筹</a:t>
            </a:r>
            <a:endParaRPr kumimoji="1" lang="en-US" altLang="zh-CN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11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模仿*：违背了专人专职原则、导致本相不单一</a:t>
            </a:r>
            <a:endParaRPr kumimoji="1" lang="en-US" altLang="zh-CN" dirty="0"/>
          </a:p>
          <a:p>
            <a:r>
              <a:rPr kumimoji="1" lang="zh-CN" altLang="en-US" dirty="0"/>
              <a:t>肯定阿波罗理智之七弦琴、拒绝马叙阿斯森林之神情欲之长笛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08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BCA64-49D3-4190-B38A-E6B73F30D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ED57E1-A7C4-4050-B123-0E30DB12D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19A746-A6EE-4929-B988-D75BBCE0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74A0C5-6E2A-44BF-A6AE-75B1B765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C0A199-9B44-4A33-9D14-E45B5EE4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81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31A08-EA1E-44C8-9CA9-9FD10DA8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842EDE-AFF4-40AA-AFC4-9D7044C4F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FFCD56-9350-4ADC-8D9B-0F98C5EA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84EB5-BA88-40DE-B99C-1F9B2F50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2936E-3BBD-417D-8585-25029974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28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2B8C23-C2FF-4F64-AC17-64E80459A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37FD9D-1365-405B-879B-E9338D935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9FF32E-2CD6-48FA-A8D0-DAA886BB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D248EC-0D66-4EAF-A499-F5818F95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EC9371-A6A1-4DE9-A50B-D3D70269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7D979-FDB4-410A-BC23-543DA151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0A88E-F9E3-40EC-A505-7E053EBD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FFABE-855C-4300-8323-02EEFC9B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0722FE-DE59-48F0-B4F7-72F19220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CF881-3E05-4037-82F5-2134DF51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2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151BB-4A2A-4EBF-9FF6-795EEB88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D8781-5A8C-4AF8-99BF-B002506C8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CDA85-789D-4A12-833D-F4285476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3B48C-1327-4C80-9B1F-9E849B5D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D0681-4934-41CE-9644-2A2AA119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7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FFF7D-E645-4E1E-90DA-5AA68AAE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869CCE-C17D-42E1-AC72-1FFC190C9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F52ECA-17F6-40B4-8C89-636DA2C79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3FC023-1563-4721-9741-FBBFA3A5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42F91A-59D2-4614-9AC5-CE7421E7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AC9EC3-B608-496D-B1C8-16EC1D66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2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263209-A50F-44F3-A1FD-CD0D63F8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93457F-7688-42F0-8AD7-E56313B0A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BF0C37-F369-4276-B24A-6AB43982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7039DD-6806-430E-9314-8B9539E1A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A7BA44-8F64-4733-9EC6-7B64587C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AF12D5-EE3E-4AC5-8357-0B98B8E6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CB764F-8160-46F5-8F5D-F1B75579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E9A372-3000-4B53-83D3-82381F4A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72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251D6-CFE2-46EC-B136-4B01E388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AE4BEE-0510-4B1C-B68A-85218657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46D8C7-45A3-4D4C-8C83-15433E4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2F8480-05DC-4F9C-A7C6-6C3BBA15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27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E96741-5C3A-4619-9698-30AE10C4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A57672-E3E8-4F89-9770-3B5450A8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690081-53EB-45A4-8C68-10F8B42E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83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073D2-C237-4B01-90C7-B50133EF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6DD685-BE15-41D8-9765-0C3BD120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C0B972-D3B2-4C80-957F-E035572C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5F8AC6-F619-47ED-B753-14EB8CBB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8D5B81-6BB6-4CC3-AE60-52CA2BA5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01B77-CE10-4EBC-991D-099786E2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94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D4BE4-22F6-4224-AA3C-C856E8BD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2B18CC-6495-464A-99A8-28AC81286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9B12AC-45BF-4D0B-84D1-DD779F7D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77D1E2-8251-4F39-8A86-152FAB76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A9C35D-8B7F-49EA-B9C7-ECA37123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E2384-5769-4762-B84E-9515DAF7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9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E6FDC4-B642-4A41-970B-E945AC1E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9D1E74-D631-4C21-8D22-89B67088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2A19D-4787-4F2F-AFF0-4585A5183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7006-0187-4F83-BFAB-B026D3FDB2F9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F73FE-376C-4F49-B254-5F3A1295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C39902-5555-4116-B5BC-A6A63B204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456F-C409-4174-92F9-BAB50EBFA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19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" Target="slide3.xml"/><Relationship Id="rId7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BF956-ADDC-48F8-A858-5C59E6A5A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正义、城邦、哲人王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FA5638-AE12-4046-910E-4573A4730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—— </a:t>
            </a:r>
            <a:r>
              <a:rPr kumimoji="1" lang="zh-CN" altLang="en-US" dirty="0"/>
              <a:t>柏拉图</a:t>
            </a:r>
            <a:r>
              <a:rPr kumimoji="1" lang="en-US" altLang="zh-CN" dirty="0"/>
              <a:t>《</a:t>
            </a:r>
            <a:r>
              <a:rPr lang="el-GR" altLang="zh-CN" dirty="0">
                <a:latin typeface="+mn-ea"/>
              </a:rPr>
              <a:t>πολιτεία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导读</a:t>
            </a:r>
            <a:endParaRPr kumimoji="1" lang="en-US" altLang="ja-JP" dirty="0"/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vhaktyr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7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9F403-B6F7-457B-BD2C-2282BAD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乌托邦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BFC34-4919-4F4E-9D06-9A6A7898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905"/>
            <a:ext cx="10515600" cy="479869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城邦的成长：个体无法自足 </a:t>
            </a:r>
            <a:r>
              <a:rPr lang="ja-JP" altLang="en-US" dirty="0"/>
              <a:t>⇒</a:t>
            </a:r>
            <a:r>
              <a:rPr kumimoji="1" lang="en-US" altLang="zh-CN" dirty="0"/>
              <a:t> </a:t>
            </a:r>
            <a:r>
              <a:rPr kumimoji="1" lang="zh-CN" altLang="en-US" dirty="0"/>
              <a:t>公共住宅区</a:t>
            </a:r>
            <a:r>
              <a:rPr kumimoji="1" lang="en-US" altLang="zh-CN" dirty="0"/>
              <a:t> </a:t>
            </a:r>
            <a:r>
              <a:rPr lang="ja-JP" altLang="en-US" dirty="0"/>
              <a:t>⇒</a:t>
            </a:r>
            <a:r>
              <a:rPr kumimoji="1" lang="en-US" altLang="zh-CN" dirty="0"/>
              <a:t> </a:t>
            </a:r>
            <a:r>
              <a:rPr kumimoji="1" lang="zh-CN" altLang="en-US" dirty="0"/>
              <a:t>粮食住房衣服</a:t>
            </a:r>
            <a:r>
              <a:rPr lang="en-US" altLang="zh-CN" dirty="0"/>
              <a:t>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B0F0"/>
                </a:solidFill>
              </a:rPr>
              <a:t>农夫、技工、商人</a:t>
            </a:r>
            <a:r>
              <a:rPr lang="zh-CN" altLang="en-US" dirty="0"/>
              <a:t>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u="sng" dirty="0"/>
              <a:t>调味品</a:t>
            </a:r>
            <a:r>
              <a:rPr lang="zh-CN" altLang="en-US" dirty="0"/>
              <a:t>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战争起源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护卫者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护卫者教育</a:t>
            </a:r>
            <a:endParaRPr kumimoji="1" lang="en-US" altLang="zh-CN" dirty="0"/>
          </a:p>
          <a:p>
            <a:pPr lvl="1"/>
            <a:r>
              <a:rPr lang="zh-CN" altLang="en-US" dirty="0"/>
              <a:t>音乐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爱智部分</a:t>
            </a:r>
            <a:r>
              <a:rPr lang="zh-CN" altLang="en-US" dirty="0"/>
              <a:t>：正直、勇敢、节制、清贫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对于美的爱</a:t>
            </a:r>
            <a:r>
              <a:rPr lang="en-US" altLang="zh-CN" dirty="0"/>
              <a:t>/</a:t>
            </a:r>
            <a:r>
              <a:rPr lang="zh-CN" altLang="en-US" dirty="0"/>
              <a:t>心灵节制</a:t>
            </a:r>
            <a:endParaRPr lang="en-US" altLang="zh-CN" dirty="0"/>
          </a:p>
          <a:p>
            <a:pPr lvl="2"/>
            <a:r>
              <a:rPr lang="zh-CN" altLang="en-US" dirty="0"/>
              <a:t>文学审查：诗人笔下的神勾心斗角阴谋诡计、</a:t>
            </a:r>
            <a:r>
              <a:rPr lang="zh-CN" altLang="en-US" dirty="0">
                <a:solidFill>
                  <a:srgbClr val="7030A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模仿</a:t>
            </a:r>
            <a:r>
              <a:rPr lang="en-US" altLang="zh-CN" dirty="0"/>
              <a:t>/</a:t>
            </a:r>
            <a:r>
              <a:rPr lang="zh-CN" altLang="en-US" dirty="0"/>
              <a:t>悲喜剧</a:t>
            </a:r>
            <a:endParaRPr lang="en-US" altLang="zh-CN" dirty="0"/>
          </a:p>
          <a:p>
            <a:pPr lvl="3"/>
            <a:r>
              <a:rPr lang="zh-CN" altLang="en-US" dirty="0"/>
              <a:t>神仅是好事物之因、神单一不失其本相</a:t>
            </a:r>
            <a:endParaRPr lang="en-US" altLang="zh-CN" dirty="0"/>
          </a:p>
          <a:p>
            <a:pPr lvl="2"/>
            <a:r>
              <a:rPr lang="zh-CN" altLang="en-US" dirty="0"/>
              <a:t>音乐审查：哀挽悲伤</a:t>
            </a:r>
            <a:r>
              <a:rPr lang="en-US" altLang="zh-CN" dirty="0"/>
              <a:t>/</a:t>
            </a:r>
            <a:r>
              <a:rPr lang="zh-CN" altLang="en-US" dirty="0"/>
              <a:t>靡靡之音、多弦多调琴</a:t>
            </a:r>
            <a:r>
              <a:rPr lang="en-US" altLang="zh-CN" dirty="0"/>
              <a:t>/</a:t>
            </a:r>
            <a:r>
              <a:rPr lang="zh-CN" altLang="en-US" dirty="0"/>
              <a:t>森林之神长笛</a:t>
            </a:r>
            <a:endParaRPr lang="en-US" altLang="zh-CN" dirty="0"/>
          </a:p>
          <a:p>
            <a:pPr lvl="1"/>
            <a:r>
              <a:rPr kumimoji="1" lang="zh-CN" altLang="en-US" dirty="0"/>
              <a:t>体操</a:t>
            </a:r>
            <a:r>
              <a:rPr kumimoji="1"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kumimoji="1" lang="zh-CN" altLang="en-US" sz="1800" dirty="0">
                <a:solidFill>
                  <a:schemeClr val="bg1">
                    <a:lumMod val="50000"/>
                  </a:schemeClr>
                </a:solidFill>
              </a:rPr>
              <a:t>激情部分</a:t>
            </a:r>
            <a:r>
              <a:rPr kumimoji="1" lang="zh-CN" altLang="en-US" dirty="0"/>
              <a:t>：</a:t>
            </a:r>
            <a:r>
              <a:rPr lang="ja-JP" altLang="en-US" dirty="0"/>
              <a:t> ⇒</a:t>
            </a:r>
            <a:r>
              <a:rPr kumimoji="1" lang="en-US" altLang="zh-CN" dirty="0"/>
              <a:t> </a:t>
            </a:r>
            <a:r>
              <a:rPr lang="zh-CN" altLang="en-US" dirty="0"/>
              <a:t>身体</a:t>
            </a:r>
            <a:r>
              <a:rPr kumimoji="1" lang="zh-CN" altLang="en-US" dirty="0"/>
              <a:t>健康</a:t>
            </a:r>
            <a:endParaRPr kumimoji="1" lang="en-US" altLang="zh-CN" dirty="0"/>
          </a:p>
          <a:p>
            <a:pPr lvl="2"/>
            <a:r>
              <a:rPr lang="zh-CN" altLang="en-US" dirty="0"/>
              <a:t>禁酗酒、淡饮食、禁嗜睡、禁情妇、批判养生大师</a:t>
            </a:r>
            <a:endParaRPr lang="en-US" altLang="zh-CN" dirty="0"/>
          </a:p>
          <a:p>
            <a:r>
              <a:rPr kumimoji="1" lang="zh-CN" altLang="en-US" dirty="0">
                <a:solidFill>
                  <a:srgbClr val="00B0F0"/>
                </a:solidFill>
              </a:rPr>
              <a:t>被统治者</a:t>
            </a:r>
            <a:r>
              <a:rPr kumimoji="1" lang="zh-CN" altLang="en-US" dirty="0"/>
              <a:t> </a:t>
            </a:r>
            <a:r>
              <a:rPr kumimoji="1" lang="en-US" altLang="zh-CN" dirty="0"/>
              <a:t>- </a:t>
            </a:r>
            <a:r>
              <a:rPr lang="zh-CN" altLang="en-US" dirty="0">
                <a:solidFill>
                  <a:srgbClr val="FF0000"/>
                </a:solidFill>
              </a:rPr>
              <a:t>统治者</a:t>
            </a:r>
            <a:r>
              <a:rPr lang="en-US" altLang="zh-CN" sz="2000" dirty="0">
                <a:solidFill>
                  <a:srgbClr val="FF0000"/>
                </a:solidFill>
              </a:rPr>
              <a:t>|</a:t>
            </a:r>
            <a:r>
              <a:rPr lang="zh-CN" altLang="en-US" sz="2000" dirty="0">
                <a:solidFill>
                  <a:srgbClr val="FF0000"/>
                </a:solidFill>
              </a:rPr>
              <a:t>辅助者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遴选：信念坚定、不易受骗、劳筋苦心、</a:t>
            </a:r>
            <a:r>
              <a:rPr lang="zh-CN" altLang="en-US" dirty="0"/>
              <a:t>见贤思齐、守身如玉</a:t>
            </a:r>
            <a:endParaRPr lang="en-US" altLang="zh-CN" dirty="0"/>
          </a:p>
          <a:p>
            <a:pPr lvl="1"/>
            <a:r>
              <a:rPr kumimoji="1" lang="zh-CN" altLang="en-US" dirty="0"/>
              <a:t>统治者教育：无私产、无公有房屋仓库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9F403-B6F7-457B-BD2C-2282BAD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反乌托邦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BFC34-4919-4F4E-9D06-9A6A7898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忒拜</a:t>
            </a:r>
            <a:r>
              <a:rPr kumimoji="1" lang="en-US" altLang="zh-CN" dirty="0"/>
              <a:t>Thebes</a:t>
            </a:r>
            <a:r>
              <a:rPr kumimoji="1" lang="zh-CN" altLang="en-US" dirty="0"/>
              <a:t>的国家神话                       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kumimoji="1" lang="zh-CN" altLang="en-US" sz="1800" dirty="0">
                <a:solidFill>
                  <a:schemeClr val="bg1">
                    <a:lumMod val="50000"/>
                  </a:schemeClr>
                </a:solidFill>
              </a:rPr>
              <a:t>下下一代总会相信的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地球母亲、一土所生皆兄弟</a:t>
            </a:r>
            <a:endParaRPr lang="en-US" altLang="zh-CN" dirty="0"/>
          </a:p>
          <a:p>
            <a:pPr lvl="1"/>
            <a:r>
              <a:rPr lang="zh-CN" altLang="en-US" dirty="0"/>
              <a:t>铸造：</a:t>
            </a:r>
            <a:r>
              <a:rPr kumimoji="1" lang="zh-CN" altLang="en-US" dirty="0"/>
              <a:t>统治者</a:t>
            </a:r>
            <a:r>
              <a:rPr kumimoji="1" lang="en-US" altLang="zh-CN" dirty="0"/>
              <a:t>-</a:t>
            </a:r>
            <a:r>
              <a:rPr kumimoji="1" lang="zh-CN" altLang="en-US" dirty="0"/>
              <a:t>黄金、辅助者</a:t>
            </a:r>
            <a:r>
              <a:rPr kumimoji="1" lang="en-US" altLang="zh-CN" dirty="0"/>
              <a:t>-</a:t>
            </a:r>
            <a:r>
              <a:rPr kumimoji="1" lang="zh-CN" altLang="en-US" dirty="0"/>
              <a:t>白银、农民技工</a:t>
            </a:r>
            <a:r>
              <a:rPr kumimoji="1" lang="en-US" altLang="zh-CN" dirty="0"/>
              <a:t>-</a:t>
            </a:r>
            <a:r>
              <a:rPr kumimoji="1" lang="zh-CN" altLang="en-US" dirty="0"/>
              <a:t>青铜    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可以偶然越级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阿：剥夺了护卫者的幸福</a:t>
            </a:r>
            <a:endParaRPr lang="en-US" altLang="ja-JP" dirty="0"/>
          </a:p>
          <a:p>
            <a:pPr lvl="1"/>
            <a:r>
              <a:rPr kumimoji="1" lang="zh-CN" altLang="en-US" dirty="0"/>
              <a:t>苏：整体美、紫色用于眼睛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治国之策在于教育培养</a:t>
            </a:r>
            <a:endParaRPr lang="en-US" altLang="zh-CN" dirty="0"/>
          </a:p>
          <a:p>
            <a:pPr lvl="1"/>
            <a:r>
              <a:rPr kumimoji="1" lang="zh-CN" altLang="en-US" dirty="0"/>
              <a:t>原则：</a:t>
            </a:r>
            <a:r>
              <a:rPr kumimoji="1" lang="en-US" altLang="zh-CN" dirty="0"/>
              <a:t>”</a:t>
            </a:r>
            <a:r>
              <a:rPr kumimoji="1" lang="zh-CN" altLang="en-US" dirty="0"/>
              <a:t>朋友之间不分彼此</a:t>
            </a:r>
            <a:r>
              <a:rPr kumimoji="1" lang="en-US" altLang="zh-CN" dirty="0"/>
              <a:t>”</a:t>
            </a:r>
            <a:endParaRPr kumimoji="1" lang="en-US" altLang="ja-JP" dirty="0"/>
          </a:p>
          <a:p>
            <a:pPr lvl="1"/>
            <a:r>
              <a:rPr kumimoji="1" lang="zh-CN" altLang="en-US" dirty="0"/>
              <a:t>音乐</a:t>
            </a:r>
            <a:r>
              <a:rPr kumimoji="1" lang="zh-CN" altLang="en-US" dirty="0">
                <a:solidFill>
                  <a:srgbClr val="FF0000"/>
                </a:solidFill>
              </a:rPr>
              <a:t>不得翻新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宪法既成，则不必对细节立法</a:t>
            </a:r>
            <a:r>
              <a:rPr lang="en-US" altLang="zh-CN" dirty="0"/>
              <a:t>(</a:t>
            </a:r>
            <a:r>
              <a:rPr lang="zh-CN" altLang="en-US" dirty="0"/>
              <a:t>纲举目张</a:t>
            </a:r>
            <a:r>
              <a:rPr lang="en-US" altLang="zh-CN" dirty="0"/>
              <a:t>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EAA6542-9039-4B9C-9D1E-35C0603F7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67" y="3632200"/>
            <a:ext cx="3742993" cy="202495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804AD1-2A34-44A1-A208-68B3A9B82568}"/>
              </a:ext>
            </a:extLst>
          </p:cNvPr>
          <p:cNvSpPr/>
          <p:nvPr/>
        </p:nvSpPr>
        <p:spPr>
          <a:xfrm>
            <a:off x="8948685" y="5732395"/>
            <a:ext cx="1341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亚特兰蒂斯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03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9F403-B6F7-457B-BD2C-2282BAD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四分律</a:t>
            </a:r>
            <a:r>
              <a:rPr lang="en-US" altLang="zh-CN" dirty="0"/>
              <a:t>(</a:t>
            </a:r>
            <a:r>
              <a:rPr lang="zh-CN" altLang="en-US" dirty="0"/>
              <a:t>迫真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BFC34-4919-4F4E-9D06-9A6A7898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既成，城邦 </a:t>
            </a:r>
            <a:r>
              <a:rPr kumimoji="1" lang="en-US" altLang="zh-CN" dirty="0"/>
              <a:t>= </a:t>
            </a:r>
            <a:r>
              <a:rPr lang="zh-CN" altLang="en-US" dirty="0"/>
              <a:t>智慧 </a:t>
            </a:r>
            <a:r>
              <a:rPr lang="en-US" altLang="zh-CN" dirty="0"/>
              <a:t>+ </a:t>
            </a:r>
            <a:r>
              <a:rPr lang="zh-CN" altLang="en-US" dirty="0"/>
              <a:t>勇敢 </a:t>
            </a:r>
            <a:r>
              <a:rPr lang="en-US" altLang="zh-CN" dirty="0"/>
              <a:t>+ </a:t>
            </a:r>
            <a:r>
              <a:rPr lang="zh-CN" altLang="en-US" dirty="0"/>
              <a:t>节制 </a:t>
            </a:r>
            <a:r>
              <a:rPr lang="en-US" altLang="zh-CN" dirty="0"/>
              <a:t>+ </a:t>
            </a:r>
            <a:r>
              <a:rPr lang="zh-CN" altLang="en-US" dirty="0"/>
              <a:t>正义       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排除法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智慧：严格统治者的</a:t>
            </a:r>
            <a:r>
              <a:rPr lang="zh-CN" altLang="en-US" dirty="0">
                <a:solidFill>
                  <a:srgbClr val="FF0000"/>
                </a:solidFill>
              </a:rPr>
              <a:t>深谋远虑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勇敢：公民对法律精神的正确信念、保持</a:t>
            </a:r>
            <a:r>
              <a:rPr lang="zh-CN" altLang="en-US" dirty="0">
                <a:solidFill>
                  <a:srgbClr val="FF0000"/>
                </a:solidFill>
              </a:rPr>
              <a:t>捍卫</a:t>
            </a:r>
            <a:r>
              <a:rPr lang="zh-CN" altLang="en-US" dirty="0"/>
              <a:t>某种价值</a:t>
            </a:r>
            <a:endParaRPr lang="en-US" altLang="zh-CN" dirty="0"/>
          </a:p>
          <a:p>
            <a:pPr lvl="1"/>
            <a:r>
              <a:rPr lang="zh-CN" altLang="en-US" dirty="0"/>
              <a:t>节制：统治者支配被统治者的秩序、</a:t>
            </a:r>
            <a:r>
              <a:rPr lang="zh-CN" altLang="en-US" dirty="0">
                <a:solidFill>
                  <a:srgbClr val="FF0000"/>
                </a:solidFill>
              </a:rPr>
              <a:t>协调</a:t>
            </a:r>
            <a:r>
              <a:rPr lang="zh-CN" altLang="en-US" dirty="0"/>
              <a:t>上下两层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正义：依己天性、各司其职、无涉他事、恰如其分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灵魂的三种品质</a:t>
            </a:r>
            <a:endParaRPr kumimoji="1" lang="en-US" altLang="zh-CN" dirty="0"/>
          </a:p>
          <a:p>
            <a:pPr lvl="1"/>
            <a:r>
              <a:rPr lang="zh-CN" altLang="en-US" dirty="0"/>
              <a:t>理性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统治者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智慧</a:t>
            </a:r>
            <a:r>
              <a:rPr lang="zh-CN" altLang="en-US" dirty="0"/>
              <a:t>：思考推理</a:t>
            </a:r>
            <a:endParaRPr lang="en-US" altLang="zh-CN" dirty="0"/>
          </a:p>
          <a:p>
            <a:pPr lvl="1"/>
            <a:r>
              <a:rPr kumimoji="1" lang="zh-CN" altLang="en-US" dirty="0"/>
              <a:t>欲望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平民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勇敢</a:t>
            </a:r>
            <a:r>
              <a:rPr kumimoji="1" lang="zh-CN" altLang="en-US" dirty="0"/>
              <a:t>：爱恨饿渴等物欲骚动</a:t>
            </a:r>
            <a:endParaRPr kumimoji="1" lang="en-US" altLang="zh-CN" dirty="0"/>
          </a:p>
          <a:p>
            <a:pPr lvl="1"/>
            <a:r>
              <a:rPr lang="zh-CN" altLang="en-US" dirty="0"/>
              <a:t>激情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辅助者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节制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好奇、悲愤等情感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真正的正义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正义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本身</a:t>
            </a:r>
            <a:r>
              <a:rPr lang="zh-CN" altLang="en-US" dirty="0">
                <a:sym typeface="Wingdings" panose="05000000000000000000" pitchFamily="2" charset="2"/>
              </a:rPr>
              <a:t>：指导此和谐状态的智慧      </a:t>
            </a:r>
            <a:r>
              <a:rPr lang="en-US" altLang="zh-CN" sz="2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// </a:t>
            </a:r>
            <a:r>
              <a:rPr lang="zh-CN" altLang="en-US" sz="2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正确分工作为影子</a:t>
            </a:r>
            <a:endParaRPr lang="en-US" altLang="zh-CN" sz="21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kumimoji="1" lang="zh-CN" altLang="en-US" dirty="0">
                <a:sym typeface="Wingdings" panose="05000000000000000000" pitchFamily="2" charset="2"/>
              </a:rPr>
              <a:t>不正义：灵魂三</a:t>
            </a:r>
            <a:r>
              <a:rPr lang="zh-CN" altLang="en-US" dirty="0">
                <a:sym typeface="Wingdings" panose="05000000000000000000" pitchFamily="2" charset="2"/>
              </a:rPr>
              <a:t>部分的内讧</a:t>
            </a:r>
            <a:r>
              <a:rPr kumimoji="1" lang="zh-CN" altLang="en-US" dirty="0">
                <a:sym typeface="Wingdings" panose="05000000000000000000" pitchFamily="2" charset="2"/>
              </a:rPr>
              <a:t>不协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653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9F403-B6F7-457B-BD2C-2282BAD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共产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22E87-B44F-4565-893D-83BAF407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回顾，讨论统治者教育</a:t>
            </a:r>
            <a:r>
              <a:rPr lang="zh-CN" altLang="en-US" dirty="0"/>
              <a:t>时提出</a:t>
            </a:r>
            <a:r>
              <a:rPr kumimoji="1" lang="zh-CN" altLang="en-US" dirty="0"/>
              <a:t>“朋友之间不分彼此”</a:t>
            </a:r>
            <a:endParaRPr kumimoji="1" lang="en-US" altLang="zh-CN" dirty="0"/>
          </a:p>
          <a:p>
            <a:pPr lvl="1"/>
            <a:r>
              <a:rPr lang="zh-CN" altLang="en-US" dirty="0"/>
              <a:t>妇女儿童的教育抚养问题</a:t>
            </a:r>
            <a:endParaRPr lang="en-US" altLang="zh-CN" dirty="0"/>
          </a:p>
          <a:p>
            <a:pPr lvl="1"/>
            <a:endParaRPr kumimoji="1" lang="en-US" altLang="ja-JP" dirty="0"/>
          </a:p>
          <a:p>
            <a:r>
              <a:rPr lang="zh-CN" altLang="en-US" dirty="0"/>
              <a:t>共产之浪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性别平权</a:t>
            </a:r>
            <a:r>
              <a:rPr lang="zh-CN" altLang="en-US" dirty="0"/>
              <a:t>、女性可以从事其天性所合之职业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取消小家庭结构</a:t>
            </a:r>
            <a:r>
              <a:rPr lang="zh-CN" altLang="en-US" dirty="0"/>
              <a:t>、妇女儿童公有、不依血缘称亲戚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人工优生计划：表面婚姻配合</a:t>
            </a:r>
            <a:r>
              <a:rPr lang="zh-CN" altLang="en-US" dirty="0"/>
              <a:t>抽签决定，实际</a:t>
            </a:r>
            <a:r>
              <a:rPr kumimoji="1" lang="zh-CN" altLang="en-US" dirty="0"/>
              <a:t>欺骗不合格者</a:t>
            </a:r>
            <a:endParaRPr kumimoji="1" lang="en-US" altLang="zh-CN" dirty="0"/>
          </a:p>
          <a:p>
            <a:r>
              <a:rPr lang="zh-CN" altLang="en-US" dirty="0"/>
              <a:t>家国一体</a:t>
            </a:r>
            <a:endParaRPr lang="en-US" altLang="zh-CN" dirty="0"/>
          </a:p>
          <a:p>
            <a:pPr lvl="1"/>
            <a:r>
              <a:rPr lang="zh-CN" altLang="en-US" dirty="0"/>
              <a:t>团结一致、苦乐与共</a:t>
            </a:r>
            <a:endParaRPr lang="en-US" altLang="zh-CN" dirty="0"/>
          </a:p>
          <a:p>
            <a:pPr lvl="1"/>
            <a:r>
              <a:rPr lang="zh-CN" altLang="en-US" dirty="0"/>
              <a:t>统一</a:t>
            </a:r>
            <a:r>
              <a:rPr kumimoji="1" lang="zh-CN" altLang="en-US" dirty="0"/>
              <a:t>“我的”“</a:t>
            </a:r>
            <a:r>
              <a:rPr lang="zh-CN" altLang="en-US" dirty="0"/>
              <a:t>非我的</a:t>
            </a:r>
            <a:r>
              <a:rPr kumimoji="1" lang="zh-CN" altLang="en-US" dirty="0"/>
              <a:t>”</a:t>
            </a:r>
            <a:r>
              <a:rPr lang="zh-CN" altLang="en-US" dirty="0"/>
              <a:t>“</a:t>
            </a:r>
            <a:r>
              <a:rPr kumimoji="1" lang="zh-CN" altLang="en-US" dirty="0"/>
              <a:t>别人的”</a:t>
            </a:r>
            <a:r>
              <a:rPr lang="zh-CN" altLang="en-US" dirty="0"/>
              <a:t>说辞</a:t>
            </a:r>
            <a:endParaRPr lang="en-US" altLang="zh-CN" dirty="0"/>
          </a:p>
          <a:p>
            <a:pPr lvl="1"/>
            <a:r>
              <a:rPr kumimoji="1" lang="zh-CN" altLang="en-US" dirty="0"/>
              <a:t>格：</a:t>
            </a:r>
            <a:r>
              <a:rPr kumimoji="1" lang="zh-CN" altLang="en-US" u="sng" dirty="0"/>
              <a:t>希腊人</a:t>
            </a:r>
            <a:r>
              <a:rPr kumimoji="1" lang="zh-CN" altLang="en-US" dirty="0"/>
              <a:t>团结一致的合乎正义。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57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CA0D1-FD8C-4F82-B009-4996C2AF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SP2</a:t>
            </a:r>
            <a:r>
              <a:rPr kumimoji="1" lang="zh-CN" altLang="en-US" dirty="0"/>
              <a:t>：褫夺正义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4E3FD-0CA7-4621-9B40-87D93CC2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予夺</a:t>
            </a:r>
            <a:r>
              <a:rPr lang="zh-CN" altLang="en-US" dirty="0">
                <a:solidFill>
                  <a:srgbClr val="FF0000"/>
                </a:solidFill>
              </a:rPr>
              <a:t>之权柄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正直</a:t>
            </a:r>
            <a:r>
              <a:rPr lang="en-US" altLang="zh-CN" dirty="0"/>
              <a:t>uprightness</a:t>
            </a:r>
            <a:r>
              <a:rPr lang="zh-CN" altLang="en-US" dirty="0"/>
              <a:t>、平等</a:t>
            </a:r>
            <a:r>
              <a:rPr lang="en-US" altLang="ja-JP" dirty="0"/>
              <a:t>equality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dike/</a:t>
            </a:r>
            <a:r>
              <a:rPr lang="en-US" altLang="zh-CN" dirty="0" err="1"/>
              <a:t>d</a:t>
            </a:r>
            <a:r>
              <a:rPr lang="en-US" altLang="ja-JP" dirty="0" err="1"/>
              <a:t>ikaisune</a:t>
            </a:r>
            <a:endParaRPr lang="en-US" altLang="ja-JP" dirty="0"/>
          </a:p>
          <a:p>
            <a:pPr lvl="1"/>
            <a:r>
              <a:rPr kumimoji="1" lang="zh-CN" altLang="en-US" dirty="0"/>
              <a:t>宇宙的永存法则，神也必须遵守</a:t>
            </a:r>
            <a:endParaRPr kumimoji="1" lang="en-US" altLang="ja-JP" dirty="0"/>
          </a:p>
          <a:p>
            <a:r>
              <a:rPr kumimoji="1" lang="en-US" altLang="zh-CN" dirty="0" err="1"/>
              <a:t>iustitia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ius</a:t>
            </a:r>
            <a:endParaRPr kumimoji="1" lang="en-US" altLang="zh-CN" dirty="0"/>
          </a:p>
          <a:p>
            <a:pPr lvl="1"/>
            <a:r>
              <a:rPr lang="zh-CN" altLang="en-US" dirty="0"/>
              <a:t>成文法及其执行力</a:t>
            </a:r>
            <a:endParaRPr lang="en-US" altLang="zh-CN" dirty="0"/>
          </a:p>
          <a:p>
            <a:pPr lvl="1"/>
            <a:endParaRPr kumimoji="1" lang="en-US" altLang="ja-JP" dirty="0"/>
          </a:p>
          <a:p>
            <a:r>
              <a:rPr lang="zh-CN" altLang="en-US" sz="2400" dirty="0"/>
              <a:t>人化自然：</a:t>
            </a:r>
            <a:r>
              <a:rPr lang="zh-CN" altLang="en-US" sz="2400" u="sng" dirty="0"/>
              <a:t>从喜怒无常之神手上夺取对自然</a:t>
            </a:r>
            <a:r>
              <a:rPr lang="en-US" altLang="zh-CN" sz="2400" u="sng" dirty="0"/>
              <a:t>/</a:t>
            </a:r>
            <a:r>
              <a:rPr lang="zh-CN" altLang="en-US" sz="2400" u="sng" dirty="0"/>
              <a:t>规律的控制和立法权！</a:t>
            </a:r>
            <a:endParaRPr kumimoji="1" lang="ja-JP" altLang="en-US" sz="2400" u="sng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EA7889-78E0-4670-980C-AA68FE863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830" y="2120009"/>
            <a:ext cx="4165970" cy="244099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1F0ABD-49D8-4F84-BB04-2B652086FDEF}"/>
              </a:ext>
            </a:extLst>
          </p:cNvPr>
          <p:cNvSpPr/>
          <p:nvPr/>
        </p:nvSpPr>
        <p:spPr>
          <a:xfrm>
            <a:off x="8621438" y="4691435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Θεμις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律法</a:t>
            </a:r>
          </a:p>
        </p:txBody>
      </p:sp>
    </p:spTree>
    <p:extLst>
      <p:ext uri="{BB962C8B-B14F-4D97-AF65-F5344CB8AC3E}">
        <p14:creationId xmlns:p14="http://schemas.microsoft.com/office/powerpoint/2010/main" val="206669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A0E84-2619-42B1-A3B8-74290A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72D33-66B5-41E2-8524-EC097C7B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549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哲人王与哲学</a:t>
            </a:r>
            <a:endParaRPr kumimoji="1" lang="en-US" altLang="zh-CN" dirty="0"/>
          </a:p>
          <a:p>
            <a:pPr lvl="1"/>
            <a:r>
              <a:rPr lang="zh-CN" altLang="en-US" dirty="0"/>
              <a:t>苏：除非哲学家成为我们这些</a:t>
            </a:r>
            <a:r>
              <a:rPr lang="zh-CN" altLang="en-US" dirty="0">
                <a:solidFill>
                  <a:srgbClr val="FF0000"/>
                </a:solidFill>
              </a:rPr>
              <a:t>国家的王</a:t>
            </a:r>
            <a:r>
              <a:rPr lang="zh-CN" altLang="en-US" dirty="0"/>
              <a:t>，或者我们目前称之为王和统治者的那些人物能严肃认真</a:t>
            </a:r>
            <a:r>
              <a:rPr lang="zh-CN" altLang="en-US" dirty="0">
                <a:solidFill>
                  <a:srgbClr val="FF0000"/>
                </a:solidFill>
              </a:rPr>
              <a:t>追求智慧、使政治权利与聪明才智合二为一。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苏：哲学家是</a:t>
            </a:r>
            <a:r>
              <a:rPr kumimoji="1" lang="zh-CN" altLang="en-US" dirty="0">
                <a:solidFill>
                  <a:srgbClr val="FF0000"/>
                </a:solidFill>
              </a:rPr>
              <a:t>智慧的爱好者</a:t>
            </a:r>
            <a:r>
              <a:rPr lang="zh-CN" altLang="en-US" dirty="0"/>
              <a:t>，他不是仅爱一部分、而是全部。</a:t>
            </a:r>
            <a:endParaRPr lang="en-US" altLang="zh-CN" dirty="0"/>
          </a:p>
          <a:p>
            <a:pPr lvl="1"/>
            <a:r>
              <a:rPr lang="zh-CN" altLang="en-US" dirty="0"/>
              <a:t>苏：那些</a:t>
            </a:r>
            <a:r>
              <a:rPr lang="zh-CN" altLang="en-US" dirty="0">
                <a:solidFill>
                  <a:srgbClr val="FF0000"/>
                </a:solidFill>
              </a:rPr>
              <a:t>眼睛盯着真理</a:t>
            </a:r>
            <a:r>
              <a:rPr lang="zh-CN" altLang="en-US" dirty="0"/>
              <a:t>的人。</a:t>
            </a:r>
            <a:endParaRPr lang="en-US" altLang="zh-CN" dirty="0"/>
          </a:p>
          <a:p>
            <a:pPr lvl="1"/>
            <a:r>
              <a:rPr lang="zh-CN" altLang="en-US" dirty="0"/>
              <a:t>苏：哲学家是</a:t>
            </a:r>
            <a:r>
              <a:rPr lang="zh-CN" altLang="en-US" dirty="0">
                <a:solidFill>
                  <a:srgbClr val="FF0000"/>
                </a:solidFill>
              </a:rPr>
              <a:t>把握永恒不变事物</a:t>
            </a:r>
            <a:r>
              <a:rPr lang="zh-CN" altLang="en-US" dirty="0"/>
              <a:t>的人。</a:t>
            </a:r>
            <a:endParaRPr lang="en-US" altLang="zh-CN" dirty="0"/>
          </a:p>
          <a:p>
            <a:pPr lvl="1"/>
            <a:r>
              <a:rPr lang="zh-CN" altLang="en-US" dirty="0"/>
              <a:t>苏：能看到</a:t>
            </a:r>
            <a:r>
              <a:rPr lang="zh-CN" altLang="en-US" dirty="0">
                <a:solidFill>
                  <a:srgbClr val="FF0000"/>
                </a:solidFill>
              </a:rPr>
              <a:t>永恒的不受生灭过程影响的</a:t>
            </a:r>
            <a:r>
              <a:rPr lang="zh-CN" altLang="en-US" u="sng" dirty="0">
                <a:solidFill>
                  <a:srgbClr val="FF0000"/>
                </a:solidFill>
              </a:rPr>
              <a:t>实体</a:t>
            </a:r>
            <a:r>
              <a:rPr lang="zh-CN" altLang="en-US" dirty="0">
                <a:solidFill>
                  <a:srgbClr val="FF0000"/>
                </a:solidFill>
              </a:rPr>
              <a:t>的知识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苏：记性良好、敏于理解、豁达大度、温文尔雅、爱好亲近真理正义勇敢节制</a:t>
            </a:r>
            <a:endParaRPr lang="ja-JP" altLang="en-US" dirty="0"/>
          </a:p>
          <a:p>
            <a:r>
              <a:rPr lang="zh-CN" altLang="en-US" dirty="0"/>
              <a:t>知识与意见</a:t>
            </a:r>
            <a:endParaRPr lang="en-US" altLang="zh-CN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知识</a:t>
            </a:r>
            <a:r>
              <a:rPr lang="en-US" altLang="zh-CN" dirty="0"/>
              <a:t>”</a:t>
            </a:r>
            <a:r>
              <a:rPr lang="zh-CN" altLang="en-US" dirty="0"/>
              <a:t>：认识美本身、分别美本身与含有美的具体事物并不至混淆</a:t>
            </a:r>
            <a:endParaRPr lang="en-US" altLang="zh-CN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意见</a:t>
            </a:r>
            <a:r>
              <a:rPr lang="en-US" altLang="zh-CN" dirty="0"/>
              <a:t>”</a:t>
            </a:r>
            <a:r>
              <a:rPr lang="zh-CN" altLang="en-US" dirty="0"/>
              <a:t>：认识美的东西、不认识美本身且跟不上引导</a:t>
            </a:r>
            <a:endParaRPr lang="en-US" altLang="zh-CN" dirty="0"/>
          </a:p>
          <a:p>
            <a:pPr lvl="1"/>
            <a:r>
              <a:rPr lang="zh-CN" altLang="en-US" dirty="0"/>
              <a:t>苏：完全存在的东西是完全可知的，完全不存在的东西是完全不可知的。</a:t>
            </a:r>
            <a:endParaRPr lang="en-US" altLang="zh-CN" dirty="0"/>
          </a:p>
          <a:p>
            <a:pPr lvl="1"/>
            <a:r>
              <a:rPr lang="zh-CN" altLang="en-US" dirty="0"/>
              <a:t>苏：因此，</a:t>
            </a:r>
            <a:r>
              <a:rPr lang="zh-CN" altLang="en-US" u="sng" dirty="0">
                <a:solidFill>
                  <a:schemeClr val="bg1">
                    <a:lumMod val="50000"/>
                  </a:schemeClr>
                </a:solidFill>
              </a:rPr>
              <a:t>意见</a:t>
            </a:r>
            <a:r>
              <a:rPr lang="zh-CN" altLang="en-US" dirty="0"/>
              <a:t>是</a:t>
            </a:r>
            <a:r>
              <a:rPr lang="zh-CN" altLang="en-US" u="sng" dirty="0"/>
              <a:t>知识</a:t>
            </a:r>
            <a:r>
              <a:rPr lang="zh-CN" altLang="en-US" dirty="0"/>
              <a:t>和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无知</a:t>
            </a:r>
            <a:r>
              <a:rPr lang="zh-CN" altLang="en-US" dirty="0"/>
              <a:t>两者之间的东西了。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264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50DB5-A568-4316-BBAB-327A9623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败坏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A4C5AB-3997-49E0-9426-E65C39C4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阿：最优秀者被你所称赞的这种学习变成了对城邦无用的人</a:t>
            </a:r>
            <a:endParaRPr lang="en-US" altLang="zh-CN" dirty="0"/>
          </a:p>
          <a:p>
            <a:pPr lvl="1"/>
            <a:r>
              <a:rPr lang="zh-CN" altLang="en-US" dirty="0"/>
              <a:t>苏：大概是“我觉得他们说得对”</a:t>
            </a:r>
            <a:endParaRPr lang="en-US" altLang="zh-CN" dirty="0"/>
          </a:p>
          <a:p>
            <a:r>
              <a:rPr lang="zh-CN" altLang="en-US" dirty="0"/>
              <a:t>哲学的败坏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航海家比喻</a:t>
            </a:r>
            <a:r>
              <a:rPr lang="zh-CN" altLang="en-US" dirty="0"/>
              <a:t>：无知水手暴力起哄夺取了领导权</a:t>
            </a:r>
            <a:endParaRPr lang="en-US" altLang="zh-CN" dirty="0"/>
          </a:p>
          <a:p>
            <a:pPr lvl="1"/>
            <a:r>
              <a:rPr lang="zh-CN" altLang="en-US" dirty="0"/>
              <a:t>别人不用哲学家，“智者应趋富贵门庭”是不对的</a:t>
            </a:r>
            <a:endParaRPr lang="en-US" altLang="zh-CN" dirty="0"/>
          </a:p>
          <a:p>
            <a:pPr lvl="1"/>
            <a:r>
              <a:rPr lang="zh-CN" altLang="en-US" dirty="0"/>
              <a:t>自称哲学家的小人慕名而来挤占了哲学神殿</a:t>
            </a:r>
            <a:endParaRPr lang="en-US" altLang="zh-CN" dirty="0"/>
          </a:p>
          <a:p>
            <a:r>
              <a:rPr lang="zh-CN" altLang="en-US" dirty="0"/>
              <a:t>哲学家的败坏</a:t>
            </a:r>
            <a:endParaRPr lang="en-US" altLang="zh-CN" dirty="0"/>
          </a:p>
          <a:p>
            <a:pPr lvl="1"/>
            <a:r>
              <a:rPr lang="zh-CN" altLang="en-US" dirty="0"/>
              <a:t>天赋最好的灵魂如若受到坏的教育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诡辩家教授意见并佯称智慧、说辞不服就采取打爆狗头的行动</a:t>
            </a:r>
            <a:endParaRPr lang="en-US" altLang="zh-CN" dirty="0"/>
          </a:p>
          <a:p>
            <a:pPr lvl="1"/>
            <a:r>
              <a:rPr lang="zh-CN" altLang="en-US" dirty="0"/>
              <a:t>自幼天赋拔群，因亲族献媚而渐生傲慢妄想</a:t>
            </a:r>
            <a:endParaRPr lang="en-US" altLang="zh-CN" dirty="0"/>
          </a:p>
          <a:p>
            <a:r>
              <a:rPr lang="zh-CN" altLang="en-US" dirty="0"/>
              <a:t>苏：所以哲学家都保持沉默，只注意自己的事情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62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F3341-C825-4EC1-82FB-ACDDFB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善的理念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DCE4E-05FA-40BF-903C-CBBE04FCB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善</a:t>
            </a:r>
            <a:endParaRPr lang="en-US" altLang="zh-CN" dirty="0"/>
          </a:p>
          <a:p>
            <a:pPr lvl="1"/>
            <a:r>
              <a:rPr lang="zh-CN" altLang="en-US" dirty="0"/>
              <a:t>苏：你认为一个人对自己所称赞的东西能不</a:t>
            </a:r>
            <a:r>
              <a:rPr lang="zh-CN" altLang="en-US" dirty="0">
                <a:solidFill>
                  <a:srgbClr val="7030A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摹仿</a:t>
            </a:r>
            <a:r>
              <a:rPr lang="zh-CN" altLang="en-US" dirty="0"/>
              <a:t>吗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苏：大家宁可要意见中的正义和美，却追求实在的善</a:t>
            </a:r>
            <a:endParaRPr lang="en-US" altLang="zh-CN" dirty="0"/>
          </a:p>
          <a:p>
            <a:pPr lvl="1"/>
            <a:r>
              <a:rPr lang="zh-CN" altLang="en-US" dirty="0"/>
              <a:t>苏：没人在知道善之前能足够了解正义和美              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善演绎出正义和美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理念</a:t>
            </a:r>
            <a:endParaRPr lang="en-US" altLang="zh-CN" dirty="0"/>
          </a:p>
          <a:p>
            <a:pPr lvl="1"/>
            <a:r>
              <a:rPr lang="zh-CN" altLang="en-US" dirty="0"/>
              <a:t>苏：有多种美、善的</a:t>
            </a:r>
            <a:r>
              <a:rPr lang="zh-CN" altLang="en-US" dirty="0">
                <a:solidFill>
                  <a:srgbClr val="FF0000"/>
                </a:solidFill>
              </a:rPr>
              <a:t>东西</a:t>
            </a:r>
            <a:r>
              <a:rPr lang="zh-CN" altLang="en-US" dirty="0"/>
              <a:t>存在，且每一种美善之物又有多个</a:t>
            </a:r>
            <a:endParaRPr lang="en-US" altLang="zh-CN" dirty="0"/>
          </a:p>
          <a:p>
            <a:pPr lvl="1"/>
            <a:r>
              <a:rPr lang="zh-CN" altLang="en-US" dirty="0"/>
              <a:t>苏：有一个美本身、善本身，以及诸如此类者</a:t>
            </a:r>
            <a:r>
              <a:rPr lang="zh-CN" altLang="en-US" dirty="0">
                <a:solidFill>
                  <a:srgbClr val="FF0000"/>
                </a:solidFill>
              </a:rPr>
              <a:t>本身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苏：相应上述每组多个东西，假定一个单一的理念、假定其为一个统一者，而称它为每一个体的</a:t>
            </a:r>
            <a:r>
              <a:rPr lang="zh-CN" altLang="en-US" dirty="0">
                <a:solidFill>
                  <a:srgbClr val="FF0000"/>
                </a:solidFill>
              </a:rPr>
              <a:t>实在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|to on</a:t>
            </a:r>
          </a:p>
          <a:p>
            <a:pPr lvl="1"/>
            <a:r>
              <a:rPr lang="zh-CN" altLang="en-US" dirty="0"/>
              <a:t>苏：多个东西是</a:t>
            </a:r>
            <a:r>
              <a:rPr lang="zh-CN" altLang="en-US" dirty="0">
                <a:solidFill>
                  <a:srgbClr val="FF0000"/>
                </a:solidFill>
              </a:rPr>
              <a:t>看见的对象</a:t>
            </a:r>
            <a:r>
              <a:rPr lang="zh-CN" altLang="en-US" dirty="0"/>
              <a:t>，理念则是</a:t>
            </a:r>
            <a:r>
              <a:rPr lang="zh-CN" altLang="en-US" dirty="0">
                <a:solidFill>
                  <a:srgbClr val="FF0000"/>
                </a:solidFill>
              </a:rPr>
              <a:t>思想的对象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3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F3341-C825-4EC1-82FB-ACDDFB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日喻、线喻、洞喻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DCE4E-05FA-40BF-903C-CBBE04FC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2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日喻</a:t>
            </a:r>
            <a:endParaRPr lang="en-US" altLang="zh-CN" dirty="0"/>
          </a:p>
          <a:p>
            <a:pPr lvl="1"/>
            <a:r>
              <a:rPr lang="zh-CN" altLang="en-US" dirty="0"/>
              <a:t>视觉射流说（光介质）</a:t>
            </a:r>
            <a:endParaRPr lang="en-US" altLang="zh-CN" dirty="0"/>
          </a:p>
          <a:p>
            <a:pPr lvl="1"/>
            <a:r>
              <a:rPr lang="zh-CN" altLang="en-US" dirty="0"/>
              <a:t>善在可见世界中所产生的</a:t>
            </a:r>
            <a:r>
              <a:rPr lang="zh-CN" altLang="en-US" dirty="0">
                <a:solidFill>
                  <a:srgbClr val="FF0000"/>
                </a:solidFill>
              </a:rPr>
              <a:t>儿子</a:t>
            </a:r>
            <a:r>
              <a:rPr lang="zh-CN" altLang="en-US" dirty="0"/>
              <a:t> </a:t>
            </a:r>
            <a:r>
              <a:rPr lang="ja-JP" altLang="en-US" dirty="0"/>
              <a:t>⇒ </a:t>
            </a:r>
            <a:r>
              <a:rPr lang="zh-CN" altLang="en-US" dirty="0"/>
              <a:t>太阳</a:t>
            </a:r>
            <a:endParaRPr lang="en-US" altLang="zh-CN" dirty="0"/>
          </a:p>
          <a:p>
            <a:pPr lvl="1"/>
            <a:r>
              <a:rPr lang="zh-CN" altLang="en-US" dirty="0"/>
              <a:t>太阳</a:t>
            </a:r>
            <a:r>
              <a:rPr lang="en-US" altLang="zh-CN" dirty="0"/>
              <a:t> – </a:t>
            </a:r>
            <a:r>
              <a:rPr lang="zh-CN" altLang="en-US" dirty="0"/>
              <a:t>视觉 </a:t>
            </a:r>
            <a:r>
              <a:rPr lang="en-US" altLang="zh-CN" dirty="0"/>
              <a:t>– </a:t>
            </a:r>
            <a:r>
              <a:rPr lang="zh-CN" altLang="en-US" dirty="0"/>
              <a:t>可见之物 </a:t>
            </a:r>
            <a:r>
              <a:rPr lang="en-US" altLang="zh-CN" dirty="0">
                <a:sym typeface="Wingdings" panose="05000000000000000000" pitchFamily="2" charset="2"/>
              </a:rPr>
              <a:t>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善本身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– </a:t>
            </a:r>
            <a:r>
              <a:rPr lang="zh-CN" altLang="en-US" dirty="0">
                <a:sym typeface="Wingdings" panose="05000000000000000000" pitchFamily="2" charset="2"/>
              </a:rPr>
              <a:t>理智 </a:t>
            </a:r>
            <a:r>
              <a:rPr lang="en-US" altLang="zh-CN" dirty="0">
                <a:sym typeface="Wingdings" panose="05000000000000000000" pitchFamily="2" charset="2"/>
              </a:rPr>
              <a:t>– </a:t>
            </a:r>
            <a:r>
              <a:rPr lang="zh-CN" altLang="en-US" dirty="0">
                <a:sym typeface="Wingdings" panose="05000000000000000000" pitchFamily="2" charset="2"/>
              </a:rPr>
              <a:t>可知理之物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苏：人的灵魂</a:t>
            </a:r>
            <a:r>
              <a:rPr lang="en-US" altLang="zh-CN" dirty="0">
                <a:sym typeface="Wingdings" panose="05000000000000000000" pitchFamily="2" charset="2"/>
              </a:rPr>
              <a:t>……</a:t>
            </a:r>
            <a:r>
              <a:rPr lang="zh-CN" altLang="en-US" dirty="0">
                <a:sym typeface="Wingdings" panose="05000000000000000000" pitchFamily="2" charset="2"/>
              </a:rPr>
              <a:t>去看暗淡的生灭世界，便只有变动不定的意见了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苏：善本身</a:t>
            </a:r>
            <a:r>
              <a:rPr lang="zh-CN" altLang="en-US" dirty="0">
                <a:solidFill>
                  <a:srgbClr val="FF0000"/>
                </a:solidFill>
              </a:rPr>
              <a:t>不是实在</a:t>
            </a:r>
            <a:r>
              <a:rPr lang="zh-CN" altLang="en-US" dirty="0"/>
              <a:t>、地位能力都高于实在</a:t>
            </a:r>
            <a:endParaRPr lang="en-US" altLang="zh-CN" dirty="0"/>
          </a:p>
          <a:p>
            <a:r>
              <a:rPr lang="zh-CN" altLang="en-US" dirty="0"/>
              <a:t>线喻</a:t>
            </a:r>
            <a:endParaRPr lang="en-US" altLang="zh-CN" dirty="0"/>
          </a:p>
          <a:p>
            <a:pPr lvl="1"/>
            <a:r>
              <a:rPr lang="zh-CN" altLang="en-US" dirty="0"/>
              <a:t>可见世界：影像 </a:t>
            </a:r>
            <a:r>
              <a:rPr lang="en-US" altLang="zh-CN" dirty="0"/>
              <a:t>– </a:t>
            </a:r>
            <a:r>
              <a:rPr lang="zh-CN" altLang="en-US" dirty="0"/>
              <a:t>实物</a:t>
            </a:r>
            <a:endParaRPr lang="en-US" altLang="zh-CN" dirty="0"/>
          </a:p>
          <a:p>
            <a:pPr lvl="1"/>
            <a:r>
              <a:rPr lang="zh-CN" altLang="en-US" dirty="0"/>
              <a:t>可知世界</a:t>
            </a:r>
            <a:endParaRPr lang="en-US" altLang="zh-CN" dirty="0"/>
          </a:p>
          <a:p>
            <a:pPr lvl="2"/>
            <a:r>
              <a:rPr lang="zh-CN" altLang="en-US" dirty="0"/>
              <a:t>以实物为影像的知识</a:t>
            </a:r>
            <a:r>
              <a:rPr lang="en-US" altLang="zh-CN" dirty="0"/>
              <a:t>/</a:t>
            </a:r>
            <a:r>
              <a:rPr lang="zh-CN" altLang="en-US" dirty="0"/>
              <a:t>假定 </a:t>
            </a:r>
            <a:r>
              <a:rPr lang="en-US" altLang="zh-CN" dirty="0"/>
              <a:t>– </a:t>
            </a:r>
            <a:r>
              <a:rPr lang="zh-CN" altLang="en-US" dirty="0"/>
              <a:t>逻各斯凭辩证力量所达</a:t>
            </a:r>
            <a:r>
              <a:rPr lang="en-US" altLang="zh-CN" dirty="0"/>
              <a:t>/</a:t>
            </a:r>
            <a:r>
              <a:rPr lang="zh-CN" altLang="en-US" dirty="0"/>
              <a:t>原理</a:t>
            </a:r>
            <a:endParaRPr lang="en-US" altLang="zh-CN" dirty="0"/>
          </a:p>
          <a:p>
            <a:pPr lvl="2"/>
            <a:r>
              <a:rPr lang="zh-CN" altLang="en-US" dirty="0"/>
              <a:t>*从假设出发下降到结论 </a:t>
            </a:r>
            <a:r>
              <a:rPr lang="en-US" altLang="zh-CN" dirty="0"/>
              <a:t>– </a:t>
            </a:r>
            <a:r>
              <a:rPr lang="zh-CN" altLang="en-US" dirty="0"/>
              <a:t>仅用理念从假设上升到</a:t>
            </a:r>
            <a:r>
              <a:rPr lang="zh-CN" altLang="en-US" b="1" dirty="0"/>
              <a:t>绝对原理</a:t>
            </a:r>
            <a:r>
              <a:rPr lang="zh-CN" altLang="en-US" dirty="0"/>
              <a:t>再下降</a:t>
            </a:r>
            <a:endParaRPr lang="en-US" altLang="zh-CN" dirty="0"/>
          </a:p>
          <a:p>
            <a:pPr lvl="1"/>
            <a:r>
              <a:rPr lang="zh-CN" altLang="en-US" dirty="0"/>
              <a:t>对应四种灵魂状态：</a:t>
            </a:r>
            <a:r>
              <a:rPr lang="zh-CN" altLang="en-US" dirty="0">
                <a:solidFill>
                  <a:srgbClr val="FF0000"/>
                </a:solidFill>
              </a:rPr>
              <a:t>理性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理智</a:t>
            </a:r>
            <a:r>
              <a:rPr lang="en-US" altLang="zh-CN" dirty="0">
                <a:solidFill>
                  <a:srgbClr val="FF0000"/>
                </a:solidFill>
              </a:rPr>
              <a:t> – </a:t>
            </a:r>
            <a:r>
              <a:rPr lang="zh-CN" altLang="en-US" dirty="0">
                <a:solidFill>
                  <a:srgbClr val="FF0000"/>
                </a:solidFill>
              </a:rPr>
              <a:t>信念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想象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6A1EF6C-59A7-4445-A503-40701F945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908" y="4308514"/>
            <a:ext cx="1802532" cy="1486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3F26E1-FA41-463D-8C7E-FC3717AA0DB4}"/>
              </a:ext>
            </a:extLst>
          </p:cNvPr>
          <p:cNvSpPr/>
          <p:nvPr/>
        </p:nvSpPr>
        <p:spPr>
          <a:xfrm>
            <a:off x="10181592" y="5940029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射流说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967212-ABC3-4F8F-9566-BD3780FF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24" y="365125"/>
            <a:ext cx="5352246" cy="1700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E3FA7D-1739-4B67-9751-721353CDB182}"/>
              </a:ext>
            </a:extLst>
          </p:cNvPr>
          <p:cNvSpPr/>
          <p:nvPr/>
        </p:nvSpPr>
        <p:spPr>
          <a:xfrm>
            <a:off x="8907780" y="21675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178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F3341-C825-4EC1-82FB-ACDDFB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日喻、线喻、洞喻（续）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DCE4E-05FA-40BF-903C-CBBE04FC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2136"/>
          </a:xfrm>
        </p:spPr>
        <p:txBody>
          <a:bodyPr>
            <a:normAutofit/>
          </a:bodyPr>
          <a:lstStyle/>
          <a:p>
            <a:r>
              <a:rPr lang="zh-CN" altLang="en-US" dirty="0"/>
              <a:t>洞喻</a:t>
            </a:r>
            <a:endParaRPr lang="en-US" altLang="zh-CN" dirty="0"/>
          </a:p>
          <a:p>
            <a:pPr lvl="1"/>
            <a:r>
              <a:rPr lang="zh-CN" altLang="en-US" dirty="0"/>
              <a:t>舞台布景</a:t>
            </a:r>
            <a:endParaRPr lang="en-US" altLang="zh-CN" dirty="0"/>
          </a:p>
          <a:p>
            <a:pPr lvl="2"/>
            <a:r>
              <a:rPr lang="zh-CN" altLang="en-US" dirty="0"/>
              <a:t>洞穴式地下室、很长的甬道外通</a:t>
            </a:r>
            <a:endParaRPr lang="en-US" altLang="zh-CN" dirty="0"/>
          </a:p>
          <a:p>
            <a:pPr lvl="2"/>
            <a:r>
              <a:rPr lang="zh-CN" altLang="en-US" dirty="0"/>
              <a:t>一群囚禁者：头颈手脚捆绑、只能注视</a:t>
            </a:r>
            <a:r>
              <a:rPr lang="zh-CN" altLang="en-US" u="sng" dirty="0"/>
              <a:t>洞穴后壁</a:t>
            </a:r>
            <a:endParaRPr lang="en-US" altLang="zh-CN" u="sng" dirty="0"/>
          </a:p>
          <a:p>
            <a:pPr lvl="2"/>
            <a:r>
              <a:rPr lang="zh-CN" altLang="en-US" dirty="0"/>
              <a:t>身后一簇</a:t>
            </a:r>
            <a:r>
              <a:rPr lang="zh-CN" altLang="en-US" u="sng" dirty="0"/>
              <a:t>火光</a:t>
            </a:r>
            <a:r>
              <a:rPr lang="zh-CN" altLang="en-US" dirty="0"/>
              <a:t>，贯穿洞穴小路矮墙出头、有人们举着各种</a:t>
            </a:r>
            <a:r>
              <a:rPr lang="zh-CN" altLang="en-US" u="sng" dirty="0"/>
              <a:t>器物</a:t>
            </a:r>
            <a:r>
              <a:rPr lang="zh-CN" altLang="en-US" dirty="0"/>
              <a:t>走来走去</a:t>
            </a:r>
            <a:endParaRPr lang="en-US" altLang="zh-CN" dirty="0"/>
          </a:p>
          <a:p>
            <a:pPr lvl="2"/>
            <a:r>
              <a:rPr lang="zh-CN" altLang="en-US" dirty="0"/>
              <a:t>随后，有一个人被解除了桎梏，突然站了起来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两组对应结构</a:t>
            </a:r>
            <a:endParaRPr lang="en-US" altLang="zh-CN" dirty="0"/>
          </a:p>
          <a:p>
            <a:pPr lvl="2"/>
            <a:r>
              <a:rPr lang="zh-CN" altLang="en-US" dirty="0"/>
              <a:t>洞穴壁上的阴影 </a:t>
            </a:r>
            <a:r>
              <a:rPr lang="en-US" altLang="zh-CN" dirty="0"/>
              <a:t>– </a:t>
            </a:r>
            <a:r>
              <a:rPr lang="zh-CN" altLang="en-US" dirty="0"/>
              <a:t>墙头上的实物 </a:t>
            </a:r>
            <a:r>
              <a:rPr lang="en-US" altLang="zh-CN" dirty="0"/>
              <a:t>– </a:t>
            </a:r>
            <a:r>
              <a:rPr lang="zh-CN" altLang="en-US" dirty="0"/>
              <a:t>火光本身 </a:t>
            </a:r>
            <a:r>
              <a:rPr lang="en-US" altLang="zh-CN" dirty="0"/>
              <a:t>– </a:t>
            </a:r>
            <a:r>
              <a:rPr lang="zh-CN" altLang="en-US" dirty="0"/>
              <a:t>走出洞穴后见阳光</a:t>
            </a:r>
            <a:endParaRPr lang="en-US" altLang="zh-CN" dirty="0"/>
          </a:p>
          <a:p>
            <a:pPr lvl="2"/>
            <a:r>
              <a:rPr lang="en-US" altLang="zh-CN" dirty="0"/>
              <a:t>(</a:t>
            </a:r>
            <a:r>
              <a:rPr lang="zh-CN" altLang="en-US" dirty="0"/>
              <a:t>出洞穴后</a:t>
            </a:r>
            <a:r>
              <a:rPr lang="en-US" altLang="zh-CN" dirty="0"/>
              <a:t>) </a:t>
            </a:r>
            <a:r>
              <a:rPr lang="zh-CN" altLang="en-US" dirty="0"/>
              <a:t>阴影 </a:t>
            </a:r>
            <a:r>
              <a:rPr lang="en-US" altLang="zh-CN" dirty="0"/>
              <a:t>– </a:t>
            </a:r>
            <a:r>
              <a:rPr lang="zh-CN" altLang="en-US" dirty="0"/>
              <a:t>水中倒影 </a:t>
            </a:r>
            <a:r>
              <a:rPr lang="en-US" altLang="zh-CN" dirty="0"/>
              <a:t>– </a:t>
            </a:r>
            <a:r>
              <a:rPr lang="zh-CN" altLang="en-US" dirty="0"/>
              <a:t>东西本身 </a:t>
            </a:r>
            <a:r>
              <a:rPr lang="en-US" altLang="zh-CN" dirty="0"/>
              <a:t>– </a:t>
            </a:r>
            <a:r>
              <a:rPr lang="zh-CN" altLang="en-US" dirty="0"/>
              <a:t>夜空天象</a:t>
            </a:r>
            <a:r>
              <a:rPr lang="en-US" altLang="zh-CN" dirty="0"/>
              <a:t>/</a:t>
            </a:r>
            <a:r>
              <a:rPr lang="zh-CN" altLang="en-US" dirty="0"/>
              <a:t>星月 </a:t>
            </a:r>
            <a:r>
              <a:rPr lang="en-US" altLang="zh-CN" dirty="0"/>
              <a:t>– </a:t>
            </a:r>
            <a:r>
              <a:rPr lang="zh-CN" altLang="en-US" dirty="0"/>
              <a:t>太阳本身</a:t>
            </a:r>
            <a:endParaRPr lang="en-US" altLang="zh-CN" dirty="0"/>
          </a:p>
          <a:p>
            <a:pPr lvl="3"/>
            <a:r>
              <a:rPr lang="zh-CN" altLang="en-US" dirty="0"/>
              <a:t>苏：就可以在它本来的地方就其本身看见其本相了</a:t>
            </a:r>
            <a:endParaRPr lang="en-US" altLang="zh-CN" dirty="0"/>
          </a:p>
          <a:p>
            <a:pPr lvl="2"/>
            <a:r>
              <a:rPr lang="zh-CN" altLang="en-US" dirty="0"/>
              <a:t>苏：地穴囚室 </a:t>
            </a:r>
            <a:r>
              <a:rPr lang="en-US" altLang="zh-CN" dirty="0"/>
              <a:t>– </a:t>
            </a:r>
            <a:r>
              <a:rPr lang="zh-CN" altLang="en-US" dirty="0"/>
              <a:t>可见世界，火光 </a:t>
            </a:r>
            <a:r>
              <a:rPr lang="en-US" altLang="zh-CN" dirty="0"/>
              <a:t>– </a:t>
            </a:r>
            <a:r>
              <a:rPr lang="zh-CN" altLang="en-US" dirty="0"/>
              <a:t>太阳的能力</a:t>
            </a:r>
            <a:endParaRPr lang="en-US" altLang="zh-CN" dirty="0"/>
          </a:p>
          <a:p>
            <a:pPr lvl="1"/>
            <a:r>
              <a:rPr lang="zh-CN" altLang="en-US" dirty="0"/>
              <a:t>教育观：教育并非把知识灌入灵魂，而是使得</a:t>
            </a:r>
            <a:r>
              <a:rPr lang="zh-CN" altLang="en-US" dirty="0">
                <a:solidFill>
                  <a:srgbClr val="FF0000"/>
                </a:solidFill>
              </a:rPr>
              <a:t>灵魂转向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5D733-BAE8-4DC0-8BFA-1D0D3791A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123" y="367042"/>
            <a:ext cx="4196268" cy="2272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226BAA-D835-41E6-82D6-8228FBA5E155}"/>
              </a:ext>
            </a:extLst>
          </p:cNvPr>
          <p:cNvSpPr/>
          <p:nvPr/>
        </p:nvSpPr>
        <p:spPr>
          <a:xfrm>
            <a:off x="9403091" y="27368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洞喻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445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茵蒂克丝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93E1C2-4BD8-4997-A030-3B05382F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hlinkClick r:id="rId3" action="ppaction://hlinksldjump"/>
              </a:rPr>
              <a:t>第一卷</a:t>
            </a:r>
            <a:r>
              <a:rPr kumimoji="1" lang="zh-CN" altLang="en-US" dirty="0"/>
              <a:t>：论正义</a:t>
            </a:r>
            <a:endParaRPr kumimoji="1" lang="en-US" altLang="zh-CN" dirty="0"/>
          </a:p>
          <a:p>
            <a:r>
              <a:rPr kumimoji="1" lang="zh-CN" altLang="en-US" dirty="0">
                <a:hlinkClick r:id="rId4" action="ppaction://hlinksldjump"/>
              </a:rPr>
              <a:t>第二</a:t>
            </a:r>
            <a:r>
              <a:rPr kumimoji="1" lang="en-US" altLang="zh-CN" dirty="0">
                <a:hlinkClick r:id="rId4" action="ppaction://hlinksldjump"/>
              </a:rPr>
              <a:t>~</a:t>
            </a:r>
            <a:r>
              <a:rPr kumimoji="1" lang="zh-CN" altLang="en-US" dirty="0">
                <a:hlinkClick r:id="rId4" action="ppaction://hlinksldjump"/>
              </a:rPr>
              <a:t>四</a:t>
            </a:r>
            <a:r>
              <a:rPr lang="zh-CN" altLang="en-US" dirty="0">
                <a:hlinkClick r:id="rId4" action="ppaction://hlinksldjump"/>
              </a:rPr>
              <a:t>卷</a:t>
            </a:r>
            <a:r>
              <a:rPr lang="zh-CN" altLang="en-US" dirty="0"/>
              <a:t>：</a:t>
            </a:r>
            <a:r>
              <a:rPr kumimoji="1" lang="zh-CN" altLang="en-US" dirty="0"/>
              <a:t>论人工城邦</a:t>
            </a:r>
            <a:r>
              <a:rPr lang="zh-CN" altLang="en-US" dirty="0"/>
              <a:t>、共产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hlinkClick r:id="rId5" action="ppaction://hlinksldjump"/>
              </a:rPr>
              <a:t>第五</a:t>
            </a:r>
            <a:r>
              <a:rPr lang="en-US" altLang="zh-CN" dirty="0">
                <a:hlinkClick r:id="rId5" action="ppaction://hlinksldjump"/>
              </a:rPr>
              <a:t>~</a:t>
            </a:r>
            <a:r>
              <a:rPr lang="zh-CN" altLang="en-US" dirty="0">
                <a:hlinkClick r:id="rId5" action="ppaction://hlinksldjump"/>
              </a:rPr>
              <a:t>七卷</a:t>
            </a:r>
            <a:r>
              <a:rPr lang="zh-CN" altLang="en-US" dirty="0"/>
              <a:t>：论哲学、哲人王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hlinkClick r:id="rId6" action="ppaction://hlinksldjump"/>
              </a:rPr>
              <a:t>第八</a:t>
            </a:r>
            <a:r>
              <a:rPr lang="en-US" altLang="zh-CN" dirty="0">
                <a:hlinkClick r:id="rId6" action="ppaction://hlinksldjump"/>
              </a:rPr>
              <a:t>~</a:t>
            </a:r>
            <a:r>
              <a:rPr lang="zh-CN" altLang="en-US" dirty="0">
                <a:hlinkClick r:id="rId6" action="ppaction://hlinksldjump"/>
              </a:rPr>
              <a:t>九卷</a:t>
            </a:r>
            <a:r>
              <a:rPr lang="zh-CN" altLang="en-US" dirty="0"/>
              <a:t>：论政体</a:t>
            </a:r>
            <a:endParaRPr lang="en-US" altLang="zh-CN" dirty="0"/>
          </a:p>
          <a:p>
            <a:r>
              <a:rPr kumimoji="1" lang="zh-CN" altLang="en-US" dirty="0">
                <a:hlinkClick r:id="rId7" action="ppaction://hlinksldjump"/>
              </a:rPr>
              <a:t>第十卷</a:t>
            </a:r>
            <a:r>
              <a:rPr kumimoji="1" lang="zh-CN" altLang="en-US" dirty="0"/>
              <a:t>：论模仿、灵魂、</a:t>
            </a:r>
            <a:r>
              <a:rPr lang="zh-CN" altLang="en-US" dirty="0"/>
              <a:t>厄洛斯神话</a:t>
            </a:r>
            <a:endParaRPr kumimoji="1" lang="en-US" altLang="zh-CN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34E2850-AF68-4899-B431-96C2ECF63D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9" r="15014"/>
          <a:stretch/>
        </p:blipFill>
        <p:spPr>
          <a:xfrm>
            <a:off x="8807264" y="1606550"/>
            <a:ext cx="2409375" cy="343281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1FFE1E-09B6-4D97-805A-5812575AF101}"/>
              </a:ext>
            </a:extLst>
          </p:cNvPr>
          <p:cNvSpPr/>
          <p:nvPr/>
        </p:nvSpPr>
        <p:spPr>
          <a:xfrm>
            <a:off x="9518065" y="5174297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Politeia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009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F3341-C825-4EC1-82FB-ACDDFB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哲人王教育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DCE4E-05FA-40BF-903C-CBBE04FC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4696"/>
          </a:xfrm>
        </p:spPr>
        <p:txBody>
          <a:bodyPr>
            <a:normAutofit/>
          </a:bodyPr>
          <a:lstStyle/>
          <a:p>
            <a:r>
              <a:rPr lang="zh-CN" altLang="en-US" dirty="0"/>
              <a:t>下降</a:t>
            </a:r>
            <a:endParaRPr lang="en-US" altLang="zh-CN" dirty="0"/>
          </a:p>
          <a:p>
            <a:pPr lvl="1"/>
            <a:r>
              <a:rPr lang="zh-CN" altLang="en-US" dirty="0"/>
              <a:t>已经见识过真实的人，必须</a:t>
            </a:r>
            <a:r>
              <a:rPr lang="zh-CN" altLang="en-US" dirty="0">
                <a:solidFill>
                  <a:srgbClr val="00B0F0"/>
                </a:solidFill>
              </a:rPr>
              <a:t>折返</a:t>
            </a:r>
            <a:r>
              <a:rPr lang="zh-CN" altLang="en-US" dirty="0"/>
              <a:t>、下去和其他人同住</a:t>
            </a:r>
            <a:endParaRPr lang="en-US" altLang="zh-CN" dirty="0"/>
          </a:p>
          <a:p>
            <a:pPr lvl="1"/>
            <a:r>
              <a:rPr lang="zh-CN" altLang="en-US" dirty="0"/>
              <a:t>苏：因此我们的国家将被清醒地管理着</a:t>
            </a:r>
            <a:endParaRPr lang="en-US" altLang="zh-CN" dirty="0"/>
          </a:p>
          <a:p>
            <a:r>
              <a:rPr lang="zh-CN" altLang="en-US" dirty="0"/>
              <a:t>文科四艺</a:t>
            </a:r>
            <a:r>
              <a:rPr lang="en-US" altLang="zh-CN" dirty="0"/>
              <a:t>Quadrivium</a:t>
            </a:r>
          </a:p>
          <a:p>
            <a:pPr lvl="1"/>
            <a:r>
              <a:rPr lang="zh-CN" altLang="en-US" dirty="0"/>
              <a:t>数学和计算：“一”要求</a:t>
            </a:r>
            <a:r>
              <a:rPr lang="zh-CN" altLang="en-US" dirty="0">
                <a:solidFill>
                  <a:srgbClr val="FF0000"/>
                </a:solidFill>
              </a:rPr>
              <a:t>理性</a:t>
            </a:r>
            <a:r>
              <a:rPr lang="zh-CN" altLang="en-US" dirty="0"/>
              <a:t>思考，故所有数都是如此</a:t>
            </a:r>
            <a:endParaRPr lang="en-US" altLang="zh-CN" dirty="0"/>
          </a:p>
          <a:p>
            <a:pPr lvl="1"/>
            <a:r>
              <a:rPr lang="zh-CN" altLang="en-US" dirty="0"/>
              <a:t>几何：几何学的对象乃</a:t>
            </a:r>
            <a:r>
              <a:rPr lang="zh-CN" altLang="en-US" dirty="0">
                <a:solidFill>
                  <a:srgbClr val="FF0000"/>
                </a:solidFill>
              </a:rPr>
              <a:t>永恒</a:t>
            </a:r>
            <a:r>
              <a:rPr lang="zh-CN" altLang="en-US" dirty="0"/>
              <a:t>事物</a:t>
            </a:r>
            <a:endParaRPr lang="en-US" altLang="zh-CN" dirty="0"/>
          </a:p>
          <a:p>
            <a:pPr lvl="1"/>
            <a:r>
              <a:rPr lang="zh-CN" altLang="en-US" dirty="0"/>
              <a:t>天文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立体几何</a:t>
            </a:r>
            <a:r>
              <a:rPr lang="zh-CN" altLang="en-US" dirty="0"/>
              <a:t>：无视可见天体，作为几何研究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天体周期比例是可笑的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音乐：研究</a:t>
            </a:r>
            <a:r>
              <a:rPr lang="zh-CN" altLang="en-US" dirty="0">
                <a:solidFill>
                  <a:srgbClr val="FF0000"/>
                </a:solidFill>
              </a:rPr>
              <a:t>数</a:t>
            </a:r>
            <a:r>
              <a:rPr lang="zh-CN" altLang="en-US" dirty="0"/>
              <a:t>的和谐，而非声音的和谐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7030A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辩证法</a:t>
            </a:r>
            <a:r>
              <a:rPr lang="en-US" altLang="zh-CN" dirty="0"/>
              <a:t>/</a:t>
            </a:r>
            <a:r>
              <a:rPr lang="zh-CN" altLang="en-US" dirty="0"/>
              <a:t>辩论：无视感官知觉，仅通过</a:t>
            </a:r>
            <a:r>
              <a:rPr lang="zh-CN" altLang="en-US" u="sng" dirty="0"/>
              <a:t>推理</a:t>
            </a:r>
            <a:r>
              <a:rPr lang="zh-CN" altLang="en-US" dirty="0"/>
              <a:t>以求达每一事物的本质</a:t>
            </a:r>
            <a:endParaRPr lang="en-US" altLang="zh-CN" dirty="0"/>
          </a:p>
          <a:p>
            <a:pPr lvl="2"/>
            <a:r>
              <a:rPr kumimoji="1" lang="zh-CN" altLang="en-US" dirty="0"/>
              <a:t>苏：辩证法是</a:t>
            </a:r>
            <a:r>
              <a:rPr kumimoji="1" lang="zh-CN" altLang="en-US" u="sng" dirty="0"/>
              <a:t>唯一</a:t>
            </a:r>
            <a:r>
              <a:rPr kumimoji="1" lang="zh-CN" altLang="en-US" dirty="0"/>
              <a:t>不用假设而上升到第一原理本身以便找到可靠根据的研究方法</a:t>
            </a:r>
            <a:endParaRPr kumimoji="1" lang="en-US" altLang="zh-CN" dirty="0"/>
          </a:p>
          <a:p>
            <a:pPr lvl="2"/>
            <a:r>
              <a:rPr lang="zh-CN" altLang="en-US" dirty="0"/>
              <a:t>苏：能在联系中看事物的就是一个辩证法者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（的苗子）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4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F3341-C825-4EC1-82FB-ACDDFB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哲人王教育（续）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DCE4E-05FA-40BF-903C-CBBE04FCB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修学时制</a:t>
            </a:r>
            <a:endParaRPr kumimoji="1"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0~16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岁：音乐教育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/>
              <a:t>17-18</a:t>
            </a:r>
            <a:r>
              <a:rPr lang="zh-CN" altLang="en-US" dirty="0"/>
              <a:t>岁：体育训练</a:t>
            </a:r>
            <a:endParaRPr lang="en-US" altLang="zh-CN" dirty="0"/>
          </a:p>
          <a:p>
            <a:pPr lvl="1"/>
            <a:r>
              <a:rPr lang="en-US" altLang="zh-CN" dirty="0"/>
              <a:t>20</a:t>
            </a:r>
            <a:r>
              <a:rPr lang="zh-CN" altLang="en-US" dirty="0"/>
              <a:t>岁：体操考试；要求把小时候学过的东西进行自主的</a:t>
            </a:r>
            <a:r>
              <a:rPr lang="zh-CN" altLang="en-US" dirty="0">
                <a:solidFill>
                  <a:srgbClr val="FF0000"/>
                </a:solidFill>
              </a:rPr>
              <a:t>综合研究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30</a:t>
            </a:r>
            <a:r>
              <a:rPr kumimoji="1" lang="zh-CN" altLang="en-US" dirty="0"/>
              <a:t>岁：辩证法考试；学习辩证法</a:t>
            </a:r>
            <a:endParaRPr kumimoji="1" lang="en-US" altLang="zh-CN" dirty="0"/>
          </a:p>
          <a:p>
            <a:pPr lvl="1"/>
            <a:r>
              <a:rPr lang="en-US" altLang="zh-CN" dirty="0"/>
              <a:t>35</a:t>
            </a:r>
            <a:r>
              <a:rPr lang="zh-CN" altLang="en-US" dirty="0"/>
              <a:t>岁：下地洞做公务员以增加实际经验</a:t>
            </a:r>
            <a:endParaRPr lang="en-US" altLang="zh-CN" dirty="0"/>
          </a:p>
          <a:p>
            <a:pPr lvl="1"/>
            <a:r>
              <a:rPr kumimoji="1" lang="en-US" altLang="zh-CN" dirty="0"/>
              <a:t>50</a:t>
            </a:r>
            <a:r>
              <a:rPr kumimoji="1" lang="zh-CN" altLang="en-US" dirty="0"/>
              <a:t>岁：大部分时间研究哲学，轮到值班则处理政治事务</a:t>
            </a:r>
            <a:endParaRPr kumimoji="1" lang="en-US" altLang="zh-CN" dirty="0"/>
          </a:p>
          <a:p>
            <a:r>
              <a:rPr lang="zh-CN" altLang="en-US" dirty="0"/>
              <a:t>如何着手实现</a:t>
            </a:r>
            <a:endParaRPr lang="en-US" altLang="zh-CN" dirty="0"/>
          </a:p>
          <a:p>
            <a:pPr lvl="1"/>
            <a:r>
              <a:rPr kumimoji="1" lang="zh-CN" altLang="en-US" dirty="0"/>
              <a:t>所有十岁以上有公民身份的孩子送到乡下</a:t>
            </a:r>
            <a:endParaRPr kumimoji="1" lang="en-US" altLang="zh-CN" dirty="0"/>
          </a:p>
          <a:p>
            <a:pPr lvl="1"/>
            <a:r>
              <a:rPr lang="zh-CN" altLang="en-US" dirty="0"/>
              <a:t>改变他们受之于父母的生活方式，以我们制定习惯和法律的</a:t>
            </a:r>
            <a:r>
              <a:rPr lang="zh-CN" altLang="en-US" dirty="0">
                <a:solidFill>
                  <a:srgbClr val="FF0000"/>
                </a:solidFill>
              </a:rPr>
              <a:t>重铸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CA0D1-FD8C-4F82-B009-4996C2AF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SP3</a:t>
            </a:r>
            <a:r>
              <a:rPr kumimoji="1" lang="zh-CN" altLang="en-US" dirty="0"/>
              <a:t>：求善：诗、戏剧、哲学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4E3FD-0CA7-4621-9B40-87D93CC2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教谕文学</a:t>
            </a:r>
            <a:endParaRPr lang="en-US" altLang="zh-CN" dirty="0"/>
          </a:p>
          <a:p>
            <a:pPr lvl="1"/>
            <a:r>
              <a:rPr lang="zh-CN" altLang="en-US" u="sng" dirty="0"/>
              <a:t>不必</a:t>
            </a:r>
            <a:r>
              <a:rPr lang="zh-CN" altLang="en-US" dirty="0"/>
              <a:t>记述事实真相</a:t>
            </a:r>
            <a:endParaRPr lang="en-US" altLang="zh-CN" dirty="0"/>
          </a:p>
          <a:p>
            <a:pPr lvl="1"/>
            <a:r>
              <a:rPr lang="zh-CN" altLang="en-US" dirty="0"/>
              <a:t>允许</a:t>
            </a:r>
            <a:r>
              <a:rPr lang="zh-CN" altLang="en-US" dirty="0">
                <a:solidFill>
                  <a:srgbClr val="FF0000"/>
                </a:solidFill>
              </a:rPr>
              <a:t>善意谎言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至善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Phaedrus</a:t>
            </a:r>
            <a:r>
              <a:rPr lang="zh-CN" altLang="en-US" dirty="0"/>
              <a:t>，需要别人告诉我们什么是善吗？”</a:t>
            </a:r>
            <a:endParaRPr lang="en-US" altLang="zh-CN" dirty="0"/>
          </a:p>
          <a:p>
            <a:pPr lvl="1"/>
            <a:r>
              <a:rPr lang="zh-CN" altLang="en-US" dirty="0"/>
              <a:t>“凡我在处，便是德国”</a:t>
            </a:r>
            <a:endParaRPr lang="en-US" altLang="zh-CN" dirty="0"/>
          </a:p>
          <a:p>
            <a:pPr lvl="1"/>
            <a:r>
              <a:rPr lang="ja-JP" altLang="en-US" dirty="0"/>
              <a:t>⇒</a:t>
            </a:r>
            <a:r>
              <a:rPr lang="zh-CN" altLang="en-US" dirty="0"/>
              <a:t>对本质主义的坚持</a:t>
            </a:r>
            <a:endParaRPr lang="en-US" altLang="zh-CN" dirty="0"/>
          </a:p>
          <a:p>
            <a:pPr lvl="1"/>
            <a:r>
              <a:rPr lang="zh-CN" altLang="en-US" dirty="0"/>
              <a:t>“明治时代的木头里是不可能埋着仁王的”</a:t>
            </a:r>
            <a:endParaRPr lang="en-US" altLang="zh-CN" dirty="0"/>
          </a:p>
          <a:p>
            <a:pPr lvl="1"/>
            <a:r>
              <a:rPr lang="ja-JP" altLang="en-US" dirty="0"/>
              <a:t>⇒</a:t>
            </a:r>
            <a:r>
              <a:rPr lang="zh-CN" altLang="en-US" dirty="0"/>
              <a:t>文化的持存</a:t>
            </a:r>
            <a:endParaRPr lang="en-US" altLang="zh-CN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669CA3-D8CF-499F-B282-6C6D8D87B54C}"/>
              </a:ext>
            </a:extLst>
          </p:cNvPr>
          <p:cNvSpPr/>
          <p:nvPr/>
        </p:nvSpPr>
        <p:spPr>
          <a:xfrm>
            <a:off x="9238421" y="497686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鄙视链</a:t>
            </a:r>
            <a:r>
              <a:rPr lang="en-US" altLang="zh-CN" dirty="0"/>
              <a:t>(</a:t>
            </a:r>
            <a:r>
              <a:rPr lang="zh-CN" altLang="en-US" dirty="0"/>
              <a:t>私</a:t>
            </a:r>
            <a:r>
              <a:rPr lang="en-US" altLang="zh-CN" dirty="0"/>
              <a:t>)</a:t>
            </a:r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F672E81-AA8A-4162-9A85-6A4CC572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387" y="2517827"/>
            <a:ext cx="2895600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955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A0E84-2619-42B1-A3B8-74290A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政制与灵魂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72D33-66B5-41E2-8524-EC097C7B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苏：政制从城邦公民习惯中产生，习惯倾向决定其他一切方向</a:t>
            </a:r>
            <a:endParaRPr kumimoji="1" lang="en-US" altLang="zh-CN" dirty="0"/>
          </a:p>
          <a:p>
            <a:r>
              <a:rPr kumimoji="1" lang="zh-CN" altLang="en-US" dirty="0"/>
              <a:t>政体迁演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王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君主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制：爱智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/>
              <a:t>荣誉</a:t>
            </a:r>
            <a:r>
              <a:rPr lang="en-US" altLang="zh-CN" dirty="0"/>
              <a:t>/</a:t>
            </a:r>
            <a:r>
              <a:rPr lang="zh-CN" altLang="en-US" dirty="0"/>
              <a:t>斯巴达</a:t>
            </a:r>
            <a:r>
              <a:rPr lang="en-US" altLang="zh-CN" dirty="0"/>
              <a:t>-</a:t>
            </a:r>
            <a:r>
              <a:rPr lang="zh-CN" altLang="en-US" dirty="0"/>
              <a:t>克里特政制：勇敢、好胜</a:t>
            </a:r>
            <a:r>
              <a:rPr lang="zh-CN" altLang="en-US" dirty="0">
                <a:solidFill>
                  <a:srgbClr val="FF0000"/>
                </a:solidFill>
              </a:rPr>
              <a:t>争荣</a:t>
            </a:r>
            <a:r>
              <a:rPr lang="zh-CN" altLang="en-US" dirty="0"/>
              <a:t>、不和谐</a:t>
            </a:r>
            <a:endParaRPr lang="en-US" altLang="zh-CN" dirty="0"/>
          </a:p>
          <a:p>
            <a:pPr lvl="1"/>
            <a:r>
              <a:rPr kumimoji="1" lang="zh-CN" altLang="en-US" dirty="0"/>
              <a:t>寡头制：</a:t>
            </a:r>
            <a:r>
              <a:rPr kumimoji="1" lang="zh-CN" altLang="en-US" dirty="0">
                <a:solidFill>
                  <a:srgbClr val="FF0000"/>
                </a:solidFill>
              </a:rPr>
              <a:t>贪财</a:t>
            </a:r>
            <a:r>
              <a:rPr kumimoji="1" lang="zh-CN" altLang="en-US" dirty="0"/>
              <a:t>吝啬、逆社会分工、贫富悬殊、寄生阶级</a:t>
            </a:r>
            <a:endParaRPr kumimoji="1" lang="en-US" altLang="zh-CN" dirty="0"/>
          </a:p>
          <a:p>
            <a:pPr lvl="1"/>
            <a:r>
              <a:rPr lang="zh-CN" altLang="en-US" dirty="0"/>
              <a:t>民主制：贫民建立、纵容式的</a:t>
            </a:r>
            <a:r>
              <a:rPr lang="zh-CN" altLang="en-US" dirty="0">
                <a:solidFill>
                  <a:srgbClr val="FF0000"/>
                </a:solidFill>
              </a:rPr>
              <a:t>自由</a:t>
            </a:r>
            <a:r>
              <a:rPr lang="zh-CN" altLang="en-US" dirty="0"/>
              <a:t>、“无政府状态的花哨管理形式”</a:t>
            </a:r>
            <a:endParaRPr lang="en-US" altLang="zh-CN" dirty="0"/>
          </a:p>
          <a:p>
            <a:pPr lvl="1"/>
            <a:r>
              <a:rPr kumimoji="1" lang="zh-CN" altLang="en-US" dirty="0"/>
              <a:t>僭主制：从</a:t>
            </a:r>
            <a:r>
              <a:rPr kumimoji="1" lang="zh-CN" altLang="en-US" dirty="0">
                <a:solidFill>
                  <a:srgbClr val="FF0000"/>
                </a:solidFill>
              </a:rPr>
              <a:t>保护</a:t>
            </a:r>
            <a:r>
              <a:rPr kumimoji="1" lang="zh-CN" altLang="en-US" dirty="0"/>
              <a:t>人到独裁者，极端奴役</a:t>
            </a:r>
            <a:endParaRPr kumimoji="1" lang="en-US" altLang="zh-CN" dirty="0"/>
          </a:p>
          <a:p>
            <a:r>
              <a:rPr lang="zh-CN" altLang="en-US" dirty="0"/>
              <a:t>人的心灵</a:t>
            </a:r>
            <a:endParaRPr lang="en-US" altLang="zh-CN" dirty="0"/>
          </a:p>
          <a:p>
            <a:pPr lvl="1"/>
            <a:r>
              <a:rPr kumimoji="1" lang="zh-CN" altLang="en-US" dirty="0"/>
              <a:t>心 </a:t>
            </a:r>
            <a:r>
              <a:rPr kumimoji="1" lang="en-US" altLang="zh-CN" dirty="0"/>
              <a:t>= </a:t>
            </a:r>
            <a:r>
              <a:rPr kumimoji="1" lang="zh-CN" altLang="en-US" dirty="0"/>
              <a:t>人像＋狮像＋多头怪物</a:t>
            </a:r>
            <a:r>
              <a:rPr kumimoji="1" lang="en-US" altLang="zh-CN" dirty="0"/>
              <a:t>(</a:t>
            </a:r>
            <a:r>
              <a:rPr kumimoji="1" lang="zh-CN" altLang="en-US" dirty="0"/>
              <a:t>既有残暴也有温驯的头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正义即调解、和睦共生</a:t>
            </a:r>
            <a:r>
              <a:rPr kumimoji="1"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最终</a:t>
            </a:r>
            <a:r>
              <a:rPr kumimoji="1" lang="zh-CN" altLang="en-US" sz="1800" dirty="0">
                <a:solidFill>
                  <a:schemeClr val="bg1">
                    <a:lumMod val="50000"/>
                  </a:schemeClr>
                </a:solidFill>
              </a:rPr>
              <a:t>反驳</a:t>
            </a:r>
            <a:r>
              <a:rPr kumimoji="1" lang="en-US" altLang="zh-CN" sz="1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kumimoji="1" lang="zh-CN" altLang="en-US" sz="1800" dirty="0">
                <a:solidFill>
                  <a:schemeClr val="bg1">
                    <a:lumMod val="50000"/>
                  </a:schemeClr>
                </a:solidFill>
              </a:rPr>
              <a:t>不正义对于行不正义事而持正义之名者有利</a:t>
            </a:r>
            <a:r>
              <a:rPr kumimoji="1" lang="en-US" altLang="zh-CN" sz="1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1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A0E84-2619-42B1-A3B8-74290A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SP4</a:t>
            </a:r>
            <a:r>
              <a:rPr lang="zh-CN" altLang="en-US" dirty="0"/>
              <a:t>：雅典民主谋杀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72D33-66B5-41E2-8524-EC097C7B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战争史背景</a:t>
            </a:r>
            <a:endParaRPr kumimoji="1" lang="en-US" altLang="zh-CN" dirty="0"/>
          </a:p>
          <a:p>
            <a:pPr lvl="1"/>
            <a:r>
              <a:rPr lang="zh-CN" altLang="en-US" dirty="0"/>
              <a:t>希波战争 </a:t>
            </a:r>
            <a:r>
              <a:rPr lang="en-US" altLang="zh-CN" dirty="0"/>
              <a:t>– </a:t>
            </a:r>
            <a:r>
              <a:rPr lang="zh-CN" altLang="en-US" dirty="0"/>
              <a:t>提洛同盟</a:t>
            </a:r>
            <a:r>
              <a:rPr lang="en-US" altLang="zh-CN" dirty="0"/>
              <a:t>(</a:t>
            </a:r>
            <a:r>
              <a:rPr lang="zh-CN" altLang="en-US" dirty="0"/>
              <a:t>雅典帝国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斯巴达贵族</a:t>
            </a:r>
            <a:r>
              <a:rPr lang="en-US" altLang="zh-CN" dirty="0"/>
              <a:t>/</a:t>
            </a:r>
            <a:r>
              <a:rPr lang="zh-CN" altLang="en-US" dirty="0"/>
              <a:t>雅典民主</a:t>
            </a:r>
            <a:r>
              <a:rPr lang="en-US" altLang="zh-CN" dirty="0"/>
              <a:t> – </a:t>
            </a:r>
            <a:r>
              <a:rPr lang="zh-CN" altLang="en-US" dirty="0"/>
              <a:t>伯罗奔尼撒同盟 </a:t>
            </a:r>
            <a:r>
              <a:rPr lang="en-US" altLang="zh-CN" dirty="0"/>
              <a:t>– </a:t>
            </a:r>
            <a:r>
              <a:rPr lang="zh-CN" altLang="en-US" dirty="0"/>
              <a:t>伯罗奔尼撒战争 </a:t>
            </a:r>
            <a:r>
              <a:rPr lang="en-US" altLang="zh-CN" dirty="0"/>
              <a:t>– </a:t>
            </a:r>
            <a:r>
              <a:rPr lang="zh-CN" altLang="en-US" dirty="0"/>
              <a:t>梅洛斯岛屠杀 </a:t>
            </a:r>
            <a:r>
              <a:rPr lang="en-US" altLang="zh-CN" dirty="0"/>
              <a:t>– </a:t>
            </a:r>
            <a:r>
              <a:rPr lang="zh-CN" altLang="en-US" dirty="0"/>
              <a:t>三十僭主之乱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苏格拉底的罪名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不敬城邦所奉神灵、另立</a:t>
            </a:r>
            <a:r>
              <a:rPr kumimoji="1" lang="zh-CN" altLang="en-US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新神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腐蚀</a:t>
            </a:r>
            <a:r>
              <a:rPr kumimoji="1" lang="zh-CN" altLang="en-US" dirty="0">
                <a:solidFill>
                  <a:srgbClr val="FF0000"/>
                </a:solidFill>
              </a:rPr>
              <a:t>青年</a:t>
            </a:r>
            <a:r>
              <a:rPr kumimoji="1" lang="zh-CN" altLang="en-US" dirty="0"/>
              <a:t>造成恶劣影响</a:t>
            </a:r>
            <a:endParaRPr kumimoji="1" lang="en-US" altLang="zh-CN" dirty="0"/>
          </a:p>
          <a:p>
            <a:r>
              <a:rPr lang="zh-CN" altLang="en-US" dirty="0"/>
              <a:t>键政</a:t>
            </a:r>
            <a:r>
              <a:rPr lang="en-US" altLang="zh-CN" dirty="0"/>
              <a:t>+</a:t>
            </a:r>
            <a:r>
              <a:rPr lang="zh-CN" altLang="en-US" dirty="0"/>
              <a:t>杠精</a:t>
            </a:r>
            <a:endParaRPr lang="en-US" altLang="zh-CN" dirty="0"/>
          </a:p>
          <a:p>
            <a:pPr lvl="1"/>
            <a:r>
              <a:rPr kumimoji="1" lang="en-US" altLang="zh-CN" dirty="0" err="1"/>
              <a:t>Eironeia</a:t>
            </a:r>
            <a:r>
              <a:rPr kumimoji="1" lang="zh-CN" altLang="en-US" dirty="0"/>
              <a:t>：批判眼前现实为己任</a:t>
            </a:r>
            <a:r>
              <a:rPr kumimoji="1"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kumimoji="1" lang="zh-CN" altLang="en-US" sz="1800" dirty="0">
                <a:solidFill>
                  <a:schemeClr val="bg1">
                    <a:lumMod val="50000"/>
                  </a:schemeClr>
                </a:solidFill>
              </a:rPr>
              <a:t>雅典牛虻</a:t>
            </a:r>
            <a:endParaRPr kumimoji="1"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两次投票：</a:t>
            </a:r>
            <a:r>
              <a:rPr lang="en-US" altLang="zh-CN" dirty="0"/>
              <a:t>60</a:t>
            </a:r>
            <a:r>
              <a:rPr lang="zh-CN" altLang="en-US" dirty="0"/>
              <a:t>票之差有罪，</a:t>
            </a:r>
            <a:r>
              <a:rPr lang="en-US" altLang="zh-CN" dirty="0"/>
              <a:t>220</a:t>
            </a:r>
            <a:r>
              <a:rPr lang="zh-CN" altLang="en-US" dirty="0"/>
              <a:t>票之差判死</a:t>
            </a:r>
            <a:endParaRPr lang="ja-JP" altLang="en-US" dirty="0"/>
          </a:p>
        </p:txBody>
      </p:sp>
      <p:pic>
        <p:nvPicPr>
          <p:cNvPr id="4" name="コンテンツ プレースホルダー 12">
            <a:extLst>
              <a:ext uri="{FF2B5EF4-FFF2-40B4-BE49-F238E27FC236}">
                <a16:creationId xmlns:a16="http://schemas.microsoft.com/office/drawing/2014/main" id="{4A88554B-C457-4C19-8818-EDA00937D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16" y="3379839"/>
            <a:ext cx="3630796" cy="236727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F53436-139C-4C30-8DF6-4CE7E6D62694}"/>
              </a:ext>
            </a:extLst>
          </p:cNvPr>
          <p:cNvSpPr/>
          <p:nvPr/>
        </p:nvSpPr>
        <p:spPr>
          <a:xfrm>
            <a:off x="8929964" y="5862172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苏</a:t>
            </a:r>
            <a:r>
              <a:rPr lang="ja-JP" altLang="en-US" dirty="0"/>
              <a:t>格拉底之死</a:t>
            </a:r>
          </a:p>
        </p:txBody>
      </p:sp>
    </p:spTree>
    <p:extLst>
      <p:ext uri="{BB962C8B-B14F-4D97-AF65-F5344CB8AC3E}">
        <p14:creationId xmlns:p14="http://schemas.microsoft.com/office/powerpoint/2010/main" val="299715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7DE45-35E5-48A7-B537-9C3C0BAF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诗人必须死</a:t>
            </a: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</a:rPr>
              <a:t>颂诗除外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EB692-8954-4FF1-AA44-F4611DD3C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85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模仿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苏：凡用同一名称称呼多数事物的场合，总假定</a:t>
            </a:r>
            <a:r>
              <a:rPr kumimoji="1" lang="zh-CN" altLang="en-US" b="1" dirty="0"/>
              <a:t>只有一个</a:t>
            </a:r>
            <a:r>
              <a:rPr kumimoji="1" lang="zh-CN" altLang="en-US" dirty="0"/>
              <a:t>形式</a:t>
            </a:r>
            <a:r>
              <a:rPr kumimoji="1" lang="en-US" altLang="zh-CN" dirty="0"/>
              <a:t>/</a:t>
            </a:r>
            <a:r>
              <a:rPr kumimoji="1" lang="zh-CN" altLang="en-US" dirty="0"/>
              <a:t>理念</a:t>
            </a:r>
            <a:endParaRPr kumimoji="1" lang="en-US" altLang="zh-CN" dirty="0"/>
          </a:p>
          <a:p>
            <a:pPr lvl="1"/>
            <a:r>
              <a:rPr lang="zh-CN" altLang="en-US" dirty="0"/>
              <a:t>苏：理念</a:t>
            </a:r>
            <a:r>
              <a:rPr lang="en-US" altLang="zh-CN" dirty="0"/>
              <a:t>/</a:t>
            </a:r>
            <a:r>
              <a:rPr lang="zh-CN" altLang="en-US" dirty="0"/>
              <a:t>形式本身则不是任何匠人能制造得出的</a:t>
            </a:r>
            <a:endParaRPr lang="en-US" altLang="zh-CN" dirty="0"/>
          </a:p>
          <a:p>
            <a:pPr lvl="1"/>
            <a:r>
              <a:rPr lang="zh-CN" altLang="en-US" dirty="0"/>
              <a:t>三个层级：</a:t>
            </a:r>
            <a:r>
              <a:rPr lang="zh-CN" altLang="en-US" dirty="0">
                <a:solidFill>
                  <a:srgbClr val="FF0000"/>
                </a:solidFill>
              </a:rPr>
              <a:t>自然</a:t>
            </a:r>
            <a:r>
              <a:rPr lang="en-US" altLang="zh-CN" dirty="0"/>
              <a:t>/</a:t>
            </a:r>
            <a:r>
              <a:rPr lang="zh-CN" altLang="en-US" dirty="0"/>
              <a:t>理念的床 </a:t>
            </a:r>
            <a:r>
              <a:rPr lang="en-US" altLang="zh-CN" dirty="0"/>
              <a:t>– </a:t>
            </a:r>
            <a:r>
              <a:rPr lang="zh-CN" altLang="en-US" dirty="0"/>
              <a:t>木匠的床 </a:t>
            </a:r>
            <a:r>
              <a:rPr lang="en-US" altLang="zh-CN" dirty="0"/>
              <a:t>– </a:t>
            </a:r>
            <a:r>
              <a:rPr lang="zh-CN" altLang="en-US" dirty="0"/>
              <a:t>画家的床</a:t>
            </a:r>
            <a:endParaRPr lang="en-US" altLang="zh-CN" dirty="0"/>
          </a:p>
          <a:p>
            <a:pPr lvl="1"/>
            <a:r>
              <a:rPr kumimoji="1" lang="zh-CN" altLang="en-US" dirty="0"/>
              <a:t>*模仿者：与自然隔着两层的作品的制作者</a:t>
            </a:r>
            <a:endParaRPr kumimoji="1" lang="en-US" altLang="zh-CN" dirty="0"/>
          </a:p>
          <a:p>
            <a:r>
              <a:rPr lang="zh-CN" altLang="en-US" dirty="0"/>
              <a:t>责难荷马的生产力         </a:t>
            </a:r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苏：只知道通过</a:t>
            </a:r>
            <a:r>
              <a:rPr lang="zh-CN" altLang="en-US" sz="1900" b="1" dirty="0">
                <a:solidFill>
                  <a:schemeClr val="bg1">
                    <a:lumMod val="50000"/>
                  </a:schemeClr>
                </a:solidFill>
              </a:rPr>
              <a:t>词语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认识事物</a:t>
            </a:r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如果去掉了诗的音乐色彩</a:t>
            </a:r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lvl="1"/>
            <a:r>
              <a:rPr kumimoji="1" lang="zh-CN" altLang="en-US" dirty="0"/>
              <a:t>医疗：阿斯克勒庇斯</a:t>
            </a:r>
            <a:endParaRPr kumimoji="1" lang="en-US" altLang="zh-CN" dirty="0"/>
          </a:p>
          <a:p>
            <a:pPr lvl="1"/>
            <a:r>
              <a:rPr lang="zh-CN" altLang="en-US" dirty="0"/>
              <a:t>城邦治理：莱库古、哈朗德斯、梭伦</a:t>
            </a:r>
            <a:endParaRPr lang="en-US" altLang="zh-CN" dirty="0"/>
          </a:p>
          <a:p>
            <a:pPr lvl="1"/>
            <a:r>
              <a:rPr kumimoji="1" lang="zh-CN" altLang="en-US" dirty="0"/>
              <a:t>技艺发明：泰勒斯、阿那哈尔希斯</a:t>
            </a:r>
            <a:endParaRPr kumimoji="1" lang="en-US" altLang="zh-CN" dirty="0"/>
          </a:p>
          <a:p>
            <a:pPr lvl="1"/>
            <a:r>
              <a:rPr lang="zh-CN" altLang="en-US" dirty="0"/>
              <a:t>学术</a:t>
            </a:r>
            <a:r>
              <a:rPr lang="en-US" altLang="zh-CN" dirty="0"/>
              <a:t>-</a:t>
            </a:r>
            <a:r>
              <a:rPr lang="zh-CN" altLang="en-US" dirty="0"/>
              <a:t>生活传统：毕达哥拉斯模式</a:t>
            </a:r>
            <a:endParaRPr lang="en-US" altLang="zh-CN" dirty="0"/>
          </a:p>
          <a:p>
            <a:r>
              <a:rPr kumimoji="1" lang="zh-CN" altLang="en-US" dirty="0"/>
              <a:t>苏：</a:t>
            </a:r>
            <a:r>
              <a:rPr kumimoji="1" lang="zh-CN" altLang="en-US" dirty="0">
                <a:solidFill>
                  <a:srgbClr val="FF0000"/>
                </a:solidFill>
              </a:rPr>
              <a:t>模仿术</a:t>
            </a:r>
            <a:r>
              <a:rPr kumimoji="1" lang="zh-CN" altLang="en-US" dirty="0"/>
              <a:t>乃是低贱父母所生的低贱的孩子</a:t>
            </a:r>
            <a:endParaRPr kumimoji="1" lang="en-US" altLang="zh-CN" dirty="0"/>
          </a:p>
          <a:p>
            <a:pPr lvl="1"/>
            <a:r>
              <a:rPr lang="zh-CN" altLang="en-US" dirty="0"/>
              <a:t>“对着主人狂吠的爱叫的狗”，“统治饱学之士的群盲”</a:t>
            </a:r>
            <a:endParaRPr lang="en-US" altLang="zh-CN" dirty="0"/>
          </a:p>
          <a:p>
            <a:pPr lvl="1"/>
            <a:r>
              <a:rPr kumimoji="1" lang="zh-CN" altLang="en-US" dirty="0"/>
              <a:t>“缜密地思考自己贫穷的</a:t>
            </a:r>
            <a:r>
              <a:rPr kumimoji="1" lang="zh-CN" altLang="en-US" dirty="0">
                <a:solidFill>
                  <a:srgbClr val="FF0000"/>
                </a:solidFill>
              </a:rPr>
              <a:t>人力</a:t>
            </a:r>
            <a:r>
              <a:rPr kumimoji="1" lang="zh-CN" altLang="en-US" dirty="0"/>
              <a:t>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264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7DE45-35E5-48A7-B537-9C3C0BAF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千年之旅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EB692-8954-4FF1-AA44-F4611DD3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灵魂不朽</a:t>
            </a:r>
            <a:endParaRPr kumimoji="1" lang="en-US" altLang="zh-CN" dirty="0"/>
          </a:p>
          <a:p>
            <a:pPr lvl="1"/>
            <a:r>
              <a:rPr lang="zh-CN" altLang="en-US" dirty="0"/>
              <a:t>苏：身体因食物的恶而被其</a:t>
            </a:r>
            <a:r>
              <a:rPr lang="zh-CN" altLang="en-US" dirty="0">
                <a:solidFill>
                  <a:srgbClr val="FF0000"/>
                </a:solidFill>
              </a:rPr>
              <a:t>自己</a:t>
            </a:r>
            <a:r>
              <a:rPr lang="zh-CN" altLang="en-US" dirty="0"/>
              <a:t>的恶</a:t>
            </a:r>
            <a:r>
              <a:rPr lang="en-US" altLang="zh-CN" dirty="0"/>
              <a:t>(</a:t>
            </a:r>
            <a:r>
              <a:rPr lang="zh-CN" altLang="en-US" dirty="0"/>
              <a:t>疾病</a:t>
            </a:r>
            <a:r>
              <a:rPr lang="en-US" altLang="zh-CN" dirty="0"/>
              <a:t>)</a:t>
            </a:r>
            <a:r>
              <a:rPr lang="zh-CN" altLang="en-US" dirty="0"/>
              <a:t>所毁灭</a:t>
            </a:r>
            <a:r>
              <a:rPr lang="en-US" altLang="zh-CN" dirty="0"/>
              <a:t>……</a:t>
            </a:r>
            <a:r>
              <a:rPr lang="zh-CN" altLang="en-US" dirty="0"/>
              <a:t>肉体之恶不能造成灵魂之恶</a:t>
            </a:r>
            <a:r>
              <a:rPr lang="en-US" altLang="zh-CN" dirty="0"/>
              <a:t>……</a:t>
            </a:r>
            <a:r>
              <a:rPr lang="zh-CN" altLang="en-US" dirty="0"/>
              <a:t>灵魂不能被</a:t>
            </a:r>
            <a:r>
              <a:rPr lang="zh-CN" altLang="en-US" dirty="0">
                <a:solidFill>
                  <a:srgbClr val="FF0000"/>
                </a:solidFill>
              </a:rPr>
              <a:t>外来</a:t>
            </a:r>
            <a:r>
              <a:rPr lang="zh-CN" altLang="en-US" dirty="0"/>
              <a:t>之恶所灭亡</a:t>
            </a:r>
            <a:endParaRPr lang="en-US" altLang="zh-CN" dirty="0"/>
          </a:p>
          <a:p>
            <a:pPr lvl="1"/>
            <a:r>
              <a:rPr lang="zh-CN" altLang="en-US" dirty="0"/>
              <a:t>苏：将死之人的灵魂不会因为死亡而变得更不正义</a:t>
            </a:r>
            <a:endParaRPr lang="en-US" altLang="zh-CN" dirty="0"/>
          </a:p>
          <a:p>
            <a:pPr lvl="1"/>
            <a:r>
              <a:rPr lang="zh-CN" altLang="en-US" dirty="0"/>
              <a:t>苏：灵魂的总数不增不减</a:t>
            </a:r>
            <a:endParaRPr kumimoji="1" lang="en-US" altLang="zh-CN" dirty="0"/>
          </a:p>
          <a:p>
            <a:r>
              <a:rPr lang="zh-CN" altLang="en-US" dirty="0"/>
              <a:t>罔世福音</a:t>
            </a:r>
            <a:endParaRPr lang="en-US" altLang="zh-CN" dirty="0"/>
          </a:p>
          <a:p>
            <a:pPr lvl="1"/>
            <a:r>
              <a:rPr kumimoji="1" lang="en-US" altLang="zh-CN" dirty="0"/>
              <a:t>[</a:t>
            </a:r>
            <a:r>
              <a:rPr kumimoji="1" lang="zh-CN" altLang="en-US" dirty="0"/>
              <a:t>勇士厄洛斯战死，第十天找到尸体、第十二天火葬堆上复活</a:t>
            </a:r>
            <a:r>
              <a:rPr kumimoji="1" lang="en-US" altLang="zh-CN" dirty="0"/>
              <a:t>]</a:t>
            </a:r>
          </a:p>
          <a:p>
            <a:pPr lvl="1"/>
            <a:r>
              <a:rPr kumimoji="1" lang="zh-CN" altLang="en-US" dirty="0"/>
              <a:t>天地各两个出入口、法官们居于天地间、义人右边升天不义者左边下地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历尽千年行程的灵魂汇集草场上交流七天感受、准备重新</a:t>
            </a:r>
            <a:r>
              <a:rPr kumimoji="1" lang="zh-CN" altLang="en-US" dirty="0">
                <a:solidFill>
                  <a:srgbClr val="FF0000"/>
                </a:solidFill>
              </a:rPr>
              <a:t>投胎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步行五天到达一个光柱、诸天之枢纽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47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7DE45-35E5-48A7-B537-9C3C0BAF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千年之旅（续）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EB692-8954-4FF1-AA44-F4611DD3C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zh-CN" altLang="en-US" dirty="0"/>
              <a:t>罔世福音（续）</a:t>
            </a:r>
            <a:endParaRPr lang="en-US" altLang="zh-CN" dirty="0"/>
          </a:p>
          <a:p>
            <a:pPr lvl="1"/>
            <a:r>
              <a:rPr lang="zh-CN" altLang="en-US" u="sng" dirty="0"/>
              <a:t>必然</a:t>
            </a:r>
            <a:r>
              <a:rPr lang="zh-CN" altLang="en-US" dirty="0"/>
              <a:t>之纺锤、八重天球壳、歌女海妖塞壬、命运三女神</a:t>
            </a:r>
            <a:endParaRPr lang="en-US" altLang="zh-CN" dirty="0"/>
          </a:p>
          <a:p>
            <a:pPr lvl="1"/>
            <a:r>
              <a:rPr lang="zh-CN" altLang="en-US" dirty="0"/>
              <a:t>“不是神决定你们的命运，是你们自己选择命运”</a:t>
            </a:r>
            <a:endParaRPr lang="en-US" altLang="zh-CN" dirty="0"/>
          </a:p>
          <a:p>
            <a:pPr lvl="2"/>
            <a:r>
              <a:rPr lang="zh-CN" altLang="en-US" dirty="0"/>
              <a:t>拉赫希斯：抓阄排队，逐个选择自己下辈子的</a:t>
            </a:r>
            <a:r>
              <a:rPr lang="zh-CN" altLang="en-US" dirty="0">
                <a:solidFill>
                  <a:srgbClr val="FF0000"/>
                </a:solidFill>
              </a:rPr>
              <a:t>生活模式</a:t>
            </a:r>
            <a:r>
              <a:rPr lang="zh-CN" altLang="en-US" dirty="0"/>
              <a:t>、发配个人</a:t>
            </a:r>
            <a:r>
              <a:rPr lang="zh-CN" altLang="en-US" dirty="0">
                <a:solidFill>
                  <a:srgbClr val="FF0000"/>
                </a:solidFill>
              </a:rPr>
              <a:t>监护神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克洛索：批准每个灵魂的选择</a:t>
            </a:r>
            <a:endParaRPr lang="en-US" altLang="zh-CN" dirty="0"/>
          </a:p>
          <a:p>
            <a:pPr lvl="2"/>
            <a:r>
              <a:rPr lang="zh-CN" altLang="en-US" dirty="0"/>
              <a:t>阿特洛泊斯：使得命运既定、不可逆转</a:t>
            </a:r>
            <a:endParaRPr lang="en-US" altLang="zh-CN" dirty="0"/>
          </a:p>
          <a:p>
            <a:pPr lvl="1"/>
            <a:r>
              <a:rPr lang="en-US" altLang="zh-CN" dirty="0"/>
              <a:t>Lethe/</a:t>
            </a:r>
            <a:r>
              <a:rPr lang="zh-CN" altLang="en-US" dirty="0"/>
              <a:t>遗忘之平原  </a:t>
            </a:r>
            <a:r>
              <a:rPr lang="en-US" altLang="zh-CN" dirty="0"/>
              <a:t>- </a:t>
            </a:r>
            <a:r>
              <a:rPr lang="en-US" altLang="zh-CN" dirty="0" err="1"/>
              <a:t>Ameles</a:t>
            </a:r>
            <a:r>
              <a:rPr lang="en-US" altLang="zh-CN" dirty="0"/>
              <a:t>/</a:t>
            </a:r>
            <a:r>
              <a:rPr lang="zh-CN" altLang="en-US" dirty="0"/>
              <a:t>疏忽之河</a:t>
            </a:r>
            <a:endParaRPr lang="en-US" altLang="zh-CN" dirty="0"/>
          </a:p>
          <a:p>
            <a:pPr lvl="1"/>
            <a:r>
              <a:rPr lang="zh-CN" altLang="en-US" dirty="0"/>
              <a:t>昏睡、半夜响雷天摇地动，所有灵魂被抛起来像流星四射</a:t>
            </a:r>
            <a:endParaRPr lang="en-US" altLang="zh-CN" dirty="0"/>
          </a:p>
          <a:p>
            <a:r>
              <a:rPr lang="zh-CN" altLang="en-US" dirty="0"/>
              <a:t>最终教条</a:t>
            </a:r>
            <a:endParaRPr lang="en-US" altLang="zh-CN" dirty="0"/>
          </a:p>
          <a:p>
            <a:pPr lvl="1"/>
            <a:r>
              <a:rPr lang="zh-CN" altLang="en-US" dirty="0"/>
              <a:t>苏：灵魂是不死的，它</a:t>
            </a:r>
            <a:r>
              <a:rPr lang="zh-CN" altLang="en-US" dirty="0">
                <a:solidFill>
                  <a:srgbClr val="FF0000"/>
                </a:solidFill>
              </a:rPr>
              <a:t>承受</a:t>
            </a:r>
            <a:r>
              <a:rPr lang="zh-CN" altLang="en-US" dirty="0"/>
              <a:t>一切的善恶。让我们永远坚持走向上的路，追求正义和智慧。如此我们才能得到自己和</a:t>
            </a:r>
            <a:r>
              <a:rPr lang="zh-CN" altLang="en-US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神的爱</a:t>
            </a:r>
            <a:r>
              <a:rPr lang="zh-CN" altLang="en-US" dirty="0"/>
              <a:t>，无论今世于此亦或死后报偿之时；才可以</a:t>
            </a:r>
            <a:r>
              <a:rPr lang="zh-CN" altLang="en-US" dirty="0">
                <a:solidFill>
                  <a:srgbClr val="FF0000"/>
                </a:solidFill>
              </a:rPr>
              <a:t>诸事遂顺</a:t>
            </a:r>
            <a:r>
              <a:rPr lang="zh-CN" altLang="en-US" dirty="0"/>
              <a:t>，无论今世于此亦或将来那千年之旅中。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246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CA0D1-FD8C-4F82-B009-4996C2AF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SP5</a:t>
            </a:r>
            <a:r>
              <a:rPr kumimoji="1" lang="zh-CN" altLang="en-US" dirty="0"/>
              <a:t>：柏</a:t>
            </a:r>
            <a:r>
              <a:rPr lang="zh-CN" altLang="en-US" dirty="0">
                <a:latin typeface="+mn-ea"/>
              </a:rPr>
              <a:t>氏</a:t>
            </a:r>
            <a:r>
              <a:rPr kumimoji="1" lang="zh-CN" altLang="en-US" dirty="0"/>
              <a:t>宇宙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4E3FD-0CA7-4621-9B40-87D93CC2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“异国色彩”</a:t>
            </a:r>
            <a:endParaRPr lang="en-US" altLang="zh-CN" dirty="0"/>
          </a:p>
          <a:p>
            <a:pPr lvl="1"/>
            <a:r>
              <a:rPr lang="zh-CN" altLang="en-US" dirty="0"/>
              <a:t>毕达哥拉斯主义：几何造物者</a:t>
            </a:r>
            <a:r>
              <a:rPr lang="en-US" altLang="zh-CN" dirty="0"/>
              <a:t>D</a:t>
            </a:r>
            <a:r>
              <a:rPr lang="en-US" altLang="ja-JP" dirty="0"/>
              <a:t>emiurge</a:t>
            </a:r>
          </a:p>
          <a:p>
            <a:pPr lvl="1"/>
            <a:r>
              <a:rPr lang="zh-CN" altLang="en-US" dirty="0"/>
              <a:t>                            亚特兰蒂斯城</a:t>
            </a:r>
            <a:endParaRPr lang="en-US" altLang="zh-CN" dirty="0"/>
          </a:p>
          <a:p>
            <a:pPr lvl="1"/>
            <a:r>
              <a:rPr lang="zh-CN" altLang="en-US" dirty="0"/>
              <a:t>北非的犹太教：神论</a:t>
            </a:r>
            <a:endParaRPr lang="en-US" altLang="zh-CN" dirty="0"/>
          </a:p>
          <a:p>
            <a:pPr lvl="1"/>
            <a:endParaRPr lang="en-US" altLang="ja-JP" dirty="0"/>
          </a:p>
          <a:p>
            <a:r>
              <a:rPr lang="zh-CN" altLang="en-US" dirty="0"/>
              <a:t>政治实践</a:t>
            </a:r>
            <a:endParaRPr lang="en-US" altLang="zh-CN" dirty="0"/>
          </a:p>
          <a:p>
            <a:pPr lvl="1"/>
            <a:r>
              <a:rPr lang="zh-CN" altLang="en-US" dirty="0"/>
              <a:t>希拉库萨港搞砸了</a:t>
            </a:r>
            <a:endParaRPr lang="en-US" altLang="zh-CN" dirty="0"/>
          </a:p>
          <a:p>
            <a:pPr lvl="1"/>
            <a:r>
              <a:rPr lang="zh-CN" altLang="en-US" dirty="0"/>
              <a:t>罗马五贤帝：马可</a:t>
            </a:r>
            <a:r>
              <a:rPr lang="en-US" altLang="zh-CN" dirty="0"/>
              <a:t>·</a:t>
            </a:r>
            <a:r>
              <a:rPr lang="zh-CN" altLang="en-US" dirty="0"/>
              <a:t>奥勒留</a:t>
            </a:r>
            <a:endParaRPr lang="en-US" altLang="zh-CN" dirty="0"/>
          </a:p>
          <a:p>
            <a:pPr lvl="1"/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03EFA6-5EEB-4573-BA77-C51F0281F4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t="9020" r="6352" b="18040"/>
          <a:stretch/>
        </p:blipFill>
        <p:spPr>
          <a:xfrm rot="10800000">
            <a:off x="7100074" y="3108209"/>
            <a:ext cx="4346713" cy="28121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F9B878-3194-496F-99F1-F2C82377258A}"/>
              </a:ext>
            </a:extLst>
          </p:cNvPr>
          <p:cNvSpPr/>
          <p:nvPr/>
        </p:nvSpPr>
        <p:spPr>
          <a:xfrm>
            <a:off x="8604016" y="593594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纺锤宇宙观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488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理想国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纲要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93E1C2-4BD8-4997-A030-3B05382F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第一卷：论正义                             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Thrasymachus</a:t>
            </a:r>
          </a:p>
          <a:p>
            <a:r>
              <a:rPr kumimoji="1" lang="zh-CN" altLang="en-US" dirty="0"/>
              <a:t>第二</a:t>
            </a:r>
            <a:r>
              <a:rPr kumimoji="1" lang="en-US" altLang="zh-CN" dirty="0"/>
              <a:t>~</a:t>
            </a:r>
            <a:r>
              <a:rPr kumimoji="1" lang="zh-CN" altLang="en-US" dirty="0"/>
              <a:t>四</a:t>
            </a:r>
            <a:r>
              <a:rPr lang="zh-CN" altLang="en-US" dirty="0"/>
              <a:t>卷：</a:t>
            </a:r>
            <a:r>
              <a:rPr kumimoji="1" lang="zh-CN" altLang="en-US" dirty="0"/>
              <a:t>论人工城邦                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Adeimantus</a:t>
            </a:r>
          </a:p>
          <a:p>
            <a:r>
              <a:rPr lang="zh-CN" altLang="en-US" dirty="0"/>
              <a:t>第五卷上：论共产、哲人王           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Glaucon</a:t>
            </a:r>
          </a:p>
          <a:p>
            <a:r>
              <a:rPr lang="zh-CN" altLang="en-US" dirty="0"/>
              <a:t>第五下</a:t>
            </a:r>
            <a:r>
              <a:rPr lang="en-US" altLang="zh-CN" dirty="0"/>
              <a:t>~</a:t>
            </a:r>
            <a:r>
              <a:rPr lang="zh-CN" altLang="en-US" dirty="0"/>
              <a:t>七卷：论哲学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第八</a:t>
            </a:r>
            <a:r>
              <a:rPr lang="en-US" altLang="zh-CN" dirty="0"/>
              <a:t>~</a:t>
            </a:r>
            <a:r>
              <a:rPr lang="zh-CN" altLang="en-US" dirty="0"/>
              <a:t>九卷：论政体</a:t>
            </a:r>
            <a:endParaRPr lang="en-US" altLang="zh-CN" dirty="0"/>
          </a:p>
          <a:p>
            <a:r>
              <a:rPr kumimoji="1" lang="zh-CN" altLang="en-US" dirty="0"/>
              <a:t>第十卷上：论模仿</a:t>
            </a:r>
            <a:endParaRPr kumimoji="1" lang="en-US" altLang="zh-CN" dirty="0"/>
          </a:p>
          <a:p>
            <a:r>
              <a:rPr lang="zh-CN" altLang="en-US" dirty="0"/>
              <a:t>第十卷下：论灵魂、</a:t>
            </a:r>
            <a:r>
              <a:rPr lang="en-US" altLang="zh-CN" dirty="0" err="1"/>
              <a:t>Heros</a:t>
            </a:r>
            <a:r>
              <a:rPr lang="zh-CN" altLang="en-US" dirty="0"/>
              <a:t>神话</a:t>
            </a:r>
            <a:endParaRPr kumimoji="1" lang="en-US" altLang="zh-CN" dirty="0"/>
          </a:p>
          <a:p>
            <a:endParaRPr lang="en-US" altLang="ja-JP" dirty="0"/>
          </a:p>
          <a:p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视角：道德、政治与法、社会改革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、本体论哲学、教育学、诗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神话、戏剧写作、古典语文、逻辑分析、施派诠释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9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F0F19-DEB7-47EF-BE87-2389987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苏格拉底</a:t>
            </a:r>
            <a:r>
              <a:rPr lang="en-US" altLang="zh-CN" dirty="0">
                <a:solidFill>
                  <a:srgbClr val="00B0F0"/>
                </a:solidFill>
              </a:rPr>
              <a:t>Socrates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克法洛斯</a:t>
            </a:r>
            <a:r>
              <a:rPr lang="en-US" altLang="zh-CN" dirty="0">
                <a:solidFill>
                  <a:srgbClr val="00B050"/>
                </a:solidFill>
              </a:rPr>
              <a:t>Cephalus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玻勒马霍斯</a:t>
            </a:r>
            <a:r>
              <a:rPr lang="en-US" altLang="zh-CN" dirty="0">
                <a:solidFill>
                  <a:srgbClr val="00B050"/>
                </a:solidFill>
              </a:rPr>
              <a:t>Polemarchus(</a:t>
            </a:r>
            <a:r>
              <a:rPr lang="zh-CN" altLang="en-US" dirty="0">
                <a:solidFill>
                  <a:srgbClr val="00B050"/>
                </a:solidFill>
              </a:rPr>
              <a:t>克法洛斯之子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色拉叙马霍斯</a:t>
            </a:r>
            <a:r>
              <a:rPr lang="en-US" altLang="zh-CN" dirty="0">
                <a:solidFill>
                  <a:srgbClr val="FF0000"/>
                </a:solidFill>
              </a:rPr>
              <a:t>Thrasymachus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B0F0"/>
                </a:solidFill>
              </a:rPr>
              <a:t>格劳孔</a:t>
            </a:r>
            <a:r>
              <a:rPr lang="en-US" altLang="zh-CN" dirty="0">
                <a:solidFill>
                  <a:srgbClr val="00B0F0"/>
                </a:solidFill>
              </a:rPr>
              <a:t>Glaucon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克勒托丰</a:t>
            </a:r>
            <a:r>
              <a:rPr lang="en-US" altLang="zh-CN" dirty="0" err="1">
                <a:solidFill>
                  <a:srgbClr val="FF0000"/>
                </a:solidFill>
              </a:rPr>
              <a:t>Kleitophon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吕西阿德斯、欧若德莫、哈曼提得斯、尼克拉托斯</a:t>
            </a:r>
            <a:endParaRPr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96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1025FE0-318E-42AA-A62E-F694D214A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3928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3200" dirty="0"/>
              <a:t>这段科学史说明了一条普遍准则：</a:t>
            </a:r>
            <a:br>
              <a:rPr lang="en-US" altLang="zh-CN" sz="3200" dirty="0"/>
            </a:br>
            <a:r>
              <a:rPr lang="zh-CN" altLang="en-US" sz="3200" dirty="0">
                <a:solidFill>
                  <a:srgbClr val="FF0000"/>
                </a:solidFill>
              </a:rPr>
              <a:t>任何假说无论多么荒谬，都</a:t>
            </a:r>
            <a:r>
              <a:rPr lang="zh-CN" altLang="en-US" sz="3200" b="1" u="sng" dirty="0">
                <a:solidFill>
                  <a:srgbClr val="FF0000"/>
                </a:solidFill>
              </a:rPr>
              <a:t>可以</a:t>
            </a:r>
            <a:r>
              <a:rPr lang="zh-CN" altLang="en-US" sz="3200" dirty="0">
                <a:solidFill>
                  <a:srgbClr val="FF0000"/>
                </a:solidFill>
              </a:rPr>
              <a:t>有用</a:t>
            </a:r>
            <a:br>
              <a:rPr lang="en-US" altLang="zh-CN" sz="3200" dirty="0"/>
            </a:br>
            <a:r>
              <a:rPr lang="zh-CN" altLang="en-US" sz="3200" dirty="0"/>
              <a:t>如若它能使发现者以</a:t>
            </a:r>
            <a:r>
              <a:rPr lang="zh-CN" altLang="en-US" sz="3200" b="1" dirty="0"/>
              <a:t>崭新</a:t>
            </a:r>
            <a:r>
              <a:rPr lang="zh-CN" altLang="en-US" sz="3200" dirty="0"/>
              <a:t>的方式去思考事物</a:t>
            </a:r>
            <a:br>
              <a:rPr lang="en-US" altLang="zh-CN" sz="3200" dirty="0"/>
            </a:br>
            <a:r>
              <a:rPr lang="zh-CN" altLang="en-US" sz="3200" dirty="0"/>
              <a:t>但是，当它幸运地已然尽此责任之后</a:t>
            </a:r>
            <a:br>
              <a:rPr lang="en-US" altLang="zh-CN" sz="3200" dirty="0"/>
            </a:br>
            <a:r>
              <a:rPr lang="zh-CN" altLang="en-US" sz="3200" dirty="0"/>
              <a:t>就很容易成为继续前进的</a:t>
            </a:r>
            <a:r>
              <a:rPr lang="zh-CN" altLang="en-US" sz="3200" b="1" dirty="0"/>
              <a:t>障碍</a:t>
            </a:r>
            <a:r>
              <a:rPr lang="zh-CN" altLang="en-US" sz="3200" dirty="0"/>
              <a:t>了</a:t>
            </a:r>
            <a:endParaRPr lang="en-US" altLang="zh-CN" sz="3200" dirty="0"/>
          </a:p>
          <a:p>
            <a:pPr marL="0" indent="0" algn="r">
              <a:buNone/>
            </a:pPr>
            <a:r>
              <a:rPr lang="en-US" altLang="zh-CN" sz="3200" dirty="0"/>
              <a:t>—— </a:t>
            </a:r>
            <a:r>
              <a:rPr lang="zh-CN" altLang="en-US" sz="3200" dirty="0"/>
              <a:t>罗素</a:t>
            </a:r>
            <a:r>
              <a:rPr lang="en-US" altLang="zh-CN" sz="3200" dirty="0"/>
              <a:t>《</a:t>
            </a:r>
            <a:r>
              <a:rPr lang="zh-CN" altLang="en-US" sz="3200" dirty="0"/>
              <a:t>西方哲学史</a:t>
            </a:r>
            <a:r>
              <a:rPr lang="en-US" altLang="zh-CN" sz="3200" dirty="0"/>
              <a:t>》</a:t>
            </a:r>
            <a:br>
              <a:rPr lang="en-US" altLang="zh-CN" sz="3200" dirty="0"/>
            </a:br>
            <a:endParaRPr lang="en-US" altLang="zh-CN" sz="2000" dirty="0"/>
          </a:p>
          <a:p>
            <a:pPr marL="0" indent="0" algn="r">
              <a:buNone/>
            </a:pPr>
            <a:endParaRPr lang="en-US" altLang="zh-CN" sz="2000" dirty="0"/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不断绕过阻拦之物，我们得以前进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br>
              <a:rPr lang="en-US" altLang="zh-CN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—— </a:t>
            </a:r>
            <a:r>
              <a:rPr lang="ja-JP" altLang="en-US" sz="2000" dirty="0">
                <a:solidFill>
                  <a:schemeClr val="bg1">
                    <a:lumMod val="65000"/>
                  </a:schemeClr>
                </a:solidFill>
              </a:rPr>
              <a:t>加缪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《</a:t>
            </a:r>
            <a:r>
              <a:rPr lang="ja-JP" altLang="en-US" sz="2000" dirty="0">
                <a:solidFill>
                  <a:schemeClr val="bg1">
                    <a:lumMod val="65000"/>
                  </a:schemeClr>
                </a:solidFill>
              </a:rPr>
              <a:t>加缪手记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》</a:t>
            </a:r>
            <a:endParaRPr kumimoji="1" lang="ja-JP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6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正义 </a:t>
            </a:r>
            <a:r>
              <a:rPr kumimoji="1" lang="en-US" altLang="zh-CN" dirty="0"/>
              <a:t>= </a:t>
            </a:r>
            <a:r>
              <a:rPr lang="zh-CN" altLang="en-US" dirty="0"/>
              <a:t>欠债还债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C027C-88A9-40B5-B926-B73F2B87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苏和格参加猎神祭会归时，被玻拦下留谈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克：我老了走不动，你应该多来看看我。</a:t>
            </a:r>
          </a:p>
          <a:p>
            <a:pPr marL="0" indent="0">
              <a:buNone/>
            </a:pPr>
            <a:r>
              <a:rPr lang="zh-CN" altLang="en-US" dirty="0"/>
              <a:t>苏：请教，老年晚境感觉如何？</a:t>
            </a:r>
          </a:p>
          <a:p>
            <a:pPr marL="0" indent="0">
              <a:buNone/>
            </a:pPr>
            <a:r>
              <a:rPr lang="zh-CN" altLang="en-US" dirty="0"/>
              <a:t>克：寡欲、安稳。</a:t>
            </a:r>
          </a:p>
          <a:p>
            <a:pPr marL="0" indent="0">
              <a:buNone/>
            </a:pPr>
            <a:r>
              <a:rPr lang="zh-CN" altLang="en-US" dirty="0"/>
              <a:t>苏：</a:t>
            </a:r>
            <a:r>
              <a:rPr lang="en-US" altLang="zh-CN" dirty="0"/>
              <a:t>[</a:t>
            </a:r>
            <a:r>
              <a:rPr lang="zh-CN" altLang="en-US" dirty="0"/>
              <a:t>挑衅</a:t>
            </a:r>
            <a:r>
              <a:rPr lang="en-US" altLang="zh-CN" dirty="0"/>
              <a:t>]</a:t>
            </a:r>
            <a:r>
              <a:rPr lang="zh-CN" altLang="en-US" dirty="0"/>
              <a:t>我觉得那是因为你家境有恃无恐。</a:t>
            </a:r>
          </a:p>
          <a:p>
            <a:pPr marL="0" indent="0">
              <a:buNone/>
            </a:pPr>
            <a:r>
              <a:rPr lang="zh-CN" altLang="en-US" dirty="0"/>
              <a:t>克：不是。</a:t>
            </a:r>
          </a:p>
          <a:p>
            <a:pPr marL="0" indent="0">
              <a:buNone/>
            </a:pPr>
            <a:r>
              <a:rPr lang="zh-CN" altLang="en-US" dirty="0"/>
              <a:t>苏：那么你认为家财万贯最大的好处是？</a:t>
            </a:r>
          </a:p>
          <a:p>
            <a:pPr marL="0" indent="0">
              <a:buNone/>
            </a:pPr>
            <a:r>
              <a:rPr lang="zh-CN" altLang="en-US" dirty="0"/>
              <a:t>克：有钱就不必存心作假欺骗他人了、</a:t>
            </a:r>
            <a:r>
              <a:rPr lang="zh-CN" alt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死后世界安心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苏：那么</a:t>
            </a:r>
            <a:r>
              <a:rPr lang="zh-CN" altLang="en-US" dirty="0">
                <a:solidFill>
                  <a:srgbClr val="FF0000"/>
                </a:solidFill>
              </a:rPr>
              <a:t>有话实说、有债照还就是正义</a:t>
            </a:r>
            <a:r>
              <a:rPr lang="zh-CN" altLang="en-US" dirty="0"/>
              <a:t>？</a:t>
            </a:r>
            <a:r>
              <a:rPr lang="ja-JP" altLang="en-US" dirty="0">
                <a:solidFill>
                  <a:srgbClr val="0070C0"/>
                </a:solidFill>
              </a:rPr>
              <a:t> ⇒</a:t>
            </a:r>
            <a:r>
              <a:rPr lang="zh-CN" altLang="en-US" dirty="0">
                <a:solidFill>
                  <a:srgbClr val="0070C0"/>
                </a:solidFill>
              </a:rPr>
              <a:t> 帮失了智的朋友照看武器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玻：坚持</a:t>
            </a:r>
            <a:r>
              <a:rPr lang="zh-CN" altLang="en-US" dirty="0">
                <a:solidFill>
                  <a:srgbClr val="00B050"/>
                </a:solidFill>
              </a:rPr>
              <a:t>西蒙尼德</a:t>
            </a:r>
            <a:r>
              <a:rPr lang="zh-CN" altLang="en-US" dirty="0"/>
              <a:t>定义“欠债还债就是正义”。</a:t>
            </a:r>
          </a:p>
          <a:p>
            <a:pPr marL="0" indent="0">
              <a:buNone/>
            </a:pPr>
            <a:r>
              <a:rPr lang="zh-CN" altLang="en-US" dirty="0"/>
              <a:t>克：我先撤了。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F9DC03-5ABF-4681-BD3E-52FFD16EADD4}"/>
              </a:ext>
            </a:extLst>
          </p:cNvPr>
          <p:cNvSpPr/>
          <p:nvPr/>
        </p:nvSpPr>
        <p:spPr>
          <a:xfrm>
            <a:off x="7426960" y="1056957"/>
            <a:ext cx="4318000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佩尔塞斯，你要倾听正义，不要希求暴力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因为正义终要战胜强暴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贪图贿赂、用欺骗裁决案件的人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王爷们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要使你的裁决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公正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　　　　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——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赫希俄德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工作与时日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2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B4834-D603-4684-BC3F-986492A4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正义 </a:t>
            </a:r>
            <a:r>
              <a:rPr kumimoji="1" lang="en-US" altLang="zh-CN" dirty="0"/>
              <a:t>= </a:t>
            </a:r>
            <a:r>
              <a:rPr lang="zh-CN" altLang="en-US" dirty="0"/>
              <a:t>助友害敌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53FFE7-4D39-4763-902A-F080F07B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玻：但那句话说的是朋友间应与人为善。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苏：那么欠敌人的钱还不还？</a:t>
            </a:r>
          </a:p>
          <a:p>
            <a:pPr marL="0" indent="0">
              <a:buNone/>
            </a:pPr>
            <a:r>
              <a:rPr lang="zh-CN" altLang="en-US" dirty="0"/>
              <a:t>玻：还。</a:t>
            </a:r>
          </a:p>
          <a:p>
            <a:pPr marL="0" indent="0">
              <a:buNone/>
            </a:pPr>
            <a:r>
              <a:rPr lang="zh-CN" altLang="en-US" dirty="0"/>
              <a:t>苏：</a:t>
            </a:r>
            <a:r>
              <a:rPr lang="en-US" altLang="zh-CN" dirty="0"/>
              <a:t>……</a:t>
            </a:r>
            <a:r>
              <a:rPr lang="zh-CN" altLang="en-US" dirty="0"/>
              <a:t>那么所谓“还债” ，正义就是给每个人以恰如其分的报答？</a:t>
            </a:r>
          </a:p>
          <a:p>
            <a:pPr marL="0" indent="0">
              <a:buNone/>
            </a:pPr>
            <a:r>
              <a:rPr lang="zh-CN" altLang="en-US" dirty="0"/>
              <a:t>玻：嗯，</a:t>
            </a:r>
            <a:r>
              <a:rPr lang="zh-CN" altLang="en-US" dirty="0">
                <a:solidFill>
                  <a:srgbClr val="FF0000"/>
                </a:solidFill>
              </a:rPr>
              <a:t>正义就是“与友为善，予敌以恶”</a:t>
            </a:r>
          </a:p>
          <a:p>
            <a:pPr marL="0" indent="0">
              <a:buNone/>
            </a:pPr>
            <a:r>
              <a:rPr lang="zh-CN" altLang="en-US" dirty="0"/>
              <a:t>苏：各种技工和正义者谁更有用</a:t>
            </a:r>
            <a:r>
              <a:rPr lang="en-US" altLang="zh-CN" dirty="0"/>
              <a:t>——</a:t>
            </a:r>
            <a:r>
              <a:rPr lang="zh-CN" altLang="en-US" dirty="0"/>
              <a:t>正义仅较于无用之物才有用；懂防守的人也最懂奇袭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0070C0"/>
                </a:solidFill>
              </a:rPr>
              <a:t>正义就是个小偷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玻：我晕了</a:t>
            </a:r>
            <a:r>
              <a:rPr lang="en-US" altLang="zh-CN" dirty="0"/>
              <a:t>……</a:t>
            </a:r>
            <a:r>
              <a:rPr lang="zh-CN" altLang="en-US" dirty="0"/>
              <a:t>但我坚持助友害敌就是正义的。</a:t>
            </a:r>
          </a:p>
          <a:p>
            <a:pPr marL="0" indent="0">
              <a:buNone/>
            </a:pPr>
            <a:r>
              <a:rPr lang="zh-CN" altLang="en-US" dirty="0"/>
              <a:t>苏：你说的好人是真的好还是看上去好？ </a:t>
            </a:r>
            <a:r>
              <a:rPr lang="ja-JP" altLang="en-US" dirty="0">
                <a:solidFill>
                  <a:srgbClr val="0070C0"/>
                </a:solidFill>
              </a:rPr>
              <a:t>⇒</a:t>
            </a:r>
            <a:r>
              <a:rPr lang="zh-CN" altLang="en-US" dirty="0">
                <a:solidFill>
                  <a:srgbClr val="0070C0"/>
                </a:solidFill>
              </a:rPr>
              <a:t> 人会受骗</a:t>
            </a:r>
          </a:p>
          <a:p>
            <a:pPr marL="0" indent="0">
              <a:buNone/>
            </a:pPr>
            <a:r>
              <a:rPr lang="zh-CN" altLang="en-US" dirty="0"/>
              <a:t>玻：我们重新定义“友敌”，必须都好。</a:t>
            </a:r>
          </a:p>
          <a:p>
            <a:pPr marL="0" indent="0">
              <a:buNone/>
            </a:pPr>
            <a:r>
              <a:rPr lang="zh-CN" altLang="en-US" dirty="0"/>
              <a:t>苏：</a:t>
            </a:r>
            <a:r>
              <a:rPr lang="zh-CN" altLang="en-US" dirty="0">
                <a:solidFill>
                  <a:srgbClr val="0070C0"/>
                </a:solidFill>
              </a:rPr>
              <a:t>正义者不能用其正义使人变得不正义 ＋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正义是人的德性 </a:t>
            </a:r>
            <a:r>
              <a:rPr lang="ja-JP" altLang="en-US" dirty="0">
                <a:solidFill>
                  <a:srgbClr val="0070C0"/>
                </a:solidFill>
              </a:rPr>
              <a:t>⇒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好人不能用他的美德使人变坏 </a:t>
            </a:r>
            <a:r>
              <a:rPr lang="ja-JP" altLang="en-US" dirty="0">
                <a:solidFill>
                  <a:srgbClr val="0070C0"/>
                </a:solidFill>
              </a:rPr>
              <a:t>⇒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正义者不能伤害任何人 </a:t>
            </a:r>
            <a:r>
              <a:rPr lang="ja-JP" altLang="en-US" dirty="0">
                <a:solidFill>
                  <a:srgbClr val="0070C0"/>
                </a:solidFill>
              </a:rPr>
              <a:t>⇒</a:t>
            </a:r>
            <a:r>
              <a:rPr lang="en-US" altLang="zh-CN" dirty="0">
                <a:solidFill>
                  <a:srgbClr val="0070C0"/>
                </a:solidFill>
              </a:rPr>
              <a:t> “</a:t>
            </a:r>
            <a:r>
              <a:rPr lang="zh-CN" altLang="en-US" dirty="0">
                <a:solidFill>
                  <a:srgbClr val="0070C0"/>
                </a:solidFill>
              </a:rPr>
              <a:t>正义害敌”不可取</a:t>
            </a:r>
          </a:p>
        </p:txBody>
      </p:sp>
    </p:spTree>
    <p:extLst>
      <p:ext uri="{BB962C8B-B14F-4D97-AF65-F5344CB8AC3E}">
        <p14:creationId xmlns:p14="http://schemas.microsoft.com/office/powerpoint/2010/main" val="192349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B4834-D603-4684-BC3F-986492A4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正义 </a:t>
            </a:r>
            <a:r>
              <a:rPr lang="en-US" altLang="zh-CN" dirty="0"/>
              <a:t>= </a:t>
            </a:r>
            <a:r>
              <a:rPr lang="zh-CN" altLang="en-US" dirty="0"/>
              <a:t>强者利益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53FFE7-4D39-4763-902A-F080F07B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色：俺不吃苏式反讽；爷认为</a:t>
            </a:r>
            <a:r>
              <a:rPr lang="zh-CN" altLang="en-US" sz="2400" dirty="0">
                <a:solidFill>
                  <a:srgbClr val="FF0000"/>
                </a:solidFill>
              </a:rPr>
              <a:t>正义即强者的利益、当时政府的利益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苏：立法者会犯错，某些法规有损自己。</a:t>
            </a:r>
          </a:p>
          <a:p>
            <a:pPr marL="0" indent="0">
              <a:buNone/>
            </a:pPr>
            <a:r>
              <a:rPr lang="zh-CN" altLang="en-US" sz="2400" dirty="0"/>
              <a:t>克勒：重申，指强者</a:t>
            </a:r>
            <a:r>
              <a:rPr lang="zh-CN" altLang="en-US" sz="2400" u="sng" dirty="0"/>
              <a:t>自认为</a:t>
            </a:r>
            <a:r>
              <a:rPr lang="zh-CN" altLang="en-US" sz="2400" dirty="0"/>
              <a:t>于己有利的事、弱者非干不可的事。</a:t>
            </a:r>
          </a:p>
          <a:p>
            <a:pPr marL="0" indent="0">
              <a:buNone/>
            </a:pPr>
            <a:r>
              <a:rPr lang="zh-CN" altLang="en-US" sz="2400" dirty="0"/>
              <a:t>色：你就是杠，知识不够才犯错、统治者犯错也还是统治者。</a:t>
            </a:r>
          </a:p>
          <a:p>
            <a:pPr marL="0" indent="0">
              <a:buNone/>
            </a:pPr>
            <a:r>
              <a:rPr lang="zh-CN" altLang="en-US" sz="2400" dirty="0"/>
              <a:t>苏：</a:t>
            </a:r>
            <a:r>
              <a:rPr lang="zh-CN" altLang="en-US" sz="2400" dirty="0">
                <a:solidFill>
                  <a:srgbClr val="0070C0"/>
                </a:solidFill>
              </a:rPr>
              <a:t>医生支配人体、舵手照顾水手，统治者必须言行都为其百姓。</a:t>
            </a:r>
          </a:p>
          <a:p>
            <a:pPr marL="0" indent="0">
              <a:buNone/>
            </a:pPr>
            <a:r>
              <a:rPr lang="zh-CN" altLang="en-US" sz="2400" dirty="0"/>
              <a:t>色：重申，正义为强者利益服务、</a:t>
            </a:r>
            <a:r>
              <a:rPr lang="zh-CN" altLang="en-US" sz="2400" dirty="0">
                <a:solidFill>
                  <a:srgbClr val="7030A0"/>
                </a:solidFill>
              </a:rPr>
              <a:t>不正义对个体有益</a:t>
            </a:r>
            <a:r>
              <a:rPr lang="en-US" altLang="zh-CN" sz="2400" dirty="0"/>
              <a:t>(</a:t>
            </a:r>
            <a:r>
              <a:rPr lang="zh-CN" altLang="en-US" sz="2400" dirty="0"/>
              <a:t>窃国者侯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苏：重申，没有技艺或统治术是为其自身利益的，做了统治者就要收报酬、就要努力工作、就要为他所治理的对象利益作考虑。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苏与格商议，往证正义的好处以说服色。</a:t>
            </a:r>
            <a:r>
              <a:rPr lang="en-US" altLang="zh-CN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7902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B4834-D603-4684-BC3F-986492A4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正义 </a:t>
            </a:r>
            <a:r>
              <a:rPr lang="en-US" altLang="zh-CN" dirty="0"/>
              <a:t>= </a:t>
            </a:r>
            <a:r>
              <a:rPr lang="zh-CN" altLang="en-US" dirty="0"/>
              <a:t>强者利益（续）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53FFE7-4D39-4763-902A-F080F07B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840"/>
            <a:ext cx="10515600" cy="472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苏：正义是恶、不正义是天性刻薄？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色：不，</a:t>
            </a:r>
            <a:r>
              <a:rPr lang="zh-CN" altLang="en-US" sz="1800" dirty="0">
                <a:solidFill>
                  <a:srgbClr val="FF0000"/>
                </a:solidFill>
              </a:rPr>
              <a:t>正义是天性忠厚、天真单纯，不正义是精明的判断。</a:t>
            </a:r>
          </a:p>
          <a:p>
            <a:pPr marL="0" indent="0">
              <a:buNone/>
            </a:pPr>
            <a:r>
              <a:rPr lang="zh-CN" altLang="en-US" sz="1800" dirty="0"/>
              <a:t>苏：</a:t>
            </a:r>
            <a:r>
              <a:rPr lang="zh-CN" altLang="en-US" sz="1800" dirty="0">
                <a:solidFill>
                  <a:srgbClr val="0070C0"/>
                </a:solidFill>
              </a:rPr>
              <a:t>正义者不想胜过正义者、不正义者想胜过两类人，有知者不想胜过有知者、无知者想胜过两类人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ja-JP" altLang="en-US" sz="1800" dirty="0">
                <a:solidFill>
                  <a:srgbClr val="0070C0"/>
                </a:solidFill>
              </a:rPr>
              <a:t>⇒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由</a:t>
            </a:r>
            <a:r>
              <a:rPr lang="zh-CN" altLang="en-US" sz="1800" b="1" dirty="0">
                <a:solidFill>
                  <a:srgbClr val="0070C0"/>
                </a:solidFill>
              </a:rPr>
              <a:t>相似原理</a:t>
            </a:r>
            <a:r>
              <a:rPr lang="zh-CN" altLang="en-US" sz="1800" dirty="0">
                <a:solidFill>
                  <a:srgbClr val="0070C0"/>
                </a:solidFill>
              </a:rPr>
              <a:t>得，正义者有知识、不正义者无知 </a:t>
            </a:r>
            <a:r>
              <a:rPr lang="ja-JP" altLang="en-US" sz="1800" dirty="0">
                <a:solidFill>
                  <a:srgbClr val="0070C0"/>
                </a:solidFill>
              </a:rPr>
              <a:t>⇒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有知识即聪明即好 </a:t>
            </a:r>
            <a:r>
              <a:rPr lang="ja-JP" altLang="en-US" sz="1800" dirty="0">
                <a:solidFill>
                  <a:srgbClr val="0070C0"/>
                </a:solidFill>
              </a:rPr>
              <a:t>⇒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正义者好</a:t>
            </a:r>
          </a:p>
          <a:p>
            <a:pPr marL="0" indent="0">
              <a:buNone/>
            </a:pPr>
            <a:r>
              <a:rPr lang="zh-CN" altLang="en-US" sz="1800" dirty="0"/>
              <a:t>苏：继续探讨正义之利弊，征服他国的势力靠正义还是不正义来维系？</a:t>
            </a:r>
          </a:p>
          <a:p>
            <a:pPr marL="0" indent="0">
              <a:buNone/>
            </a:pPr>
            <a:r>
              <a:rPr lang="zh-CN" altLang="en-US" sz="1800" dirty="0"/>
              <a:t>色：都需要。</a:t>
            </a:r>
          </a:p>
          <a:p>
            <a:pPr marL="0" indent="0">
              <a:buNone/>
            </a:pPr>
            <a:r>
              <a:rPr lang="zh-CN" altLang="en-US" sz="1800" dirty="0"/>
              <a:t>苏：那么我们认为不正义使人分裂仇恨争斗、正义使人友好和睦？</a:t>
            </a:r>
          </a:p>
          <a:p>
            <a:pPr marL="0" indent="0">
              <a:buNone/>
            </a:pPr>
            <a:r>
              <a:rPr lang="zh-CN" altLang="en-US" sz="1800" dirty="0"/>
              <a:t>苏：</a:t>
            </a:r>
            <a:r>
              <a:rPr lang="zh-CN" altLang="en-US" sz="1800" dirty="0">
                <a:solidFill>
                  <a:srgbClr val="0070C0"/>
                </a:solidFill>
              </a:rPr>
              <a:t>不正义者将自我矛盾无主见行动、与自己和正义者为敌 ＋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诸神是正义的 </a:t>
            </a:r>
            <a:r>
              <a:rPr lang="ja-JP" altLang="en-US" sz="1800" dirty="0">
                <a:solidFill>
                  <a:srgbClr val="0070C0"/>
                </a:solidFill>
              </a:rPr>
              <a:t>⇒ </a:t>
            </a:r>
            <a:r>
              <a:rPr lang="zh-CN" altLang="en-US" sz="1800" dirty="0">
                <a:solidFill>
                  <a:srgbClr val="0070C0"/>
                </a:solidFill>
              </a:rPr>
              <a:t>不正义者与诸神为敌</a:t>
            </a:r>
          </a:p>
          <a:p>
            <a:pPr marL="0" indent="0">
              <a:buNone/>
            </a:pPr>
            <a:r>
              <a:rPr lang="zh-CN" altLang="en-US" sz="1800" dirty="0"/>
              <a:t>苏：再议正义者生活之苦乐。</a:t>
            </a:r>
            <a:r>
              <a:rPr lang="zh-CN" altLang="en-US" sz="1800" dirty="0">
                <a:solidFill>
                  <a:srgbClr val="0070C0"/>
                </a:solidFill>
              </a:rPr>
              <a:t>事物的功能即事物持有的能力 ＋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事物凡有一种功能必有对应的特定德性 </a:t>
            </a:r>
            <a:r>
              <a:rPr lang="ja-JP" altLang="en-US" sz="1800" dirty="0">
                <a:solidFill>
                  <a:srgbClr val="0070C0"/>
                </a:solidFill>
              </a:rPr>
              <a:t>⇒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不能发挥功能则德性有缺陷 ＋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好心灵有好的的指挥管理能力 </a:t>
            </a:r>
            <a:r>
              <a:rPr lang="ja-JP" altLang="en-US" sz="1800" dirty="0">
                <a:solidFill>
                  <a:srgbClr val="0070C0"/>
                </a:solidFill>
              </a:rPr>
              <a:t>⇒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正义是心灵的</a:t>
            </a:r>
            <a:r>
              <a:rPr lang="zh-CN" altLang="en-US" sz="1800" b="1" dirty="0">
                <a:solidFill>
                  <a:srgbClr val="0070C0"/>
                </a:solidFill>
              </a:rPr>
              <a:t>德性</a:t>
            </a:r>
            <a:r>
              <a:rPr lang="zh-CN" altLang="en-US" sz="1800" dirty="0">
                <a:solidFill>
                  <a:srgbClr val="0070C0"/>
                </a:solidFill>
              </a:rPr>
              <a:t>、不正义是心灵的</a:t>
            </a:r>
            <a:r>
              <a:rPr lang="zh-CN" altLang="en-US" sz="1800" b="1" dirty="0">
                <a:solidFill>
                  <a:srgbClr val="0070C0"/>
                </a:solidFill>
              </a:rPr>
              <a:t>邪恶</a:t>
            </a:r>
            <a:r>
              <a:rPr lang="zh-CN" altLang="en-US" sz="1800" dirty="0">
                <a:solidFill>
                  <a:srgbClr val="0070C0"/>
                </a:solidFill>
              </a:rPr>
              <a:t> </a:t>
            </a:r>
            <a:r>
              <a:rPr lang="ja-JP" altLang="en-US" sz="1800" dirty="0">
                <a:solidFill>
                  <a:srgbClr val="0070C0"/>
                </a:solidFill>
              </a:rPr>
              <a:t>⇒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心灵正义者生活得好 ＋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生活得好的人必定幸福快乐 ＋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快乐才是利益 </a:t>
            </a:r>
            <a:r>
              <a:rPr lang="ja-JP" altLang="en-US" sz="1800" dirty="0">
                <a:solidFill>
                  <a:srgbClr val="0070C0"/>
                </a:solidFill>
              </a:rPr>
              <a:t>⇒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正义者快乐、有益</a:t>
            </a:r>
          </a:p>
          <a:p>
            <a:pPr marL="0" indent="0">
              <a:buNone/>
            </a:pPr>
            <a:r>
              <a:rPr lang="zh-CN" altLang="en-US" sz="1800" dirty="0"/>
              <a:t>色：到此为止。</a:t>
            </a:r>
          </a:p>
          <a:p>
            <a:pPr marL="0" indent="0">
              <a:buNone/>
            </a:pPr>
            <a:r>
              <a:rPr lang="zh-CN" altLang="en-US" sz="1800" dirty="0"/>
              <a:t>苏：</a:t>
            </a:r>
            <a:r>
              <a:rPr lang="en-US" altLang="zh-CN" sz="1800" dirty="0"/>
              <a:t>……</a:t>
            </a:r>
            <a:r>
              <a:rPr lang="zh-CN" altLang="en-US" sz="1800" u="sng" dirty="0"/>
              <a:t>讨论到头一无所获，我既不知何谓正义，亦不知正义是否是德性，则亦不知正义者痛苦或快乐。</a:t>
            </a:r>
          </a:p>
        </p:txBody>
      </p:sp>
    </p:spTree>
    <p:extLst>
      <p:ext uri="{BB962C8B-B14F-4D97-AF65-F5344CB8AC3E}">
        <p14:creationId xmlns:p14="http://schemas.microsoft.com/office/powerpoint/2010/main" val="391917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9F403-B6F7-457B-BD2C-2282BAD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SP1</a:t>
            </a:r>
            <a:r>
              <a:rPr lang="zh-CN" altLang="en-US" dirty="0"/>
              <a:t>：对话录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BFC34-4919-4F4E-9D06-9A6A7898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苏格拉底与智者</a:t>
            </a:r>
            <a:endParaRPr kumimoji="1" lang="en-US" altLang="zh-CN" dirty="0"/>
          </a:p>
          <a:p>
            <a:pPr lvl="1"/>
            <a:r>
              <a:rPr lang="zh-CN" altLang="en-US" b="1" dirty="0"/>
              <a:t>语言中</a:t>
            </a:r>
            <a:r>
              <a:rPr lang="zh-CN" altLang="en-US" dirty="0"/>
              <a:t>的真理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7030A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辨证法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kumimoji="1" lang="zh-CN" altLang="en-US" dirty="0"/>
              <a:t>思想助产术</a:t>
            </a:r>
            <a:endParaRPr kumimoji="1" lang="en-US" altLang="zh-CN" dirty="0"/>
          </a:p>
          <a:p>
            <a:pPr lvl="1"/>
            <a:r>
              <a:rPr lang="zh-CN" altLang="en-US" dirty="0"/>
              <a:t>反诘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癫痫和心中的</a:t>
            </a:r>
            <a:r>
              <a:rPr kumimoji="1" lang="zh-CN" altLang="en-US" dirty="0">
                <a:solidFill>
                  <a:srgbClr val="7030A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神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lvl="1"/>
            <a:endParaRPr kumimoji="1" lang="en-US" altLang="zh-CN" dirty="0"/>
          </a:p>
          <a:p>
            <a:r>
              <a:rPr lang="zh-CN" altLang="en-US" dirty="0"/>
              <a:t>柏拉图与戏剧</a:t>
            </a:r>
            <a:endParaRPr lang="en-US" altLang="zh-CN" dirty="0"/>
          </a:p>
          <a:p>
            <a:pPr lvl="1"/>
            <a:r>
              <a:rPr lang="zh-CN" altLang="en-US" dirty="0"/>
              <a:t>从剧作到哲学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7030A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人物形象</a:t>
            </a:r>
            <a:r>
              <a:rPr lang="zh-CN" altLang="en-US" dirty="0"/>
              <a:t>设计</a:t>
            </a:r>
            <a:endParaRPr lang="en-US" altLang="zh-CN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242D46-5E5A-48E4-A639-8747C84B4712}"/>
              </a:ext>
            </a:extLst>
          </p:cNvPr>
          <p:cNvSpPr/>
          <p:nvPr/>
        </p:nvSpPr>
        <p:spPr>
          <a:xfrm>
            <a:off x="5943558" y="2134102"/>
            <a:ext cx="4544264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狄奥尼索多拉斯：你说你有一条狗？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克里希普斯：是呀，有一条恶狗。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狄：他有小狗吗？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克：是呀，小狗们也和它一个样。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狄：狗是它们的父亲吗？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克：是呀，我看见他和小狗的母亲在一起。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狄：他不是你的吗？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克：他确实是我的呀。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狄：他是父亲而且他又是你的；所以他就是你的父亲，而小狗就是你的兄弟了。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——《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绪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谟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“狗父”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0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9F403-B6F7-457B-BD2C-2282BAD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话题复活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BFC34-4919-4F4E-9D06-9A6A7898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三种善：它本身、它本身及其后果、其后果</a:t>
            </a:r>
            <a:endParaRPr kumimoji="1" lang="en-US" altLang="zh-CN" dirty="0"/>
          </a:p>
          <a:p>
            <a:pPr lvl="1"/>
            <a:r>
              <a:rPr lang="zh-CN" altLang="en-US" dirty="0"/>
              <a:t>苏：正义是最好的第二种</a:t>
            </a:r>
            <a:endParaRPr lang="en-US" altLang="zh-CN" dirty="0"/>
          </a:p>
          <a:p>
            <a:pPr lvl="1"/>
            <a:r>
              <a:rPr kumimoji="1" lang="zh-CN" altLang="en-US" dirty="0"/>
              <a:t>格：但一般人觉得是第三种</a:t>
            </a:r>
            <a:endParaRPr kumimoji="1" lang="en-US" altLang="zh-CN" dirty="0"/>
          </a:p>
          <a:p>
            <a:r>
              <a:rPr lang="zh-CN" altLang="en-US" dirty="0"/>
              <a:t>格重述色的观点</a:t>
            </a:r>
            <a:endParaRPr lang="en-US" altLang="zh-CN" dirty="0"/>
          </a:p>
          <a:p>
            <a:pPr lvl="1"/>
            <a:r>
              <a:rPr kumimoji="1" lang="zh-CN" altLang="en-US" dirty="0"/>
              <a:t>正义的本质和</a:t>
            </a:r>
            <a:r>
              <a:rPr lang="zh-CN" altLang="en-US" dirty="0"/>
              <a:t>起源：人际冲突折中之道、</a:t>
            </a:r>
            <a:r>
              <a:rPr lang="zh-CN" altLang="en-US" b="1" dirty="0"/>
              <a:t>立法约契</a:t>
            </a:r>
            <a:endParaRPr kumimoji="1" lang="en-US" altLang="zh-CN" b="1" dirty="0"/>
          </a:p>
          <a:p>
            <a:pPr lvl="1"/>
            <a:r>
              <a:rPr lang="zh-CN" altLang="en-US" dirty="0"/>
              <a:t>践行正义实属不得已：古格斯</a:t>
            </a:r>
            <a:r>
              <a:rPr lang="en-US" altLang="zh-CN" dirty="0"/>
              <a:t>Gyges</a:t>
            </a:r>
            <a:r>
              <a:rPr lang="zh-CN" altLang="en-US" dirty="0"/>
              <a:t>神话、</a:t>
            </a:r>
            <a:r>
              <a:rPr lang="zh-CN" altLang="en-US" b="1" dirty="0"/>
              <a:t>性恶论</a:t>
            </a:r>
            <a:endParaRPr lang="en-US" altLang="zh-CN" b="1" dirty="0"/>
          </a:p>
          <a:p>
            <a:pPr lvl="1"/>
            <a:r>
              <a:rPr kumimoji="1" lang="zh-CN" altLang="en-US" dirty="0"/>
              <a:t>正义之利弊：对比荣华的不正义者和冤死的正义者之幸福</a:t>
            </a:r>
            <a:endParaRPr kumimoji="1" lang="en-US" altLang="zh-CN" dirty="0"/>
          </a:p>
          <a:p>
            <a:pPr lvl="1"/>
            <a:r>
              <a:rPr lang="zh-CN" altLang="en-US" dirty="0"/>
              <a:t>*阿补刀：依诗人之辞，</a:t>
            </a:r>
            <a:r>
              <a:rPr lang="zh-CN" altLang="en-US" dirty="0">
                <a:solidFill>
                  <a:srgbClr val="FF0000"/>
                </a:solidFill>
              </a:rPr>
              <a:t>“貌似”远胜“确实”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苏：我要认真了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以大见小</a:t>
            </a:r>
            <a:r>
              <a:rPr kumimoji="1" lang="zh-CN" altLang="en-US" dirty="0"/>
              <a:t>：欲</a:t>
            </a:r>
            <a:r>
              <a:rPr lang="zh-CN" altLang="en-US" dirty="0"/>
              <a:t>晓明个人</a:t>
            </a:r>
            <a:r>
              <a:rPr kumimoji="1" lang="zh-CN" altLang="en-US" dirty="0"/>
              <a:t>正义，必先究城邦正义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451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6542</TotalTime>
  <Words>4668</Words>
  <Application>Microsoft Office PowerPoint</Application>
  <PresentationFormat>ワイド画面</PresentationFormat>
  <Paragraphs>430</Paragraphs>
  <Slides>30</Slides>
  <Notes>29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游ゴシック</vt:lpstr>
      <vt:lpstr>游ゴシック Light</vt:lpstr>
      <vt:lpstr>等线</vt:lpstr>
      <vt:lpstr>Arial</vt:lpstr>
      <vt:lpstr>Times New Roman</vt:lpstr>
      <vt:lpstr>Office テーマ</vt:lpstr>
      <vt:lpstr>正义、城邦、哲人王</vt:lpstr>
      <vt:lpstr>茵蒂克丝</vt:lpstr>
      <vt:lpstr>出番</vt:lpstr>
      <vt:lpstr>正义 = 欠债还债</vt:lpstr>
      <vt:lpstr>正义 = 助友害敌</vt:lpstr>
      <vt:lpstr>正义 = 强者利益</vt:lpstr>
      <vt:lpstr>正义 = 强者利益（续）</vt:lpstr>
      <vt:lpstr>SP1：对话录</vt:lpstr>
      <vt:lpstr>话题复活</vt:lpstr>
      <vt:lpstr>乌托邦</vt:lpstr>
      <vt:lpstr>反乌托邦</vt:lpstr>
      <vt:lpstr>四分律(迫真</vt:lpstr>
      <vt:lpstr>共产</vt:lpstr>
      <vt:lpstr>SP2：褫夺正义</vt:lpstr>
      <vt:lpstr>进路</vt:lpstr>
      <vt:lpstr>败坏</vt:lpstr>
      <vt:lpstr>善的理念</vt:lpstr>
      <vt:lpstr>日喻、线喻、洞喻</vt:lpstr>
      <vt:lpstr>日喻、线喻、洞喻（续）</vt:lpstr>
      <vt:lpstr>哲人王教育</vt:lpstr>
      <vt:lpstr>哲人王教育（续）</vt:lpstr>
      <vt:lpstr>SP3：求善：诗、戏剧、哲学</vt:lpstr>
      <vt:lpstr>政制与灵魂</vt:lpstr>
      <vt:lpstr>SP4：雅典民主谋杀</vt:lpstr>
      <vt:lpstr>诗人必须死|颂诗除外</vt:lpstr>
      <vt:lpstr>千年之旅</vt:lpstr>
      <vt:lpstr>千年之旅（续）</vt:lpstr>
      <vt:lpstr>SP5：柏氏宇宙</vt:lpstr>
      <vt:lpstr>《理想国》纲要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正义、城邦、哲人王</dc:title>
  <dc:creator>犬灵 Kahsolt</dc:creator>
  <cp:lastModifiedBy>犬灵 Kahsolt</cp:lastModifiedBy>
  <cp:revision>238</cp:revision>
  <dcterms:created xsi:type="dcterms:W3CDTF">2020-04-06T15:41:03Z</dcterms:created>
  <dcterms:modified xsi:type="dcterms:W3CDTF">2020-04-15T01:03:26Z</dcterms:modified>
</cp:coreProperties>
</file>