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0" r:id="rId2"/>
    <p:sldId id="298" r:id="rId3"/>
    <p:sldId id="287" r:id="rId4"/>
    <p:sldId id="301" r:id="rId5"/>
    <p:sldId id="302" r:id="rId6"/>
    <p:sldId id="304" r:id="rId7"/>
    <p:sldId id="305" r:id="rId8"/>
    <p:sldId id="288" r:id="rId9"/>
    <p:sldId id="306" r:id="rId10"/>
    <p:sldId id="307" r:id="rId11"/>
    <p:sldId id="310" r:id="rId12"/>
    <p:sldId id="312" r:id="rId13"/>
    <p:sldId id="311" r:id="rId14"/>
    <p:sldId id="314" r:id="rId15"/>
    <p:sldId id="309" r:id="rId16"/>
    <p:sldId id="30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8FD103D6-B976-4F53-99F5-76FA093D8134}">
          <p14:sldIdLst>
            <p14:sldId id="300"/>
            <p14:sldId id="298"/>
          </p14:sldIdLst>
        </p14:section>
        <p14:section name="残篇和语言" id="{046BEB82-7341-4DC2-9167-48E582A96F00}">
          <p14:sldIdLst>
            <p14:sldId id="287"/>
            <p14:sldId id="301"/>
            <p14:sldId id="302"/>
          </p14:sldIdLst>
        </p14:section>
        <p14:section name="诘难相论" id="{59E71548-5784-446D-A846-6AEE3E0A3DDA}">
          <p14:sldIdLst>
            <p14:sldId id="304"/>
            <p14:sldId id="305"/>
            <p14:sldId id="288"/>
          </p14:sldIdLst>
        </p14:section>
        <p14:section name="假言八分" id="{5FE79EF1-CCF9-4F0B-B5BA-10A2D3E53260}">
          <p14:sldIdLst>
            <p14:sldId id="306"/>
            <p14:sldId id="307"/>
            <p14:sldId id="310"/>
            <p14:sldId id="312"/>
            <p14:sldId id="311"/>
            <p14:sldId id="314"/>
            <p14:sldId id="309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57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2FB53-2FAA-49ED-B0CB-5301DA961193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631E-08C8-4E51-BC8E-95F74ED7AB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5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阅读材料：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巴门尼德篇</a:t>
            </a:r>
            <a:r>
              <a:rPr kumimoji="1" lang="en-US" altLang="zh-CN" dirty="0"/>
              <a:t>》</a:t>
            </a:r>
            <a:r>
              <a:rPr kumimoji="1" lang="zh-CN" altLang="en-US" dirty="0"/>
              <a:t>柏拉图、</a:t>
            </a:r>
            <a:r>
              <a:rPr lang="en-US" altLang="zh-CN" dirty="0"/>
              <a:t>《</a:t>
            </a:r>
            <a:r>
              <a:rPr lang="zh-CN" altLang="en-US" dirty="0"/>
              <a:t>形而上学</a:t>
            </a:r>
            <a:r>
              <a:rPr lang="en-US" altLang="zh-CN" dirty="0"/>
              <a:t>》</a:t>
            </a:r>
            <a:r>
              <a:rPr lang="zh-CN" altLang="en-US" dirty="0"/>
              <a:t>亚里士多德</a:t>
            </a:r>
            <a:endParaRPr kumimoji="1" lang="en-US" altLang="zh-CN" dirty="0"/>
          </a:p>
          <a:p>
            <a:r>
              <a:rPr kumimoji="1" lang="zh-CN" altLang="en-US" dirty="0"/>
              <a:t>**警告：以下纯属暴论！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25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假言考察：如果</a:t>
            </a:r>
            <a:r>
              <a:rPr kumimoji="1" lang="en-US" altLang="zh-CN" dirty="0"/>
              <a:t>……</a:t>
            </a:r>
            <a:r>
              <a:rPr lang="zh-CN" altLang="en-US" dirty="0"/>
              <a:t>，我们能得到什么</a:t>
            </a:r>
            <a:r>
              <a:rPr kumimoji="1" lang="zh-CN" altLang="en-US" dirty="0"/>
              <a:t>？（这意味着我们相信</a:t>
            </a:r>
            <a:r>
              <a:rPr kumimoji="1" lang="en-US" altLang="zh-CN" dirty="0"/>
              <a:t>p-&gt;q</a:t>
            </a:r>
            <a:r>
              <a:rPr kumimoji="1" lang="zh-CN" altLang="en-US" dirty="0"/>
              <a:t>的真</a:t>
            </a:r>
            <a:r>
              <a:rPr kumimoji="1" lang="en-US" altLang="zh-CN" dirty="0"/>
              <a:t>/</a:t>
            </a:r>
            <a:r>
              <a:rPr kumimoji="1" lang="zh-CN" altLang="en-US" dirty="0"/>
              <a:t>推理可靠，不关心</a:t>
            </a:r>
            <a:r>
              <a:rPr kumimoji="1" lang="en-US" altLang="zh-CN" dirty="0"/>
              <a:t>p</a:t>
            </a:r>
            <a:r>
              <a:rPr kumimoji="1" lang="zh-CN" altLang="en-US" dirty="0"/>
              <a:t>的可满足性，但关心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的日常语义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问：为什么没有矛盾律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3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考察的范畴：形状</a:t>
            </a:r>
            <a:r>
              <a:rPr kumimoji="1" lang="en-US" altLang="zh-CN" dirty="0"/>
              <a:t>/</a:t>
            </a:r>
            <a:r>
              <a:rPr kumimoji="1" lang="zh-CN" altLang="en-US" dirty="0"/>
              <a:t>位置</a:t>
            </a:r>
            <a:r>
              <a:rPr kumimoji="1" lang="en-US" altLang="zh-CN" dirty="0"/>
              <a:t>/</a:t>
            </a:r>
            <a:r>
              <a:rPr kumimoji="1" lang="zh-CN" altLang="en-US" dirty="0"/>
              <a:t>动静</a:t>
            </a:r>
            <a:r>
              <a:rPr kumimoji="1" lang="en-US" altLang="zh-CN" dirty="0"/>
              <a:t>/</a:t>
            </a:r>
            <a:r>
              <a:rPr kumimoji="1" lang="zh-CN" altLang="en-US" dirty="0"/>
              <a:t>同异</a:t>
            </a:r>
            <a:r>
              <a:rPr kumimoji="1" lang="en-US" altLang="zh-CN" dirty="0"/>
              <a:t>/</a:t>
            </a:r>
            <a:r>
              <a:rPr kumimoji="1" lang="zh-CN" altLang="en-US" dirty="0"/>
              <a:t>相似</a:t>
            </a:r>
            <a:r>
              <a:rPr kumimoji="1" lang="en-US" altLang="zh-CN" dirty="0"/>
              <a:t>/</a:t>
            </a:r>
            <a:r>
              <a:rPr kumimoji="1" lang="zh-CN" altLang="en-US" dirty="0"/>
              <a:t>相等</a:t>
            </a:r>
            <a:r>
              <a:rPr kumimoji="1" lang="en-US" altLang="zh-CN" dirty="0"/>
              <a:t>/</a:t>
            </a:r>
            <a:r>
              <a:rPr kumimoji="1" lang="zh-CN" altLang="en-US" dirty="0"/>
              <a:t>长幼</a:t>
            </a:r>
            <a:r>
              <a:rPr kumimoji="1" lang="en-US" altLang="zh-CN" dirty="0"/>
              <a:t>/</a:t>
            </a:r>
            <a:r>
              <a:rPr kumimoji="1" lang="zh-CN" altLang="en-US" dirty="0"/>
              <a:t>存在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巧妙使用罗素悖论（笑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6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65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静力学到动力学？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Lemma: </a:t>
            </a:r>
            <a:r>
              <a:rPr kumimoji="1" lang="zh-CN" altLang="en-US" dirty="0"/>
              <a:t>一是多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一有部分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部分是整体的部分</a:t>
            </a:r>
            <a:r>
              <a:rPr kumimoji="1" lang="en-US" altLang="zh-CN" dirty="0"/>
              <a:t>) =&gt; </a:t>
            </a:r>
            <a:r>
              <a:rPr kumimoji="1" lang="zh-CN" altLang="en-US" dirty="0"/>
              <a:t>一作为</a:t>
            </a:r>
            <a:r>
              <a:rPr kumimoji="1" lang="en-US" altLang="zh-CN" dirty="0"/>
              <a:t>(</a:t>
            </a:r>
            <a:r>
              <a:rPr kumimoji="1" lang="zh-CN" altLang="en-US" dirty="0"/>
              <a:t>是</a:t>
            </a:r>
            <a:r>
              <a:rPr kumimoji="1" lang="en-US" altLang="zh-CN" dirty="0"/>
              <a:t>)</a:t>
            </a:r>
            <a:r>
              <a:rPr kumimoji="1" lang="zh-CN" altLang="en-US" dirty="0"/>
              <a:t>整体 </a:t>
            </a:r>
            <a:r>
              <a:rPr kumimoji="1" lang="en-US" altLang="zh-CN" dirty="0"/>
              <a:t>=&gt; </a:t>
            </a:r>
            <a:r>
              <a:rPr kumimoji="1" lang="zh-CN" altLang="en-US" dirty="0"/>
              <a:t>有限（被包围）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7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一作为一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ει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εν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εστ</a:t>
            </a:r>
            <a:r>
              <a:rPr kumimoji="1" lang="en-US" altLang="zh-CN" dirty="0"/>
              <a:t>αι το εν</a:t>
            </a:r>
            <a:r>
              <a:rPr kumimoji="1" lang="zh-CN" altLang="en-US" dirty="0"/>
              <a:t>（一、四）</a:t>
            </a:r>
            <a:endParaRPr kumimoji="1" lang="fi-FI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一存在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ει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εν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εστιν</a:t>
            </a:r>
            <a:r>
              <a:rPr kumimoji="1" lang="zh-CN" altLang="en-US" dirty="0"/>
              <a:t>（二、三）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一不存在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ει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εν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μη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εστιν</a:t>
            </a:r>
            <a:r>
              <a:rPr kumimoji="1" lang="zh-CN" altLang="en-US" dirty="0"/>
              <a:t>（五</a:t>
            </a:r>
            <a:r>
              <a:rPr kumimoji="1" lang="en-US" altLang="zh-CN" dirty="0"/>
              <a:t>~</a:t>
            </a:r>
            <a:r>
              <a:rPr kumimoji="1" lang="zh-CN" altLang="en-US" dirty="0"/>
              <a:t>八）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（金圣叹曰：古希腊语迫真博大精深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6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逐文字论述：</a:t>
            </a:r>
            <a:r>
              <a:rPr lang="en-US" altLang="zh-CN" dirty="0">
                <a:sym typeface="Wingdings" panose="05000000000000000000" pitchFamily="2" charset="2"/>
              </a:rPr>
              <a:t>A =&gt; (</a:t>
            </a:r>
            <a:r>
              <a:rPr lang="en-US" altLang="zh-CN" dirty="0"/>
              <a:t>p)</a:t>
            </a:r>
            <a:r>
              <a:rPr lang="zh-CN" altLang="en-US" dirty="0"/>
              <a:t>、</a:t>
            </a:r>
            <a:r>
              <a:rPr lang="ja-JP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A =&gt; (~</a:t>
            </a:r>
            <a:r>
              <a:rPr lang="en-US" altLang="zh-CN" dirty="0"/>
              <a:t>p)</a:t>
            </a:r>
            <a:r>
              <a:rPr lang="zh-CN" altLang="en-US" dirty="0"/>
              <a:t>、</a:t>
            </a:r>
            <a:r>
              <a:rPr lang="en-US" altLang="zh-CN" dirty="0">
                <a:sym typeface="Wingdings" panose="05000000000000000000" pitchFamily="2" charset="2"/>
              </a:rPr>
              <a:t>A =&gt; ~(</a:t>
            </a:r>
            <a:r>
              <a:rPr lang="en-US" altLang="zh-CN" dirty="0"/>
              <a:t>p)</a:t>
            </a:r>
            <a:r>
              <a:rPr lang="zh-CN" altLang="en-US" dirty="0"/>
              <a:t>、</a:t>
            </a:r>
            <a:r>
              <a:rPr lang="en-US" altLang="zh-CN" dirty="0">
                <a:sym typeface="Wingdings" panose="05000000000000000000" pitchFamily="2" charset="2"/>
              </a:rPr>
              <a:t>A =&gt; ~(~</a:t>
            </a:r>
            <a:r>
              <a:rPr lang="en-US" altLang="zh-CN" dirty="0"/>
              <a:t>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zh-CN" altLang="en-US" dirty="0"/>
              <a:t>即是、是非、非是、非非（老因明学家了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</a:t>
            </a:r>
            <a:r>
              <a:rPr lang="zh-CN" altLang="en-US" dirty="0"/>
              <a:t>它具有性质</a:t>
            </a:r>
            <a:r>
              <a:rPr lang="en-US" altLang="zh-CN" dirty="0"/>
              <a:t>p</a:t>
            </a:r>
            <a:r>
              <a:rPr lang="zh-CN" altLang="en-US" dirty="0"/>
              <a:t>、它具有性质非</a:t>
            </a:r>
            <a:r>
              <a:rPr lang="en-US" altLang="zh-CN" dirty="0"/>
              <a:t>p</a:t>
            </a:r>
            <a:r>
              <a:rPr lang="zh-CN" altLang="en-US" dirty="0"/>
              <a:t>、它的补具有性质</a:t>
            </a:r>
            <a:r>
              <a:rPr lang="en-US" altLang="zh-CN" dirty="0"/>
              <a:t>p</a:t>
            </a:r>
            <a:r>
              <a:rPr lang="zh-CN" altLang="en-US" dirty="0"/>
              <a:t>、它的补具有性质非</a:t>
            </a:r>
            <a:r>
              <a:rPr lang="en-US" altLang="zh-CN" dirty="0"/>
              <a:t>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029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木田园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反哲学入门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第一章第三四节</a:t>
            </a:r>
            <a:endParaRPr kumimoji="1" lang="en-US" altLang="zh-CN" dirty="0"/>
          </a:p>
          <a:p>
            <a:r>
              <a:rPr kumimoji="1" lang="zh-CN" altLang="en-US" dirty="0"/>
              <a:t>反哲学的要旨：反对基督教</a:t>
            </a:r>
            <a:r>
              <a:rPr kumimoji="1" lang="en-US" altLang="zh-CN" dirty="0"/>
              <a:t>-</a:t>
            </a:r>
            <a:r>
              <a:rPr kumimoji="1" lang="zh-CN" altLang="en-US" dirty="0"/>
              <a:t>柏拉图为主轴的千年西哲的“不自然”的思考方式；</a:t>
            </a:r>
            <a:r>
              <a:rPr kumimoji="1" lang="en-US" altLang="zh-CN" dirty="0" err="1"/>
              <a:t>phys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nat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77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34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“一即一切”是赫拉克利特的残篇：“若你们不是听了我的话，而是听了逻各斯，那么在相同的意义中，一即一切。“（想不到吧</a:t>
            </a:r>
            <a:r>
              <a:rPr kumimoji="1" lang="en-US" altLang="zh-CN" dirty="0"/>
              <a:t>2333</a:t>
            </a:r>
          </a:p>
          <a:p>
            <a:r>
              <a:rPr kumimoji="1" lang="zh-CN" altLang="en-US" dirty="0"/>
              <a:t>问：巴门尼德在回答什么问题？隔壁高尔吉亚为什么能光速论证一个无物存在？</a:t>
            </a:r>
            <a:endParaRPr kumimoji="1" lang="en-US" altLang="zh-CN" dirty="0"/>
          </a:p>
          <a:p>
            <a:r>
              <a:rPr kumimoji="1" lang="zh-CN" altLang="en-US" dirty="0"/>
              <a:t>在亚式形上学</a:t>
            </a:r>
            <a:r>
              <a:rPr kumimoji="1" lang="en-US" altLang="zh-CN" dirty="0"/>
              <a:t>1089a15</a:t>
            </a:r>
            <a:r>
              <a:rPr kumimoji="1" lang="zh-CN" altLang="en-US" dirty="0"/>
              <a:t>用法下，“非人、非直、非三肘长”都属于非存在，那么“非存在”似乎可推广为负概念，但亚看来负概念也是“是</a:t>
            </a:r>
            <a:r>
              <a:rPr kumimoji="1" lang="en-US" altLang="zh-CN" dirty="0"/>
              <a:t>/</a:t>
            </a:r>
            <a:r>
              <a:rPr kumimoji="1" lang="zh-CN" altLang="en-US" dirty="0"/>
              <a:t>存在”；但柏笔下的巴门尼德可能不是这么用的，见后面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83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这些定义取自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形上学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第五卷六章、第十卷一章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8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这些定义取自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形上学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第五卷七章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转写</a:t>
            </a:r>
            <a:r>
              <a:rPr kumimoji="1" lang="en-US" altLang="zh-CN" dirty="0"/>
              <a:t>b</a:t>
            </a:r>
            <a:r>
              <a:rPr kumimoji="1" lang="en-US" altLang="ja-JP" dirty="0"/>
              <a:t>eing: </a:t>
            </a:r>
            <a:r>
              <a:rPr kumimoji="1" lang="zh-CN" altLang="en-US" dirty="0"/>
              <a:t>印欧语系中系词</a:t>
            </a:r>
            <a:r>
              <a:rPr kumimoji="1" lang="en-US" altLang="zh-CN" dirty="0"/>
              <a:t>be</a:t>
            </a:r>
            <a:r>
              <a:rPr kumimoji="1" lang="zh-CN" altLang="en-US" dirty="0"/>
              <a:t>的现在分词</a:t>
            </a:r>
            <a:r>
              <a:rPr kumimoji="1" lang="en-US" altLang="zh-CN" dirty="0"/>
              <a:t>/</a:t>
            </a:r>
            <a:r>
              <a:rPr kumimoji="1" lang="zh-CN" altLang="en-US" dirty="0"/>
              <a:t>现在进行时；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fu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-era-tis = have-were-you(pl.) =&gt; you had been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系词的用法 </a:t>
            </a:r>
            <a:r>
              <a:rPr kumimoji="1" lang="en-US" altLang="zh-CN" dirty="0"/>
              <a:t>[s E 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  状态陈述：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[s E o] -&gt; 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 </a:t>
            </a:r>
            <a:r>
              <a:rPr kumimoji="1" lang="zh-CN" altLang="en-US" dirty="0"/>
              <a:t>定义：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[s E o] -&gt; 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59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此处“</a:t>
            </a:r>
            <a:r>
              <a:rPr lang="zh-CN" altLang="en-US" sz="1200" dirty="0">
                <a:solidFill>
                  <a:srgbClr val="00B050"/>
                </a:solidFill>
              </a:rPr>
              <a:t>相本身之间可结合分离</a:t>
            </a:r>
            <a:r>
              <a:rPr kumimoji="1" lang="zh-CN" altLang="en-US" dirty="0"/>
              <a:t>”潜伏了下一步所谓通种论的苗头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1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87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亚评柏之相论的根本出发点：以一统多</a:t>
            </a:r>
            <a:r>
              <a:rPr kumimoji="1" lang="en-US" altLang="zh-CN" dirty="0"/>
              <a:t>one-over-many</a:t>
            </a:r>
          </a:p>
          <a:p>
            <a:r>
              <a:rPr kumimoji="1" lang="zh-CN" altLang="en-US" dirty="0"/>
              <a:t>“绝对之二“论证：”两倍”比”一般数二”抽象，“一般数二”比“绝对数二”抽象，但“倍</a:t>
            </a:r>
            <a:r>
              <a:rPr kumimoji="1" lang="en-US" altLang="zh-CN" dirty="0"/>
              <a:t>=</a:t>
            </a:r>
            <a:r>
              <a:rPr kumimoji="1" lang="zh-CN" altLang="en-US" dirty="0"/>
              <a:t>绝对二”为“数字二“的相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56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在这个意义上重新考察巴门尼德之存在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D2C6C-FDBF-4CED-B988-65D1EF45291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5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AF08E-C0A4-4388-9B14-F8531DD88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1E86D6-DD61-43E4-AF0B-274887B71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CFBF2-B378-4A01-B2CA-B720418A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9BB15B-9194-4C77-BC05-0E0767AE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84B2E-32EA-4479-AA9F-F5FC0808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67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D8E86-38A4-477B-8C07-972FAAD7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623512-B7E1-447E-AB87-0E85278E5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1392B-E07F-4D06-860A-B3261226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1C5FC-2DE0-4007-BC4B-AEBA8C41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F54FB-2BBA-4AD8-B125-D5F248E5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4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559643-5388-40EE-96AF-F54C2C2F1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A850EC-EE89-4738-AF8E-E72047429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3FF8A-2096-421D-AD8F-E2871282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6ABCD-AE7C-4552-8CE0-636606D5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0152FB-4047-4ADA-A684-F23BCE6B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05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30404-A81E-499F-8D4B-7D686124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E7BB2-7221-4F78-A976-12B50E062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A24C5-9A95-47FB-95FE-4D74BCB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82AA1A-50CA-4B93-8D21-CB5174F0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67087-235D-4E00-A0A0-0BC04CC7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2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48F26-1E5B-4996-8592-0BC83E7E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825BFA-C15B-45AB-A477-AD56521A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54F82A-9B20-40D0-8840-43AB9298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C23AC-F6DD-4077-A71B-6F494C88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4E395-EC54-4EE2-BE19-EB44B766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10722-CA1F-4C1B-B89B-5CDBE6DB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C34727-39E1-4454-86FA-2F7CAD45D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3F7A82-0225-47ED-8732-5B2FFAAF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C8C4AE-065B-4404-A358-0686A073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88D499-9F02-41C4-862F-1E63AFF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DF966-F172-4732-9755-CA6D32E2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30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8670B-62DA-492C-A642-F49D028C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C12E81-E4BE-4F62-B782-04060193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E0112-DE2C-4D16-98C5-81477884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CCEEE1-7E02-4D71-8103-8B0076B22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85FD15-7FE5-4450-8C8B-186BA8615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477077-9BFA-4AE0-9FC7-1C98A945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2E9AB4-1227-4FAE-8C5A-471A9FA1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59DAF6-8BAB-4F06-A6FC-8536CCF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24D36-5466-4CC7-82EC-D7F90815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F768B2-A328-41CB-A9E4-341CFF16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64F8F8-97E4-411D-9A6B-0247D66A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BC3D53-1072-4A14-9475-AA8531DC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1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C27F0B-72C5-4720-A72C-9E39AA9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0A0154-1984-4F9D-B3BF-E522A25C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407E09-7BFA-4570-99D9-C4AF1C15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96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86CBF-A599-4A61-A90B-BE675003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D59D85-1506-41D5-B2C7-C83C9376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211B0-0F15-432C-A228-2C6B271D1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03E12-325C-4E23-907F-6A21EA98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10573B-4965-489B-AB57-57A0AEB0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2434EF-0FD7-483B-8371-D090BE3E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8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DC895-D3B6-4185-9755-80C16061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D940BF-E3D3-4CA7-BF8D-74435627B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B5D511-0AE4-44DC-BB07-013B9FEDC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2EAFAA-6ECA-4104-A2F1-25968CD6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02FB20-D370-4D5E-896B-6E238DAF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CFE0B-0619-46F7-BD17-F67B210C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4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827BBD-2CB7-47FF-8275-E636C137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ACA7D5-5493-449E-9ECD-56AE3A6E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B2CEF1-B4F6-4F81-BC83-5AAADF2F3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9522-C68D-4EEB-98CE-F61E242E68B0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4FEF50-2C2D-4DFA-8434-059BC7CDC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F37F5-603F-46B2-92A9-A72B05122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12A2-E39E-4B3E-8F2E-C85867CF4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BF956-ADDC-48F8-A858-5C59E6A5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存在、思维、范畴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A5638-AE12-4046-910E-4573A473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—— </a:t>
            </a:r>
            <a:r>
              <a:rPr kumimoji="1" lang="zh-CN" altLang="en-US" dirty="0"/>
              <a:t>柏拉图</a:t>
            </a:r>
            <a:r>
              <a:rPr kumimoji="1" lang="en-US" altLang="zh-CN" dirty="0"/>
              <a:t>《</a:t>
            </a:r>
            <a:r>
              <a:rPr lang="el-GR" altLang="ja-JP" dirty="0">
                <a:latin typeface="等线" panose="02010600030101010101" pitchFamily="2" charset="-122"/>
                <a:ea typeface="等线" panose="02010600030101010101" pitchFamily="2" charset="-122"/>
              </a:rPr>
              <a:t>Παρμενίδης</a:t>
            </a:r>
            <a:r>
              <a:rPr kumimoji="1" lang="en-US" altLang="zh-CN" dirty="0"/>
              <a:t>》</a:t>
            </a:r>
            <a:r>
              <a:rPr lang="zh-CN" altLang="en-US" dirty="0"/>
              <a:t>精要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haktyr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2020/4/15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3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形式逻辑淆基础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命题关系</a:t>
            </a:r>
            <a:endParaRPr kumimoji="1" lang="en-US" altLang="zh-CN" dirty="0"/>
          </a:p>
          <a:p>
            <a:pPr lvl="1"/>
            <a:r>
              <a:rPr lang="zh-CN" altLang="en-US" dirty="0"/>
              <a:t>反对：不同真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上反对</a:t>
            </a:r>
            <a:r>
              <a:rPr lang="zh-CN" altLang="en-US" dirty="0"/>
              <a:t>、不同假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下反对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zh-CN" altLang="en-US" dirty="0"/>
              <a:t>矛盾：真假相反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等价：同真同假</a:t>
            </a:r>
            <a:endParaRPr kumimoji="1" lang="en-US" altLang="zh-CN" dirty="0"/>
          </a:p>
          <a:p>
            <a:r>
              <a:rPr lang="zh-CN" altLang="en-US" dirty="0"/>
              <a:t>逻辑律</a:t>
            </a:r>
            <a:endParaRPr lang="en-US" altLang="zh-CN" dirty="0"/>
          </a:p>
          <a:p>
            <a:pPr lvl="1"/>
            <a:r>
              <a:rPr kumimoji="1" lang="zh-CN" altLang="en-US" dirty="0"/>
              <a:t>同一律：</a:t>
            </a:r>
            <a:r>
              <a:rPr kumimoji="1" lang="en-US" altLang="zh-CN" dirty="0"/>
              <a:t>p </a:t>
            </a:r>
            <a:r>
              <a:rPr kumimoji="1" lang="zh-CN" altLang="en-US" dirty="0"/>
              <a:t>＝</a:t>
            </a:r>
            <a:r>
              <a:rPr kumimoji="1" lang="en-US" altLang="zh-CN" dirty="0"/>
              <a:t> p</a:t>
            </a:r>
          </a:p>
          <a:p>
            <a:pPr lvl="1"/>
            <a:r>
              <a:rPr lang="zh-CN" altLang="en-US" dirty="0"/>
              <a:t>双重否定律：</a:t>
            </a:r>
            <a:r>
              <a:rPr lang="en-US" altLang="zh-CN" dirty="0"/>
              <a:t>~~p </a:t>
            </a:r>
            <a:r>
              <a:rPr lang="zh-CN" altLang="en-US" dirty="0"/>
              <a:t>＝</a:t>
            </a:r>
            <a:r>
              <a:rPr lang="en-US" altLang="zh-CN" dirty="0"/>
              <a:t> p</a:t>
            </a:r>
          </a:p>
          <a:p>
            <a:pPr lvl="1"/>
            <a:r>
              <a:rPr kumimoji="1" lang="zh-CN" altLang="en-US" dirty="0"/>
              <a:t>排中律：</a:t>
            </a:r>
            <a:r>
              <a:rPr kumimoji="1" lang="en-US" altLang="zh-CN" dirty="0"/>
              <a:t>p </a:t>
            </a:r>
            <a:r>
              <a:rPr lang="ja-JP" altLang="en-US" dirty="0"/>
              <a:t>∨</a:t>
            </a:r>
            <a:r>
              <a:rPr kumimoji="1" lang="en-US" altLang="zh-CN" dirty="0"/>
              <a:t> ~p</a:t>
            </a:r>
          </a:p>
          <a:p>
            <a:pPr lvl="2"/>
            <a:r>
              <a:rPr kumimoji="1" lang="zh-CN" altLang="en-US" dirty="0"/>
              <a:t>应用：反证法</a:t>
            </a:r>
            <a:endParaRPr kumimoji="1" lang="en-US" altLang="zh-CN" dirty="0"/>
          </a:p>
          <a:p>
            <a:r>
              <a:rPr lang="zh-CN" altLang="en-US" dirty="0"/>
              <a:t>充分假言：</a:t>
            </a:r>
            <a:r>
              <a:rPr kumimoji="1" lang="en-US" altLang="zh-CN" dirty="0"/>
              <a:t>p </a:t>
            </a:r>
            <a:r>
              <a:rPr kumimoji="1" lang="zh-CN" altLang="en-US" dirty="0"/>
              <a:t>→</a:t>
            </a:r>
            <a:r>
              <a:rPr lang="en-US" altLang="zh-CN" dirty="0"/>
              <a:t> </a:t>
            </a:r>
            <a:r>
              <a:rPr kumimoji="1" lang="en-US" altLang="zh-CN" dirty="0"/>
              <a:t>q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122905-88D1-44EF-B838-2D4882446368}"/>
              </a:ext>
            </a:extLst>
          </p:cNvPr>
          <p:cNvSpPr txBox="1">
            <a:spLocks/>
          </p:cNvSpPr>
          <p:nvPr/>
        </p:nvSpPr>
        <p:spPr>
          <a:xfrm>
            <a:off x="7653921" y="2719705"/>
            <a:ext cx="2948039" cy="18458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若是英国人则喝早茶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不吃高地白梗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—————————</a:t>
            </a:r>
          </a:p>
          <a:p>
            <a:pPr algn="l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是草莓蛋糕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59CBB5-BD57-44F8-B4B7-535506D8F122}"/>
              </a:ext>
            </a:extLst>
          </p:cNvPr>
          <p:cNvSpPr/>
          <p:nvPr/>
        </p:nvSpPr>
        <p:spPr>
          <a:xfrm>
            <a:off x="8393604" y="4700470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真实 </a:t>
            </a:r>
            <a:r>
              <a:rPr lang="en-US" altLang="zh-CN" dirty="0"/>
              <a:t>vs </a:t>
            </a:r>
            <a:r>
              <a:rPr lang="zh-CN" altLang="en-US" dirty="0"/>
              <a:t>有效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08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八分仪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4"/>
            <a:ext cx="10515600" cy="5093336"/>
          </a:xfrm>
        </p:spPr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/>
              <a:t>与存在结合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语言中的一这个单词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…… </a:t>
            </a:r>
            <a:r>
              <a:rPr lang="ja-JP" altLang="en-US" dirty="0"/>
              <a:t>⇒ </a:t>
            </a:r>
            <a:r>
              <a:rPr lang="zh-CN" altLang="en-US" dirty="0">
                <a:solidFill>
                  <a:srgbClr val="FF0000"/>
                </a:solidFill>
              </a:rPr>
              <a:t>一不是多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一有部分</a:t>
            </a:r>
            <a:r>
              <a:rPr lang="en-US" altLang="zh-CN" dirty="0"/>
              <a:t>/</a:t>
            </a:r>
            <a:r>
              <a:rPr lang="zh-CN" altLang="en-US" dirty="0"/>
              <a:t>是整体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一是多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整体指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没有失去部分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“</a:t>
            </a:r>
          </a:p>
          <a:p>
            <a:pPr lvl="1"/>
            <a:r>
              <a:rPr lang="zh-CN" altLang="en-US" dirty="0"/>
              <a:t>一无部分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无开端终结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无界限</a:t>
            </a:r>
            <a:endParaRPr lang="en-US" altLang="zh-CN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无形、非圆非直</a:t>
            </a:r>
            <a:endParaRPr lang="en-US" altLang="zh-CN" dirty="0"/>
          </a:p>
          <a:p>
            <a:pPr lvl="2"/>
            <a:r>
              <a:rPr lang="zh-CN" altLang="en-US" dirty="0"/>
              <a:t>无位置</a:t>
            </a:r>
          </a:p>
          <a:p>
            <a:pPr lvl="3"/>
            <a:r>
              <a:rPr lang="zh-CN" altLang="en-US" dirty="0"/>
              <a:t>被他包围，则与其有许多接触</a:t>
            </a:r>
          </a:p>
          <a:p>
            <a:pPr lvl="3"/>
            <a:r>
              <a:rPr lang="zh-CN" altLang="en-US" dirty="0"/>
              <a:t>被己包围，则非一而为二</a:t>
            </a:r>
            <a:endParaRPr lang="en-US" altLang="zh-CN" dirty="0"/>
          </a:p>
          <a:p>
            <a:pPr lvl="2"/>
            <a:r>
              <a:rPr lang="zh-CN" altLang="en-US" dirty="0"/>
              <a:t>不动不静</a:t>
            </a:r>
          </a:p>
          <a:p>
            <a:pPr lvl="3"/>
            <a:r>
              <a:rPr lang="zh-CN" altLang="en-US" dirty="0"/>
              <a:t>不变化：同一律、无机械运动：无位置</a:t>
            </a:r>
          </a:p>
          <a:p>
            <a:pPr lvl="3"/>
            <a:r>
              <a:rPr lang="zh-CN" altLang="en-US" dirty="0"/>
              <a:t>不静：无位置</a:t>
            </a:r>
            <a:endParaRPr lang="en-US" altLang="zh-CN" dirty="0"/>
          </a:p>
          <a:p>
            <a:pPr lvl="2"/>
            <a:r>
              <a:rPr lang="zh-CN" altLang="en-US" dirty="0"/>
              <a:t>不同不异</a:t>
            </a:r>
            <a:r>
              <a:rPr lang="en-US" altLang="zh-CN" dirty="0"/>
              <a:t>(</a:t>
            </a:r>
            <a:r>
              <a:rPr lang="zh-CN" altLang="en-US" dirty="0"/>
              <a:t>己</a:t>
            </a:r>
            <a:r>
              <a:rPr lang="en-US" altLang="zh-CN" dirty="0"/>
              <a:t>/</a:t>
            </a:r>
            <a:r>
              <a:rPr lang="zh-CN" altLang="en-US" dirty="0"/>
              <a:t>他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不异己、不同他：同一律</a:t>
            </a: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不异他</a:t>
            </a:r>
            <a:r>
              <a:rPr lang="zh-CN" altLang="en-US" dirty="0"/>
              <a:t>：</a:t>
            </a:r>
            <a:r>
              <a:rPr lang="en-US" altLang="zh-CN" dirty="0"/>
              <a:t>“</a:t>
            </a:r>
            <a:r>
              <a:rPr lang="zh-CN" altLang="en-US" dirty="0"/>
              <a:t>一与某物相异</a:t>
            </a:r>
            <a:r>
              <a:rPr lang="en-US" altLang="zh-CN" dirty="0"/>
              <a:t>”</a:t>
            </a:r>
            <a:r>
              <a:rPr lang="zh-CN" altLang="en-US" dirty="0"/>
              <a:t>指</a:t>
            </a:r>
            <a:r>
              <a:rPr lang="en-US" altLang="zh-CN" dirty="0"/>
              <a:t>“</a:t>
            </a:r>
            <a:r>
              <a:rPr lang="zh-CN" altLang="en-US" dirty="0"/>
              <a:t>与一无关、与相异于它之物有关</a:t>
            </a:r>
            <a:r>
              <a:rPr lang="en-US" altLang="zh-CN" dirty="0"/>
              <a:t>”</a:t>
            </a:r>
            <a:r>
              <a:rPr lang="zh-CN" altLang="en-US" dirty="0"/>
              <a:t>，它不会异于</a:t>
            </a:r>
            <a:r>
              <a:rPr lang="zh-CN" altLang="en-US" u="sng" dirty="0">
                <a:solidFill>
                  <a:srgbClr val="FF0000"/>
                </a:solidFill>
              </a:rPr>
              <a:t>本质上是一的</a:t>
            </a:r>
            <a:r>
              <a:rPr lang="zh-CN" altLang="en-US" dirty="0"/>
              <a:t>他物</a:t>
            </a:r>
            <a:r>
              <a:rPr lang="en-US" altLang="zh-CN" dirty="0"/>
              <a:t> </a:t>
            </a:r>
            <a:r>
              <a:rPr lang="ja-JP" altLang="en-US" dirty="0"/>
              <a:t>⇒ </a:t>
            </a:r>
            <a:r>
              <a:rPr lang="zh-CN" altLang="en-US" dirty="0"/>
              <a:t>它不会</a:t>
            </a:r>
            <a:r>
              <a:rPr lang="zh-CN" altLang="en-US" u="sng" dirty="0"/>
              <a:t>本质上</a:t>
            </a:r>
            <a:r>
              <a:rPr lang="zh-CN" altLang="en-US" dirty="0"/>
              <a:t>同于自身</a:t>
            </a:r>
            <a:r>
              <a:rPr lang="en-US" altLang="zh-CN" dirty="0"/>
              <a:t> </a:t>
            </a:r>
            <a:r>
              <a:rPr lang="ja-JP" altLang="en-US" dirty="0"/>
              <a:t>⇒ </a:t>
            </a:r>
            <a:r>
              <a:rPr lang="zh-CN" altLang="en-US" dirty="0"/>
              <a:t>它不会不</a:t>
            </a:r>
            <a:r>
              <a:rPr lang="zh-CN" altLang="en-US" u="sng" dirty="0"/>
              <a:t>是</a:t>
            </a:r>
            <a:r>
              <a:rPr lang="zh-CN" altLang="en-US" dirty="0"/>
              <a:t>他物</a:t>
            </a:r>
            <a:r>
              <a:rPr lang="en-US" altLang="zh-CN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它不会异于他物</a:t>
            </a:r>
            <a:endParaRPr lang="en-US" altLang="zh-CN" dirty="0"/>
          </a:p>
          <a:p>
            <a:pPr lvl="3"/>
            <a:r>
              <a:rPr lang="zh-CN" altLang="en-US" dirty="0"/>
              <a:t>不同己：一的性质≠相同的性质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一≠相同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若是与自身相同，则不与自身为一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6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八分仪（续）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4"/>
            <a:ext cx="10515600" cy="4991736"/>
          </a:xfrm>
        </p:spPr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/>
              <a:t>与存在结合（续）</a:t>
            </a:r>
            <a:endParaRPr lang="en-US" altLang="zh-CN" dirty="0"/>
          </a:p>
          <a:p>
            <a:pPr lvl="1"/>
            <a:r>
              <a:rPr lang="zh-CN" altLang="en-US" dirty="0"/>
              <a:t>一无部分 （续）</a:t>
            </a:r>
            <a:endParaRPr lang="en-US" altLang="zh-CN" dirty="0"/>
          </a:p>
          <a:p>
            <a:pPr lvl="2"/>
            <a:r>
              <a:rPr lang="zh-CN" altLang="en-US" dirty="0"/>
              <a:t>非相似非不似</a:t>
            </a:r>
          </a:p>
          <a:p>
            <a:pPr lvl="3"/>
            <a:r>
              <a:rPr lang="zh-CN" altLang="en-US" dirty="0"/>
              <a:t>非相似：相似之物有相同的性质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相同的性质≠一的性质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一只有一的性质</a:t>
            </a:r>
            <a:r>
              <a:rPr lang="en-US" altLang="zh-CN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一没有相同的性质</a:t>
            </a:r>
            <a:r>
              <a:rPr lang="en-US" altLang="zh-CN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一没有相似之物</a:t>
            </a:r>
            <a:endParaRPr lang="en-US" altLang="zh-CN" dirty="0"/>
          </a:p>
          <a:p>
            <a:pPr lvl="3"/>
            <a:r>
              <a:rPr lang="zh-CN" altLang="en-US" dirty="0"/>
              <a:t>非不似：</a:t>
            </a:r>
            <a:r>
              <a:rPr lang="en-US" altLang="zh-CN" dirty="0"/>
              <a:t>“</a:t>
            </a:r>
            <a:r>
              <a:rPr lang="zh-CN" altLang="en-US" dirty="0"/>
              <a:t>一似乎不能以任何方式说它是不同</a:t>
            </a:r>
            <a:r>
              <a:rPr lang="en-US" altLang="zh-CN" dirty="0"/>
              <a:t>” </a:t>
            </a:r>
            <a:r>
              <a:rPr lang="zh-CN" altLang="en-US" dirty="0"/>
              <a:t>＋</a:t>
            </a:r>
            <a:r>
              <a:rPr lang="en-US" altLang="zh-CN" dirty="0"/>
              <a:t> </a:t>
            </a:r>
            <a:r>
              <a:rPr lang="zh-CN" altLang="en-US" dirty="0"/>
              <a:t>不同＝不相似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不能说不相似</a:t>
            </a:r>
            <a:endParaRPr lang="en-US" altLang="zh-CN" dirty="0"/>
          </a:p>
          <a:p>
            <a:pPr lvl="2"/>
            <a:r>
              <a:rPr lang="zh-CN" altLang="en-US" dirty="0"/>
              <a:t>非相等非不等</a:t>
            </a:r>
          </a:p>
          <a:p>
            <a:pPr lvl="3"/>
            <a:r>
              <a:rPr lang="zh-CN" altLang="en-US" dirty="0"/>
              <a:t>非相等：若相等，则有相同度量单位</a:t>
            </a:r>
            <a:r>
              <a:rPr lang="en-US" altLang="zh-CN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一不具有相同本身、故无相同度量单位</a:t>
            </a:r>
            <a:endParaRPr lang="en-US" altLang="zh-CN" dirty="0"/>
          </a:p>
          <a:p>
            <a:pPr lvl="3"/>
            <a:r>
              <a:rPr lang="zh-CN" altLang="en-US" dirty="0"/>
              <a:t>非不等＝非大非小：若有多个度量单位，则是多，若只有一个度量单位、则是那个单位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一不能有度量单位 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一无法比其他事物大或者小</a:t>
            </a:r>
          </a:p>
          <a:p>
            <a:pPr lvl="2"/>
            <a:r>
              <a:rPr lang="zh-CN" altLang="en-US" dirty="0"/>
              <a:t>非年长年幼：同理于相似、相等</a:t>
            </a:r>
          </a:p>
          <a:p>
            <a:pPr lvl="3"/>
            <a:r>
              <a:rPr lang="zh-CN" altLang="en-US" dirty="0"/>
              <a:t>推论：一根本</a:t>
            </a:r>
            <a:r>
              <a:rPr lang="zh-CN" altLang="en-US" dirty="0">
                <a:solidFill>
                  <a:srgbClr val="FF0000"/>
                </a:solidFill>
              </a:rPr>
              <a:t>不拥有时间</a:t>
            </a:r>
          </a:p>
          <a:p>
            <a:pPr lvl="2"/>
            <a:r>
              <a:rPr lang="zh-CN" altLang="en-US" dirty="0"/>
              <a:t>非存在非不存在</a:t>
            </a:r>
          </a:p>
          <a:p>
            <a:pPr lvl="3"/>
            <a:r>
              <a:rPr lang="zh-CN" altLang="en-US" dirty="0"/>
              <a:t>非存在：一与时间无关、不能接系词</a:t>
            </a:r>
            <a:r>
              <a:rPr lang="en-US" altLang="zh-CN" dirty="0"/>
              <a:t>(</a:t>
            </a:r>
            <a:r>
              <a:rPr lang="zh-CN" altLang="en-US" dirty="0"/>
              <a:t>系词必含时态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非不存在：若一不存在，则不可思议 </a:t>
            </a:r>
            <a:r>
              <a:rPr lang="en-US" altLang="zh-CN" dirty="0"/>
              <a:t>(</a:t>
            </a:r>
            <a:r>
              <a:rPr lang="ja-JP" altLang="en-US" dirty="0"/>
              <a:t>⇒</a:t>
            </a:r>
            <a:r>
              <a:rPr lang="en-US" altLang="zh-CN" dirty="0"/>
              <a:t> </a:t>
            </a:r>
            <a:r>
              <a:rPr lang="zh-CN" altLang="en-US" dirty="0"/>
              <a:t>我们正在谈论它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21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八分仪（续续）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6799"/>
          </a:xfrm>
        </p:spPr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dirty="0"/>
              <a:t>与一结合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当一存在了起来、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是一的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……”</a:t>
            </a:r>
          </a:p>
          <a:p>
            <a:pPr lvl="1"/>
            <a:r>
              <a:rPr lang="zh-CN" altLang="en-US" dirty="0"/>
              <a:t>一≠存在，一</a:t>
            </a:r>
            <a:r>
              <a:rPr lang="zh-CN" altLang="en-US" u="sng" dirty="0"/>
              <a:t>拥有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分有</a:t>
            </a:r>
            <a:r>
              <a:rPr lang="zh-CN" altLang="en-US" dirty="0"/>
              <a:t>存在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一存在</a:t>
            </a:r>
            <a:r>
              <a:rPr lang="zh-CN" altLang="en-US" sz="2000" dirty="0"/>
              <a:t>必然不蕴含</a:t>
            </a:r>
            <a:r>
              <a:rPr lang="zh-CN" altLang="en-US" dirty="0"/>
              <a:t>一有部分</a:t>
            </a:r>
            <a:r>
              <a:rPr lang="en-US" altLang="zh-CN" dirty="0"/>
              <a:t>”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思路一</a:t>
            </a:r>
            <a:endParaRPr lang="en-US" altLang="zh-CN" dirty="0"/>
          </a:p>
          <a:p>
            <a:pPr lvl="3"/>
            <a:r>
              <a:rPr lang="zh-CN" altLang="en-US" dirty="0"/>
              <a:t>一≠存在 </a:t>
            </a:r>
            <a:r>
              <a:rPr lang="ja-JP" altLang="en-US" dirty="0"/>
              <a:t>⇒</a:t>
            </a:r>
            <a:r>
              <a:rPr lang="en-US" altLang="zh-CN" dirty="0"/>
              <a:t> "</a:t>
            </a:r>
            <a:r>
              <a:rPr lang="zh-CN" altLang="en-US" dirty="0"/>
              <a:t>一存在</a:t>
            </a:r>
            <a:r>
              <a:rPr lang="en-US" altLang="zh-CN" dirty="0"/>
              <a:t>"</a:t>
            </a:r>
            <a:r>
              <a:rPr lang="zh-CN" altLang="en-US" dirty="0"/>
              <a:t>分为两部分：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>
                <a:solidFill>
                  <a:srgbClr val="00B050"/>
                </a:solidFill>
              </a:rPr>
              <a:t>存在的一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>
                <a:solidFill>
                  <a:srgbClr val="00B050"/>
                </a:solidFill>
              </a:rPr>
              <a:t>一的存在</a:t>
            </a:r>
            <a:r>
              <a:rPr lang="en-US" altLang="zh-CN" dirty="0">
                <a:solidFill>
                  <a:srgbClr val="00B050"/>
                </a:solidFill>
              </a:rPr>
              <a:t>“</a:t>
            </a:r>
          </a:p>
          <a:p>
            <a:pPr lvl="3"/>
            <a:r>
              <a:rPr lang="zh-CN" altLang="en-US" dirty="0"/>
              <a:t>该二分过程可以递归 </a:t>
            </a:r>
            <a:r>
              <a:rPr lang="ja-JP" altLang="en-US" dirty="0"/>
              <a:t>⇒</a:t>
            </a:r>
            <a:r>
              <a:rPr lang="en-US" altLang="zh-CN" dirty="0"/>
              <a:t> "</a:t>
            </a:r>
            <a:r>
              <a:rPr lang="zh-CN" altLang="en-US" dirty="0"/>
              <a:t>一存在</a:t>
            </a:r>
            <a:r>
              <a:rPr lang="en-US" altLang="zh-CN" dirty="0"/>
              <a:t>"</a:t>
            </a:r>
            <a:r>
              <a:rPr lang="zh-CN" altLang="en-US" dirty="0"/>
              <a:t>必是无限的多</a:t>
            </a:r>
            <a:endParaRPr lang="en-US" altLang="zh-CN" dirty="0"/>
          </a:p>
          <a:p>
            <a:pPr lvl="2"/>
            <a:r>
              <a:rPr kumimoji="1" lang="zh-CN" altLang="en-US" dirty="0"/>
              <a:t>思路二</a:t>
            </a:r>
            <a:endParaRPr kumimoji="1" lang="en-US" altLang="zh-CN" dirty="0"/>
          </a:p>
          <a:p>
            <a:pPr lvl="3"/>
            <a:r>
              <a:rPr lang="zh-CN" altLang="en-US" dirty="0"/>
              <a:t>一存在、则有</a:t>
            </a:r>
            <a:r>
              <a:rPr lang="zh-CN" altLang="en-US" dirty="0">
                <a:solidFill>
                  <a:srgbClr val="00B050"/>
                </a:solidFill>
              </a:rPr>
              <a:t>两个东西</a:t>
            </a:r>
            <a:r>
              <a:rPr lang="zh-CN" altLang="en-US" dirty="0"/>
              <a:t>，把一加到这个二上就有了三</a:t>
            </a:r>
          </a:p>
          <a:p>
            <a:pPr lvl="3"/>
            <a:r>
              <a:rPr lang="zh-CN" altLang="en-US" dirty="0"/>
              <a:t>二是偶数三是奇数，重复套娃可以得到所有的数</a:t>
            </a:r>
          </a:p>
          <a:p>
            <a:pPr lvl="3"/>
            <a:r>
              <a:rPr lang="zh-CN" altLang="en-US" dirty="0"/>
              <a:t>若一存在则数必定存在，若数存在则必有无限多事物、</a:t>
            </a:r>
            <a:r>
              <a:rPr lang="en-US" altLang="zh-CN" dirty="0"/>
              <a:t>(</a:t>
            </a:r>
            <a:r>
              <a:rPr lang="zh-CN" altLang="en-US" dirty="0"/>
              <a:t>且布满从最小到最大的序列</a:t>
            </a:r>
            <a:r>
              <a:rPr lang="en-US" altLang="zh-CN" dirty="0"/>
              <a:t>)</a:t>
            </a:r>
            <a:endParaRPr lang="zh-CN" altLang="en-US" dirty="0"/>
          </a:p>
          <a:p>
            <a:pPr lvl="3"/>
            <a:r>
              <a:rPr lang="zh-CN" altLang="en-US" dirty="0"/>
              <a:t>既然存在被分成无限多块、一被迫分成同样多块，</a:t>
            </a:r>
            <a:r>
              <a:rPr lang="en-US" altLang="zh-CN" dirty="0"/>
              <a:t>“</a:t>
            </a:r>
            <a:r>
              <a:rPr lang="zh-CN" altLang="en-US" dirty="0"/>
              <a:t>一本身被存在所分割</a:t>
            </a:r>
            <a:r>
              <a:rPr lang="en-US" altLang="zh-CN" dirty="0"/>
              <a:t>”</a:t>
            </a:r>
            <a:r>
              <a:rPr lang="ja-JP" altLang="en-US" dirty="0"/>
              <a:t> ⇒ </a:t>
            </a:r>
            <a:r>
              <a:rPr lang="zh-CN" altLang="en-US" dirty="0"/>
              <a:t>一是多</a:t>
            </a:r>
          </a:p>
          <a:p>
            <a:pPr lvl="3"/>
            <a:r>
              <a:rPr lang="en-US" altLang="zh-CN" dirty="0"/>
              <a:t>“</a:t>
            </a:r>
            <a:r>
              <a:rPr lang="zh-CN" altLang="en-US" dirty="0"/>
              <a:t>存在起来的一</a:t>
            </a:r>
            <a:r>
              <a:rPr lang="en-US" altLang="zh-CN" dirty="0"/>
              <a:t>”</a:t>
            </a:r>
            <a:r>
              <a:rPr lang="zh-CN" altLang="en-US" dirty="0"/>
              <a:t>既是一又是多、既是</a:t>
            </a:r>
            <a:r>
              <a:rPr lang="zh-CN" altLang="en-US" b="1" dirty="0"/>
              <a:t>整体</a:t>
            </a:r>
            <a:r>
              <a:rPr lang="zh-CN" altLang="en-US" dirty="0"/>
              <a:t>又有部分、既是</a:t>
            </a:r>
            <a:r>
              <a:rPr lang="zh-CN" altLang="en-US" b="1" u="sng" dirty="0"/>
              <a:t>有限</a:t>
            </a:r>
            <a:r>
              <a:rPr lang="zh-CN" altLang="en-US" dirty="0"/>
              <a:t>的又是数量上无限的</a:t>
            </a:r>
          </a:p>
          <a:p>
            <a:pPr lvl="3"/>
            <a:r>
              <a:rPr lang="zh-CN" altLang="en-US" dirty="0"/>
              <a:t>由于一</a:t>
            </a:r>
            <a:r>
              <a:rPr lang="zh-CN" altLang="en-US" u="sng" dirty="0">
                <a:solidFill>
                  <a:srgbClr val="7030A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有界限</a:t>
            </a:r>
            <a:r>
              <a:rPr lang="zh-CN" altLang="en-US" dirty="0"/>
              <a:t>，故：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有形状位置、既动又静、既同又异、既似又不似、既等又不等、既长又幼、既是一切又不是其他任何事物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既存在又不存在</a:t>
            </a:r>
            <a:r>
              <a:rPr lang="zh-CN" altLang="en-US" dirty="0">
                <a:solidFill>
                  <a:srgbClr val="00B0F0"/>
                </a:solidFill>
              </a:rPr>
              <a:t>（留</a:t>
            </a:r>
            <a:r>
              <a:rPr lang="en-US" altLang="zh-CN" dirty="0" err="1">
                <a:solidFill>
                  <a:srgbClr val="00B0F0"/>
                </a:solidFill>
              </a:rPr>
              <a:t>yi</a:t>
            </a:r>
            <a:r>
              <a:rPr lang="zh-CN" altLang="en-US" dirty="0">
                <a:solidFill>
                  <a:srgbClr val="00B0F0"/>
                </a:solidFill>
              </a:rPr>
              <a:t>作</a:t>
            </a:r>
            <a:r>
              <a:rPr lang="en-US" altLang="zh-CN" dirty="0" err="1">
                <a:solidFill>
                  <a:srgbClr val="00B0F0"/>
                </a:solidFill>
              </a:rPr>
              <a:t>wei</a:t>
            </a:r>
            <a:r>
              <a:rPr lang="zh-CN" altLang="en-US" dirty="0">
                <a:solidFill>
                  <a:srgbClr val="00B0F0"/>
                </a:solidFill>
              </a:rPr>
              <a:t>思</a:t>
            </a:r>
            <a:r>
              <a:rPr lang="en-US" altLang="zh-CN" dirty="0" err="1">
                <a:solidFill>
                  <a:srgbClr val="00B0F0"/>
                </a:solidFill>
              </a:rPr>
              <a:t>shen</a:t>
            </a:r>
            <a:r>
              <a:rPr lang="zh-CN" altLang="en-US" dirty="0">
                <a:solidFill>
                  <a:srgbClr val="00B0F0"/>
                </a:solidFill>
              </a:rPr>
              <a:t>考</a:t>
            </a:r>
            <a:r>
              <a:rPr lang="en-US" altLang="zh-CN" dirty="0" err="1">
                <a:solidFill>
                  <a:srgbClr val="00B0F0"/>
                </a:solidFill>
              </a:rPr>
              <a:t>chang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kumimoji="1"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6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八分仪（陈列）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501491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一：单纯作为语词的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/>
              <a:t>，一非</a:t>
            </a:r>
            <a:r>
              <a:rPr lang="en-US" altLang="zh-CN" dirty="0"/>
              <a:t>A</a:t>
            </a:r>
            <a:r>
              <a:rPr lang="zh-CN" altLang="en-US" dirty="0"/>
              <a:t>非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籍由“一”的整体性，无部分、无界、不等价于“相同”</a:t>
            </a:r>
          </a:p>
          <a:p>
            <a:r>
              <a:rPr lang="zh-CN" altLang="en-US" dirty="0"/>
              <a:t>二：一旦一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dirty="0"/>
              <a:t>了起来，一既</a:t>
            </a:r>
            <a:r>
              <a:rPr lang="en-US" altLang="zh-CN" dirty="0"/>
              <a:t>A</a:t>
            </a:r>
            <a:r>
              <a:rPr lang="zh-CN" altLang="en-US" dirty="0"/>
              <a:t>又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籍由“存在”的衍生能力，导出多、部分、有界</a:t>
            </a:r>
          </a:p>
          <a:p>
            <a:r>
              <a:rPr lang="zh-CN" altLang="en-US" dirty="0"/>
              <a:t>三：一旦一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dirty="0"/>
              <a:t>了起来，其他是整体、是多、乃至既</a:t>
            </a:r>
            <a:r>
              <a:rPr lang="en-US" altLang="zh-CN" dirty="0"/>
              <a:t>A</a:t>
            </a:r>
            <a:r>
              <a:rPr lang="zh-CN" altLang="en-US" dirty="0"/>
              <a:t>又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“其他”既非“一”又不比一多是不可能的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四：单纯作为语词的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/>
              <a:t>，其他非一非多、乃至非</a:t>
            </a:r>
            <a:r>
              <a:rPr lang="en-US" altLang="zh-CN" dirty="0"/>
              <a:t>A</a:t>
            </a:r>
            <a:r>
              <a:rPr lang="zh-CN" altLang="en-US" dirty="0"/>
              <a:t>非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“一”和“其他”构成全集、其他不是一，其他不是多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理由很迷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dirty="0"/>
              <a:t>五：一个并不存在的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/>
              <a:t>，一是相异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</a:rPr>
              <a:t>“这”和“那”</a:t>
            </a:r>
            <a:r>
              <a:rPr lang="zh-CN" altLang="en-US" dirty="0"/>
              <a:t>、乃至既</a:t>
            </a:r>
            <a:r>
              <a:rPr lang="en-US" altLang="zh-CN" dirty="0"/>
              <a:t>A</a:t>
            </a:r>
            <a:r>
              <a:rPr lang="zh-CN" altLang="en-US" dirty="0"/>
              <a:t>又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我们知道这个“一“的含义，否则根本听不懂”若一不存在”</a:t>
            </a:r>
          </a:p>
          <a:p>
            <a:r>
              <a:rPr lang="zh-CN" altLang="en-US" dirty="0"/>
              <a:t>六：这个一</a:t>
            </a:r>
            <a:r>
              <a:rPr lang="zh-CN" altLang="en-US" dirty="0">
                <a:solidFill>
                  <a:srgbClr val="FF0000"/>
                </a:solidFill>
              </a:rPr>
              <a:t>存在不起来</a:t>
            </a:r>
            <a:r>
              <a:rPr lang="zh-CN" altLang="en-US" dirty="0"/>
              <a:t>，一非</a:t>
            </a:r>
            <a:r>
              <a:rPr lang="en-US" altLang="zh-CN" dirty="0"/>
              <a:t>A</a:t>
            </a:r>
            <a:r>
              <a:rPr lang="zh-CN" altLang="en-US" dirty="0"/>
              <a:t>非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因为没有“存在”的衍生能力，无法自己动</a:t>
            </a:r>
          </a:p>
          <a:p>
            <a:r>
              <a:rPr lang="zh-CN" altLang="en-US" dirty="0"/>
              <a:t>七：一个并不存在的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/>
              <a:t>，则其他存在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</a:rPr>
              <a:t>其他必是多</a:t>
            </a:r>
            <a:r>
              <a:rPr lang="zh-CN" altLang="en-US" dirty="0"/>
              <a:t>、乃至既</a:t>
            </a:r>
            <a:r>
              <a:rPr lang="en-US" altLang="zh-CN" dirty="0"/>
              <a:t>A</a:t>
            </a:r>
            <a:r>
              <a:rPr lang="zh-CN" altLang="en-US" dirty="0"/>
              <a:t>又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</a:rPr>
              <a:t>是多：既然非一、又是有来由的其他；“其他”和“不同”可混用、画布上像素远相似近不似</a:t>
            </a:r>
          </a:p>
          <a:p>
            <a:r>
              <a:rPr lang="zh-CN" altLang="en-US" dirty="0"/>
              <a:t>八：这个一</a:t>
            </a:r>
            <a:r>
              <a:rPr lang="zh-CN" altLang="en-US" dirty="0">
                <a:solidFill>
                  <a:srgbClr val="FF0000"/>
                </a:solidFill>
              </a:rPr>
              <a:t>存在不起来</a:t>
            </a:r>
            <a:r>
              <a:rPr lang="zh-CN" altLang="en-US" dirty="0"/>
              <a:t>，则其他存在</a:t>
            </a:r>
            <a:r>
              <a:rPr lang="en-US" altLang="zh-CN" sz="23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2300" dirty="0">
                <a:solidFill>
                  <a:schemeClr val="bg1">
                    <a:lumMod val="50000"/>
                  </a:schemeClr>
                </a:solidFill>
              </a:rPr>
              <a:t>其他非一非多</a:t>
            </a:r>
            <a:r>
              <a:rPr lang="zh-CN" altLang="en-US" dirty="0"/>
              <a:t>、乃至非</a:t>
            </a:r>
            <a:r>
              <a:rPr lang="en-US" altLang="zh-CN" dirty="0"/>
              <a:t>A</a:t>
            </a:r>
            <a:r>
              <a:rPr lang="zh-CN" altLang="en-US" dirty="0"/>
              <a:t>非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非一：显然，非多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：一呈现在多的事物之中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7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没说当说了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57517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巴式逻辑套路</a:t>
            </a:r>
            <a:endParaRPr kumimoji="1" lang="en-US" altLang="zh-CN" dirty="0"/>
          </a:p>
          <a:p>
            <a:pPr lvl="1"/>
            <a:r>
              <a:rPr lang="zh-CN" altLang="en-US" dirty="0"/>
              <a:t>基本形式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 A </a:t>
            </a:r>
            <a:r>
              <a:rPr lang="ja-JP" altLang="en-US" dirty="0"/>
              <a:t>⇒</a:t>
            </a:r>
            <a:r>
              <a:rPr lang="en-US" altLang="zh-CN" dirty="0">
                <a:sym typeface="Wingdings" panose="05000000000000000000" pitchFamily="2" charset="2"/>
              </a:rPr>
              <a:t> (</a:t>
            </a:r>
            <a:r>
              <a:rPr lang="en-US" altLang="zh-CN" dirty="0"/>
              <a:t>p</a:t>
            </a:r>
            <a:r>
              <a:rPr lang="ja-JP" altLang="en-US" dirty="0"/>
              <a:t>∧</a:t>
            </a:r>
            <a:r>
              <a:rPr lang="en-US" altLang="zh-CN" dirty="0"/>
              <a:t>~p)</a:t>
            </a:r>
            <a:r>
              <a:rPr lang="zh-CN" altLang="en-US" dirty="0"/>
              <a:t>、</a:t>
            </a:r>
            <a:r>
              <a:rPr lang="en-US" altLang="zh-CN" dirty="0">
                <a:sym typeface="Wingdings" panose="05000000000000000000" pitchFamily="2" charset="2"/>
              </a:rPr>
              <a:t>A </a:t>
            </a:r>
            <a:r>
              <a:rPr lang="ja-JP" altLang="en-US" dirty="0"/>
              <a:t>⇒</a:t>
            </a:r>
            <a:r>
              <a:rPr lang="zh-CN" altLang="en-US" dirty="0">
                <a:sym typeface="Wingdings" panose="05000000000000000000" pitchFamily="2" charset="2"/>
              </a:rPr>
              <a:t>  </a:t>
            </a:r>
            <a:r>
              <a:rPr lang="en-US" altLang="zh-CN" dirty="0"/>
              <a:t>~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/>
              <a:t>p</a:t>
            </a:r>
            <a:r>
              <a:rPr lang="ja-JP" altLang="en-US" dirty="0"/>
              <a:t>∨</a:t>
            </a:r>
            <a:r>
              <a:rPr lang="en-US" altLang="zh-CN" dirty="0"/>
              <a:t>~p)</a:t>
            </a:r>
          </a:p>
          <a:p>
            <a:pPr lvl="2"/>
            <a:r>
              <a:rPr lang="zh-CN" altLang="en-US" dirty="0"/>
              <a:t>此处</a:t>
            </a:r>
            <a:r>
              <a:rPr lang="ja-JP" altLang="en-US" dirty="0"/>
              <a:t>∧</a:t>
            </a:r>
            <a:r>
              <a:rPr lang="zh-CN" altLang="en-US" dirty="0"/>
              <a:t>和</a:t>
            </a:r>
            <a:r>
              <a:rPr lang="ja-JP" altLang="en-US" dirty="0"/>
              <a:t>∨</a:t>
            </a:r>
            <a:r>
              <a:rPr lang="zh-CN" altLang="en-US" dirty="0"/>
              <a:t>的自然语义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，因为他是</a:t>
            </a:r>
            <a:r>
              <a:rPr lang="zh-CN" altLang="en-US" b="1" dirty="0"/>
              <a:t>逐文字</a:t>
            </a:r>
            <a:r>
              <a:rPr lang="zh-CN" altLang="en-US" dirty="0"/>
              <a:t>论述的</a:t>
            </a:r>
            <a:endParaRPr lang="en-US" altLang="zh-CN" dirty="0"/>
          </a:p>
          <a:p>
            <a:pPr lvl="2"/>
            <a:r>
              <a:rPr lang="en-US" altLang="zh-CN" dirty="0"/>
              <a:t>~(p)</a:t>
            </a:r>
            <a:r>
              <a:rPr lang="zh-CN" altLang="en-US" dirty="0"/>
              <a:t>是</a:t>
            </a:r>
            <a:r>
              <a:rPr lang="en-US" altLang="zh-CN" dirty="0"/>
              <a:t>(~p)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否定前移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从谓项到主项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如何做到：改变</a:t>
            </a:r>
            <a:r>
              <a:rPr lang="zh-CN" altLang="en-US" u="sng" dirty="0"/>
              <a:t>语义流向</a:t>
            </a:r>
            <a:endParaRPr lang="en-US" altLang="zh-CN" u="sng" dirty="0"/>
          </a:p>
          <a:p>
            <a:pPr lvl="2"/>
            <a:r>
              <a:rPr lang="zh-CN" altLang="en-US" u="sng" dirty="0"/>
              <a:t>一</a:t>
            </a:r>
            <a:r>
              <a:rPr lang="zh-CN" altLang="en-US" dirty="0"/>
              <a:t>与时间无关、不能接系词 </a:t>
            </a:r>
            <a:r>
              <a:rPr lang="ja-JP" altLang="en-US" dirty="0"/>
              <a:t>⇒ </a:t>
            </a:r>
            <a:r>
              <a:rPr lang="zh-CN" altLang="en-US" dirty="0"/>
              <a:t>一不能存在</a:t>
            </a:r>
            <a:endParaRPr lang="en-US" altLang="zh-CN" dirty="0"/>
          </a:p>
          <a:p>
            <a:pPr lvl="2"/>
            <a:r>
              <a:rPr lang="zh-CN" altLang="en-US" u="sng" dirty="0"/>
              <a:t>时间</a:t>
            </a:r>
            <a:r>
              <a:rPr kumimoji="1" lang="zh-CN" altLang="en-US" dirty="0"/>
              <a:t>能迫使一流变、以至于一能接任何时态的系词 </a:t>
            </a:r>
            <a:r>
              <a:rPr lang="ja-JP" altLang="en-US" dirty="0"/>
              <a:t>⇒ </a:t>
            </a:r>
            <a:r>
              <a:rPr lang="zh-CN" altLang="en-US" dirty="0"/>
              <a:t>一必然存在</a:t>
            </a:r>
            <a:endParaRPr kumimoji="1" lang="en-US" altLang="zh-CN" dirty="0"/>
          </a:p>
          <a:p>
            <a:r>
              <a:rPr kumimoji="1" lang="zh-CN" altLang="en-US" dirty="0"/>
              <a:t>二律背反</a:t>
            </a:r>
            <a:endParaRPr kumimoji="1" lang="en-US" altLang="zh-CN" dirty="0"/>
          </a:p>
          <a:p>
            <a:pPr lvl="1"/>
            <a:r>
              <a:rPr lang="zh-CN" altLang="en-US" dirty="0"/>
              <a:t>理性的边界、</a:t>
            </a:r>
            <a:r>
              <a:rPr lang="zh-CN" altLang="en-US" dirty="0">
                <a:highlight>
                  <a:srgbClr val="000000"/>
                </a:highlight>
              </a:rPr>
              <a:t>实践</a:t>
            </a:r>
            <a:r>
              <a:rPr lang="zh-CN" altLang="en-US" dirty="0"/>
              <a:t>的开端？</a:t>
            </a:r>
            <a:endParaRPr lang="en-US" altLang="zh-CN" dirty="0"/>
          </a:p>
          <a:p>
            <a:pPr lvl="1"/>
            <a:r>
              <a:rPr lang="zh-CN" altLang="en-US" dirty="0"/>
              <a:t>零信息量：信息的本质是</a:t>
            </a:r>
            <a:r>
              <a:rPr lang="zh-CN" altLang="en-US" dirty="0">
                <a:solidFill>
                  <a:srgbClr val="FF0000"/>
                </a:solidFill>
              </a:rPr>
              <a:t>消除认识的不确定性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作业：论证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“存在存在、非存在非存在”（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分）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5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DDB9B-D9EA-4A1D-B1D3-665A5303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晚期柏拉图主义人人有病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706E13-E5D6-4BE6-AD55-1A4555F1F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85799" r="7694" b="1923"/>
          <a:stretch/>
        </p:blipFill>
        <p:spPr>
          <a:xfrm>
            <a:off x="6474539" y="1690688"/>
            <a:ext cx="4847694" cy="995680"/>
          </a:xfrm>
        </p:spPr>
      </p:pic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347A371B-15B9-4231-963C-C60154E40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10481" r="7694" b="34032"/>
          <a:stretch/>
        </p:blipFill>
        <p:spPr>
          <a:xfrm>
            <a:off x="838200" y="1690688"/>
            <a:ext cx="5034280" cy="46729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AAE66B3-6196-4EE0-9FD2-F67D51B76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812" y="2872778"/>
            <a:ext cx="4423148" cy="34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0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609B2-C77A-4C8A-AC14-B114BEF0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茵蒂克丝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93E1C2-4BD8-4997-A030-3B05382F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3" action="ppaction://hlinksldjump"/>
              </a:rPr>
              <a:t>残篇的语言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巴门尼德篇上</a:t>
            </a:r>
            <a:r>
              <a:rPr lang="zh-CN" altLang="en-US" dirty="0"/>
              <a:t>：相论的终章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巴门尼德篇下</a:t>
            </a:r>
            <a:r>
              <a:rPr lang="zh-CN" altLang="en-US" dirty="0"/>
              <a:t>：假言八分</a:t>
            </a:r>
            <a:endParaRPr lang="en-US" altLang="zh-CN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1FFE1E-09B6-4D97-805A-5812575AF101}"/>
              </a:ext>
            </a:extLst>
          </p:cNvPr>
          <p:cNvSpPr/>
          <p:nvPr/>
        </p:nvSpPr>
        <p:spPr>
          <a:xfrm>
            <a:off x="9287232" y="5316537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Parmenides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CBD087-61F3-478B-92D8-B918B9AB1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05" y="1806670"/>
            <a:ext cx="3385090" cy="33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n-ea"/>
                <a:ea typeface="+mn-ea"/>
              </a:rPr>
              <a:t>Εν</a:t>
            </a:r>
            <a:r>
              <a:rPr kumimoji="1" lang="en-US" altLang="zh-CN" dirty="0">
                <a:latin typeface="+mn-ea"/>
                <a:ea typeface="+mn-ea"/>
              </a:rPr>
              <a:t> πα</a:t>
            </a:r>
            <a:r>
              <a:rPr kumimoji="1" lang="en-US" altLang="zh-CN" dirty="0" err="1">
                <a:latin typeface="+mn-ea"/>
                <a:ea typeface="+mn-ea"/>
              </a:rPr>
              <a:t>ντ</a:t>
            </a:r>
            <a:r>
              <a:rPr kumimoji="1" lang="en-US" altLang="zh-CN" dirty="0">
                <a:latin typeface="+mn-ea"/>
                <a:ea typeface="+mn-ea"/>
              </a:rPr>
              <a:t>α εναι</a:t>
            </a:r>
            <a:r>
              <a:rPr kumimoji="1" lang="zh-CN" altLang="en-US" dirty="0">
                <a:latin typeface="+mn-ea"/>
                <a:ea typeface="+mn-ea"/>
              </a:rPr>
              <a:t>：</a:t>
            </a:r>
            <a:r>
              <a:rPr lang="zh-CN" altLang="en-US" dirty="0"/>
              <a:t>一即一切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4"/>
            <a:ext cx="10515600" cy="51746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思维与存在同一</a:t>
            </a:r>
            <a:endParaRPr lang="en-US" altLang="zh-CN" dirty="0"/>
          </a:p>
          <a:p>
            <a:pPr lvl="1"/>
            <a:r>
              <a:rPr lang="zh-CN" altLang="en-US" dirty="0"/>
              <a:t>存在</a:t>
            </a:r>
            <a:r>
              <a:rPr lang="en-US" altLang="zh-CN" dirty="0"/>
              <a:t>(v.) exist = ex-</a:t>
            </a:r>
            <a:r>
              <a:rPr lang="en-US" altLang="zh-CN" dirty="0" err="1"/>
              <a:t>sta</a:t>
            </a:r>
            <a:r>
              <a:rPr lang="en-US" altLang="zh-CN" dirty="0"/>
              <a:t> = out-stand </a:t>
            </a:r>
            <a:r>
              <a:rPr lang="ja-JP" altLang="en-US" dirty="0"/>
              <a:t>⇒ </a:t>
            </a:r>
            <a:r>
              <a:rPr lang="en-US" altLang="zh-CN" dirty="0"/>
              <a:t>appear/come to light</a:t>
            </a:r>
            <a:r>
              <a:rPr lang="ja-JP" altLang="en-US" dirty="0"/>
              <a:t> ⇒ </a:t>
            </a:r>
            <a:r>
              <a:rPr lang="en-US" altLang="zh-CN" dirty="0"/>
              <a:t>reality</a:t>
            </a:r>
          </a:p>
          <a:p>
            <a:pPr lvl="1"/>
            <a:r>
              <a:rPr lang="zh-CN" altLang="en-US" dirty="0"/>
              <a:t>存在物</a:t>
            </a:r>
            <a:r>
              <a:rPr lang="en-US" altLang="zh-CN" dirty="0"/>
              <a:t>(n.) being = be-</a:t>
            </a:r>
            <a:r>
              <a:rPr lang="en-US" altLang="zh-CN" dirty="0" err="1"/>
              <a:t>ing</a:t>
            </a:r>
            <a:r>
              <a:rPr lang="en-US" altLang="zh-CN" dirty="0"/>
              <a:t> </a:t>
            </a:r>
            <a:r>
              <a:rPr lang="ja-JP" altLang="en-US" dirty="0"/>
              <a:t>⇒</a:t>
            </a:r>
            <a:r>
              <a:rPr lang="en-US" altLang="zh-CN" dirty="0"/>
              <a:t> state/fact of existence </a:t>
            </a:r>
            <a:r>
              <a:rPr lang="ja-JP" altLang="en-US" dirty="0"/>
              <a:t>⇒</a:t>
            </a:r>
            <a:r>
              <a:rPr lang="en-US" altLang="ja-JP" dirty="0"/>
              <a:t>physical object</a:t>
            </a:r>
            <a:endParaRPr lang="en-US" altLang="zh-CN" dirty="0"/>
          </a:p>
          <a:p>
            <a:pPr lvl="1"/>
            <a:r>
              <a:rPr lang="zh-CN" altLang="en-US" dirty="0"/>
              <a:t>存在</a:t>
            </a:r>
            <a:r>
              <a:rPr lang="en-US" altLang="zh-CN" dirty="0" err="1">
                <a:latin typeface="+mn-ea"/>
                <a:cs typeface="+mj-cs"/>
              </a:rPr>
              <a:t>το</a:t>
            </a:r>
            <a:r>
              <a:rPr lang="en-US" altLang="zh-CN" dirty="0">
                <a:latin typeface="+mn-ea"/>
                <a:cs typeface="+mj-cs"/>
              </a:rPr>
              <a:t> </a:t>
            </a:r>
            <a:r>
              <a:rPr lang="en-US" altLang="zh-CN" dirty="0" err="1">
                <a:latin typeface="+mn-ea"/>
                <a:cs typeface="+mj-cs"/>
              </a:rPr>
              <a:t>ον</a:t>
            </a:r>
            <a:r>
              <a:rPr lang="en-US" altLang="zh-CN" dirty="0">
                <a:latin typeface="+mn-ea"/>
                <a:cs typeface="+mj-cs"/>
              </a:rPr>
              <a:t>/the being</a:t>
            </a:r>
            <a:r>
              <a:rPr lang="zh-CN" altLang="en-US" dirty="0"/>
              <a:t>，非存在</a:t>
            </a:r>
            <a:r>
              <a:rPr lang="en-US" altLang="zh-CN" dirty="0" err="1">
                <a:latin typeface="+mn-ea"/>
                <a:cs typeface="+mj-cs"/>
              </a:rPr>
              <a:t>μη</a:t>
            </a:r>
            <a:r>
              <a:rPr lang="en-US" altLang="zh-CN" dirty="0">
                <a:latin typeface="+mn-ea"/>
                <a:cs typeface="+mj-cs"/>
              </a:rPr>
              <a:t> </a:t>
            </a:r>
            <a:r>
              <a:rPr lang="en-US" altLang="zh-CN" dirty="0" err="1">
                <a:latin typeface="+mn-ea"/>
                <a:cs typeface="+mj-cs"/>
              </a:rPr>
              <a:t>ον</a:t>
            </a:r>
            <a:r>
              <a:rPr lang="en-US" altLang="zh-CN" dirty="0">
                <a:latin typeface="+mn-ea"/>
                <a:cs typeface="+mj-cs"/>
              </a:rPr>
              <a:t>/not (that) being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n-ea"/>
                <a:cs typeface="+mj-cs"/>
              </a:rPr>
              <a:t>言必有所指</a:t>
            </a:r>
            <a:r>
              <a:rPr lang="zh-CN" altLang="en-US" dirty="0">
                <a:latin typeface="+mn-ea"/>
                <a:cs typeface="+mj-cs"/>
              </a:rPr>
              <a:t>，“</a:t>
            </a:r>
            <a:r>
              <a:rPr lang="en-US" altLang="zh-CN" dirty="0">
                <a:latin typeface="+mn-ea"/>
                <a:cs typeface="+mj-cs"/>
              </a:rPr>
              <a:t>X …… </a:t>
            </a:r>
            <a:r>
              <a:rPr lang="en-US" altLang="zh-CN" dirty="0" err="1">
                <a:latin typeface="+mn-ea"/>
                <a:cs typeface="+mj-cs"/>
              </a:rPr>
              <a:t>estin</a:t>
            </a:r>
            <a:r>
              <a:rPr lang="zh-CN" altLang="en-US" dirty="0">
                <a:latin typeface="+mn-ea"/>
                <a:cs typeface="+mj-cs"/>
              </a:rPr>
              <a:t>”；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j-cs"/>
              </a:rPr>
              <a:t>非存在不可思议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cs typeface="+mj-cs"/>
              </a:rPr>
              <a:t>坚持肯定句和正概念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+mn-ea"/>
              <a:cs typeface="+mj-cs"/>
            </a:endParaRPr>
          </a:p>
          <a:p>
            <a:r>
              <a:rPr lang="en-US" altLang="zh-CN" dirty="0" err="1">
                <a:latin typeface="+mn-ea"/>
              </a:rPr>
              <a:t>Εν</a:t>
            </a:r>
            <a:r>
              <a:rPr lang="en-US" altLang="zh-CN" dirty="0">
                <a:latin typeface="+mn-ea"/>
              </a:rPr>
              <a:t> [και παν] </a:t>
            </a:r>
            <a:r>
              <a:rPr lang="en-US" altLang="zh-CN" dirty="0">
                <a:latin typeface="+mn-ea"/>
                <a:cs typeface="+mj-cs"/>
              </a:rPr>
              <a:t>/ </a:t>
            </a:r>
            <a:r>
              <a:rPr lang="zh-CN" altLang="en-US" dirty="0">
                <a:latin typeface="+mn-ea"/>
                <a:cs typeface="+mj-cs"/>
              </a:rPr>
              <a:t>一</a:t>
            </a:r>
            <a:r>
              <a:rPr lang="en-US" altLang="zh-CN" dirty="0">
                <a:latin typeface="+mn-ea"/>
                <a:cs typeface="+mj-cs"/>
              </a:rPr>
              <a:t>[</a:t>
            </a:r>
            <a:r>
              <a:rPr lang="zh-CN" altLang="en-US" dirty="0">
                <a:latin typeface="+mn-ea"/>
                <a:cs typeface="+mj-cs"/>
              </a:rPr>
              <a:t>及全</a:t>
            </a:r>
            <a:r>
              <a:rPr lang="en-US" altLang="zh-CN" dirty="0">
                <a:latin typeface="+mn-ea"/>
                <a:cs typeface="+mj-cs"/>
              </a:rPr>
              <a:t>]</a:t>
            </a:r>
          </a:p>
          <a:p>
            <a:pPr lvl="1"/>
            <a:r>
              <a:rPr lang="zh-CN" altLang="en-US" dirty="0">
                <a:latin typeface="+mn-ea"/>
                <a:cs typeface="+mj-cs"/>
              </a:rPr>
              <a:t>除</a:t>
            </a:r>
            <a:r>
              <a:rPr lang="zh-CN" altLang="en-US" dirty="0">
                <a:solidFill>
                  <a:srgbClr val="00B0F0"/>
                </a:solidFill>
                <a:latin typeface="+mn-ea"/>
                <a:cs typeface="+mj-cs"/>
              </a:rPr>
              <a:t>存在</a:t>
            </a:r>
            <a:r>
              <a:rPr lang="zh-CN" altLang="en-US" dirty="0">
                <a:solidFill>
                  <a:srgbClr val="00B050"/>
                </a:solidFill>
                <a:latin typeface="+mn-ea"/>
                <a:cs typeface="+mj-cs"/>
              </a:rPr>
              <a:t>存在</a:t>
            </a:r>
            <a:r>
              <a:rPr lang="zh-CN" altLang="en-US" dirty="0">
                <a:latin typeface="+mn-ea"/>
                <a:cs typeface="+mj-cs"/>
              </a:rPr>
              <a:t>之外，并无</a:t>
            </a:r>
            <a:r>
              <a:rPr lang="zh-CN" altLang="en-US" dirty="0">
                <a:solidFill>
                  <a:srgbClr val="00B0F0"/>
                </a:solidFill>
                <a:latin typeface="+mn-ea"/>
                <a:cs typeface="+mj-cs"/>
              </a:rPr>
              <a:t>非存在</a:t>
            </a:r>
            <a:r>
              <a:rPr lang="zh-CN" altLang="en-US" dirty="0">
                <a:solidFill>
                  <a:srgbClr val="00B050"/>
                </a:solidFill>
                <a:latin typeface="+mn-ea"/>
                <a:cs typeface="+mj-cs"/>
              </a:rPr>
              <a:t>存在</a:t>
            </a:r>
            <a:endParaRPr lang="en-US" altLang="zh-CN" dirty="0">
              <a:solidFill>
                <a:srgbClr val="00B050"/>
              </a:solidFill>
              <a:latin typeface="+mn-ea"/>
              <a:cs typeface="+mj-cs"/>
            </a:endParaRPr>
          </a:p>
          <a:p>
            <a:pPr lvl="1"/>
            <a:r>
              <a:rPr lang="ja-JP" altLang="en-US" dirty="0"/>
              <a:t>⇒ </a:t>
            </a:r>
            <a:r>
              <a:rPr lang="zh-CN" altLang="en-US" dirty="0">
                <a:latin typeface="+mn-ea"/>
                <a:cs typeface="+mj-cs"/>
              </a:rPr>
              <a:t>存在必为一</a:t>
            </a:r>
            <a:endParaRPr lang="en-US" altLang="zh-CN" dirty="0">
              <a:latin typeface="+mn-ea"/>
              <a:cs typeface="+mj-cs"/>
            </a:endParaRPr>
          </a:p>
          <a:p>
            <a:pPr lvl="1"/>
            <a:r>
              <a:rPr lang="zh-CN" altLang="en-US" dirty="0">
                <a:latin typeface="+mn-ea"/>
                <a:cs typeface="+mj-cs"/>
              </a:rPr>
              <a:t>*两因两理：热</a:t>
            </a:r>
            <a:r>
              <a:rPr lang="en-US" altLang="zh-CN" dirty="0">
                <a:latin typeface="+mn-ea"/>
                <a:cs typeface="+mj-cs"/>
              </a:rPr>
              <a:t>/</a:t>
            </a:r>
            <a:r>
              <a:rPr lang="zh-CN" altLang="en-US" dirty="0">
                <a:latin typeface="+mn-ea"/>
                <a:cs typeface="+mj-cs"/>
              </a:rPr>
              <a:t>火</a:t>
            </a:r>
            <a:r>
              <a:rPr lang="en-US" altLang="zh-CN" dirty="0">
                <a:latin typeface="+mn-ea"/>
                <a:cs typeface="+mj-cs"/>
              </a:rPr>
              <a:t>-</a:t>
            </a:r>
            <a:r>
              <a:rPr lang="zh-CN" altLang="en-US" dirty="0">
                <a:latin typeface="+mn-ea"/>
                <a:cs typeface="+mj-cs"/>
              </a:rPr>
              <a:t>冷</a:t>
            </a:r>
            <a:r>
              <a:rPr lang="en-US" altLang="zh-CN" dirty="0">
                <a:latin typeface="+mn-ea"/>
                <a:cs typeface="+mj-cs"/>
              </a:rPr>
              <a:t>/</a:t>
            </a:r>
            <a:r>
              <a:rPr lang="zh-CN" altLang="en-US" dirty="0">
                <a:latin typeface="+mn-ea"/>
                <a:cs typeface="+mj-cs"/>
              </a:rPr>
              <a:t>土，热属于存在、冷属于非存在</a:t>
            </a:r>
            <a:endParaRPr lang="en-US" altLang="zh-CN" dirty="0">
              <a:latin typeface="+mn-ea"/>
              <a:cs typeface="+mj-cs"/>
            </a:endParaRPr>
          </a:p>
          <a:p>
            <a:pPr lvl="1"/>
            <a:endParaRPr lang="en-US" altLang="ja-JP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巴氏残篇：所以只剩下一条途径可说，就是：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存在物存在</a:t>
            </a:r>
            <a:r>
              <a:rPr lang="zh-CN" altLang="en-US" sz="2400" dirty="0">
                <a:latin typeface="+mn-ea"/>
              </a:rPr>
              <a:t>。在这条路上有许多标志表明：因为它不是产生出来的，所以也不会消灭，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完整、唯一、不动、无限</a:t>
            </a:r>
            <a:r>
              <a:rPr lang="zh-CN" altLang="en-US" sz="2400" dirty="0">
                <a:latin typeface="+mn-ea"/>
              </a:rPr>
              <a:t>。它没有过去和未来，因为它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整个在现在</a:t>
            </a:r>
            <a:r>
              <a:rPr lang="zh-CN" altLang="en-US" sz="2400" dirty="0">
                <a:latin typeface="+mn-ea"/>
              </a:rPr>
              <a:t>，作为完整、统一、连续的东西。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苏：</a:t>
            </a:r>
            <a:r>
              <a:rPr lang="zh-CN" altLang="en-US" sz="2400" dirty="0"/>
              <a:t>如果我知道一样事物，那么也就知道了所有事物，因为我不能在同一时间既有知识又没有知识？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欧绪德谟篇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93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>
                <a:latin typeface="+mn-ea"/>
              </a:rPr>
              <a:t>Τ</a:t>
            </a:r>
            <a:r>
              <a:rPr lang="en-US" altLang="zh-CN" dirty="0">
                <a:latin typeface="+mn-ea"/>
              </a:rPr>
              <a:t>ο </a:t>
            </a:r>
            <a:r>
              <a:rPr lang="en-US" altLang="zh-CN" dirty="0" err="1">
                <a:latin typeface="+mn-ea"/>
              </a:rPr>
              <a:t>εν</a:t>
            </a:r>
            <a:r>
              <a:rPr lang="en-US" altLang="zh-CN" dirty="0">
                <a:latin typeface="+mn-ea"/>
              </a:rPr>
              <a:t> και τα π</a:t>
            </a:r>
            <a:r>
              <a:rPr lang="en-US" altLang="zh-CN" dirty="0" err="1">
                <a:latin typeface="+mn-ea"/>
              </a:rPr>
              <a:t>ολλ</a:t>
            </a:r>
            <a:r>
              <a:rPr lang="en-US" altLang="zh-CN" dirty="0">
                <a:latin typeface="+mn-ea"/>
              </a:rPr>
              <a:t>α</a:t>
            </a:r>
            <a:r>
              <a:rPr kumimoji="1" lang="zh-CN" altLang="en-US" dirty="0">
                <a:latin typeface="+mn-ea"/>
                <a:ea typeface="+mn-ea"/>
              </a:rPr>
              <a:t>：</a:t>
            </a:r>
            <a:r>
              <a:rPr lang="zh-CN" altLang="en-US" dirty="0">
                <a:latin typeface="+mn-ea"/>
              </a:rPr>
              <a:t>一与多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ν / one</a:t>
            </a:r>
          </a:p>
          <a:p>
            <a:pPr lvl="1"/>
            <a:r>
              <a:rPr lang="zh-CN" altLang="en-US" dirty="0">
                <a:latin typeface="+mn-ea"/>
              </a:rPr>
              <a:t>自然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延续</a:t>
            </a:r>
            <a:r>
              <a:rPr lang="zh-CN" altLang="en-US" dirty="0">
                <a:latin typeface="+mn-ea"/>
              </a:rPr>
              <a:t>的事物、有机组合成整体、非捆绑接触；折线是一也非一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元素底层相同、科属底层统一；油酒作液体为一、人狗作动物为一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作为计量单位的数字“一”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形式上理解和认知不可区分；无论事物增减、只要不离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定义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l-GR" altLang="zh-CN" dirty="0">
                <a:latin typeface="+mn-ea"/>
              </a:rPr>
              <a:t>Π</a:t>
            </a:r>
            <a:r>
              <a:rPr lang="en-US" altLang="zh-CN" dirty="0" err="1">
                <a:latin typeface="+mn-ea"/>
              </a:rPr>
              <a:t>ολλ</a:t>
            </a:r>
            <a:r>
              <a:rPr lang="en-US" altLang="zh-CN" dirty="0">
                <a:latin typeface="+mn-ea"/>
              </a:rPr>
              <a:t>α / many</a:t>
            </a:r>
          </a:p>
          <a:p>
            <a:pPr lvl="1"/>
            <a:r>
              <a:rPr lang="zh-CN" altLang="en-US" dirty="0">
                <a:latin typeface="+mn-ea"/>
              </a:rPr>
              <a:t>相对于一：不延续、可拆分、叙述它们本体的定义不止一个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未经详考的信条：</a:t>
            </a:r>
            <a:r>
              <a:rPr lang="el-GR" altLang="ja-JP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έν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l-GR" altLang="ja-JP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ένα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/</a:t>
            </a:r>
            <a:r>
              <a:rPr lang="el-GR" altLang="ja-JP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ένας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既是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不定冠词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又是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数词</a:t>
            </a:r>
            <a:endParaRPr lang="ja-JP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90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>
                <a:latin typeface="+mn-ea"/>
              </a:rPr>
              <a:t>Τ</a:t>
            </a:r>
            <a:r>
              <a:rPr lang="en-US" altLang="zh-CN" dirty="0">
                <a:latin typeface="+mn-ea"/>
              </a:rPr>
              <a:t>ο </a:t>
            </a:r>
            <a:r>
              <a:rPr lang="en-US" altLang="zh-CN" dirty="0" err="1">
                <a:latin typeface="+mn-ea"/>
              </a:rPr>
              <a:t>ον</a:t>
            </a:r>
            <a:r>
              <a:rPr lang="zh-CN" altLang="en-US" dirty="0">
                <a:latin typeface="+mn-ea"/>
              </a:rPr>
              <a:t>：是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实是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存在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l-GR" altLang="zh-CN" dirty="0">
                <a:latin typeface="+mn-ea"/>
              </a:rPr>
              <a:t>Ο</a:t>
            </a:r>
            <a:r>
              <a:rPr lang="en-US" altLang="zh-CN" dirty="0">
                <a:latin typeface="+mn-ea"/>
              </a:rPr>
              <a:t>ν / being</a:t>
            </a:r>
          </a:p>
          <a:p>
            <a:pPr lvl="1"/>
            <a:r>
              <a:rPr lang="zh-CN" altLang="en-US" dirty="0"/>
              <a:t>一物是另一物的属性；“那个白的人是文明的”</a:t>
            </a:r>
            <a:endParaRPr lang="en-US" altLang="zh-CN" dirty="0"/>
          </a:p>
          <a:p>
            <a:pPr lvl="1"/>
            <a:r>
              <a:rPr lang="zh-CN" altLang="en-US" dirty="0"/>
              <a:t>黏着于述说范畴、有多少范畴就有多少“是”：“是</a:t>
            </a:r>
            <a:r>
              <a:rPr lang="en-US" altLang="zh-CN" dirty="0"/>
              <a:t>xx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表明一个记述是真确的</a:t>
            </a:r>
            <a:endParaRPr lang="en-US" altLang="zh-CN" dirty="0"/>
          </a:p>
          <a:p>
            <a:pPr lvl="1"/>
            <a:r>
              <a:rPr lang="zh-CN" altLang="en-US" dirty="0"/>
              <a:t>潜能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|“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性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dirty="0"/>
              <a:t>；未成熟颗粒也是谷粒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连系动词 </a:t>
            </a:r>
            <a:r>
              <a:rPr lang="en-US" altLang="zh-CN" dirty="0"/>
              <a:t>es-</a:t>
            </a:r>
          </a:p>
          <a:p>
            <a:pPr lvl="1"/>
            <a:r>
              <a:rPr lang="zh-CN" altLang="en-US" dirty="0"/>
              <a:t>用于</a:t>
            </a:r>
            <a:r>
              <a:rPr lang="zh-CN" altLang="en-US" dirty="0">
                <a:solidFill>
                  <a:srgbClr val="FF0000"/>
                </a:solidFill>
              </a:rPr>
              <a:t>状态陈述</a:t>
            </a:r>
            <a:r>
              <a:rPr lang="zh-CN" altLang="en-US" dirty="0"/>
              <a:t>、用于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印欧语系</a:t>
            </a:r>
            <a:endParaRPr lang="en-US" altLang="zh-CN" dirty="0"/>
          </a:p>
          <a:p>
            <a:pPr lvl="2"/>
            <a:r>
              <a:rPr lang="zh-CN" altLang="en-US" dirty="0"/>
              <a:t>语义：联系、两者在</a:t>
            </a:r>
            <a:r>
              <a:rPr lang="zh-CN" altLang="en-US" u="sng" dirty="0"/>
              <a:t>某种意义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等价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不分别</a:t>
            </a:r>
            <a:r>
              <a:rPr lang="zh-CN" altLang="en-US" dirty="0"/>
              <a:t>下有关联</a:t>
            </a:r>
            <a:endParaRPr lang="en-US" altLang="zh-CN" dirty="0"/>
          </a:p>
          <a:p>
            <a:pPr lvl="2"/>
            <a:r>
              <a:rPr lang="zh-CN" altLang="en-US" dirty="0"/>
              <a:t>附加功能：</a:t>
            </a:r>
            <a:r>
              <a:rPr lang="zh-CN" altLang="en-US" dirty="0">
                <a:solidFill>
                  <a:srgbClr val="FF0000"/>
                </a:solidFill>
              </a:rPr>
              <a:t>时、态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F0"/>
                </a:solidFill>
              </a:rPr>
              <a:t>人称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F0"/>
                </a:solidFill>
              </a:rPr>
              <a:t>数</a:t>
            </a: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altLang="zh-CN" sz="1700" dirty="0" err="1">
                <a:solidFill>
                  <a:schemeClr val="accent2"/>
                </a:solidFill>
              </a:rPr>
              <a:t>fuera</a:t>
            </a:r>
            <a:r>
              <a:rPr lang="en-US" altLang="zh-CN" sz="1700" dirty="0" err="1">
                <a:solidFill>
                  <a:schemeClr val="accent5"/>
                </a:solidFill>
              </a:rPr>
              <a:t>tis</a:t>
            </a:r>
            <a:r>
              <a:rPr lang="zh-CN" altLang="en-US" dirty="0"/>
              <a:t>；子句结构暗示</a:t>
            </a: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</a:rPr>
              <a:t>|S</a:t>
            </a:r>
            <a:r>
              <a:rPr lang="en-US" altLang="ja-JP" sz="1700" dirty="0">
                <a:solidFill>
                  <a:schemeClr val="bg1">
                    <a:lumMod val="50000"/>
                  </a:schemeClr>
                </a:solidFill>
              </a:rPr>
              <a:t>um (id quod sum)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远东语言</a:t>
            </a:r>
            <a:endParaRPr kumimoji="1"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副词</a:t>
            </a:r>
            <a:r>
              <a:rPr lang="en-US" altLang="zh-CN" sz="1400" dirty="0">
                <a:solidFill>
                  <a:srgbClr val="FF0000"/>
                </a:solidFill>
              </a:rPr>
              <a:t>|</a:t>
            </a:r>
            <a:r>
              <a:rPr lang="zh-CN" altLang="en-US" sz="1400" dirty="0">
                <a:solidFill>
                  <a:srgbClr val="FF0000"/>
                </a:solidFill>
              </a:rPr>
              <a:t>时态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kumimoji="1" lang="en-US" altLang="zh-CN" dirty="0">
                <a:solidFill>
                  <a:srgbClr val="00B0F0"/>
                </a:solidFill>
              </a:rPr>
              <a:t>A</a:t>
            </a:r>
            <a:r>
              <a:rPr kumimoji="1" lang="zh-CN" altLang="en-US" dirty="0"/>
              <a:t>者</a:t>
            </a:r>
            <a:r>
              <a:rPr kumimoji="1" lang="en-US" altLang="zh-CN" dirty="0"/>
              <a:t>B</a:t>
            </a:r>
            <a:r>
              <a:rPr kumimoji="1" lang="zh-CN" altLang="en-US" dirty="0"/>
              <a:t>也</a:t>
            </a:r>
            <a:endParaRPr kumimoji="1" lang="en-US" altLang="zh-CN" dirty="0"/>
          </a:p>
          <a:p>
            <a:pPr lvl="2"/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ja-JP" altLang="en-US" dirty="0"/>
              <a:t>は</a:t>
            </a:r>
            <a:r>
              <a:rPr lang="en-US" altLang="zh-CN" dirty="0"/>
              <a:t>B</a:t>
            </a:r>
            <a:r>
              <a:rPr lang="ja-JP" altLang="en-US" dirty="0">
                <a:solidFill>
                  <a:srgbClr val="FF0000"/>
                </a:solidFill>
              </a:rPr>
              <a:t>です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3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诘难 </a:t>
            </a:r>
            <a:r>
              <a:rPr lang="en-US" altLang="zh-CN" dirty="0"/>
              <a:t>– </a:t>
            </a:r>
            <a:r>
              <a:rPr lang="zh-CN" altLang="en-US" dirty="0"/>
              <a:t>分有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958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芝：</a:t>
            </a:r>
            <a:r>
              <a:rPr lang="en-US" altLang="zh-CN" sz="2000" dirty="0"/>
              <a:t>……(</a:t>
            </a:r>
            <a:r>
              <a:rPr lang="zh-CN" altLang="en-US" sz="2000" dirty="0"/>
              <a:t>念经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zh-CN" altLang="en-US" sz="2000" dirty="0"/>
              <a:t>苏：他肯定一、你否定多，实际上一回事，但我搞不懂。</a:t>
            </a:r>
          </a:p>
          <a:p>
            <a:pPr marL="0" indent="0">
              <a:buNone/>
            </a:pPr>
            <a:r>
              <a:rPr lang="zh-CN" altLang="en-US" sz="2000" dirty="0"/>
              <a:t>芝：我为巴的“一存在”辩护，策略是指出“多存在”引出更多矛盾</a:t>
            </a:r>
            <a:r>
              <a:rPr lang="en-US" altLang="zh-CN" sz="2000" dirty="0"/>
              <a:t>——</a:t>
            </a:r>
            <a:r>
              <a:rPr lang="zh-CN" altLang="en-US" sz="2000" dirty="0"/>
              <a:t>它们相似且不相似。</a:t>
            </a:r>
          </a:p>
          <a:p>
            <a:pPr marL="0" indent="0">
              <a:buNone/>
            </a:pPr>
            <a:r>
              <a:rPr lang="zh-CN" altLang="en-US" sz="2000" dirty="0"/>
              <a:t>苏：若你承认“相似”和“不相似”之相，则被称为多的事物同时分有这两个相即可、并不奇怪。但若有人证明</a:t>
            </a:r>
            <a:r>
              <a:rPr lang="zh-CN" altLang="en-US" sz="2000" u="sng" dirty="0"/>
              <a:t>一本身就是多</a:t>
            </a:r>
            <a:r>
              <a:rPr lang="zh-CN" altLang="en-US" sz="2000" dirty="0"/>
              <a:t>，就很离谱。但若说</a:t>
            </a:r>
            <a:r>
              <a:rPr lang="zh-CN" altLang="en-US" sz="2000" dirty="0">
                <a:solidFill>
                  <a:srgbClr val="00B050"/>
                </a:solidFill>
              </a:rPr>
              <a:t>相本身之间可结合分离</a:t>
            </a:r>
            <a:r>
              <a:rPr lang="zh-CN" altLang="en-US" sz="2000" dirty="0"/>
              <a:t>，我局得也可。</a:t>
            </a:r>
          </a:p>
          <a:p>
            <a:pPr marL="0" indent="0">
              <a:buNone/>
            </a:pPr>
            <a:r>
              <a:rPr lang="zh-CN" altLang="en-US" sz="2000" dirty="0"/>
              <a:t>巴：你相信相似</a:t>
            </a:r>
            <a:r>
              <a:rPr lang="en-US" altLang="zh-CN" sz="2000" dirty="0"/>
              <a:t>/</a:t>
            </a:r>
            <a:r>
              <a:rPr lang="zh-CN" altLang="en-US" sz="2000" dirty="0"/>
              <a:t>不似、一</a:t>
            </a:r>
            <a:r>
              <a:rPr lang="en-US" altLang="zh-CN" sz="2000" dirty="0"/>
              <a:t>/</a:t>
            </a:r>
            <a:r>
              <a:rPr lang="zh-CN" altLang="en-US" sz="2000" dirty="0"/>
              <a:t>多、静</a:t>
            </a:r>
            <a:r>
              <a:rPr lang="en-US" altLang="zh-CN" sz="2000" dirty="0"/>
              <a:t>/</a:t>
            </a:r>
            <a:r>
              <a:rPr lang="zh-CN" altLang="en-US" sz="2000" dirty="0"/>
              <a:t>动、公正、善、美等相，且它们与其实例分离。那么有没有人、火、水、头发、泥土、污垢的相？</a:t>
            </a:r>
          </a:p>
          <a:p>
            <a:pPr marL="0" indent="0">
              <a:buNone/>
            </a:pPr>
            <a:r>
              <a:rPr lang="zh-CN" altLang="en-US" sz="2000" dirty="0"/>
              <a:t>苏：不知道，所以我缩圈只讨论那些真善美。</a:t>
            </a:r>
          </a:p>
          <a:p>
            <a:pPr marL="0" indent="0">
              <a:buNone/>
            </a:pPr>
            <a:r>
              <a:rPr lang="zh-CN" altLang="en-US" sz="2000" dirty="0"/>
              <a:t>巴：那你确实</a:t>
            </a:r>
            <a:r>
              <a:rPr lang="en-US" altLang="zh-CN" sz="2000" dirty="0"/>
              <a:t>naive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事物分有相的整体</a:t>
            </a:r>
            <a:r>
              <a:rPr lang="zh-CN" altLang="en-US" sz="2000" dirty="0"/>
              <a:t>，则单一的相同时在多个分离物中、从而</a:t>
            </a:r>
            <a:r>
              <a:rPr lang="zh-CN" altLang="en-US" sz="2000" dirty="0">
                <a:solidFill>
                  <a:srgbClr val="00B0F0"/>
                </a:solidFill>
              </a:rPr>
              <a:t>与自身分离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苏：让我们承认相既是</a:t>
            </a:r>
            <a:r>
              <a:rPr lang="en-US" altLang="zh-CN" sz="2000" dirty="0"/>
              <a:t>(</a:t>
            </a:r>
            <a:r>
              <a:rPr lang="zh-CN" altLang="en-US" sz="2000" dirty="0"/>
              <a:t>单</a:t>
            </a:r>
            <a:r>
              <a:rPr lang="en-US" altLang="zh-CN" sz="2000" dirty="0"/>
              <a:t>)</a:t>
            </a:r>
            <a:r>
              <a:rPr lang="zh-CN" altLang="en-US" sz="2000" dirty="0"/>
              <a:t>一又是同</a:t>
            </a:r>
            <a:r>
              <a:rPr lang="en-US" altLang="zh-CN" sz="2000" dirty="0"/>
              <a:t>(</a:t>
            </a:r>
            <a:r>
              <a:rPr lang="zh-CN" altLang="en-US" sz="2000" dirty="0"/>
              <a:t>时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巴：那么相就会成碎片，每个事物</a:t>
            </a:r>
            <a:r>
              <a:rPr lang="zh-CN" altLang="en-US" sz="2000" dirty="0">
                <a:solidFill>
                  <a:srgbClr val="FF0000"/>
                </a:solidFill>
              </a:rPr>
              <a:t>只分有一部分</a:t>
            </a:r>
            <a:r>
              <a:rPr lang="zh-CN" altLang="en-US" sz="2000" dirty="0"/>
              <a:t>、那么</a:t>
            </a:r>
            <a:r>
              <a:rPr lang="zh-CN" altLang="en-US" sz="2000" dirty="0">
                <a:solidFill>
                  <a:srgbClr val="00B0F0"/>
                </a:solidFill>
              </a:rPr>
              <a:t>相就不单一</a:t>
            </a:r>
            <a:r>
              <a:rPr lang="zh-CN" altLang="en-US" sz="2000" dirty="0"/>
              <a:t>了。</a:t>
            </a:r>
          </a:p>
          <a:p>
            <a:pPr marL="0" indent="0">
              <a:buNone/>
            </a:pPr>
            <a:r>
              <a:rPr lang="zh-CN" altLang="en-US" sz="2000" dirty="0"/>
              <a:t>巴：再者，分有</a:t>
            </a:r>
            <a:r>
              <a:rPr lang="en-US" altLang="zh-CN" sz="2000" dirty="0"/>
              <a:t>"</a:t>
            </a:r>
            <a:r>
              <a:rPr lang="zh-CN" altLang="en-US" sz="2000" dirty="0"/>
              <a:t>大</a:t>
            </a:r>
            <a:r>
              <a:rPr lang="en-US" altLang="zh-CN" sz="2000" dirty="0"/>
              <a:t>"</a:t>
            </a:r>
            <a:r>
              <a:rPr lang="zh-CN" altLang="en-US" sz="2000" dirty="0"/>
              <a:t>相之碎片的</a:t>
            </a:r>
            <a:r>
              <a:rPr lang="zh-CN" altLang="en-US" sz="2000" u="sng" dirty="0"/>
              <a:t>物体之</a:t>
            </a:r>
            <a:r>
              <a:rPr lang="zh-CN" altLang="en-US" sz="2000" dirty="0"/>
              <a:t>部分显然比</a:t>
            </a:r>
            <a:r>
              <a:rPr lang="en-US" altLang="zh-CN" sz="2000" dirty="0"/>
              <a:t>"</a:t>
            </a:r>
            <a:r>
              <a:rPr lang="zh-CN" altLang="en-US" sz="2000" dirty="0"/>
              <a:t>大</a:t>
            </a:r>
            <a:r>
              <a:rPr lang="en-US" altLang="zh-CN" sz="2000" dirty="0"/>
              <a:t>"</a:t>
            </a:r>
            <a:r>
              <a:rPr lang="zh-CN" altLang="en-US" sz="2000" dirty="0"/>
              <a:t>小、同理分有</a:t>
            </a:r>
            <a:r>
              <a:rPr lang="en-US" altLang="zh-CN" sz="2000" dirty="0"/>
              <a:t>"</a:t>
            </a:r>
            <a:r>
              <a:rPr lang="zh-CN" altLang="en-US" sz="2000" dirty="0"/>
              <a:t>相等</a:t>
            </a:r>
            <a:r>
              <a:rPr lang="en-US" altLang="zh-CN" sz="2000" dirty="0"/>
              <a:t>"</a:t>
            </a:r>
            <a:r>
              <a:rPr lang="zh-CN" altLang="en-US" sz="2000" dirty="0"/>
              <a:t>相之碎片能使得部分等于整体；</a:t>
            </a:r>
            <a:r>
              <a:rPr lang="zh-CN" altLang="en-US" sz="2000" dirty="0">
                <a:solidFill>
                  <a:srgbClr val="00B0F0"/>
                </a:solidFill>
              </a:rPr>
              <a:t>分有整体或部分都是矛盾的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196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诘难 </a:t>
            </a:r>
            <a:r>
              <a:rPr lang="en-US" altLang="zh-CN" dirty="0"/>
              <a:t>– </a:t>
            </a:r>
            <a:r>
              <a:rPr lang="zh-CN" altLang="en-US" dirty="0"/>
              <a:t>相互作用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/>
              <a:t>巴：每看一次大的事物就会蹦出一个</a:t>
            </a:r>
            <a:r>
              <a:rPr lang="en-US" altLang="zh-CN" sz="2400" dirty="0"/>
              <a:t>"</a:t>
            </a:r>
            <a:r>
              <a:rPr lang="zh-CN" altLang="en-US" sz="2400" dirty="0"/>
              <a:t>大</a:t>
            </a:r>
            <a:r>
              <a:rPr lang="en-US" altLang="zh-CN" sz="2400" dirty="0"/>
              <a:t>"</a:t>
            </a:r>
            <a:r>
              <a:rPr lang="zh-CN" altLang="en-US" sz="2400" dirty="0"/>
              <a:t>相，则</a:t>
            </a:r>
            <a:r>
              <a:rPr lang="zh-CN" altLang="en-US" sz="2400" dirty="0">
                <a:solidFill>
                  <a:srgbClr val="00B0F0"/>
                </a:solidFill>
              </a:rPr>
              <a:t>相不单一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苏：它在心中，那个思想是单一的。</a:t>
            </a:r>
          </a:p>
          <a:p>
            <a:pPr marL="0" indent="0">
              <a:buNone/>
            </a:pPr>
            <a:r>
              <a:rPr lang="zh-CN" altLang="en-US" sz="2400" dirty="0"/>
              <a:t>巴：思想必须关于存在着的某物！按你的界定，我所说的</a:t>
            </a:r>
            <a:r>
              <a:rPr lang="en-US" altLang="zh-CN" sz="2400" dirty="0"/>
              <a:t>“</a:t>
            </a:r>
            <a:r>
              <a:rPr lang="zh-CN" altLang="en-US" sz="2400" dirty="0"/>
              <a:t>一</a:t>
            </a:r>
            <a:r>
              <a:rPr lang="en-US" altLang="zh-CN" sz="2400" dirty="0"/>
              <a:t>”</a:t>
            </a:r>
            <a:r>
              <a:rPr lang="zh-CN" altLang="en-US" sz="2400" dirty="0"/>
              <a:t>也就是个相，又因思存同一，故</a:t>
            </a:r>
            <a:r>
              <a:rPr lang="zh-CN" altLang="en-US" sz="2400" dirty="0">
                <a:solidFill>
                  <a:srgbClr val="00B0F0"/>
                </a:solidFill>
              </a:rPr>
              <a:t>一切事物都分有</a:t>
            </a:r>
            <a:r>
              <a:rPr lang="en-US" altLang="zh-CN" sz="2400" dirty="0">
                <a:solidFill>
                  <a:srgbClr val="00B0F0"/>
                </a:solidFill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</a:rPr>
              <a:t>思想</a:t>
            </a:r>
            <a:r>
              <a:rPr lang="en-US" altLang="zh-CN" sz="2400" dirty="0">
                <a:solidFill>
                  <a:srgbClr val="00B0F0"/>
                </a:solidFill>
              </a:rPr>
              <a:t>”</a:t>
            </a:r>
            <a:r>
              <a:rPr lang="zh-CN" altLang="en-US" sz="2400" dirty="0">
                <a:solidFill>
                  <a:srgbClr val="00B0F0"/>
                </a:solidFill>
              </a:rPr>
              <a:t>相，但它们都能思考吗</a:t>
            </a:r>
            <a:r>
              <a:rPr lang="zh-CN" altLang="en-US" sz="2400" dirty="0"/>
              <a:t>？</a:t>
            </a:r>
          </a:p>
          <a:p>
            <a:pPr marL="0" indent="0">
              <a:buNone/>
            </a:pPr>
            <a:r>
              <a:rPr lang="zh-CN" altLang="en-US" sz="2400" dirty="0"/>
              <a:t>苏：有点毛病</a:t>
            </a:r>
            <a:r>
              <a:rPr lang="en-US" altLang="zh-CN" sz="2400" dirty="0"/>
              <a:t>……</a:t>
            </a:r>
            <a:r>
              <a:rPr lang="zh-CN" altLang="en-US" sz="2400" dirty="0"/>
              <a:t>我修正一下，</a:t>
            </a:r>
            <a:r>
              <a:rPr lang="zh-CN" altLang="en-US" sz="2400" dirty="0">
                <a:solidFill>
                  <a:srgbClr val="FF0000"/>
                </a:solidFill>
              </a:rPr>
              <a:t>相是制造事物的模具、分有就是浇筑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巴：那么相与其实例相似，故它们分有同一个相，于是相分有自身产生</a:t>
            </a:r>
            <a:r>
              <a:rPr lang="zh-CN" altLang="en-US" sz="2400" dirty="0">
                <a:solidFill>
                  <a:srgbClr val="00B0F0"/>
                </a:solidFill>
              </a:rPr>
              <a:t>无穷套娃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巴：既然我们并不拥有相，如何反驳</a:t>
            </a:r>
            <a:r>
              <a:rPr lang="en-US" altLang="zh-CN" sz="2400" dirty="0"/>
              <a:t>"</a:t>
            </a:r>
            <a:r>
              <a:rPr lang="zh-CN" altLang="en-US" sz="2400" dirty="0"/>
              <a:t>相不可认识</a:t>
            </a:r>
            <a:r>
              <a:rPr lang="en-US" altLang="zh-CN" sz="2400" dirty="0"/>
              <a:t>"</a:t>
            </a:r>
            <a:r>
              <a:rPr lang="zh-CN" altLang="en-US" sz="2400" dirty="0"/>
              <a:t>：主人是奴隶的主人、不是</a:t>
            </a:r>
            <a:r>
              <a:rPr lang="en-US" altLang="zh-CN" sz="2400" dirty="0"/>
              <a:t>"</a:t>
            </a:r>
            <a:r>
              <a:rPr lang="zh-CN" altLang="en-US" sz="2400" dirty="0"/>
              <a:t>奴隶</a:t>
            </a:r>
            <a:r>
              <a:rPr lang="en-US" altLang="zh-CN" sz="2400" dirty="0"/>
              <a:t>"</a:t>
            </a:r>
            <a:r>
              <a:rPr lang="zh-CN" altLang="en-US" sz="2400" dirty="0"/>
              <a:t>相的主人，</a:t>
            </a:r>
            <a:r>
              <a:rPr lang="zh-CN" altLang="en-US" sz="2400" dirty="0">
                <a:solidFill>
                  <a:srgbClr val="00B0F0"/>
                </a:solidFill>
              </a:rPr>
              <a:t>相和这个世界的日常语义无法发生关系</a:t>
            </a:r>
            <a:r>
              <a:rPr lang="en-US" altLang="zh-CN" sz="2400" dirty="0"/>
              <a:t>——</a:t>
            </a:r>
            <a:r>
              <a:rPr lang="zh-CN" altLang="en-US" sz="2400" dirty="0"/>
              <a:t>知识是关于那个实在物本身的知识，而非相。</a:t>
            </a:r>
          </a:p>
          <a:p>
            <a:pPr marL="0" indent="0">
              <a:buNone/>
            </a:pPr>
            <a:r>
              <a:rPr lang="zh-CN" altLang="en-US" sz="2400" dirty="0"/>
              <a:t>巴：</a:t>
            </a:r>
            <a:r>
              <a:rPr lang="en-US" altLang="zh-CN" sz="2400" dirty="0"/>
              <a:t>"</a:t>
            </a:r>
            <a:r>
              <a:rPr lang="zh-CN" altLang="en-US" sz="2400" dirty="0"/>
              <a:t>知识</a:t>
            </a:r>
            <a:r>
              <a:rPr lang="en-US" altLang="zh-CN" sz="2400" dirty="0"/>
              <a:t>"</a:t>
            </a:r>
            <a:r>
              <a:rPr lang="zh-CN" altLang="en-US" sz="2400" dirty="0"/>
              <a:t>相比我们世界的知识更完善、只配神拥有，</a:t>
            </a:r>
            <a:r>
              <a:rPr lang="zh-CN" altLang="en-US" sz="2400" dirty="0">
                <a:solidFill>
                  <a:srgbClr val="00B0F0"/>
                </a:solidFill>
              </a:rPr>
              <a:t>神的统治无法对我们世界赋予意义和施加影响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104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诘难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亚</a:t>
            </a:r>
            <a:r>
              <a:rPr lang="zh-CN" altLang="en-US" dirty="0">
                <a:latin typeface="+mn-ea"/>
              </a:rPr>
              <a:t>氏</a:t>
            </a:r>
            <a:r>
              <a:rPr kumimoji="1" lang="zh-CN" altLang="en-US" dirty="0"/>
              <a:t>罗生门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形而上学</a:t>
            </a:r>
            <a:r>
              <a:rPr lang="en-US" altLang="zh-CN" dirty="0"/>
              <a:t>》</a:t>
            </a:r>
            <a:r>
              <a:rPr lang="zh-CN" altLang="en-US" dirty="0"/>
              <a:t>第一卷第九章</a:t>
            </a:r>
            <a:endParaRPr lang="en-US" altLang="zh-CN" dirty="0"/>
          </a:p>
          <a:p>
            <a:pPr lvl="1"/>
            <a:r>
              <a:rPr lang="zh-CN" altLang="en-US" dirty="0"/>
              <a:t>凭空增加了事物的数目</a:t>
            </a:r>
            <a:endParaRPr lang="en-US" altLang="zh-CN" dirty="0"/>
          </a:p>
          <a:p>
            <a:pPr lvl="1"/>
            <a:r>
              <a:rPr lang="zh-CN" altLang="en-US" dirty="0"/>
              <a:t>存在证明不足取信：结论不必然、在理应无相之物上也导出了相</a:t>
            </a:r>
            <a:endParaRPr lang="en-US" altLang="zh-CN" dirty="0"/>
          </a:p>
          <a:p>
            <a:pPr lvl="1"/>
            <a:r>
              <a:rPr lang="zh-CN" altLang="en-US" dirty="0"/>
              <a:t>相的抽象程度难以把握、“关系”的相</a:t>
            </a:r>
            <a:endParaRPr lang="en-US" altLang="zh-CN" dirty="0"/>
          </a:p>
          <a:p>
            <a:pPr lvl="1"/>
            <a:r>
              <a:rPr lang="zh-CN" altLang="en-US" dirty="0"/>
              <a:t>相的包含、继承关系难以处理：“绝对之倍”与“永恒”</a:t>
            </a:r>
            <a:endParaRPr lang="en-US" altLang="zh-CN" dirty="0"/>
          </a:p>
          <a:p>
            <a:pPr lvl="1"/>
            <a:r>
              <a:rPr lang="zh-CN" altLang="en-US" dirty="0"/>
              <a:t>相及其个别事物若无相同形式，则纯属偶然重名</a:t>
            </a:r>
            <a:endParaRPr lang="en-US" altLang="zh-CN" dirty="0"/>
          </a:p>
          <a:p>
            <a:pPr lvl="1"/>
            <a:r>
              <a:rPr lang="zh-CN" altLang="en-US" dirty="0"/>
              <a:t>相何以与经验</a:t>
            </a:r>
            <a:r>
              <a:rPr lang="zh-CN" altLang="en-US" dirty="0">
                <a:solidFill>
                  <a:srgbClr val="FF0000"/>
                </a:solidFill>
              </a:rPr>
              <a:t>事物之间发生作用</a:t>
            </a:r>
            <a:r>
              <a:rPr lang="zh-CN" altLang="en-US" dirty="0"/>
              <a:t>：不使之变动、对认知事物无助</a:t>
            </a:r>
            <a:endParaRPr lang="en-US" altLang="zh-CN" dirty="0"/>
          </a:p>
          <a:p>
            <a:pPr lvl="1"/>
            <a:r>
              <a:rPr lang="zh-CN" altLang="en-US" dirty="0"/>
              <a:t>说“相</a:t>
            </a:r>
            <a:r>
              <a:rPr lang="zh-CN" altLang="en-US" u="sng" dirty="0">
                <a:solidFill>
                  <a:srgbClr val="FF0000"/>
                </a:solidFill>
              </a:rPr>
              <a:t>制作</a:t>
            </a:r>
            <a:r>
              <a:rPr lang="zh-CN" altLang="en-US" dirty="0"/>
              <a:t>事物”不过诗喻虚文</a:t>
            </a:r>
            <a:endParaRPr lang="en-US" altLang="zh-CN" dirty="0"/>
          </a:p>
          <a:p>
            <a:pPr lvl="1"/>
            <a:r>
              <a:rPr lang="zh-CN" altLang="en-US" dirty="0"/>
              <a:t>相之间有层级关系：相又是蓝本又是抄本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8922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73F6F-3D86-4BD5-B9D4-C4E01F8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哲♂</a:t>
            </a:r>
            <a:r>
              <a:rPr lang="zh-CN" altLang="en-US" dirty="0"/>
              <a:t>学♂训♂练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BB7D-2B5A-4EAD-B65C-C441CAD6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巴：</a:t>
            </a:r>
            <a:r>
              <a:rPr lang="zh-CN" altLang="en-US" dirty="0"/>
              <a:t>你一定不能只假设某某事物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dirty="0"/>
              <a:t>，然后考虑从中推出来的结果，而且也要假设某某事物</a:t>
            </a:r>
            <a:r>
              <a:rPr lang="zh-CN" altLang="en-US" dirty="0">
                <a:solidFill>
                  <a:srgbClr val="FF0000"/>
                </a:solidFill>
              </a:rPr>
              <a:t>不存在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策略：枚举解空间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范畴的可结合性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组合爆炸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假言</a:t>
            </a:r>
            <a:r>
              <a:rPr kumimoji="1" lang="zh-CN" altLang="en-US" dirty="0"/>
              <a:t>：“如果多</a:t>
            </a:r>
            <a:r>
              <a:rPr kumimoji="1" lang="zh-CN" altLang="en-US" u="sng" dirty="0"/>
              <a:t>存在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“</a:t>
            </a:r>
            <a:endParaRPr kumimoji="1" lang="en-US" altLang="zh-CN" dirty="0"/>
          </a:p>
          <a:p>
            <a:pPr lvl="1"/>
            <a:r>
              <a:rPr lang="zh-CN" altLang="en-US" dirty="0"/>
              <a:t>多个事物之间、多与一、一与一、</a:t>
            </a:r>
            <a:r>
              <a:rPr kumimoji="1" lang="zh-CN" altLang="en-US" dirty="0"/>
              <a:t>一与多的</a:t>
            </a:r>
            <a:r>
              <a:rPr kumimoji="1" lang="zh-CN" altLang="en-US" dirty="0">
                <a:solidFill>
                  <a:srgbClr val="00B0F0"/>
                </a:solidFill>
              </a:rPr>
              <a:t>关系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然后，“如果多</a:t>
            </a:r>
            <a:r>
              <a:rPr lang="zh-CN" altLang="en-US" u="sng" dirty="0"/>
              <a:t>不存在</a:t>
            </a:r>
            <a:r>
              <a:rPr lang="en-US" altLang="zh-CN" dirty="0"/>
              <a:t>……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然后，相似</a:t>
            </a:r>
            <a:r>
              <a:rPr lang="en-US" altLang="zh-CN" dirty="0"/>
              <a:t>/</a:t>
            </a:r>
            <a:r>
              <a:rPr lang="zh-CN" altLang="en-US" dirty="0"/>
              <a:t>不相似、静止、变化、灭亡等等</a:t>
            </a:r>
            <a:r>
              <a:rPr lang="zh-CN" altLang="en-US" u="sng" dirty="0"/>
              <a:t>存在或不存在</a:t>
            </a:r>
            <a:endParaRPr lang="en-US" altLang="zh-CN" u="sng" dirty="0"/>
          </a:p>
          <a:p>
            <a:pPr lvl="1"/>
            <a:r>
              <a:rPr lang="zh-CN" altLang="en-US" dirty="0"/>
              <a:t>然后，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非存在本身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巴式两条路</a:t>
            </a:r>
            <a:r>
              <a:rPr lang="zh-CN" altLang="en-US" sz="2400" dirty="0">
                <a:solidFill>
                  <a:srgbClr val="FF0000"/>
                </a:solidFill>
              </a:rPr>
              <a:t>：存在的就不是非存在的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非存在是不能存在的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5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3003</Words>
  <Application>Microsoft Office PowerPoint</Application>
  <PresentationFormat>ワイド画面</PresentationFormat>
  <Paragraphs>225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等线</vt:lpstr>
      <vt:lpstr>Arial</vt:lpstr>
      <vt:lpstr>Times New Roman</vt:lpstr>
      <vt:lpstr>Office テーマ</vt:lpstr>
      <vt:lpstr>存在、思维、范畴</vt:lpstr>
      <vt:lpstr>茵蒂克丝</vt:lpstr>
      <vt:lpstr>Εν παντα εναι：一即一切</vt:lpstr>
      <vt:lpstr>Το εν και τα πολλα：一与多</vt:lpstr>
      <vt:lpstr>Το ον：是/实是/存在</vt:lpstr>
      <vt:lpstr>诘难 – 分有</vt:lpstr>
      <vt:lpstr>诘难 – 相互作用</vt:lpstr>
      <vt:lpstr>诘难 – 亚氏罗生门</vt:lpstr>
      <vt:lpstr>哲♂学♂训♂练</vt:lpstr>
      <vt:lpstr>形式逻辑淆基础</vt:lpstr>
      <vt:lpstr>八分仪</vt:lpstr>
      <vt:lpstr>八分仪（续）</vt:lpstr>
      <vt:lpstr>八分仪（续续）</vt:lpstr>
      <vt:lpstr>八分仪（陈列）</vt:lpstr>
      <vt:lpstr>没说当说了</vt:lpstr>
      <vt:lpstr>晚期柏拉图主义人人有病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犬灵 Kahsolt</dc:creator>
  <cp:lastModifiedBy>犬灵 Kahsolt</cp:lastModifiedBy>
  <cp:revision>30</cp:revision>
  <dcterms:created xsi:type="dcterms:W3CDTF">2020-04-15T01:01:04Z</dcterms:created>
  <dcterms:modified xsi:type="dcterms:W3CDTF">2020-04-15T14:43:46Z</dcterms:modified>
</cp:coreProperties>
</file>