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1" r:id="rId4"/>
    <p:sldId id="270" r:id="rId5"/>
    <p:sldId id="282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85" r:id="rId14"/>
    <p:sldId id="258" r:id="rId15"/>
    <p:sldId id="279" r:id="rId16"/>
    <p:sldId id="280" r:id="rId17"/>
    <p:sldId id="281" r:id="rId18"/>
    <p:sldId id="283" r:id="rId19"/>
    <p:sldId id="26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F43B243A-6411-4143-91BB-23F17AE2B11F}">
          <p14:sldIdLst>
            <p14:sldId id="256"/>
            <p14:sldId id="268"/>
          </p14:sldIdLst>
        </p14:section>
        <p14:section name="乐理" id="{1D40F7BC-38DE-4B71-AEF3-3D6D889A38ED}">
          <p14:sldIdLst>
            <p14:sldId id="261"/>
            <p14:sldId id="270"/>
            <p14:sldId id="282"/>
            <p14:sldId id="271"/>
            <p14:sldId id="272"/>
            <p14:sldId id="273"/>
            <p14:sldId id="274"/>
            <p14:sldId id="275"/>
            <p14:sldId id="277"/>
            <p14:sldId id="276"/>
            <p14:sldId id="285"/>
          </p14:sldIdLst>
        </p14:section>
        <p14:section name="数字音乐" id="{FA257A74-45F9-43C2-8272-F918E395E73C}">
          <p14:sldIdLst>
            <p14:sldId id="258"/>
            <p14:sldId id="279"/>
            <p14:sldId id="280"/>
            <p14:sldId id="281"/>
            <p14:sldId id="283"/>
          </p14:sldIdLst>
        </p14:section>
        <p14:section name="结语" id="{963C4BF1-7C8B-40EF-B419-A7F4C6B7B263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  <a:srgbClr val="FFCD2D"/>
    <a:srgbClr val="FF9900"/>
    <a:srgbClr val="D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87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3FDA-7438-49A9-A922-71DC67B937C6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0A1C-8B4E-4B52-B05F-EBD327651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5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820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Estas</a:t>
            </a:r>
            <a:r>
              <a:rPr lang="en-US" altLang="zh-CN" dirty="0"/>
              <a:t> </a:t>
            </a:r>
            <a:r>
              <a:rPr lang="en-US" altLang="zh-CN" dirty="0" err="1"/>
              <a:t>Tonne</a:t>
            </a:r>
            <a:r>
              <a:rPr lang="en-US" altLang="zh-CN" dirty="0"/>
              <a:t> </a:t>
            </a:r>
            <a:r>
              <a:rPr lang="zh-CN" altLang="en-US" dirty="0"/>
              <a:t>弗拉明戈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https://www.bilibili.com/video/BV15x411m7mo</a:t>
            </a:r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和声解决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Silence.midi</a:t>
            </a:r>
            <a:endParaRPr kumimoji="1" lang="en-US" altLang="zh-CN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9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（和弦的空间形式）</a:t>
            </a:r>
            <a:endParaRPr kumimoji="1" lang="en-US" altLang="zh-CN" dirty="0"/>
          </a:p>
          <a:p>
            <a:r>
              <a:rPr kumimoji="1" lang="zh-CN" altLang="en-US" dirty="0"/>
              <a:t>示例：世界左岸</a:t>
            </a:r>
            <a:r>
              <a:rPr kumimoji="1" lang="en-US" altLang="zh-CN" dirty="0"/>
              <a:t>.midi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49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（和弦的时间形式）</a:t>
            </a:r>
            <a:endParaRPr kumimoji="1" lang="en-US" altLang="zh-CN" dirty="0"/>
          </a:p>
          <a:p>
            <a:r>
              <a:rPr kumimoji="1" lang="zh-CN" altLang="en-US" dirty="0"/>
              <a:t>赋格</a:t>
            </a:r>
            <a:r>
              <a:rPr kumimoji="1" lang="en-US" altLang="zh-CN" dirty="0"/>
              <a:t>?</a:t>
            </a:r>
            <a:r>
              <a:rPr kumimoji="1" lang="zh-CN" altLang="en-US" dirty="0"/>
              <a:t>：小松原俊</a:t>
            </a:r>
            <a:r>
              <a:rPr kumimoji="1" lang="en-US" altLang="zh-CN" dirty="0"/>
              <a:t>《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Kings Park Air</a:t>
            </a:r>
            <a:r>
              <a:rPr kumimoji="1" lang="en-US" altLang="zh-CN" dirty="0"/>
              <a:t>》</a:t>
            </a:r>
          </a:p>
          <a:p>
            <a:r>
              <a:rPr kumimoji="1" lang="zh-CN" altLang="en-US" dirty="0"/>
              <a:t>组曲：自由之翼</a:t>
            </a:r>
            <a:r>
              <a:rPr kumimoji="1" lang="en-US" altLang="zh-CN" dirty="0"/>
              <a:t>.midi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9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88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国际标准音频格式：</a:t>
            </a:r>
            <a:r>
              <a:rPr lang="en-US" altLang="zh-CN" dirty="0"/>
              <a:t>44100Hz 16bit stereo</a:t>
            </a:r>
            <a:r>
              <a:rPr lang="zh-CN" altLang="en-US" dirty="0"/>
              <a:t>，</a:t>
            </a:r>
            <a:r>
              <a:rPr kumimoji="1" lang="zh-CN" altLang="en-US" dirty="0"/>
              <a:t>下每秒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176.4KB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、每分钟</a:t>
            </a: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10.34M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8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 dirty="0"/>
              <a:t>傅里叶</a:t>
            </a:r>
            <a:r>
              <a:rPr lang="zh-CN" altLang="en-US" i="0" dirty="0"/>
              <a:t>变换</a:t>
            </a:r>
            <a:r>
              <a:rPr lang="zh-CN" altLang="en-US" i="1" dirty="0"/>
              <a:t>交互式入</a:t>
            </a:r>
            <a:r>
              <a:rPr lang="zh-CN" altLang="en-US" i="0" dirty="0"/>
              <a:t>门</a:t>
            </a:r>
            <a:r>
              <a:rPr lang="zh-CN" altLang="en-US" i="1" dirty="0"/>
              <a:t>：</a:t>
            </a:r>
            <a:r>
              <a:rPr lang="en-US" altLang="zh-CN" dirty="0"/>
              <a:t>http://www.jezzamon.com/fourier/zh-cn.html</a:t>
            </a:r>
            <a:endParaRPr kumimoji="1" lang="en-US" altLang="zh-CN" dirty="0"/>
          </a:p>
          <a:p>
            <a:r>
              <a:rPr kumimoji="1" lang="zh-CN" altLang="en-US" dirty="0"/>
              <a:t>应用：</a:t>
            </a:r>
            <a:r>
              <a:rPr kumimoji="1" lang="en-US" altLang="zh-CN" dirty="0"/>
              <a:t>MP3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MP4</a:t>
            </a:r>
            <a:r>
              <a:rPr kumimoji="1" lang="zh-CN" altLang="en-US" dirty="0"/>
              <a:t>有损压缩、天体运行地心说（笑）</a:t>
            </a:r>
            <a:endParaRPr kumimoji="1" lang="en-US" altLang="zh-CN" dirty="0"/>
          </a:p>
          <a:p>
            <a:r>
              <a:rPr kumimoji="1" lang="zh-CN" altLang="en-US" dirty="0"/>
              <a:t>哈斯效应：</a:t>
            </a:r>
            <a:r>
              <a:rPr lang="zh-CN" altLang="en-US" dirty="0"/>
              <a:t>时间差</a:t>
            </a:r>
            <a:r>
              <a:rPr lang="en-US" altLang="ja-JP" dirty="0"/>
              <a:t>5~35ms</a:t>
            </a:r>
            <a:r>
              <a:rPr lang="zh-CN" altLang="en-US" dirty="0"/>
              <a:t>不分别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839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1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正则化：</a:t>
            </a:r>
            <a:r>
              <a:rPr kumimoji="1" lang="en-US" altLang="zh-CN" dirty="0"/>
              <a:t>+6dB</a:t>
            </a:r>
            <a:r>
              <a:rPr kumimoji="1" lang="zh-CN" altLang="en-US" dirty="0"/>
              <a:t>一般就是两倍音量，</a:t>
            </a:r>
            <a:r>
              <a:rPr kumimoji="1" lang="en-US" altLang="zh-CN" dirty="0"/>
              <a:t>-9dB</a:t>
            </a:r>
            <a:r>
              <a:rPr kumimoji="1" lang="zh-CN" altLang="en-US" dirty="0"/>
              <a:t>正则化一般用于混轨，</a:t>
            </a:r>
            <a:r>
              <a:rPr kumimoji="1" lang="en-US" altLang="zh-CN" dirty="0"/>
              <a:t>-3dB</a:t>
            </a:r>
            <a:r>
              <a:rPr kumimoji="1" lang="zh-CN" altLang="en-US" dirty="0"/>
              <a:t>正则化用于最终成品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00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261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《</a:t>
            </a:r>
            <a:r>
              <a:rPr lang="zh-CN" altLang="en-US" b="0" dirty="0"/>
              <a:t>李特基老师教你把巴赫变土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https://www.bilibili.com/video/BV1KJ411s7KD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《</a:t>
            </a:r>
            <a:r>
              <a:rPr lang="zh-CN" altLang="en-US" b="0" dirty="0"/>
              <a:t>用李特基老师教的把歌变土的方法把李特基老师的歌变土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ja-JP" dirty="0"/>
              <a:t>https://www.bilibili.com/video/BV1a7411B7XS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《4</a:t>
            </a:r>
            <a:r>
              <a:rPr kumimoji="1" lang="zh-CN" altLang="en-US" dirty="0"/>
              <a:t>分钟！教你制作一段音乐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https://www.bilibili.com/video/BV1Qx411N7um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08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1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整数分之一：八度</a:t>
            </a:r>
            <a:r>
              <a:rPr kumimoji="1" lang="en-US" altLang="zh-CN" dirty="0"/>
              <a:t>(1/2)</a:t>
            </a:r>
            <a:r>
              <a:rPr kumimoji="1" lang="zh-CN" altLang="en-US" dirty="0"/>
              <a:t>、倍五度</a:t>
            </a:r>
            <a:r>
              <a:rPr kumimoji="1" lang="en-US" altLang="zh-CN" dirty="0"/>
              <a:t>(1/3)</a:t>
            </a:r>
            <a:r>
              <a:rPr kumimoji="1" lang="zh-CN" altLang="en-US" dirty="0"/>
              <a:t>、倍八度</a:t>
            </a:r>
            <a:r>
              <a:rPr kumimoji="1" lang="en-US" altLang="zh-CN" dirty="0"/>
              <a:t>(1/4)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76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八度音阶和频率的关系：</a:t>
            </a:r>
            <a:r>
              <a:rPr lang="en-US" altLang="zh-CN" b="0" u="none" dirty="0">
                <a:solidFill>
                  <a:schemeClr val="tx1"/>
                </a:solidFill>
              </a:rPr>
              <a:t>https://www.cnblogs.com/cute/archive/2013/02/28/2937222.html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半音和全音：</a:t>
            </a:r>
            <a:r>
              <a:rPr kumimoji="1" lang="en-US" altLang="zh-CN" dirty="0"/>
              <a:t>https://www.zhihu.com/question/40049062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*某些阿拉伯传统音乐还会使用四分音</a:t>
            </a:r>
            <a:r>
              <a:rPr kumimoji="1" lang="en-US" altLang="zh-CN" dirty="0"/>
              <a:t>(</a:t>
            </a:r>
            <a:r>
              <a:rPr kumimoji="1" lang="zh-CN" altLang="en-US" dirty="0"/>
              <a:t>或许是处理相生律上下行不重合问题</a:t>
            </a:r>
            <a:r>
              <a:rPr kumimoji="1" lang="en-US" altLang="zh-CN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95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1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按主音上方三级音的大小色彩，将七个教会调式分为大调和小调两类；其中</a:t>
            </a:r>
            <a:r>
              <a:rPr lang="en-US" altLang="zh-CN" dirty="0"/>
              <a:t>Dorian</a:t>
            </a:r>
            <a:r>
              <a:rPr lang="zh-CN" altLang="en-US" dirty="0"/>
              <a:t>虽然是小调式，但其下属和弦却是大三、使得大小调色彩兼具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　　</a:t>
            </a:r>
            <a:r>
              <a:rPr kumimoji="1" lang="zh-CN" altLang="en-US" dirty="0"/>
              <a:t>旋律小调</a:t>
            </a:r>
            <a:r>
              <a:rPr kumimoji="1" lang="en-US" altLang="zh-CN" dirty="0"/>
              <a:t>《</a:t>
            </a:r>
            <a:r>
              <a:rPr kumimoji="1" lang="zh-CN" altLang="en-US" dirty="0"/>
              <a:t>菊次郎的夏天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https://www.bilibili.com/video/BV1TZ4y147i8</a:t>
            </a:r>
          </a:p>
          <a:p>
            <a:r>
              <a:rPr kumimoji="1" lang="ja-JP" altLang="en-US" dirty="0"/>
              <a:t>　　</a:t>
            </a:r>
            <a:r>
              <a:rPr kumimoji="1" lang="zh-CN" altLang="en-US" dirty="0"/>
              <a:t>都节调式</a:t>
            </a:r>
            <a:r>
              <a:rPr kumimoji="1" lang="en-US" altLang="ja-JP" dirty="0"/>
              <a:t>《</a:t>
            </a:r>
            <a:r>
              <a:rPr kumimoji="1" lang="ja-JP" altLang="en-US" dirty="0"/>
              <a:t>欢乐斗地主</a:t>
            </a:r>
            <a:r>
              <a:rPr kumimoji="1" lang="en-US" altLang="ja-JP" dirty="0"/>
              <a:t>》</a:t>
            </a:r>
            <a:r>
              <a:rPr kumimoji="1" lang="zh-CN" altLang="en-US" dirty="0"/>
              <a:t>：</a:t>
            </a:r>
            <a:r>
              <a:rPr kumimoji="1" lang="en-US" altLang="ja-JP" dirty="0"/>
              <a:t>https://www.bilibili.com/video/BV124411p7aV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36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三全音：</a:t>
            </a:r>
            <a:r>
              <a:rPr kumimoji="1" lang="ja-JP" altLang="en-US" dirty="0"/>
              <a:t>ボイラー</a:t>
            </a:r>
            <a:r>
              <a:rPr kumimoji="1" lang="zh-CN" altLang="en-US" dirty="0"/>
              <a:t>虫</a:t>
            </a:r>
            <a:r>
              <a:rPr kumimoji="1" lang="en-US" altLang="zh-CN" dirty="0"/>
              <a:t>.mid</a:t>
            </a:r>
          </a:p>
          <a:p>
            <a:r>
              <a:rPr kumimoji="1" lang="zh-CN" altLang="en-US" dirty="0"/>
              <a:t>变化音程：减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小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大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增；减</a:t>
            </a:r>
            <a:r>
              <a:rPr kumimoji="1" lang="en-US" altLang="zh-CN" dirty="0"/>
              <a:t> - </a:t>
            </a:r>
            <a:r>
              <a:rPr kumimoji="1" lang="zh-CN" altLang="en-US" dirty="0"/>
              <a:t>纯 </a:t>
            </a:r>
            <a:r>
              <a:rPr kumimoji="1" lang="en-US" altLang="zh-CN" dirty="0"/>
              <a:t>- </a:t>
            </a:r>
            <a:r>
              <a:rPr kumimoji="1" lang="zh-CN" altLang="en-US" dirty="0"/>
              <a:t>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67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由此发展出各种变化和弦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2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继续往上加，我们哟有九和弦、十一和弦、十三和弦，为什么没有十五和弦？</a:t>
            </a:r>
            <a:endParaRPr kumimoji="1" lang="en-US" altLang="zh-CN" dirty="0"/>
          </a:p>
          <a:p>
            <a:r>
              <a:rPr kumimoji="1" lang="en-US" altLang="zh-CN" dirty="0"/>
              <a:t>【</a:t>
            </a:r>
            <a:r>
              <a:rPr kumimoji="1" lang="zh-CN" altLang="en-US" dirty="0"/>
              <a:t>七和弦以上都是理论和弦</a:t>
            </a:r>
            <a:r>
              <a:rPr kumimoji="1" lang="en-US" altLang="zh-CN" dirty="0"/>
              <a:t>】</a:t>
            </a:r>
            <a:r>
              <a:rPr kumimoji="1" lang="zh-CN" altLang="en-US" dirty="0"/>
              <a:t>？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神之绝对音感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https://www.bilibili.com/video/BV12x411V7s7</a:t>
            </a:r>
          </a:p>
          <a:p>
            <a:r>
              <a:rPr kumimoji="1" lang="zh-CN" altLang="en-US" dirty="0"/>
              <a:t>为什么自然调式上没有</a:t>
            </a:r>
            <a:r>
              <a:rPr lang="zh-CN" altLang="en-US" dirty="0"/>
              <a:t>增大七和弦</a:t>
            </a:r>
            <a:r>
              <a:rPr lang="en-US" altLang="zh-CN" dirty="0"/>
              <a:t>(</a:t>
            </a:r>
            <a:r>
              <a:rPr lang="zh-CN" altLang="en-US" dirty="0"/>
              <a:t>大</a:t>
            </a:r>
            <a:r>
              <a:rPr lang="en-US" altLang="zh-CN" dirty="0"/>
              <a:t>+</a:t>
            </a:r>
            <a:r>
              <a:rPr lang="zh-CN" altLang="en-US" dirty="0"/>
              <a:t>大</a:t>
            </a:r>
            <a:r>
              <a:rPr lang="en-US" altLang="zh-CN" dirty="0"/>
              <a:t>+</a:t>
            </a:r>
            <a:r>
              <a:rPr lang="zh-CN" altLang="en-US" dirty="0"/>
              <a:t>大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4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1A1FF-276E-4346-95BA-18375369F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6AD91A-253E-43A4-9766-AA02913DE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A80F8B-7439-4D00-9611-DC3F28F3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78D505-4200-4FDF-812B-325569A6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9B646-17F7-4030-9AE1-5F279AD6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5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9124-A8C2-4C81-9B3C-94EF3D00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89D610-2500-4908-9039-0148A381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6DCF8-20EC-4EBE-81EB-AEC30969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1E563-F85C-4D09-B2BA-1B0C0A0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EB361-36CC-44A5-984B-3B743012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B9BADC-2E60-49FF-8E0B-7898D1E97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BB838-DA92-44DB-8E33-B1311675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3B445-17CC-4B34-9292-759F921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D4C05-560C-4438-B99F-BDAABF8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C60E3-A1F9-4C20-9228-1B20372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51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342B9-9910-47D2-B97D-FBFF87FE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2A40D-FFBF-4E61-88C8-CEB3BB66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E9366-6112-4579-B266-4677916E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F3FCA-614B-48CD-AF9C-CBD528B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ED4B8-25DC-4588-83E3-646D46F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CCD57-934F-4E54-AEDE-F38420FA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48432-6D56-40CA-B2C7-D62FC96C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0EC3E-51DA-4CD0-B14A-453707E1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426F5-7AA2-4A20-A94A-3E8E821D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57D61-77B8-46A4-B5DE-1325BB8F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6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870D2-81F1-405E-9B24-25DD971B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7955E-2E12-4D45-B8A2-13521643E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2A17E5-1E25-4469-BF9B-EF94214A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2A8258-5343-43B0-BCC5-6846FE98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709677-9104-4B63-AF4D-BBE5FA8E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6E2D3D-2241-45D5-AAA3-4355B1FA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1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03AAD-2586-46D0-B347-AB80A1F0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017D41-B1B5-40D4-8498-C6FD8EAB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DF8117-814F-4DA4-8332-BA370BDD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333CC1-2EC7-42EC-9486-2BAA3E66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5EB1FB-9C05-4311-BB7F-AF336F44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B6B7F2-B7A3-40B3-8772-28C028B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B87745-7A84-47B3-84C2-60DCC138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205F8D-7EED-43F1-89D7-EB19755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8D524-B597-4453-83A1-35922F61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B9A3FA-5300-420D-AE31-DF65A9DA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C63A5B-A3D1-4B23-A0E2-0C22997D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19DDBB-570E-4B86-A576-AF18A70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6E8B0A-754F-4C9A-8D5D-EBFAC0DB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BE22FB-0CA1-4480-ABA7-751A79A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777C4C-B26F-4149-B0A0-CC2ED3BA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1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629EB-638F-4584-8D0B-33A5B082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D2721-896D-4E6B-AD24-997789E1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09CFB5-CEB7-4577-B690-6C8D6AD9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3640A-A038-4314-A780-5E97CC3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D8D282-F4E0-4880-AA56-B0736A23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1B880-632F-4F72-82D3-7B0187CF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8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2057A-1876-4666-BC6D-3CED9878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DF1C7-C1D3-43F0-B971-C0E4F65D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1C2A7C-7A86-4194-B878-D5189A95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4F01A-8D29-4712-9A32-1C57E41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450B72-5491-4EF1-ACF6-2BB683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CCF6EB-943A-4193-9DE9-13CBE87C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2EC1DE-96C2-4DF7-BDA3-39323124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B0F380-0B30-4CA0-B9ED-614E7482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96AA9-3CB3-4990-B006-C8D17198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8805-1A1A-4901-902E-2E8B0736C531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D0EBE-D2E0-449B-B910-1F3E44C5A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CF061-A749-49FE-807C-4951488A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BF956-ADDC-48F8-A858-5C59E6A5A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声音、采样、和谐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FA5638-AE12-4046-910E-4573A4730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乐理和数字音乐基础</a:t>
            </a:r>
            <a:endParaRPr lang="en-US" altLang="zh-CN" dirty="0"/>
          </a:p>
          <a:p>
            <a:endParaRPr kumimoji="1" lang="en-US" altLang="ja-JP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vhaktyr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/5/4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7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进行、解决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进行：</a:t>
                </a:r>
                <a:r>
                  <a:rPr kumimoji="1" lang="zh-CN" altLang="en-US" sz="2400" dirty="0"/>
                  <a:t>伴奏和弦</a:t>
                </a:r>
                <a:r>
                  <a:rPr kumimoji="1"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kumimoji="1"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尤其是根音</a:t>
                </a:r>
                <a:r>
                  <a:rPr kumimoji="1"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kumimoji="1" lang="zh-CN" altLang="en-US" sz="2400" dirty="0"/>
                  <a:t>的</a:t>
                </a:r>
                <a:r>
                  <a:rPr lang="zh-CN" altLang="en-US" sz="2400" dirty="0"/>
                  <a:t>运动</a:t>
                </a:r>
                <a:endParaRPr lang="en-US" altLang="zh-CN" sz="2400" dirty="0"/>
              </a:p>
              <a:p>
                <a:pPr lvl="1"/>
                <a:r>
                  <a:rPr lang="zh-CN" altLang="en-US" dirty="0"/>
                  <a:t>正格终止：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7−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五度模进：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Dm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一度模进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弗拉明戈舞曲：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抒情古风：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民谣：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kumimoji="1" lang="zh-CN" altLang="en-US" dirty="0"/>
                  <a:t>解决：</a:t>
                </a:r>
                <a:r>
                  <a:rPr kumimoji="1" lang="zh-CN" altLang="en-US" sz="2400" dirty="0"/>
                  <a:t>旋律音紧张</a:t>
                </a:r>
                <a:r>
                  <a:rPr kumimoji="1" lang="en-US" altLang="zh-CN" sz="2400" dirty="0"/>
                  <a:t>-</a:t>
                </a:r>
                <a:r>
                  <a:rPr lang="zh-CN" altLang="en-US" sz="2400" dirty="0"/>
                  <a:t>松弛的运动</a:t>
                </a:r>
                <a:endParaRPr lang="en-US" altLang="zh-CN" sz="2400" dirty="0"/>
              </a:p>
              <a:p>
                <a:pPr lvl="1"/>
                <a:r>
                  <a:rPr lang="zh-CN" altLang="en-US" dirty="0"/>
                  <a:t>矛盾：三全音、大小二度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47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织体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C027C-88A9-40B5-B926-B73F2B8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柱式和弦</a:t>
            </a:r>
            <a:endParaRPr kumimoji="1" lang="en-US" altLang="zh-CN" dirty="0"/>
          </a:p>
          <a:p>
            <a:r>
              <a:rPr kumimoji="1" lang="zh-CN" altLang="en-US" dirty="0"/>
              <a:t>分解和弦</a:t>
            </a:r>
            <a:endParaRPr kumimoji="1" lang="en-US" altLang="zh-CN" dirty="0"/>
          </a:p>
          <a:p>
            <a:pPr lvl="1"/>
            <a:r>
              <a:rPr lang="zh-CN" altLang="en-US" dirty="0"/>
              <a:t>节奏型</a:t>
            </a:r>
            <a:endParaRPr lang="ja-JP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声部位置</a:t>
            </a:r>
            <a:endParaRPr lang="en-US" altLang="zh-CN" dirty="0"/>
          </a:p>
          <a:p>
            <a:pPr lvl="1"/>
            <a:r>
              <a:rPr kumimoji="1" lang="zh-CN" altLang="en-US" dirty="0"/>
              <a:t>倒置</a:t>
            </a:r>
            <a:endParaRPr kumimoji="1" lang="en-US" altLang="zh-CN" dirty="0"/>
          </a:p>
          <a:p>
            <a:pPr lvl="1"/>
            <a:r>
              <a:rPr lang="zh-CN" altLang="en-US" dirty="0"/>
              <a:t>交错</a:t>
            </a:r>
            <a:endParaRPr kumimoji="1" lang="en-US" altLang="zh-CN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402A0C1-FE10-4444-9E00-DA2F6E57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87" y="1254442"/>
            <a:ext cx="6080854" cy="4736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833EC90-D795-4072-9111-93430101D247}"/>
              </a:ext>
            </a:extLst>
          </p:cNvPr>
          <p:cNvSpPr/>
          <p:nvPr/>
        </p:nvSpPr>
        <p:spPr>
          <a:xfrm>
            <a:off x="6735035" y="61235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左手分解、右手柱式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74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曲式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古典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一段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回旋</a:t>
                </a:r>
                <a:r>
                  <a:rPr kumimoji="1" lang="en-US" altLang="zh-CN" dirty="0"/>
                  <a:t>/</a:t>
                </a:r>
                <a:r>
                  <a:rPr kumimoji="1" lang="zh-CN" altLang="en-US" dirty="0"/>
                  <a:t>变奏</a:t>
                </a:r>
                <a:r>
                  <a:rPr lang="zh-CN" altLang="en-US" dirty="0"/>
                  <a:t>、二段、三段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卡农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复读</a:t>
                </a:r>
                <a:r>
                  <a:rPr lang="zh-CN" altLang="en-US" dirty="0"/>
                  <a:t>、</a:t>
                </a:r>
                <a:r>
                  <a:rPr kumimoji="1" lang="zh-CN" altLang="en-US" dirty="0"/>
                  <a:t>赋格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问答</a:t>
                </a:r>
                <a:r>
                  <a:rPr kumimoji="1" lang="zh-CN" altLang="en-US" dirty="0"/>
                  <a:t>、</a:t>
                </a:r>
                <a:r>
                  <a:rPr lang="zh-CN" altLang="en-US" dirty="0"/>
                  <a:t>奏鸣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组曲</a:t>
                </a:r>
                <a:endParaRPr kumimoji="1"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当代摇滚流行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Verse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Chorus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Interval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Verse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Chorus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Bridge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Chorus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变式：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Intro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Prelude</m:t>
                    </m:r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PreChorus</m:t>
                    </m:r>
                  </m:oMath>
                </a14:m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Aria</m:t>
                    </m:r>
                  </m:oMath>
                </a14:m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Postlude</m:t>
                    </m:r>
                  </m:oMath>
                </a14:m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Ending</m:t>
                    </m:r>
                  </m:oMath>
                </a14:m>
                <a:endParaRPr kumimoji="1"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79CA735C-2158-4B78-B1B5-5810E9880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848" y="1349267"/>
            <a:ext cx="3353091" cy="166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18E14B-4592-4CCB-892B-03C807D40B2F}"/>
              </a:ext>
            </a:extLst>
          </p:cNvPr>
          <p:cNvSpPr/>
          <p:nvPr/>
        </p:nvSpPr>
        <p:spPr>
          <a:xfrm>
            <a:off x="7784553" y="3159060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帕赫贝尔的</a:t>
            </a:r>
            <a:r>
              <a:rPr lang="en-US" altLang="zh-CN" dirty="0"/>
              <a:t>D</a:t>
            </a:r>
            <a:r>
              <a:rPr lang="zh-CN" altLang="en-US" dirty="0"/>
              <a:t>大调卡农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6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zh-CN" altLang="en-US" dirty="0"/>
                  <a:t>参数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音高、动态、呼吸、性别、音素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音域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童声：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3−[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5]−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kumimoji="1" lang="zh-CN" altLang="en-US" dirty="0"/>
                  <a:t>男声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2−[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3−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4]−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kumimoji="1" lang="zh-CN" altLang="en-US" dirty="0"/>
                  <a:t>换声点：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4/</m:t>
                    </m:r>
                    <m:r>
                      <m:rPr>
                        <m:sty m:val="p"/>
                      </m:rP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kumimoji="1" lang="zh-CN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kumimoji="1" lang="en-US" altLang="zh-CN" dirty="0"/>
              </a:p>
              <a:p>
                <a:pPr lvl="2"/>
                <a:r>
                  <a:rPr lang="en-US" altLang="ja-JP" dirty="0"/>
                  <a:t>Nico</a:t>
                </a:r>
                <a:r>
                  <a:rPr lang="zh-CN" altLang="en-US" dirty="0"/>
                  <a:t>高音系唱见：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bB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zh-CN" altLang="en-US" dirty="0"/>
                  <a:t>女声：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3−[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3−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5]−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kumimoji="1" lang="zh-CN" altLang="en-US" dirty="0"/>
                  <a:t>一般比男声高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kumimoji="1" lang="en-US" altLang="zh-CN" dirty="0"/>
              </a:p>
              <a:p>
                <a:r>
                  <a:rPr lang="zh-CN" altLang="en-US" dirty="0"/>
                  <a:t>和声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副旋律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禁忌：平行五度、三全音</a:t>
                </a:r>
                <a:r>
                  <a:rPr lang="zh-CN" altLang="en-US" dirty="0"/>
                  <a:t>、小二度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8336DC6B-A41E-4083-A0E4-7F0A4194F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55" y="1825625"/>
            <a:ext cx="5163180" cy="3418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7C26AB-16AC-4F32-BCE1-8410BF61B56B}"/>
              </a:ext>
            </a:extLst>
          </p:cNvPr>
          <p:cNvSpPr/>
          <p:nvPr/>
        </p:nvSpPr>
        <p:spPr>
          <a:xfrm>
            <a:off x="8557010" y="54984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音域分布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49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波形采样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PCM</a:t>
            </a:r>
            <a:r>
              <a:rPr lang="zh-CN" altLang="en-US" dirty="0"/>
              <a:t>波形数据大小 </a:t>
            </a:r>
            <a:r>
              <a:rPr lang="en-US" altLang="zh-CN" dirty="0"/>
              <a:t>= </a:t>
            </a:r>
            <a:r>
              <a:rPr lang="zh-CN" altLang="en-US" dirty="0"/>
              <a:t>采样率</a:t>
            </a:r>
            <a:r>
              <a:rPr lang="en-US" altLang="zh-CN" dirty="0"/>
              <a:t>Hz×</a:t>
            </a:r>
            <a:r>
              <a:rPr lang="zh-CN" altLang="en-US" dirty="0"/>
              <a:t>量化宽度</a:t>
            </a:r>
            <a:r>
              <a:rPr lang="en-US" altLang="zh-CN" dirty="0"/>
              <a:t>B×</a:t>
            </a:r>
            <a:r>
              <a:rPr lang="zh-CN" altLang="en-US" dirty="0"/>
              <a:t>声道数</a:t>
            </a:r>
            <a:r>
              <a:rPr lang="en-US" altLang="zh-CN" dirty="0"/>
              <a:t>×</a:t>
            </a:r>
            <a:r>
              <a:rPr lang="zh-CN" altLang="en-US" dirty="0"/>
              <a:t>时间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奈奎斯特采样定理</a:t>
            </a:r>
            <a:endParaRPr lang="en-US" altLang="zh-CN" dirty="0"/>
          </a:p>
          <a:p>
            <a:pPr lvl="1"/>
            <a:r>
              <a:rPr lang="zh-CN" altLang="en-US" dirty="0"/>
              <a:t>模拟</a:t>
            </a:r>
            <a:r>
              <a:rPr lang="en-US" altLang="zh-CN" dirty="0"/>
              <a:t>-</a:t>
            </a:r>
            <a:r>
              <a:rPr lang="zh-CN" altLang="en-US" dirty="0"/>
              <a:t>数字信号转换过程中，当</a:t>
            </a:r>
            <a:r>
              <a:rPr lang="zh-CN" altLang="en-US" dirty="0">
                <a:solidFill>
                  <a:srgbClr val="FF0000"/>
                </a:solidFill>
              </a:rPr>
              <a:t>采样频率</a:t>
            </a:r>
            <a:r>
              <a:rPr lang="zh-CN" altLang="en-US" dirty="0"/>
              <a:t>大于信号中</a:t>
            </a:r>
            <a:r>
              <a:rPr lang="zh-CN" altLang="en-US" dirty="0">
                <a:solidFill>
                  <a:srgbClr val="00B0F0"/>
                </a:solidFill>
              </a:rPr>
              <a:t>最高频率的</a:t>
            </a:r>
            <a:r>
              <a:rPr lang="zh-CN" altLang="en-US" b="1" dirty="0">
                <a:solidFill>
                  <a:srgbClr val="00B0F0"/>
                </a:solidFill>
              </a:rPr>
              <a:t>两倍</a:t>
            </a:r>
            <a:r>
              <a:rPr lang="zh-CN" altLang="en-US" dirty="0"/>
              <a:t>时，采样后的数字信号完整地保留了原始信号中的信息</a:t>
            </a:r>
            <a:endParaRPr lang="en-US" altLang="zh-CN" dirty="0"/>
          </a:p>
          <a:p>
            <a:pPr lvl="1"/>
            <a:r>
              <a:rPr lang="zh-CN" altLang="en-US" dirty="0"/>
              <a:t>例：电话语音</a:t>
            </a:r>
            <a:r>
              <a:rPr lang="en-US" altLang="zh-CN" dirty="0"/>
              <a:t>8kHz</a:t>
            </a:r>
            <a:r>
              <a:rPr lang="zh-CN" altLang="en-US" dirty="0"/>
              <a:t>、</a:t>
            </a:r>
            <a:r>
              <a:rPr lang="en-US" altLang="zh-CN" dirty="0"/>
              <a:t>CD</a:t>
            </a:r>
            <a:r>
              <a:rPr lang="zh-CN" altLang="en-US" dirty="0"/>
              <a:t>音频格式</a:t>
            </a:r>
            <a:r>
              <a:rPr lang="en-US" altLang="zh-CN" dirty="0"/>
              <a:t>44.1kHz</a:t>
            </a:r>
          </a:p>
          <a:p>
            <a:r>
              <a:rPr lang="zh-CN" altLang="en-US" dirty="0"/>
              <a:t>量化宽度</a:t>
            </a:r>
            <a:endParaRPr lang="en-US" altLang="zh-CN" dirty="0"/>
          </a:p>
          <a:p>
            <a:pPr lvl="1"/>
            <a:r>
              <a:rPr lang="zh-CN" altLang="en-US" dirty="0"/>
              <a:t>决定量化的精度，以整数或浮点数表示</a:t>
            </a:r>
            <a:endParaRPr lang="en-US" altLang="zh-CN" dirty="0"/>
          </a:p>
          <a:p>
            <a:pPr lvl="1"/>
            <a:r>
              <a:rPr lang="zh-CN" altLang="en-US" dirty="0"/>
              <a:t>应用：</a:t>
            </a:r>
            <a:r>
              <a:rPr lang="en-US" altLang="zh-CN" dirty="0"/>
              <a:t>8~32bit(1~4B)</a:t>
            </a:r>
            <a:r>
              <a:rPr lang="zh-CN" altLang="en-US" dirty="0"/>
              <a:t>，一般</a:t>
            </a:r>
            <a:r>
              <a:rPr lang="en-US" altLang="zh-CN" dirty="0"/>
              <a:t>16bit</a:t>
            </a:r>
            <a:r>
              <a:rPr lang="zh-CN" altLang="en-US" dirty="0"/>
              <a:t>浮点</a:t>
            </a:r>
            <a:endParaRPr lang="en-US" altLang="zh-CN" dirty="0"/>
          </a:p>
          <a:p>
            <a:r>
              <a:rPr lang="zh-CN" altLang="en-US" dirty="0"/>
              <a:t>比特率</a:t>
            </a:r>
            <a:r>
              <a:rPr lang="en-US" altLang="zh-CN" dirty="0"/>
              <a:t>/</a:t>
            </a:r>
            <a:r>
              <a:rPr lang="zh-CN" altLang="en-US" dirty="0"/>
              <a:t>码率</a:t>
            </a:r>
            <a:endParaRPr lang="en-US" altLang="zh-CN" dirty="0"/>
          </a:p>
          <a:p>
            <a:pPr lvl="1"/>
            <a:r>
              <a:rPr lang="zh-CN" altLang="en-US" dirty="0"/>
              <a:t>每秒输出数据量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常用于压缩格式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MP3</a:t>
            </a:r>
            <a:r>
              <a:rPr lang="zh-CN" altLang="en-US" dirty="0"/>
              <a:t>一般</a:t>
            </a:r>
            <a:r>
              <a:rPr lang="en-US" altLang="zh-CN" dirty="0"/>
              <a:t>128</a:t>
            </a:r>
            <a:r>
              <a:rPr lang="en-US" altLang="ja-JP" dirty="0"/>
              <a:t>/192Kbps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094150B-842B-4B80-A222-C62C932E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252" y="3930174"/>
            <a:ext cx="2837948" cy="1711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5F778A-A56A-415A-A042-C1800B07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25" y="336391"/>
            <a:ext cx="4557155" cy="1234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76E884-A682-4134-B6C3-F7F9C073D435}"/>
              </a:ext>
            </a:extLst>
          </p:cNvPr>
          <p:cNvSpPr/>
          <p:nvPr/>
        </p:nvSpPr>
        <p:spPr>
          <a:xfrm>
            <a:off x="9134156" y="5724882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PCM</a:t>
            </a:r>
            <a:r>
              <a:rPr lang="zh-CN" altLang="en-US" dirty="0"/>
              <a:t>波形图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060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</a:t>
            </a:r>
            <a:r>
              <a:rPr kumimoji="1" lang="zh-CN" altLang="en-US" dirty="0"/>
              <a:t>傅里叶变换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波形到频谱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窗口一般</a:t>
            </a:r>
            <a:r>
              <a:rPr kumimoji="1" lang="en-US" altLang="zh-CN" dirty="0"/>
              <a:t>20ms</a:t>
            </a:r>
            <a:r>
              <a:rPr kumimoji="1" lang="zh-CN" altLang="en-US" dirty="0"/>
              <a:t>左右</a:t>
            </a:r>
            <a:endParaRPr kumimoji="1" lang="en-US" altLang="zh-CN" dirty="0"/>
          </a:p>
          <a:p>
            <a:pPr lvl="1"/>
            <a:r>
              <a:rPr lang="zh-CN" altLang="en-US" dirty="0"/>
              <a:t>消除直流偏置</a:t>
            </a:r>
            <a:endParaRPr kumimoji="1" lang="en-US" altLang="zh-CN" dirty="0"/>
          </a:p>
          <a:p>
            <a:pPr lvl="1"/>
            <a:endParaRPr kumimoji="1" lang="en-US" altLang="ja-JP" dirty="0"/>
          </a:p>
          <a:p>
            <a:r>
              <a:rPr lang="zh-CN" altLang="en-US" dirty="0"/>
              <a:t>频谱能告诉我们</a:t>
            </a:r>
            <a:endParaRPr lang="en-US" altLang="zh-CN" dirty="0"/>
          </a:p>
          <a:p>
            <a:pPr lvl="1"/>
            <a:r>
              <a:rPr lang="zh-CN" altLang="en-US" dirty="0"/>
              <a:t>拍速、节奏型</a:t>
            </a:r>
            <a:endParaRPr kumimoji="1" lang="en-US" altLang="zh-CN" dirty="0"/>
          </a:p>
          <a:p>
            <a:pPr lvl="1"/>
            <a:r>
              <a:rPr lang="zh-CN" altLang="en-US" dirty="0"/>
              <a:t>频率空间分布</a:t>
            </a:r>
            <a:endParaRPr lang="en-US" altLang="zh-CN" dirty="0"/>
          </a:p>
          <a:p>
            <a:pPr lvl="1"/>
            <a:r>
              <a:rPr lang="zh-CN" altLang="en-US" dirty="0"/>
              <a:t>人声的音头音尾特征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ADDB65-A28F-4F20-88E2-5B0D32F1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26" y="2066839"/>
            <a:ext cx="5700359" cy="3181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AF6028-C479-44D9-90BE-407EEFCE9A4E}"/>
              </a:ext>
            </a:extLst>
          </p:cNvPr>
          <p:cNvSpPr/>
          <p:nvPr/>
        </p:nvSpPr>
        <p:spPr>
          <a:xfrm>
            <a:off x="8296410" y="547492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频谱图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03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DAW</a:t>
            </a:r>
            <a:r>
              <a:rPr lang="zh-CN" altLang="en-US" dirty="0"/>
              <a:t>：数字音乐工作站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MIDI</a:t>
            </a:r>
            <a:r>
              <a:rPr lang="zh-CN" altLang="en-US" dirty="0"/>
              <a:t>：乐器数字接口</a:t>
            </a:r>
            <a:endParaRPr lang="en-US" altLang="zh-CN" dirty="0"/>
          </a:p>
          <a:p>
            <a:pPr lvl="1"/>
            <a:r>
              <a:rPr lang="en-US" altLang="zh-CN" dirty="0"/>
              <a:t>127</a:t>
            </a:r>
            <a:r>
              <a:rPr lang="zh-CN" altLang="en-US" dirty="0"/>
              <a:t>个预设音色，使用音库覆盖</a:t>
            </a:r>
            <a:endParaRPr lang="en-US" altLang="zh-CN" dirty="0"/>
          </a:p>
          <a:p>
            <a:pPr lvl="1"/>
            <a:r>
              <a:rPr lang="zh-CN" altLang="en-US" dirty="0"/>
              <a:t>可视化：</a:t>
            </a:r>
            <a:r>
              <a:rPr lang="en-US" altLang="zh-CN" dirty="0" err="1"/>
              <a:t>Synthesia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zh-CN" altLang="en-US" dirty="0"/>
              <a:t>作编曲：</a:t>
            </a:r>
            <a:r>
              <a:rPr kumimoji="1" lang="en-US" altLang="zh-CN" dirty="0"/>
              <a:t>FL Studio/Cubase</a:t>
            </a:r>
          </a:p>
          <a:p>
            <a:pPr lvl="1"/>
            <a:r>
              <a:rPr lang="zh-CN" altLang="en-US" dirty="0"/>
              <a:t>器乐：</a:t>
            </a:r>
            <a:r>
              <a:rPr lang="en-US" altLang="zh-CN" dirty="0" err="1"/>
              <a:t>MuseScore</a:t>
            </a:r>
            <a:r>
              <a:rPr lang="en-US" altLang="zh-CN" dirty="0"/>
              <a:t>/Guitar Pro</a:t>
            </a:r>
          </a:p>
          <a:p>
            <a:pPr lvl="1"/>
            <a:r>
              <a:rPr lang="zh-CN" altLang="en-US" dirty="0"/>
              <a:t>人声：</a:t>
            </a:r>
            <a:r>
              <a:rPr lang="en-US" altLang="zh-CN" dirty="0"/>
              <a:t>Vocaloid/UTAU</a:t>
            </a:r>
          </a:p>
          <a:p>
            <a:r>
              <a:rPr kumimoji="1" lang="zh-CN" altLang="en-US" dirty="0"/>
              <a:t>后期：</a:t>
            </a:r>
            <a:r>
              <a:rPr kumimoji="1" lang="en-US" altLang="zh-CN" dirty="0"/>
              <a:t>Audition/</a:t>
            </a:r>
            <a:r>
              <a:rPr kumimoji="1" lang="en-US" altLang="zh-CN" dirty="0" err="1"/>
              <a:t>Goldwave</a:t>
            </a:r>
            <a:endParaRPr kumimoji="1" lang="en-US" altLang="zh-CN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E4F7604-9D71-490D-96B7-B422A0E0C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0" y="2225167"/>
            <a:ext cx="4906296" cy="2759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1F9DCF1-0373-4002-9A2C-7999D95368B0}"/>
              </a:ext>
            </a:extLst>
          </p:cNvPr>
          <p:cNvSpPr/>
          <p:nvPr/>
        </p:nvSpPr>
        <p:spPr>
          <a:xfrm>
            <a:off x="8715413" y="5133028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VEditor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15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后期与混音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DF0F19-DEB7-47EF-BE87-23899871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效果</a:t>
            </a:r>
            <a:r>
              <a:rPr lang="en-US" altLang="zh-CN" dirty="0"/>
              <a:t>Effect</a:t>
            </a:r>
          </a:p>
          <a:p>
            <a:pPr lvl="1"/>
            <a:r>
              <a:rPr lang="zh-CN" altLang="en-US" dirty="0"/>
              <a:t>压限</a:t>
            </a:r>
            <a:r>
              <a:rPr lang="en-US" altLang="zh-CN" dirty="0"/>
              <a:t>/</a:t>
            </a:r>
            <a:r>
              <a:rPr lang="zh-CN" altLang="en-US" dirty="0"/>
              <a:t>包络</a:t>
            </a:r>
            <a:endParaRPr lang="en-US" altLang="zh-CN" dirty="0"/>
          </a:p>
          <a:p>
            <a:pPr lvl="1"/>
            <a:r>
              <a:rPr lang="zh-CN" altLang="en-US" dirty="0"/>
              <a:t>混响</a:t>
            </a:r>
            <a:r>
              <a:rPr lang="en-US" altLang="zh-CN" dirty="0"/>
              <a:t>/</a:t>
            </a:r>
            <a:r>
              <a:rPr lang="zh-CN" altLang="en-US" dirty="0"/>
              <a:t>和声</a:t>
            </a:r>
            <a:r>
              <a:rPr lang="en-US" altLang="zh-CN" dirty="0"/>
              <a:t>/</a:t>
            </a:r>
            <a:r>
              <a:rPr lang="zh-CN" altLang="en-US" dirty="0"/>
              <a:t>回声</a:t>
            </a:r>
            <a:endParaRPr lang="en-US" altLang="zh-CN" dirty="0"/>
          </a:p>
          <a:p>
            <a:pPr lvl="1"/>
            <a:r>
              <a:rPr lang="zh-CN" altLang="en-US" dirty="0"/>
              <a:t>降噪</a:t>
            </a:r>
            <a:r>
              <a:rPr lang="en-US" altLang="zh-CN" dirty="0"/>
              <a:t>/</a:t>
            </a:r>
            <a:r>
              <a:rPr lang="zh-CN" altLang="en-US" dirty="0"/>
              <a:t>消齿音</a:t>
            </a:r>
            <a:endParaRPr lang="en-US" altLang="zh-CN" dirty="0"/>
          </a:p>
          <a:p>
            <a:pPr lvl="1"/>
            <a:r>
              <a:rPr lang="zh-CN" altLang="en-US" dirty="0"/>
              <a:t>变调</a:t>
            </a:r>
            <a:endParaRPr lang="en-US" altLang="zh-CN" dirty="0"/>
          </a:p>
          <a:p>
            <a:pPr lvl="1"/>
            <a:r>
              <a:rPr lang="en-US" altLang="zh-CN" dirty="0"/>
              <a:t>EQ</a:t>
            </a:r>
            <a:r>
              <a:rPr lang="zh-CN" altLang="en-US" dirty="0"/>
              <a:t>均衡</a:t>
            </a:r>
            <a:endParaRPr lang="en-US" altLang="zh-CN" dirty="0"/>
          </a:p>
          <a:p>
            <a:pPr lvl="1"/>
            <a:endParaRPr lang="en-US" altLang="ja-JP" dirty="0"/>
          </a:p>
          <a:p>
            <a:r>
              <a:rPr kumimoji="1" lang="zh-CN" altLang="en-US" dirty="0"/>
              <a:t>合成</a:t>
            </a:r>
            <a:r>
              <a:rPr kumimoji="1" lang="en-US" altLang="zh-CN" dirty="0"/>
              <a:t>Mix</a:t>
            </a:r>
          </a:p>
          <a:p>
            <a:pPr lvl="1"/>
            <a:r>
              <a:rPr kumimoji="1" lang="zh-CN" altLang="en-US" dirty="0"/>
              <a:t>出入场时点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频谱空间均衡</a:t>
            </a:r>
            <a:endParaRPr kumimoji="1" lang="en-US" altLang="zh-CN" dirty="0"/>
          </a:p>
          <a:p>
            <a:pPr lvl="1"/>
            <a:r>
              <a:rPr lang="zh-CN" altLang="en-US" dirty="0"/>
              <a:t>声像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声源空间感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B48C45-7A03-4FF1-B556-8F10ADC75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09" y="2229572"/>
            <a:ext cx="4248149" cy="3186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6D81EF-F11A-4045-AF86-AD6D2D850983}"/>
              </a:ext>
            </a:extLst>
          </p:cNvPr>
          <p:cNvSpPr/>
          <p:nvPr/>
        </p:nvSpPr>
        <p:spPr>
          <a:xfrm>
            <a:off x="7999201" y="55506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调音台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68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 界 现 状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6DE37ED2-B980-4EBD-8ABB-F3FD788F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策划</a:t>
            </a:r>
            <a:r>
              <a:rPr lang="en-US" altLang="zh-CN" dirty="0"/>
              <a:t>/</a:t>
            </a:r>
            <a:r>
              <a:rPr lang="zh-CN" altLang="en-US" dirty="0"/>
              <a:t>工作室</a:t>
            </a:r>
            <a:r>
              <a:rPr lang="en-US" altLang="zh-CN" dirty="0"/>
              <a:t>Project/Studio</a:t>
            </a:r>
          </a:p>
          <a:p>
            <a:r>
              <a:rPr lang="zh-CN" altLang="en-US" dirty="0"/>
              <a:t>作词</a:t>
            </a:r>
            <a:r>
              <a:rPr lang="en-US" altLang="zh-CN" dirty="0"/>
              <a:t>Lyric</a:t>
            </a:r>
          </a:p>
          <a:p>
            <a:r>
              <a:rPr lang="zh-CN" altLang="en-US" dirty="0"/>
              <a:t>人声</a:t>
            </a:r>
            <a:r>
              <a:rPr lang="en-US" altLang="zh-CN" dirty="0"/>
              <a:t>Vocal/Cover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唱见、念白；录音</a:t>
            </a:r>
            <a:r>
              <a:rPr lang="en-US" altLang="zh-CN" dirty="0"/>
              <a:t>Record Engineer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歌姬</a:t>
            </a:r>
            <a:r>
              <a:rPr lang="en-US" altLang="zh-CN" dirty="0"/>
              <a:t>/</a:t>
            </a:r>
            <a:r>
              <a:rPr lang="zh-CN" altLang="en-US" dirty="0"/>
              <a:t>基；调教</a:t>
            </a:r>
            <a:r>
              <a:rPr lang="en-US" altLang="zh-CN" dirty="0"/>
              <a:t>Tuning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Music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作曲</a:t>
            </a:r>
            <a:r>
              <a:rPr lang="en-US" altLang="zh-CN" dirty="0"/>
              <a:t>Song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编曲</a:t>
            </a:r>
            <a:r>
              <a:rPr lang="en-US" altLang="zh-CN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混音</a:t>
            </a:r>
            <a:r>
              <a:rPr lang="en-US" altLang="zh-CN" dirty="0"/>
              <a:t>Mix</a:t>
            </a:r>
          </a:p>
          <a:p>
            <a:r>
              <a:rPr lang="zh-CN" altLang="en-US" dirty="0"/>
              <a:t>曲绘</a:t>
            </a:r>
            <a:r>
              <a:rPr lang="en-US" altLang="zh-CN" dirty="0"/>
              <a:t>PV</a:t>
            </a:r>
          </a:p>
          <a:p>
            <a:pPr lvl="1"/>
            <a:r>
              <a:rPr lang="zh-CN" altLang="en-US" dirty="0"/>
              <a:t>插画</a:t>
            </a:r>
            <a:r>
              <a:rPr lang="en-US" altLang="zh-CN" dirty="0"/>
              <a:t>Illustration</a:t>
            </a:r>
          </a:p>
          <a:p>
            <a:pPr lvl="1"/>
            <a:r>
              <a:rPr lang="zh-CN" altLang="en-US" dirty="0"/>
              <a:t>题字</a:t>
            </a:r>
            <a:r>
              <a:rPr lang="en-US" altLang="zh-CN" dirty="0"/>
              <a:t>Font</a:t>
            </a:r>
          </a:p>
          <a:p>
            <a:pPr lvl="1"/>
            <a:r>
              <a:rPr lang="en-US" altLang="zh-CN" dirty="0"/>
              <a:t>PV</a:t>
            </a:r>
            <a:r>
              <a:rPr lang="zh-CN" altLang="en-US" dirty="0"/>
              <a:t>师</a:t>
            </a:r>
            <a:endParaRPr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A4527D38-5168-4E9F-9912-E2429BAE7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41" y="0"/>
            <a:ext cx="571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31701-0492-4B54-804A-9DF28095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7A0423-1EA1-4D05-9C4F-F99E93923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选择任意一个完成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律制：以乐队音高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442</m:t>
                    </m:r>
                    <m:r>
                      <m:rPr>
                        <m:sty m:val="p"/>
                      </m:rPr>
                      <a:rPr lang="en-US" altLang="ja-JP" i="0" dirty="0">
                        <a:latin typeface="Cambria Math" panose="02040503050406030204" pitchFamily="18" charset="0"/>
                      </a:rPr>
                      <m:t>Hz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为准</m:t>
                    </m:r>
                  </m:oMath>
                </a14:m>
                <a:r>
                  <a:rPr lang="zh-CN" altLang="en-US" dirty="0"/>
                  <a:t>，推算平均律、相生律的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频率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音感：找个带人声的歌，将人声轨扒下来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（如用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Vocaloid/</a:t>
                </a:r>
                <a:r>
                  <a:rPr lang="en-US" altLang="zh-CN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DeepVocal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调式：找个自然大小调音乐，改成多利亚调式或者都节调式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和声：找个带人声的歌，给人声轨加个和声轨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进行：找个纯音乐或电音，保留和弦进行、但重写旋律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编配：找个土嗨曲，改成古风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（参考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站</a:t>
                </a:r>
                <a:r>
                  <a:rPr lang="en-US" altLang="zh-CN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l</a:t>
                </a:r>
                <a:r>
                  <a:rPr lang="en-US" altLang="ja-JP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itterzy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的教程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kumimoji="1" lang="zh-CN" altLang="en-US" dirty="0"/>
                  <a:t>后期：自己</a:t>
                </a:r>
                <a:r>
                  <a:rPr kumimoji="1" lang="en-US" altLang="zh-CN" dirty="0" err="1"/>
                  <a:t>xjb</a:t>
                </a:r>
                <a:r>
                  <a:rPr kumimoji="1" lang="zh-CN" altLang="en-US" dirty="0"/>
                  <a:t>清</a:t>
                </a:r>
                <a:r>
                  <a:rPr lang="zh-CN" altLang="en-US" dirty="0"/>
                  <a:t>唱一段，用</a:t>
                </a:r>
                <a:r>
                  <a:rPr lang="en-US" altLang="zh-CN" dirty="0"/>
                  <a:t>Au</a:t>
                </a:r>
                <a:r>
                  <a:rPr lang="zh-CN" altLang="en-US" dirty="0"/>
                  <a:t>修音修到有脸放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站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综合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理论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：从你能想到的所有方面分析你最喜欢的那首曲子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综合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实践</a:t>
                </a:r>
                <a:r>
                  <a:rPr kumimoji="1" lang="en-US" altLang="zh-CN" dirty="0"/>
                  <a:t>)</a:t>
                </a:r>
                <a:r>
                  <a:rPr kumimoji="1" lang="zh-CN" altLang="en-US" dirty="0"/>
                  <a:t>：作曲</a:t>
                </a:r>
                <a:r>
                  <a:rPr kumimoji="1" lang="en-US" altLang="zh-CN" dirty="0"/>
                  <a:t>8</a:t>
                </a:r>
                <a:r>
                  <a:rPr kumimoji="1" lang="zh-CN" altLang="en-US" dirty="0"/>
                  <a:t>小节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（参考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站</a:t>
                </a:r>
                <a:r>
                  <a:rPr lang="en-US" altLang="zh-CN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ilem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的滚键盘作曲法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2"/>
                <a:r>
                  <a:rPr lang="en-US" altLang="zh-CN" dirty="0"/>
                  <a:t>Ex</a:t>
                </a:r>
                <a:r>
                  <a:rPr lang="zh-CN" altLang="en-US" dirty="0"/>
                  <a:t>：</a:t>
                </a:r>
                <a:r>
                  <a:rPr kumimoji="1" lang="zh-CN" altLang="en-US" dirty="0"/>
                  <a:t>写段</a:t>
                </a:r>
                <a:r>
                  <a:rPr lang="zh-CN" altLang="en-US" dirty="0"/>
                  <a:t>古风、东方曲风、日式凯尔特，或者木吉他民谣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67A0423-1EA1-4D05-9C4F-F99E93923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b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90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50146-4588-4B82-A7EF-E0FA767F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茵蒂克丝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AF313-1AEF-4E57-A581-7625B23A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3" action="ppaction://hlinksldjump"/>
              </a:rPr>
              <a:t>乐理基础</a:t>
            </a:r>
            <a:endParaRPr lang="en-US" altLang="zh-CN" dirty="0"/>
          </a:p>
          <a:p>
            <a:pPr lvl="1"/>
            <a:r>
              <a:rPr lang="zh-CN" altLang="en-US" dirty="0"/>
              <a:t>器乐</a:t>
            </a:r>
            <a:endParaRPr lang="en-US" altLang="zh-CN" dirty="0"/>
          </a:p>
          <a:p>
            <a:pPr lvl="1"/>
            <a:r>
              <a:rPr lang="zh-CN" altLang="en-US" dirty="0"/>
              <a:t>声乐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数字音乐制作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7DD99A-DF55-4C38-997F-966D6231A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08" y="1690688"/>
            <a:ext cx="6703392" cy="402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F325AC-B5CF-45D8-82A2-3305D38A57BB}"/>
              </a:ext>
            </a:extLst>
          </p:cNvPr>
          <p:cNvSpPr/>
          <p:nvPr/>
        </p:nvSpPr>
        <p:spPr>
          <a:xfrm>
            <a:off x="7069797" y="596438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古树旋律</a:t>
            </a:r>
            <a:r>
              <a:rPr lang="en-US" altLang="zh-CN" dirty="0" err="1"/>
              <a:t>Deemo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4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声、音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声：频率、振幅、相位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听：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~ 20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kHz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说：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~ 800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音：音高、音量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声压级</a:t>
                </a:r>
                <a:r>
                  <a:rPr lang="zh-CN" altLang="en-US" dirty="0"/>
                  <a:t>、音色、时长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声压级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𝑆𝑃𝐿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𝑑𝐵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八度与泛音列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频率为倍半关系的两个音听起来像一个音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全弦的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整数分之一段</a:t>
                </a:r>
                <a:r>
                  <a:rPr lang="zh-CN" altLang="en-US" dirty="0"/>
                  <a:t>也在振动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基频记作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八度和声使得听感上更具空间感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b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59DFB4C3-B9FD-49A4-B52D-89EE595AD7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14590" r="2464" b="5990"/>
          <a:stretch/>
        </p:blipFill>
        <p:spPr>
          <a:xfrm rot="16200000">
            <a:off x="7660494" y="1405030"/>
            <a:ext cx="3603122" cy="417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58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律制、音阶、音名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律制：</a:t>
                </a:r>
                <a:r>
                  <a:rPr kumimoji="1" lang="zh-CN" altLang="en-US" sz="2400" dirty="0"/>
                  <a:t>从连续的频率上取离散的音高</a:t>
                </a:r>
                <a:endParaRPr kumimoji="1" lang="en-US" altLang="zh-CN" dirty="0"/>
              </a:p>
              <a:p>
                <a:pPr lvl="1"/>
                <a:r>
                  <a:rPr lang="zh-CN" altLang="en-US" dirty="0"/>
                  <a:t>五度相生律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上下行不重合</a:t>
                </a:r>
                <a:r>
                  <a:rPr lang="zh-CN" altLang="en-US" dirty="0"/>
                  <a:t>、十二平均律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狼音啸叫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音阶：</a:t>
                </a:r>
                <a:r>
                  <a:rPr lang="zh-CN" altLang="en-US" sz="2400" dirty="0"/>
                  <a:t>律制生出的音升序排列、再八度重复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频比：半音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、全音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一全半音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、双全音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*平均律：半音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1.059</m:t>
                    </m:r>
                  </m:oMath>
                </a14:m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、全音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1.122</m:t>
                    </m:r>
                  </m:oMath>
                </a14:m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endParaRPr lang="en-US" altLang="ja-JP" dirty="0"/>
              </a:p>
              <a:p>
                <a:r>
                  <a:rPr lang="zh-CN" altLang="en-US" dirty="0"/>
                  <a:t>音名：</a:t>
                </a:r>
                <a:r>
                  <a:rPr lang="zh-CN" altLang="en-US" sz="2400" dirty="0"/>
                  <a:t>音阶上每个音的标识符，对应绝对音高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两个常用基准音：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44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=261.63</m:t>
                    </m:r>
                    <m:r>
                      <m:rPr>
                        <m:sty m:val="p"/>
                      </m:rPr>
                      <a:rPr lang="en-US" altLang="ja-JP" dirty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唱名：相对音高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级数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首调记谱</a:t>
                </a:r>
                <a:endParaRPr lang="ja-JP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D991F0F9-7130-498A-B632-469C266D1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49" y="1897062"/>
            <a:ext cx="2817356" cy="306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CA6C6D-08A7-4D66-8109-58FFD4C5FC9A}"/>
              </a:ext>
            </a:extLst>
          </p:cNvPr>
          <p:cNvSpPr/>
          <p:nvPr/>
        </p:nvSpPr>
        <p:spPr>
          <a:xfrm>
            <a:off x="9761645" y="50958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五度圈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55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记谱法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C027C-88A9-40B5-B926-B73F2B87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记录音高</a:t>
            </a:r>
            <a:endParaRPr lang="en-US" altLang="zh-CN" dirty="0"/>
          </a:p>
          <a:p>
            <a:pPr lvl="1"/>
            <a:r>
              <a:rPr kumimoji="1" lang="zh-CN" altLang="en-US" dirty="0"/>
              <a:t>纽姆谱</a:t>
            </a:r>
            <a:endParaRPr kumimoji="1"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五线谱</a:t>
            </a:r>
            <a:endParaRPr lang="en-US" altLang="zh-CN" dirty="0">
              <a:solidFill>
                <a:srgbClr val="00B0F0"/>
              </a:solidFill>
            </a:endParaRPr>
          </a:p>
          <a:p>
            <a:pPr lvl="1"/>
            <a:r>
              <a:rPr kumimoji="1" lang="zh-CN" altLang="en-US" dirty="0"/>
              <a:t>简谱</a:t>
            </a:r>
            <a:r>
              <a:rPr kumimoji="1" lang="en-US" altLang="zh-CN" dirty="0"/>
              <a:t>/</a:t>
            </a:r>
            <a:r>
              <a:rPr kumimoji="1" lang="zh-CN" altLang="en-US" dirty="0"/>
              <a:t>公尺谱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记录指法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B0F0"/>
                </a:solidFill>
              </a:rPr>
              <a:t>TAB</a:t>
            </a:r>
            <a:r>
              <a:rPr kumimoji="1" lang="zh-CN" altLang="en-US" dirty="0">
                <a:solidFill>
                  <a:srgbClr val="00B0F0"/>
                </a:solidFill>
              </a:rPr>
              <a:t>谱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 lvl="1"/>
            <a:r>
              <a:rPr kumimoji="1" lang="zh-CN" altLang="en-US" dirty="0"/>
              <a:t>减字谱</a:t>
            </a:r>
            <a:endParaRPr kumimoji="1" lang="en-US" altLang="zh-CN" dirty="0"/>
          </a:p>
          <a:p>
            <a:pPr lvl="1"/>
            <a:r>
              <a:rPr lang="zh-CN" altLang="en-US" dirty="0"/>
              <a:t>鼓谱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ECE4FDA-6929-46DB-A38F-C2FAE8A12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30" y="1396286"/>
            <a:ext cx="2959805" cy="427640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2360F-0BB4-4983-9FDD-28D9D170BB96}"/>
              </a:ext>
            </a:extLst>
          </p:cNvPr>
          <p:cNvSpPr/>
          <p:nvPr/>
        </p:nvSpPr>
        <p:spPr>
          <a:xfrm>
            <a:off x="9547650" y="58076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纽姆谱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157CF6-D94A-4C06-9246-83B911FA1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28" y="885051"/>
            <a:ext cx="3318634" cy="1678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BE26A6-4FC1-45B5-8175-9E8FA433B541}"/>
              </a:ext>
            </a:extLst>
          </p:cNvPr>
          <p:cNvSpPr/>
          <p:nvPr/>
        </p:nvSpPr>
        <p:spPr>
          <a:xfrm>
            <a:off x="5554563" y="27288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五线谱</a:t>
            </a:r>
            <a:endParaRPr lang="en-US" altLang="zh-CN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9EB5E07-98A7-4688-9663-8B26ADB31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28" y="3434453"/>
            <a:ext cx="3318634" cy="2463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4F1F37-63FE-42A5-8BAB-8AF085AB38F7}"/>
              </a:ext>
            </a:extLst>
          </p:cNvPr>
          <p:cNvSpPr/>
          <p:nvPr/>
        </p:nvSpPr>
        <p:spPr>
          <a:xfrm>
            <a:off x="5559371" y="6128828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TAB</a:t>
            </a:r>
            <a:r>
              <a:rPr lang="zh-CN" altLang="en-US" dirty="0"/>
              <a:t>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13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调式、主音、调性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调式：</a:t>
                </a:r>
                <a:r>
                  <a:rPr lang="zh-CN" altLang="en-US" sz="2400" dirty="0"/>
                  <a:t>从音阶</a:t>
                </a:r>
                <a:r>
                  <a:rPr kumimoji="1" lang="zh-CN" altLang="en-US" sz="2400" dirty="0"/>
                  <a:t>上选择部分使用</a:t>
                </a:r>
                <a:r>
                  <a:rPr kumimoji="1"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|N</a:t>
                </a:r>
                <a:r>
                  <a:rPr kumimoji="1" lang="zh-CN" alt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声调式</a:t>
                </a:r>
                <a:r>
                  <a:rPr lang="zh-CN" altLang="en-US" sz="2400" dirty="0"/>
                  <a:t>，邻音间的频比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全半模式</a:t>
                </a:r>
                <a:endParaRPr lang="en-US" altLang="zh-CN" dirty="0"/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Ionian</a:t>
                </a:r>
                <a:r>
                  <a:rPr lang="en-US" altLang="zh-CN" dirty="0"/>
                  <a:t>/</a:t>
                </a:r>
                <a:r>
                  <a:rPr kumimoji="1" lang="zh-CN" altLang="en-US" dirty="0"/>
                  <a:t>自然大调：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TTSTTTS</a:t>
                </a:r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Aeolian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自然小调：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TSTT</a:t>
                </a:r>
                <a:r>
                  <a:rPr lang="en-US" altLang="zh-CN" u="sng" dirty="0">
                    <a:latin typeface="Cambria Math" panose="02040503050406030204" pitchFamily="18" charset="0"/>
                  </a:rPr>
                  <a:t>ST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；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Dorian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多利亚小调：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TSTT</m:t>
                    </m:r>
                    <m:r>
                      <m:rPr>
                        <m:sty m:val="p"/>
                      </m:rPr>
                      <a:rPr lang="en-US" altLang="zh-CN" i="1" u="sng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b="0" i="0" u="sng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zh-CN" altLang="en-US" dirty="0"/>
                  <a:t>都节调：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SDTSD</a:t>
                </a:r>
                <a:r>
                  <a:rPr kumimoji="1" lang="zh-CN" altLang="en-US" dirty="0"/>
                  <a:t>；</a:t>
                </a:r>
                <a:r>
                  <a:rPr lang="zh-CN" altLang="en-US" dirty="0"/>
                  <a:t>琉球调：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DSTDS</a:t>
                </a:r>
              </a:p>
              <a:p>
                <a:r>
                  <a:rPr lang="zh-CN" altLang="en-US" dirty="0"/>
                  <a:t>音的级数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非均匀调式的倾向性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主音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上主音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II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中音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III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下属音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IV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属音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下中音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VI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导音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VII</a:t>
                </a:r>
              </a:p>
              <a:p>
                <a:r>
                  <a:rPr lang="zh-CN" altLang="en-US" dirty="0"/>
                  <a:t>完整的调式名＝主音名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调性</a:t>
                </a:r>
                <a:r>
                  <a:rPr lang="zh-CN" altLang="en-US" dirty="0"/>
                  <a:t>＋调式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大调、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Am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小调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/a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小调、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多利亚调、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Bb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琉球调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移调：</a:t>
                </a:r>
                <a:r>
                  <a:rPr lang="zh-CN" altLang="en-US" sz="2400" dirty="0"/>
                  <a:t>保相对音高、保调式级数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调式色彩：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按主音和中音之间的半音数将教会调式粗分为大调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小调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58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音程、和声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音程：</a:t>
                </a:r>
                <a:r>
                  <a:rPr lang="zh-CN" altLang="en-US" sz="2400" dirty="0"/>
                  <a:t>两个音的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级数</a:t>
                </a:r>
                <a:r>
                  <a:rPr lang="zh-CN" altLang="en-US" sz="2400" dirty="0"/>
                  <a:t>之差加一，单位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度</a:t>
                </a:r>
                <a:r>
                  <a:rPr lang="en-US" altLang="zh-CN" sz="2400" dirty="0"/>
                  <a:t>”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按半音数排序：纯一、小二、 大二、小三、大三、纯四、增四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减五、纯五、小六、大六、小七、大七、纯八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*例</a:t>
                </a:r>
                <a:r>
                  <a:rPr kumimoji="1"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|C</a:t>
                </a:r>
                <a:r>
                  <a:rPr kumimoji="1"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大调为例</a:t>
                </a:r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zh-CN" i="0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kumimoji="1" lang="zh-CN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Fb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altLang="zh-CN" dirty="0"/>
                  <a:t>                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// 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同音异名现象</a:t>
                </a:r>
                <a:endParaRPr lang="en-US" altLang="zh-CN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endParaRPr kumimoji="1" lang="en-US" altLang="ja-JP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zh-CN" altLang="en-US" dirty="0"/>
                  <a:t>和声：</a:t>
                </a:r>
                <a:r>
                  <a:rPr lang="zh-CN" altLang="en-US" sz="2400" dirty="0"/>
                  <a:t>两个及以上的音叠在一起同时发声</a:t>
                </a:r>
                <a:endParaRPr lang="en-US" altLang="zh-CN" sz="2400" dirty="0"/>
              </a:p>
              <a:p>
                <a:pPr lvl="1"/>
                <a:r>
                  <a:rPr lang="zh-CN" altLang="en-US" dirty="0"/>
                  <a:t>听感：频率比表示为既约分数、分子分母越小越和谐稳定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遮盖现象：若恰好是倍频、则低频音会被吞掉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除非音量差异很大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色彩：小二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狰狞</a:t>
                </a:r>
                <a:r>
                  <a:rPr lang="zh-CN" altLang="en-US" dirty="0"/>
                  <a:t>、大二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谐谑</a:t>
                </a:r>
                <a:r>
                  <a:rPr lang="zh-CN" altLang="en-US" dirty="0"/>
                  <a:t>、小三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忧郁谨慎</a:t>
                </a:r>
                <a:r>
                  <a:rPr lang="zh-CN" altLang="en-US" dirty="0"/>
                  <a:t>、大三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明亮紧致</a:t>
                </a:r>
                <a:r>
                  <a:rPr lang="zh-CN" altLang="en-US" dirty="0"/>
                  <a:t>、纯四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严肃</a:t>
                </a:r>
                <a:r>
                  <a:rPr lang="zh-CN" altLang="en-US" dirty="0"/>
                  <a:t>、三全音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诡异</a:t>
                </a:r>
                <a:r>
                  <a:rPr lang="zh-CN" altLang="en-US" dirty="0"/>
                  <a:t>、纯五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稳定平庸</a:t>
                </a:r>
                <a:r>
                  <a:rPr lang="zh-CN" altLang="en-US" dirty="0"/>
                  <a:t>、大六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空间感</a:t>
                </a:r>
                <a:r>
                  <a:rPr lang="zh-CN" altLang="en-US" dirty="0"/>
                  <a:t>、纯八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明亮稳定</a:t>
                </a:r>
                <a:endParaRPr lang="ja-JP" alt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35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三和弦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三个音按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三度关系</a:t>
                </a:r>
                <a:r>
                  <a:rPr lang="zh-CN" altLang="en-US" dirty="0"/>
                  <a:t>叠放：根音＋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三音</a:t>
                </a:r>
                <a:r>
                  <a:rPr lang="zh-CN" altLang="en-US" dirty="0"/>
                  <a:t>＋五音</a:t>
                </a:r>
                <a:endParaRPr lang="en-US" altLang="zh-CN" dirty="0"/>
              </a:p>
              <a:p>
                <a:pPr lvl="1"/>
                <a:r>
                  <a:rPr kumimoji="1"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＋小：减三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惊惧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三全音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，如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Bdim</m:t>
                    </m:r>
                    <m:r>
                      <a:rPr lang="zh-CN" alt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zh-CN" alt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小＋大：小三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忧郁</a:t>
                </a:r>
                <a:r>
                  <a:rPr lang="zh-CN" altLang="en-US" dirty="0"/>
                  <a:t>，如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Am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大＋小：大三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明亮</a:t>
                </a:r>
                <a:r>
                  <a:rPr lang="zh-CN" altLang="en-US" dirty="0"/>
                  <a:t>，如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G</a:t>
                </a: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大＋大：增三</a:t>
                </a:r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</a:rPr>
                  <a:t>|</a:t>
                </a:r>
                <a:r>
                  <a:rPr lang="zh-CN" alt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轰鸣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，如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Faug</m:t>
                    </m:r>
                    <m:r>
                      <a:rPr lang="zh-CN" alt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r>
                  <a:rPr kumimoji="1" lang="zh-CN" altLang="en-US" dirty="0"/>
                  <a:t>转位：</a:t>
                </a:r>
                <a:r>
                  <a:rPr kumimoji="1" lang="zh-CN" altLang="en-US" sz="2400" dirty="0"/>
                  <a:t>原根音上翻八度</a:t>
                </a:r>
                <a:endParaRPr kumimoji="1" lang="en-US" altLang="zh-CN" sz="2400" dirty="0"/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六和弦，如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四六和弦，如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zh-CN" altLang="en-US" i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顺阶和弦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|C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大调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/a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小调为例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dirty="0"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iii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vii°</a:t>
                </a:r>
              </a:p>
              <a:p>
                <a:pPr lvl="1"/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ii°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III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VI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VII</a:t>
                </a:r>
                <a:endParaRPr lang="ja-JP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9FDFB10A-5B5D-411B-8FDC-6358B75B0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97" y="3065572"/>
            <a:ext cx="5063318" cy="110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7CF04D5-E7C3-4CA0-95F4-FB2B260ED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97" y="4794871"/>
            <a:ext cx="5071297" cy="1382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3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E50C91-81A5-44B0-9A32-3464665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七和弦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四个音按三度关系叠放：根音＋三音＋五音＋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七音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小：减七，如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Cdim</m:t>
                    </m:r>
                    <m:r>
                      <a:rPr lang="en-US" altLang="zh-CN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大：半减七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小七降五，如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Cm7(b5)</a:t>
                </a:r>
              </a:p>
              <a:p>
                <a:pPr lvl="1"/>
                <a:r>
                  <a:rPr lang="zh-CN" altLang="en-US" dirty="0"/>
                  <a:t>小＋大＋小：小七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疑问</a:t>
                </a:r>
                <a:r>
                  <a:rPr lang="zh-CN" altLang="en-US" dirty="0"/>
                  <a:t>，如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Cm7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大：小大七，如</a:t>
                </a:r>
                <a:r>
                  <a:rPr lang="en-US" altLang="ja-JP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Cm(maj7)</a:t>
                </a:r>
                <a:endParaRPr lang="en-US" altLang="ja-JP" sz="1800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大＋小＋小：大小七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属七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警告</a:t>
                </a:r>
                <a:r>
                  <a:rPr lang="zh-CN" altLang="en-US" dirty="0"/>
                  <a:t>，如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C7</a:t>
                </a:r>
              </a:p>
              <a:p>
                <a:pPr lvl="1"/>
                <a:r>
                  <a:rPr lang="zh-CN" altLang="en-US" dirty="0"/>
                  <a:t>大＋小＋大：大七</a:t>
                </a:r>
                <a:r>
                  <a:rPr lang="en-US" altLang="zh-CN" sz="1800" dirty="0"/>
                  <a:t>|</a:t>
                </a:r>
                <a:r>
                  <a:rPr lang="zh-CN" altLang="en-US" sz="1800" dirty="0"/>
                  <a:t>温柔</a:t>
                </a:r>
                <a:r>
                  <a:rPr lang="zh-CN" altLang="en-US" dirty="0"/>
                  <a:t>，如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Cmaj7</a:t>
                </a: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大</a:t>
                </a:r>
                <a:r>
                  <a:rPr lang="zh-CN" altLang="en-US" dirty="0"/>
                  <a:t>＋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小：增七，如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Caug7</a:t>
                </a:r>
              </a:p>
              <a:p>
                <a:r>
                  <a:rPr kumimoji="1" lang="zh-CN" altLang="en-US" dirty="0"/>
                  <a:t>转位</a:t>
                </a:r>
                <a:endParaRPr kumimoji="1" lang="en-US" altLang="zh-CN" dirty="0"/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五六和弦、三四和弦、二和弦</a:t>
                </a:r>
                <a:endParaRPr kumimoji="1" lang="ja-JP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0BC027C-88A9-40B5-B926-B73F2B877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ED9CAA63-1D82-492F-9FA4-16046814F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70" y="4482547"/>
            <a:ext cx="4335874" cy="1325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02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2042</Words>
  <Application>Microsoft Office PowerPoint</Application>
  <PresentationFormat>ワイド画面</PresentationFormat>
  <Paragraphs>250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声音、采样、和谐</vt:lpstr>
      <vt:lpstr>茵蒂克丝</vt:lpstr>
      <vt:lpstr>声、音</vt:lpstr>
      <vt:lpstr>律制、音阶、音名</vt:lpstr>
      <vt:lpstr>记谱法</vt:lpstr>
      <vt:lpstr>调式、主音、调性</vt:lpstr>
      <vt:lpstr>音程、和声</vt:lpstr>
      <vt:lpstr>三和弦</vt:lpstr>
      <vt:lpstr>七和弦</vt:lpstr>
      <vt:lpstr>进行、解决</vt:lpstr>
      <vt:lpstr>织体</vt:lpstr>
      <vt:lpstr>曲式</vt:lpstr>
      <vt:lpstr>人声</vt:lpstr>
      <vt:lpstr>波形采样</vt:lpstr>
      <vt:lpstr>离散傅里叶变换</vt:lpstr>
      <vt:lpstr>DAW：数字音乐工作站</vt:lpstr>
      <vt:lpstr>后期与混音</vt:lpstr>
      <vt:lpstr>业 界 现 状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荒谬、反抗、生存</dc:title>
  <dc:creator>犬灵 Kahsolt</dc:creator>
  <cp:lastModifiedBy>犬灵 Kahsolt</cp:lastModifiedBy>
  <cp:revision>137</cp:revision>
  <dcterms:created xsi:type="dcterms:W3CDTF">2020-03-26T05:00:16Z</dcterms:created>
  <dcterms:modified xsi:type="dcterms:W3CDTF">2020-05-03T13:33:22Z</dcterms:modified>
</cp:coreProperties>
</file>