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9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3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4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9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4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2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3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B5FA8A-B1E9-43F9-89B4-65417D47528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414673-DB8F-4DD0-B18A-A15CF69C1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14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ltimatel10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逻辑 语言 意义 </a:t>
            </a:r>
            <a:r>
              <a:rPr lang="en-US" altLang="zh-CN" dirty="0" smtClean="0"/>
              <a:t>I</a:t>
            </a:r>
            <a:br>
              <a:rPr lang="en-US" altLang="zh-CN" dirty="0" smtClean="0"/>
            </a:br>
            <a:r>
              <a:rPr lang="en-US" altLang="zh-CN" sz="3200" dirty="0" smtClean="0"/>
              <a:t>Logic Language Meaning I</a:t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An Introduction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Till Eumat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ultimatel1008@gmail.com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Mar, 24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9" y="528991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1.2.7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Cf</a:t>
            </a:r>
            <a:r>
              <a:rPr lang="en-US" altLang="zh-CN" sz="2800" dirty="0" err="1" smtClean="0">
                <a:latin typeface="+mn-ea"/>
                <a:sym typeface="Wingdings" panose="05000000000000000000" pitchFamily="2" charset="2"/>
              </a:rPr>
              <a:t>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Lenzen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(2004)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1249801"/>
            <a:ext cx="9596966" cy="5263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4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9" y="528991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1.2.7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Cf</a:t>
            </a:r>
            <a:r>
              <a:rPr lang="en-US" altLang="zh-CN" sz="2800" dirty="0" err="1" smtClean="0">
                <a:latin typeface="+mn-ea"/>
                <a:sym typeface="Wingdings" panose="05000000000000000000" pitchFamily="2" charset="2"/>
              </a:rPr>
              <a:t>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Lenzen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(2004)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1278326"/>
            <a:ext cx="8584441" cy="51384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9" y="528991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1.2.7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Cf</a:t>
            </a:r>
            <a:r>
              <a:rPr lang="en-US" altLang="zh-CN" sz="2800" dirty="0" err="1" smtClean="0">
                <a:latin typeface="+mn-ea"/>
                <a:sym typeface="Wingdings" panose="05000000000000000000" pitchFamily="2" charset="2"/>
              </a:rPr>
              <a:t>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Lenzen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(2004)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1210338"/>
            <a:ext cx="6987653" cy="49645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8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3139" y="1542197"/>
            <a:ext cx="7779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弗雷格纲领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Fregean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Program)</a:t>
            </a:r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Begriffsschrift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Compositionality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弗雷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格做了什么？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18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866" y="1811881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1.2.8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(1879)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Begriffsschrift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866" y="2852383"/>
            <a:ext cx="6509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formula language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modeled upon that of arithmetic 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pure thought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5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514" y="1443391"/>
            <a:ext cx="8707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Fregean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Heim&amp;Kratzer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1998)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Compositionality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7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5550" y="674510"/>
            <a:ext cx="70947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1.3 Montague and Model-theoretic Semantics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6935" y="2415653"/>
            <a:ext cx="6223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回顾生成语法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(Generative Grammar)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 Montague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的伟大作品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Truth-conditions, Models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1.3.4 Compositionality Again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回顾生成语法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(Generative Grammar)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5" y="1509543"/>
            <a:ext cx="8452940" cy="47547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100" y="1510596"/>
            <a:ext cx="15696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语言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2100" y="5340992"/>
            <a:ext cx="15696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句子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0363199" y="2672808"/>
            <a:ext cx="227461" cy="242930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5" y="2243426"/>
            <a:ext cx="3209524" cy="32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8415" y="555725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回顾生成语法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(Generative Grammar)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1665" y="1466951"/>
            <a:ext cx="312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girl ate the apple.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6025" y="1514535"/>
            <a:ext cx="443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1.3.1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6025" y="2316623"/>
            <a:ext cx="6550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G=(S, V, P, T),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为集合。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----- Start Symbol(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开始符号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----- Variable 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，非终极符，语法范畴；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----- Production 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产生式，语法规则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，具有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----- Terminal(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终极符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，语言的句子中出现的字符；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回顾生成语法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(Generative Grammar)</a:t>
            </a:r>
          </a:p>
        </p:txBody>
      </p:sp>
      <p:graphicFrame>
        <p:nvGraphicFramePr>
          <p:cNvPr id="5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062269"/>
              </p:ext>
            </p:extLst>
          </p:nvPr>
        </p:nvGraphicFramePr>
        <p:xfrm>
          <a:off x="598415" y="1404156"/>
          <a:ext cx="8229600" cy="4525963"/>
        </p:xfrm>
        <a:graphic>
          <a:graphicData uri="http://schemas.openxmlformats.org/drawingml/2006/table">
            <a:tbl>
              <a:tblPr/>
              <a:tblGrid>
                <a:gridCol w="3630612"/>
                <a:gridCol w="4598988"/>
              </a:tblGrid>
              <a:tr h="755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Word-level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Phrasal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03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N=noun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A=adjective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V=verb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P=preposition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Det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=determiner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Adv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=adverb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Conj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=conjunction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NP=noun phrase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AP=adjective phrase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VP=verb phrase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PP=preposition phrase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S=sentence or clause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13245" y="538033"/>
            <a:ext cx="26171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1.1 Prerequisite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9803" y="1596788"/>
            <a:ext cx="63735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/>
              <a:t>熟悉一阶逻辑句法</a:t>
            </a:r>
            <a:r>
              <a:rPr lang="en-US" altLang="zh-CN" sz="2800" dirty="0" smtClean="0"/>
              <a:t>(Syntax)</a:t>
            </a:r>
            <a:r>
              <a:rPr lang="zh-CN" altLang="en-US" sz="2800" dirty="0" smtClean="0"/>
              <a:t>、语义</a:t>
            </a:r>
            <a:r>
              <a:rPr lang="en-US" altLang="zh-CN" sz="2800" dirty="0" smtClean="0"/>
              <a:t>(Semantics)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对之前的周会内容有一定印象；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对部分群聊内容有一定印象。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697629">
            <a:off x="7730938" y="427304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是</a:t>
            </a:r>
            <a:r>
              <a:rPr lang="zh-CN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梗集啊！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4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415" y="555725"/>
            <a:ext cx="5805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 Montague and Montague’s works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82" y="1805520"/>
            <a:ext cx="2640941" cy="3624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893" y="1725104"/>
            <a:ext cx="7453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of Tarski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Idea: Formal Philosophy 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←太艰难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Idea: English as a Formal Language (1970)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---NCPE (1960)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---EFL (1970a)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---UG (1970b)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---PTQ (1973b)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Models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9" y="3088241"/>
            <a:ext cx="2538448" cy="1664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62" y="3088241"/>
            <a:ext cx="2463750" cy="16641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8415" y="1702699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 is a circle in the square.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8048" y="51861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2764" y="51861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0628" y="1583140"/>
            <a:ext cx="8297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Conditions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的描述：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is a circle in the square”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true in any situation where there is a circle in the square;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false in any situation where there isn’t a circle in the square.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0628" y="4601149"/>
            <a:ext cx="925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简化：“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circle in the square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circle in the square.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is true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φ.           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T-sentence (Tarski, 1935)</a:t>
            </a:r>
          </a:p>
        </p:txBody>
      </p:sp>
      <p:sp>
        <p:nvSpPr>
          <p:cNvPr id="8" name="下箭头 7"/>
          <p:cNvSpPr/>
          <p:nvPr/>
        </p:nvSpPr>
        <p:spPr>
          <a:xfrm>
            <a:off x="4217160" y="3706447"/>
            <a:ext cx="682387" cy="68921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48" y="751062"/>
            <a:ext cx="2538448" cy="16641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933" y="750626"/>
            <a:ext cx="2464395" cy="16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Models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45" y="1375685"/>
            <a:ext cx="8005418" cy="47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0628" y="1583140"/>
            <a:ext cx="9539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language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V.S.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元语言（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Meta-Language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is true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φ.</a:t>
            </a: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是对象语言；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是元语言。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对象语言和元语言不一定要相同。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 is white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雪是白的。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415" y="1624084"/>
            <a:ext cx="795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是什么？一个句子的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如何理解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514" y="2579427"/>
            <a:ext cx="551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“To know the meaning of a sentence is to know its truth-conditions.” (Heim &amp;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Kratzer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1998)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“Semantics with no treatment of truth conditions is not semantics.” (Lewis, 1970)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8304" y="2630888"/>
            <a:ext cx="551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know the meaning of a sentence is to know what is the case if it is true.” (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Tractatus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4.024)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57" y="4260194"/>
            <a:ext cx="1828800" cy="1749552"/>
          </a:xfrm>
          <a:prstGeom prst="rect">
            <a:avLst/>
          </a:prstGeom>
        </p:spPr>
      </p:pic>
      <p:sp>
        <p:nvSpPr>
          <p:cNvPr id="10" name="云形标注 9"/>
          <p:cNvSpPr/>
          <p:nvPr/>
        </p:nvSpPr>
        <p:spPr>
          <a:xfrm>
            <a:off x="8582357" y="3998794"/>
            <a:ext cx="2620370" cy="1136176"/>
          </a:xfrm>
          <a:prstGeom prst="cloudCallout">
            <a:avLst>
              <a:gd name="adj1" fmla="val -68229"/>
              <a:gd name="adj2" fmla="val 21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415" y="1702699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 is a circle in the square.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9" y="2706103"/>
            <a:ext cx="2538448" cy="16641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457" y="46657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5466" y="3244334"/>
            <a:ext cx="310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10084" y="2706103"/>
                <a:ext cx="7629098" cy="276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φ =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There is a circle in the square.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Situation(a)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中为真。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Situation(a)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的一个模型，记为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我们知道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Situation(a)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中为真，记作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84" y="2706103"/>
                <a:ext cx="7629098" cy="2766848"/>
              </a:xfrm>
              <a:prstGeom prst="rect">
                <a:avLst/>
              </a:prstGeom>
              <a:blipFill rotWithShape="0">
                <a:blip r:embed="rId3"/>
                <a:stretch>
                  <a:fillRect l="-1198" t="-2423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Truth Conditions,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415" y="1702699"/>
            <a:ext cx="7629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a) There are 3 black circles;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There is a white triangle;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131" y="1513888"/>
            <a:ext cx="3747157" cy="31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415" y="555725"/>
            <a:ext cx="442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Compositionality Again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415" y="1143667"/>
            <a:ext cx="762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1.3.4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38900" y="1702699"/>
            <a:ext cx="353014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</a:t>
            </a:r>
            <a:r>
              <a:rPr lang="en-US" altLang="zh-CN" sz="2800" b="1" dirty="0" smtClean="0"/>
              <a:t>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NP          VP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N             V      </a:t>
            </a:r>
          </a:p>
          <a:p>
            <a:pPr>
              <a:spcBef>
                <a:spcPct val="50000"/>
              </a:spcBef>
            </a:pP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 smtClean="0"/>
              <a:t>    Mike     Laughs</a:t>
            </a:r>
            <a:endParaRPr lang="en-US" altLang="zh-CN" sz="3200" b="1" u="sng" dirty="0">
              <a:solidFill>
                <a:schemeClr val="hlink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067033" y="2047164"/>
            <a:ext cx="423080" cy="3411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3970" y="2117677"/>
            <a:ext cx="342093" cy="2843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780430" y="2770496"/>
            <a:ext cx="1" cy="900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24901" y="2830184"/>
            <a:ext cx="1" cy="841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66784" y="4164912"/>
            <a:ext cx="13646" cy="8301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324901" y="4164912"/>
            <a:ext cx="2" cy="8301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左中括号 29"/>
          <p:cNvSpPr/>
          <p:nvPr/>
        </p:nvSpPr>
        <p:spPr>
          <a:xfrm>
            <a:off x="3043574" y="1928758"/>
            <a:ext cx="172790" cy="343923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>
            <a:off x="6067659" y="1839179"/>
            <a:ext cx="136479" cy="3528815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72511" y="1404343"/>
            <a:ext cx="504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08678" y="3011810"/>
            <a:ext cx="887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左中括号 35"/>
          <p:cNvSpPr/>
          <p:nvPr/>
        </p:nvSpPr>
        <p:spPr>
          <a:xfrm>
            <a:off x="579200" y="2770496"/>
            <a:ext cx="177146" cy="936511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2088231" y="2770496"/>
            <a:ext cx="127819" cy="957989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01071" y="2869733"/>
            <a:ext cx="3530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</a:t>
            </a:r>
            <a:r>
              <a:rPr lang="en-US" altLang="zh-CN" b="1" dirty="0" smtClean="0"/>
              <a:t>Mike Laughs.</a:t>
            </a:r>
            <a:endParaRPr lang="en-US" altLang="zh-CN" b="1" u="sng" dirty="0">
              <a:solidFill>
                <a:schemeClr val="hlink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82528" y="2830184"/>
            <a:ext cx="887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79402" y="2254520"/>
            <a:ext cx="504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7424748" y="1598824"/>
            <a:ext cx="3530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    </a:t>
            </a:r>
            <a:r>
              <a:rPr lang="en-US" altLang="zh-CN" sz="2800" b="1" dirty="0" smtClean="0"/>
              <a:t>S             </a:t>
            </a:r>
            <a:r>
              <a:rPr lang="en-US" altLang="zh-CN" sz="2800" b="1" dirty="0" err="1" smtClean="0"/>
              <a:t>S</a:t>
            </a:r>
            <a:endParaRPr lang="en-US" altLang="zh-CN" sz="2800" b="1" dirty="0" smtClean="0"/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NP           VP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N             V      </a:t>
            </a:r>
          </a:p>
          <a:p>
            <a:pPr>
              <a:spcBef>
                <a:spcPct val="50000"/>
              </a:spcBef>
            </a:pP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 smtClean="0"/>
              <a:t>    Mike     Laughs</a:t>
            </a:r>
            <a:endParaRPr lang="en-US" altLang="zh-CN" sz="3200" b="1" u="sng" dirty="0">
              <a:solidFill>
                <a:schemeClr val="hlink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8231057" y="4616509"/>
            <a:ext cx="1" cy="841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9817289" y="4616509"/>
            <a:ext cx="1" cy="841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9814830" y="3375047"/>
            <a:ext cx="1" cy="841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259972" y="3323848"/>
            <a:ext cx="1" cy="841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259972" y="2146319"/>
            <a:ext cx="0" cy="68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9814830" y="2181020"/>
            <a:ext cx="2" cy="6887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792872" y="1804386"/>
            <a:ext cx="5350" cy="4091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701249" y="1804386"/>
            <a:ext cx="19670" cy="4091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514741" y="1702699"/>
            <a:ext cx="16160" cy="4193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212181" y="1739251"/>
            <a:ext cx="28769" cy="4167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左中括号 63"/>
          <p:cNvSpPr/>
          <p:nvPr/>
        </p:nvSpPr>
        <p:spPr>
          <a:xfrm>
            <a:off x="8950363" y="1358891"/>
            <a:ext cx="150936" cy="4641137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中括号 64"/>
          <p:cNvSpPr/>
          <p:nvPr/>
        </p:nvSpPr>
        <p:spPr>
          <a:xfrm>
            <a:off x="10530901" y="1323536"/>
            <a:ext cx="173495" cy="4790661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95277" y="911647"/>
            <a:ext cx="502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399497" y="1182473"/>
            <a:ext cx="504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9395" y="559558"/>
            <a:ext cx="7830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</a:t>
            </a:r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Creed of Realism: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9645" y="1705970"/>
            <a:ext cx="947154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will set you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8:32).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will not set you free if you are not free to hear it.</a:t>
            </a: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de-DE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 </a:t>
            </a:r>
            <a:r>
              <a:rPr lang="de-D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mussen wissen. Wir werden </a:t>
            </a:r>
            <a:r>
              <a:rPr lang="de-DE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wissen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(Hilbert, 1930)</a:t>
            </a:r>
            <a:r>
              <a:rPr lang="de-DE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4585" y="1678675"/>
            <a:ext cx="5377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 </a:t>
            </a:r>
            <a:r>
              <a:rPr lang="en-US" altLang="zh-CN" sz="2800" dirty="0" smtClean="0"/>
              <a:t>A Big Picture?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>
                <a:hlinkClick r:id="rId2" action="ppaction://hlinksldjump"/>
              </a:rPr>
              <a:t>1)</a:t>
            </a:r>
            <a:r>
              <a:rPr lang="zh-CN" altLang="en-US" sz="2800" dirty="0" smtClean="0">
                <a:hlinkClick r:id="rId2" action="ppaction://hlinksldjump"/>
              </a:rPr>
              <a:t>背景</a:t>
            </a:r>
            <a:r>
              <a:rPr lang="en-US" altLang="zh-CN" sz="2800" dirty="0" smtClean="0">
                <a:hlinkClick r:id="rId2" action="ppaction://hlinksldjump"/>
              </a:rPr>
              <a:t>?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3" action="ppaction://hlinksldjump"/>
              </a:rPr>
              <a:t>2) </a:t>
            </a:r>
            <a:r>
              <a:rPr lang="zh-CN" altLang="en-US" sz="2800" dirty="0" smtClean="0">
                <a:hlinkClick r:id="rId3" action="ppaction://hlinksldjump"/>
              </a:rPr>
              <a:t>哲学动机</a:t>
            </a:r>
            <a:r>
              <a:rPr lang="en-US" altLang="zh-CN" sz="2800" dirty="0" smtClean="0">
                <a:hlinkClick r:id="rId3" action="ppaction://hlinksldjump"/>
              </a:rPr>
              <a:t>?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4" action="ppaction://hlinksldjump"/>
              </a:rPr>
              <a:t>3) </a:t>
            </a:r>
            <a:r>
              <a:rPr lang="zh-CN" altLang="en-US" sz="2800" dirty="0" smtClean="0">
                <a:hlinkClick r:id="rId4" action="ppaction://hlinksldjump"/>
              </a:rPr>
              <a:t>范畴</a:t>
            </a:r>
            <a:r>
              <a:rPr lang="zh-CN" altLang="en-US" sz="2800" dirty="0">
                <a:hlinkClick r:id="rId4" action="ppaction://hlinksldjump"/>
              </a:rPr>
              <a:t>变换</a:t>
            </a:r>
            <a:r>
              <a:rPr lang="en-US" altLang="zh-CN" sz="2800" dirty="0" smtClean="0">
                <a:hlinkClick r:id="rId4" action="ppaction://hlinksldjump"/>
              </a:rPr>
              <a:t>?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矩形 7">
            <a:hlinkClick r:id="rId5" action="ppaction://hlinksldjump"/>
          </p:cNvPr>
          <p:cNvSpPr/>
          <p:nvPr/>
        </p:nvSpPr>
        <p:spPr>
          <a:xfrm>
            <a:off x="2224585" y="4618714"/>
            <a:ext cx="5264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梗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：哲学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反哲学？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7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58" y="1832144"/>
            <a:ext cx="9104762" cy="34666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1253" y="1057981"/>
            <a:ext cx="612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Homotopy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Theory Talk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42" y="1432543"/>
            <a:ext cx="6616194" cy="49525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2212" y="709879"/>
            <a:ext cx="630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Woodin’s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Talk on Ultimate-L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9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72212" y="709879"/>
            <a:ext cx="630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1.2.3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Transformation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12" y="2016878"/>
            <a:ext cx="6885714" cy="33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2888" y="1678675"/>
            <a:ext cx="77792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1.2.1 </a:t>
            </a:r>
            <a:r>
              <a:rPr lang="zh-CN" altLang="en-US" sz="2800" dirty="0" smtClean="0"/>
              <a:t>莱布尼茨纲领 </a:t>
            </a:r>
            <a:r>
              <a:rPr lang="en-US" altLang="zh-CN" sz="2800" dirty="0" smtClean="0"/>
              <a:t>(The Leibniz’s Program)</a:t>
            </a:r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>
                <a:hlinkClick r:id="rId2" action="ppaction://hlinksldjump"/>
              </a:rPr>
              <a:t>Universalis</a:t>
            </a:r>
            <a:r>
              <a:rPr lang="en-US" altLang="zh-CN" sz="2800" dirty="0" smtClean="0">
                <a:hlinkClick r:id="rId2" action="ppaction://hlinksldjump"/>
              </a:rPr>
              <a:t> </a:t>
            </a:r>
            <a:r>
              <a:rPr lang="en-US" altLang="zh-CN" sz="2800" dirty="0" err="1" smtClean="0">
                <a:hlinkClick r:id="rId2" action="ppaction://hlinksldjump"/>
              </a:rPr>
              <a:t>Characteristica</a:t>
            </a:r>
            <a:r>
              <a:rPr lang="zh-CN" altLang="en-US" sz="2800" dirty="0" smtClean="0">
                <a:hlinkClick r:id="rId2" action="ppaction://hlinksldjump"/>
              </a:rPr>
              <a:t>（普遍文字）</a:t>
            </a:r>
            <a:r>
              <a:rPr lang="en-US" altLang="zh-CN" sz="2800" dirty="0" smtClean="0">
                <a:hlinkClick r:id="rId2" action="ppaction://hlinksldjump"/>
              </a:rPr>
              <a:t>;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>
                <a:hlinkClick r:id="rId3" action="ppaction://hlinksldjump"/>
              </a:rPr>
              <a:t>莱布尼茨做了什么？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516" y="709879"/>
            <a:ext cx="722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1.2.4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Leibniz,Couturat</a:t>
            </a:r>
            <a:r>
              <a:rPr lang="en-US" altLang="zh-CN" sz="2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(Cf. GP 7,200)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516" y="1382026"/>
            <a:ext cx="701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如果这（指普遍文字纲领）能成功的话，那么当哲学分歧产生之时，我们不再需要像以前那样听两个哲学家说着没人听得懂的鬼话，倒不如请两个数学家来。要问为何的话，那是因为届时的所谓“辩论”，不过是两人一起坐在算盘旁边，对彼此说道：扯淡，不如计算！”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30516" y="3829735"/>
            <a:ext cx="676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1.2.5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Leibniz,Couturat</a:t>
            </a:r>
            <a:r>
              <a:rPr lang="en-US" altLang="zh-CN" sz="2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(Cf. GM 2,258)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516" y="4591840"/>
            <a:ext cx="70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“我发展的形而上学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正是数学。”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516" y="5212482"/>
            <a:ext cx="665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1.2.6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Leibniz,Couturat</a:t>
            </a:r>
            <a:r>
              <a:rPr lang="en-US" altLang="zh-CN" sz="2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(Cf. GM 4,292)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516" y="6003134"/>
            <a:ext cx="70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“我越发觉得真正的形而上学和逻辑学无异。”</a:t>
            </a:r>
            <a:endParaRPr lang="en-US" altLang="zh-CN" sz="2400" dirty="0" smtClean="0"/>
          </a:p>
        </p:txBody>
      </p:sp>
      <p:pic>
        <p:nvPicPr>
          <p:cNvPr id="12" name="图片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1" y="1403226"/>
            <a:ext cx="4528085" cy="48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4966" y="538033"/>
            <a:ext cx="2713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1.2 A Big Picture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093" y="1061253"/>
            <a:ext cx="76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1.2.6</a:t>
            </a:r>
            <a:r>
              <a:rPr lang="zh-CN" altLang="en-US" sz="2800" dirty="0" smtClean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Cf</a:t>
            </a:r>
            <a:r>
              <a:rPr lang="en-US" altLang="zh-CN" sz="2800" dirty="0" err="1" smtClean="0">
                <a:latin typeface="+mn-ea"/>
                <a:sym typeface="Wingdings" panose="05000000000000000000" pitchFamily="2" charset="2"/>
              </a:rPr>
              <a:t>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Lenzen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(1983; 1984a; 1984b; 1988)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093" y="2388359"/>
            <a:ext cx="72469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对概念的内涵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Intensional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解释“同构”于现代的外延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(extensional)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解释；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“Algebra of Concepts”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同构于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 of sets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ndefinite Concepts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”启示了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现代量词理论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7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1056</Words>
  <Application>Microsoft Office PowerPoint</Application>
  <PresentationFormat>宽屏</PresentationFormat>
  <Paragraphs>206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Arial</vt:lpstr>
      <vt:lpstr>Cambria</vt:lpstr>
      <vt:lpstr>Cambria Math</vt:lpstr>
      <vt:lpstr>Century Gothic</vt:lpstr>
      <vt:lpstr>Times New Roman</vt:lpstr>
      <vt:lpstr>Wingdings</vt:lpstr>
      <vt:lpstr>网状</vt:lpstr>
      <vt:lpstr>     逻辑 语言 意义 I Logic Language Meaning I  An Introduction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逻辑 语言 意义 I Logic Language Meaning I  An Introduction </dc:title>
  <dc:creator>Till Eumat</dc:creator>
  <cp:lastModifiedBy>Till Eumat</cp:lastModifiedBy>
  <cp:revision>61</cp:revision>
  <dcterms:created xsi:type="dcterms:W3CDTF">2020-03-24T02:05:32Z</dcterms:created>
  <dcterms:modified xsi:type="dcterms:W3CDTF">2020-03-24T11:30:34Z</dcterms:modified>
</cp:coreProperties>
</file>