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伦理理论建构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伦理意义上的人文探究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21080" y="798195"/>
            <a:ext cx="10080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下次分享需要解决的问题：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021080" y="1381760"/>
            <a:ext cx="5219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，具体的权利内容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，新型伦理观与公有制的差别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，亘古幻觉</a:t>
            </a:r>
            <a:r>
              <a:rPr lang="en-US" altLang="zh-CN" sz="2400"/>
              <a:t>——</a:t>
            </a:r>
            <a:r>
              <a:rPr lang="zh-CN" altLang="en-US" sz="2400"/>
              <a:t>所有权的由来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1940" y="3690620"/>
            <a:ext cx="315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谢谢大家！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1375" y="591820"/>
            <a:ext cx="10369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一，伦理理论建构是什么？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42010" y="1175385"/>
            <a:ext cx="10368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①尝试性（非成果性）</a:t>
            </a:r>
            <a:endParaRPr lang="zh-CN" altLang="en-US" sz="2400"/>
          </a:p>
          <a:p>
            <a:r>
              <a:rPr lang="zh-CN" altLang="en-US" sz="2400"/>
              <a:t>②理论化</a:t>
            </a:r>
            <a:endParaRPr lang="zh-CN" altLang="en-US" sz="2400"/>
          </a:p>
          <a:p>
            <a:r>
              <a:rPr lang="zh-CN" altLang="en-US" sz="2400"/>
              <a:t>③以伦理为实质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842010" y="2374265"/>
            <a:ext cx="10368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二，伦理是什么？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842010" y="2957830"/>
            <a:ext cx="10368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伦理指的是人与人之间的关系，且其具备以下性质：</a:t>
            </a:r>
            <a:endParaRPr lang="zh-CN" altLang="en-US" sz="2400"/>
          </a:p>
          <a:p>
            <a:r>
              <a:rPr lang="zh-CN" altLang="en-US" sz="2400"/>
              <a:t>①价值性（非实物的）</a:t>
            </a:r>
            <a:endParaRPr lang="zh-CN" altLang="en-US" sz="2400"/>
          </a:p>
          <a:p>
            <a:r>
              <a:rPr lang="zh-CN" altLang="en-US" sz="2400"/>
              <a:t>②规范性</a:t>
            </a:r>
            <a:endParaRPr lang="zh-CN" altLang="en-US" sz="2400"/>
          </a:p>
          <a:p>
            <a:r>
              <a:rPr lang="zh-CN" altLang="en-US" sz="2400"/>
              <a:t>（③主体性）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842010" y="4526280"/>
            <a:ext cx="10369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伦理理论建构是一种</a:t>
            </a:r>
            <a:r>
              <a:rPr lang="zh-CN" altLang="en-US" sz="28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zh-CN" altLang="en-US" sz="28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人与人之间应该如何相处的问题的探究成果</a:t>
            </a:r>
            <a:r>
              <a:rPr lang="zh-CN" altLang="en-US" sz="28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理论化</a:t>
            </a:r>
            <a:r>
              <a:rPr lang="zh-CN" altLang="en-US" sz="28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的尝试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405" y="660400"/>
            <a:ext cx="10466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①    伦理默认立场的确立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862965" y="1243965"/>
            <a:ext cx="104660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，伦理默认立场之所以是默认的，原因在于其不受具体情境决定，任何情境下，</a:t>
            </a:r>
            <a:r>
              <a:rPr lang="en-US" altLang="zh-CN" sz="2400"/>
              <a:t>“</a:t>
            </a:r>
            <a:r>
              <a:rPr lang="zh-CN" altLang="en-US" sz="2400"/>
              <a:t>应该</a:t>
            </a:r>
            <a:r>
              <a:rPr lang="en-US" altLang="zh-CN" sz="2400"/>
              <a:t>”</a:t>
            </a:r>
            <a:r>
              <a:rPr lang="zh-CN" altLang="en-US" sz="2400"/>
              <a:t>都指向唯一确定的方向，这一方向也就是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，伦理默认立场的实质是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这一伦理价值的具体呈现，而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需要对对象而言，不存在绝对意义上的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对且仅对任意个人而言，不存在普遍的公共的善。</a:t>
            </a:r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“</a:t>
            </a:r>
            <a:r>
              <a:rPr lang="zh-CN" altLang="en-US" sz="2400"/>
              <a:t>应该</a:t>
            </a:r>
            <a:r>
              <a:rPr lang="en-US" altLang="zh-CN" sz="2400"/>
              <a:t>”</a:t>
            </a:r>
            <a:r>
              <a:rPr lang="zh-CN" altLang="en-US" sz="2400"/>
              <a:t>指向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但本身不是善，</a:t>
            </a:r>
            <a:r>
              <a:rPr lang="en-US" altLang="zh-CN" sz="2400"/>
              <a:t>“</a:t>
            </a:r>
            <a:r>
              <a:rPr lang="zh-CN" altLang="en-US" sz="2400"/>
              <a:t>应该</a:t>
            </a:r>
            <a:r>
              <a:rPr lang="en-US" altLang="zh-CN" sz="2400"/>
              <a:t>”</a:t>
            </a:r>
            <a:r>
              <a:rPr lang="zh-CN" altLang="en-US" sz="2400"/>
              <a:t>只是对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的指向，但违背这一指向的，即便最终或许得到更好结果，也不是真正合适的。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63600" y="3920490"/>
            <a:ext cx="10429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/>
          </a:p>
          <a:p>
            <a:r>
              <a:rPr lang="zh-CN" altLang="en-US" sz="3200"/>
              <a:t>②    善之为善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63600" y="4996815"/>
            <a:ext cx="10429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，善的含义（有利于己）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，善的实质（自我负责）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9170" y="688340"/>
            <a:ext cx="10205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③    善的三大性质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79170" y="1271905"/>
            <a:ext cx="10205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，自有（非外来）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，无他（只对主体有意义，不会外溢）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，由己（只由主体自我来兑现）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993775" y="2470785"/>
            <a:ext cx="102050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/>
          </a:p>
          <a:p>
            <a:r>
              <a:rPr lang="zh-CN" altLang="en-US" sz="3200"/>
              <a:t>伦理价值的闭环结构：自我许诺</a:t>
            </a:r>
            <a:r>
              <a:rPr lang="en-US" altLang="zh-CN" sz="3200"/>
              <a:t>→</a:t>
            </a:r>
            <a:r>
              <a:rPr lang="zh-CN" altLang="en-US" sz="3200"/>
              <a:t>自我兑现（反映出伦理价值的主体性）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求善者追求有利于己，是自我赋予的使命，因而不仅是正当的，而且是应该的。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51865" y="715645"/>
            <a:ext cx="10162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④    基于默认立场的伦理事件认知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51865" y="1299210"/>
            <a:ext cx="10162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，对他人的看法（非友非敌）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，对事件的看法（非奖非惩）</a:t>
            </a:r>
            <a:endParaRPr lang="zh-CN" altLang="en-US" sz="2400"/>
          </a:p>
          <a:p>
            <a:r>
              <a:rPr lang="en-US" altLang="zh-CN" sz="2400"/>
              <a:t>↓↓</a:t>
            </a:r>
            <a:endParaRPr lang="en-US" altLang="zh-CN" sz="2400"/>
          </a:p>
          <a:p>
            <a:r>
              <a:rPr lang="zh-CN" altLang="en-US" sz="2400"/>
              <a:t>伦理事件的认知唯有利害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951865" y="2867660"/>
            <a:ext cx="101631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/>
          </a:p>
          <a:p>
            <a:r>
              <a:rPr lang="zh-CN" altLang="en-US" sz="3200"/>
              <a:t>主体出于自身使命，对伦理事件的反馈以及个人自我负责的经典模型：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952500" y="4436110"/>
            <a:ext cx="10161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判定利害</a:t>
            </a:r>
            <a:r>
              <a:rPr lang="en-US" altLang="zh-CN" sz="2400"/>
              <a:t>→</a:t>
            </a:r>
            <a:r>
              <a:rPr lang="zh-CN" altLang="en-US" sz="2400"/>
              <a:t>做出决策</a:t>
            </a:r>
            <a:r>
              <a:rPr lang="en-US" altLang="zh-CN" sz="2400"/>
              <a:t>→</a:t>
            </a:r>
            <a:r>
              <a:rPr lang="zh-CN" altLang="en-US" sz="2400"/>
              <a:t>付诸行动</a:t>
            </a:r>
            <a:r>
              <a:rPr lang="en-US" altLang="zh-CN" sz="2400"/>
              <a:t>→</a:t>
            </a:r>
            <a:r>
              <a:rPr lang="zh-CN" altLang="en-US" sz="2400"/>
              <a:t>收获结果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在以个人名义依循上述规律做事时，个人处于全权全责的状态。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6620" y="729615"/>
            <a:ext cx="10259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⑤    权力与责任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96620" y="1583055"/>
            <a:ext cx="10259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一，权利</a:t>
            </a:r>
            <a:endParaRPr lang="zh-CN" altLang="en-US" sz="2400"/>
          </a:p>
          <a:p>
            <a:r>
              <a:rPr lang="zh-CN" altLang="en-US" sz="2400"/>
              <a:t>       定义：行为的正当性的凭据（正当性由</a:t>
            </a:r>
            <a:r>
              <a:rPr lang="en-US" altLang="zh-CN" sz="2400"/>
              <a:t>“</a:t>
            </a:r>
            <a:r>
              <a:rPr lang="zh-CN" altLang="en-US" sz="2400"/>
              <a:t>善</a:t>
            </a:r>
            <a:r>
              <a:rPr lang="en-US" altLang="zh-CN" sz="2400"/>
              <a:t>”</a:t>
            </a:r>
            <a:r>
              <a:rPr lang="zh-CN" altLang="en-US" sz="2400"/>
              <a:t>的含义直接决定）</a:t>
            </a:r>
            <a:endParaRPr lang="zh-CN" altLang="en-US" sz="2400"/>
          </a:p>
          <a:p>
            <a:r>
              <a:rPr lang="zh-CN" altLang="en-US" sz="2400"/>
              <a:t>       来源：由个人使命而来（主体之作为使命的赋予者）</a:t>
            </a:r>
            <a:endParaRPr lang="zh-CN" altLang="en-US" sz="2400"/>
          </a:p>
          <a:p>
            <a:r>
              <a:rPr lang="zh-CN" altLang="en-US" sz="2400"/>
              <a:t>       效力：由于使命高于一切，所以权利的效力也高于一切约定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896620" y="3151505"/>
            <a:ext cx="102590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二，责任</a:t>
            </a:r>
            <a:endParaRPr lang="zh-CN" altLang="en-US" sz="2400"/>
          </a:p>
          <a:p>
            <a:r>
              <a:rPr lang="zh-CN" altLang="en-US" sz="2400"/>
              <a:t>       定义：承担后果的理由（与权利对应）</a:t>
            </a:r>
            <a:endParaRPr lang="zh-CN" altLang="en-US" sz="2400"/>
          </a:p>
          <a:p>
            <a:r>
              <a:rPr lang="zh-CN" altLang="en-US" sz="2400"/>
              <a:t>       来源：由个人使命而来（主体之作为使命的承接者）</a:t>
            </a:r>
            <a:endParaRPr lang="zh-CN" altLang="en-US" sz="2400"/>
          </a:p>
          <a:p>
            <a:r>
              <a:rPr lang="zh-CN" altLang="en-US" sz="2400"/>
              <a:t>       效力：与权利相等，无法推卸或转嫁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6965" y="660400"/>
            <a:ext cx="99428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与传统权责观的对比：</a:t>
            </a:r>
            <a:endParaRPr lang="zh-CN" altLang="en-US" sz="3200"/>
          </a:p>
          <a:p>
            <a:r>
              <a:rPr lang="zh-CN" altLang="en-US" sz="3200"/>
              <a:t>    来源上：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124585" y="1243965"/>
            <a:ext cx="99428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    传统权责观：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124585" y="2320290"/>
            <a:ext cx="99428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/>
          </a:p>
          <a:p>
            <a:r>
              <a:rPr lang="en-US" altLang="zh-CN" sz="2400"/>
              <a:t>      </a:t>
            </a:r>
            <a:r>
              <a:rPr lang="zh-CN" altLang="en-US" sz="2400"/>
              <a:t>权利由社会赋予，责任对社会承担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124585" y="2780665"/>
            <a:ext cx="99434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    </a:t>
            </a:r>
            <a:r>
              <a:rPr lang="zh-CN" altLang="en-US" sz="3200"/>
              <a:t>新式权责观：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1124585" y="3883025"/>
            <a:ext cx="9943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/>
          </a:p>
          <a:p>
            <a:r>
              <a:rPr lang="en-US" altLang="zh-CN" sz="2400"/>
              <a:t>      </a:t>
            </a:r>
            <a:r>
              <a:rPr lang="zh-CN" altLang="en-US" sz="2400"/>
              <a:t>权利由自我赋予，责任对自我承担</a:t>
            </a:r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6845935" y="1736725"/>
            <a:ext cx="4613275" cy="149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94725" y="2313305"/>
            <a:ext cx="991870" cy="412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08695" y="2340610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45935" y="1748790"/>
            <a:ext cx="176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社会</a:t>
            </a:r>
            <a:endParaRPr lang="zh-CN" altLang="en-US"/>
          </a:p>
        </p:txBody>
      </p: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8236585" y="1927860"/>
            <a:ext cx="854075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49970" y="173482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授权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4" idx="1"/>
            <a:endCxn id="15" idx="2"/>
          </p:cNvCxnSpPr>
          <p:nvPr/>
        </p:nvCxnSpPr>
        <p:spPr>
          <a:xfrm flipH="1" flipV="1">
            <a:off x="7727315" y="2117090"/>
            <a:ext cx="881380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465695" y="235458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700010" y="4117340"/>
            <a:ext cx="2863850" cy="1101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26145" y="4488815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  <p:cxnSp>
        <p:nvCxnSpPr>
          <p:cNvPr id="27" name="直接连接符 26"/>
          <p:cNvCxnSpPr>
            <a:stCxn id="21" idx="2"/>
          </p:cNvCxnSpPr>
          <p:nvPr/>
        </p:nvCxnSpPr>
        <p:spPr>
          <a:xfrm>
            <a:off x="9131935" y="5219065"/>
            <a:ext cx="0" cy="4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300595" y="5631815"/>
            <a:ext cx="183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300595" y="3745230"/>
            <a:ext cx="0" cy="187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313930" y="3731895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063355" y="3731895"/>
            <a:ext cx="54610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748270" y="374904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授权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713345" y="340106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负责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68145" y="798195"/>
            <a:ext cx="9487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形式上：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668145" y="1381760"/>
            <a:ext cx="4365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/>
          </a:p>
          <a:p>
            <a:r>
              <a:rPr lang="zh-CN" altLang="en-US" sz="3200"/>
              <a:t>传统权责观：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1668145" y="2458085"/>
            <a:ext cx="9488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权利有限，责任有限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668145" y="2918460"/>
            <a:ext cx="94881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/>
          </a:p>
          <a:p>
            <a:r>
              <a:rPr lang="zh-CN" altLang="en-US" sz="3200"/>
              <a:t>新式权责观：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1668145" y="3994785"/>
            <a:ext cx="948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权利无限，责任无限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07110" y="839470"/>
            <a:ext cx="3029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伦理观：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007110" y="1423035"/>
            <a:ext cx="10079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传统伦理观：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034415" y="2313305"/>
            <a:ext cx="7326630" cy="170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8585" y="2574925"/>
            <a:ext cx="1280795" cy="426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78585" y="3415030"/>
            <a:ext cx="1280795" cy="440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59380" y="2451100"/>
            <a:ext cx="716280" cy="14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84345" y="3015615"/>
            <a:ext cx="192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45935" y="2327275"/>
            <a:ext cx="151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07110" y="4475480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新式伦理观：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1021080" y="5026025"/>
            <a:ext cx="7353300" cy="1445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37310" y="5287645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000625" y="5769610"/>
            <a:ext cx="165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48430" y="5260340"/>
            <a:ext cx="459740" cy="114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/>
              <a:t>个人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宽屏</PresentationFormat>
  <Paragraphs>133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主题​​</vt:lpstr>
      <vt:lpstr>伦理理论建构</vt:lpstr>
      <vt:lpstr>PowerPoint 演示文稿</vt:lpstr>
      <vt:lpstr>PowerPoint 演示文稿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完人非我业无终</cp:lastModifiedBy>
  <cp:revision>26</cp:revision>
  <dcterms:created xsi:type="dcterms:W3CDTF">2019-06-19T02:08:00Z</dcterms:created>
  <dcterms:modified xsi:type="dcterms:W3CDTF">2020-04-11T12:12:30Z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