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303" r:id="rId7"/>
    <p:sldId id="306" r:id="rId8"/>
    <p:sldId id="305" r:id="rId9"/>
    <p:sldId id="304" r:id="rId10"/>
    <p:sldId id="332" r:id="rId11"/>
    <p:sldId id="261" r:id="rId12"/>
    <p:sldId id="333" r:id="rId13"/>
    <p:sldId id="262" r:id="rId14"/>
    <p:sldId id="334" r:id="rId15"/>
    <p:sldId id="335" r:id="rId16"/>
    <p:sldId id="282"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d9b232e-85e1-4c75-a5e5-12228fe2bcfd}">
          <p14:sldIdLst>
            <p14:sldId id="257"/>
            <p14:sldId id="258"/>
          </p14:sldIdLst>
        </p14:section>
        <p14:section name="无标题节" id="{7e93ef60-13ca-475e-bcfc-cc0ed6356b35}">
          <p14:sldIdLst>
            <p14:sldId id="305"/>
            <p14:sldId id="333"/>
            <p14:sldId id="334"/>
            <p14:sldId id="282"/>
            <p14:sldId id="332"/>
            <p14:sldId id="306"/>
            <p14:sldId id="259"/>
            <p14:sldId id="303"/>
            <p14:sldId id="304"/>
            <p14:sldId id="261"/>
            <p14:sldId id="262"/>
            <p14:sldId id="33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9F7F66"/>
    <a:srgbClr val="AEA3A3"/>
    <a:srgbClr val="EDE3D8"/>
    <a:srgbClr val="927F66"/>
    <a:srgbClr val="DECCB8"/>
    <a:srgbClr val="645644"/>
    <a:srgbClr val="594D3D"/>
    <a:srgbClr val="CBDAC7"/>
    <a:srgbClr val="4F45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50" d="100"/>
          <a:sy n="50" d="100"/>
        </p:scale>
        <p:origin x="-420" y="-1758"/>
      </p:cViewPr>
      <p:guideLst>
        <p:guide orient="horz" pos="2048"/>
        <p:guide pos="3839"/>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5.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22A685-4D09-4901-8A0C-1728EC8B605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9AB85D-AD07-4F39-8820-789B5BAE1EC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A04FA34-DDC2-4732-BEE3-5530C8E6A38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A04FA34-DDC2-4732-BEE3-5530C8E6A38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A04FA34-DDC2-4732-BEE3-5530C8E6A38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A04FA34-DDC2-4732-BEE3-5530C8E6A38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A04FA34-DDC2-4732-BEE3-5530C8E6A38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A04FA34-DDC2-4732-BEE3-5530C8E6A38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EB70BF1-9FAC-43FB-AB8F-D4A050488E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B48921-D2E0-42E4-BE84-0CAFB642562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4000">
        <p14:prism dir="u"/>
      </p:transition>
    </mc:Choice>
    <mc:Fallback>
      <p:transition spd="slow" advTm="4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B70BF1-9FAC-43FB-AB8F-D4A050488E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B48921-D2E0-42E4-BE84-0CAFB642562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4000">
        <p14:prism dir="u"/>
      </p:transition>
    </mc:Choice>
    <mc:Fallback>
      <p:transition spd="slow" advTm="4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B70BF1-9FAC-43FB-AB8F-D4A050488E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B48921-D2E0-42E4-BE84-0CAFB642562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4000">
        <p14:prism dir="u"/>
      </p:transition>
    </mc:Choice>
    <mc:Fallback>
      <p:transition spd="slow" advTm="4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B70BF1-9FAC-43FB-AB8F-D4A050488E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B48921-D2E0-42E4-BE84-0CAFB642562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4000">
        <p14:prism dir="u"/>
      </p:transition>
    </mc:Choice>
    <mc:Fallback>
      <p:transition spd="slow" advTm="4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DEB70BF1-9FAC-43FB-AB8F-D4A050488E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B48921-D2E0-42E4-BE84-0CAFB642562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4000">
        <p14:prism dir="u"/>
      </p:transition>
    </mc:Choice>
    <mc:Fallback>
      <p:transition spd="slow" advTm="4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EB70BF1-9FAC-43FB-AB8F-D4A050488E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B48921-D2E0-42E4-BE84-0CAFB642562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4000">
        <p14:prism dir="u"/>
      </p:transition>
    </mc:Choice>
    <mc:Fallback>
      <p:transition spd="slow" advTm="4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EB70BF1-9FAC-43FB-AB8F-D4A050488EC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7B48921-D2E0-42E4-BE84-0CAFB6425624}" type="slidenum">
              <a:rPr lang="zh-CN" altLang="en-US" smtClean="0"/>
            </a:fld>
            <a:endParaRPr lang="zh-CN" altLang="en-US"/>
          </a:p>
        </p:txBody>
      </p:sp>
      <p:sp>
        <p:nvSpPr>
          <p:cNvPr id="11" name="矩形 10"/>
          <p:cNvSpPr/>
          <p:nvPr userDrawn="1"/>
        </p:nvSpPr>
        <p:spPr>
          <a:xfrm>
            <a:off x="8325228" y="5707225"/>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4000">
        <p14:prism dir="u"/>
      </p:transition>
    </mc:Choice>
    <mc:Fallback>
      <p:transition spd="slow" advTm="4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EB70BF1-9FAC-43FB-AB8F-D4A050488EC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B48921-D2E0-42E4-BE84-0CAFB642562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4000">
        <p14:prism dir="u"/>
      </p:transition>
    </mc:Choice>
    <mc:Fallback>
      <p:transition spd="slow" advTm="4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B70BF1-9FAC-43FB-AB8F-D4A050488EC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7B48921-D2E0-42E4-BE84-0CAFB642562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4000">
        <p14:prism dir="u"/>
      </p:transition>
    </mc:Choice>
    <mc:Fallback>
      <p:transition spd="slow" advTm="4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DEB70BF1-9FAC-43FB-AB8F-D4A050488E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B48921-D2E0-42E4-BE84-0CAFB642562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4000">
        <p14:prism dir="u"/>
      </p:transition>
    </mc:Choice>
    <mc:Fallback>
      <p:transition spd="slow" advTm="4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DEB70BF1-9FAC-43FB-AB8F-D4A050488E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B48921-D2E0-42E4-BE84-0CAFB642562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4000">
        <p14:prism dir="u"/>
      </p:transition>
    </mc:Choice>
    <mc:Fallback>
      <p:transition spd="slow" advTm="4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2" cstate="email"/>
          <a:stretch>
            <a:fillRect/>
          </a:stretch>
        </p:blipFill>
        <p:spPr>
          <a:xfrm>
            <a:off x="1524" y="0"/>
            <a:ext cx="12188952" cy="6858000"/>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70BF1-9FAC-43FB-AB8F-D4A050488EC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B48921-D2E0-42E4-BE84-0CAFB642562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200" advTm="4000">
        <p14:prism dir="u"/>
      </p:transition>
    </mc:Choice>
    <mc:Fallback>
      <p:transition spd="slow" advTm="4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tags" Target="../tags/tag4.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a:off x="3429" y="0"/>
            <a:ext cx="12188951" cy="6858000"/>
          </a:xfrm>
          <a:prstGeom prst="rect">
            <a:avLst/>
          </a:prstGeom>
        </p:spPr>
      </p:pic>
      <p:sp>
        <p:nvSpPr>
          <p:cNvPr id="18" name="TextBox 13"/>
          <p:cNvSpPr txBox="1"/>
          <p:nvPr/>
        </p:nvSpPr>
        <p:spPr>
          <a:xfrm>
            <a:off x="3761720" y="3395513"/>
            <a:ext cx="4951730" cy="207010"/>
          </a:xfrm>
          <a:prstGeom prst="rect">
            <a:avLst/>
          </a:prstGeom>
          <a:noFill/>
        </p:spPr>
        <p:txBody>
          <a:bodyPr wrap="square" lIns="68589" tIns="34295" rIns="68589" bIns="34295" rtlCol="0">
            <a:spAutoFit/>
          </a:bodyPr>
          <a:lstStyle/>
          <a:p>
            <a:pPr algn="ctr"/>
            <a:r>
              <a:rPr lang="zh-CN" altLang="en-US" sz="900" dirty="0">
                <a:solidFill>
                  <a:srgbClr val="645644"/>
                </a:solidFill>
                <a:cs typeface="Arial" panose="020B0604020202020204" pitchFamily="34" charset="0"/>
              </a:rPr>
              <a:t>方士（公元前</a:t>
            </a:r>
            <a:r>
              <a:rPr lang="en-US" altLang="zh-CN" sz="900" dirty="0">
                <a:solidFill>
                  <a:srgbClr val="645644"/>
                </a:solidFill>
                <a:cs typeface="Arial" panose="020B0604020202020204" pitchFamily="34" charset="0"/>
              </a:rPr>
              <a:t>624—654</a:t>
            </a:r>
            <a:r>
              <a:rPr lang="zh-CN" altLang="en-US" sz="900" dirty="0">
                <a:solidFill>
                  <a:srgbClr val="645644"/>
                </a:solidFill>
                <a:cs typeface="Arial" panose="020B0604020202020204" pitchFamily="34" charset="0"/>
              </a:rPr>
              <a:t>）古希腊著名哲学家</a:t>
            </a:r>
            <a:endParaRPr lang="zh-CN" altLang="en-US" sz="900" dirty="0">
              <a:solidFill>
                <a:srgbClr val="645644"/>
              </a:solidFill>
              <a:cs typeface="Arial" panose="020B0604020202020204" pitchFamily="34" charset="0"/>
            </a:endParaRPr>
          </a:p>
        </p:txBody>
      </p:sp>
      <p:sp>
        <p:nvSpPr>
          <p:cNvPr id="5" name="TextBox 12"/>
          <p:cNvSpPr txBox="1"/>
          <p:nvPr/>
        </p:nvSpPr>
        <p:spPr>
          <a:xfrm>
            <a:off x="2802409" y="2433051"/>
            <a:ext cx="6870700" cy="807085"/>
          </a:xfrm>
          <a:prstGeom prst="rect">
            <a:avLst/>
          </a:prstGeom>
          <a:noFill/>
        </p:spPr>
        <p:txBody>
          <a:bodyPr wrap="none" lIns="68589" tIns="34295" rIns="68589" bIns="34295" rtlCol="0">
            <a:spAutoFit/>
          </a:bodyPr>
          <a:lstStyle/>
          <a:p>
            <a:pPr algn="ctr"/>
            <a:r>
              <a:rPr lang="zh-CN" altLang="en-US" sz="4800" b="1" dirty="0">
                <a:solidFill>
                  <a:srgbClr val="645644"/>
                </a:solidFill>
                <a:latin typeface="黑体" panose="02010609060101010101" charset="-122"/>
                <a:ea typeface="黑体" panose="02010609060101010101" charset="-122"/>
              </a:rPr>
              <a:t>囵教的基本原理及其起源</a:t>
            </a:r>
            <a:endParaRPr lang="zh-CN" altLang="en-US" sz="4800" b="1" dirty="0">
              <a:solidFill>
                <a:srgbClr val="645644"/>
              </a:solidFill>
              <a:latin typeface="黑体" panose="02010609060101010101" charset="-122"/>
              <a:ea typeface="黑体" panose="02010609060101010101" charset="-122"/>
            </a:endParaRPr>
          </a:p>
        </p:txBody>
      </p:sp>
      <p:sp>
        <p:nvSpPr>
          <p:cNvPr id="219" name=" 219"/>
          <p:cNvSpPr/>
          <p:nvPr/>
        </p:nvSpPr>
        <p:spPr>
          <a:xfrm>
            <a:off x="5373350" y="4050665"/>
            <a:ext cx="1753870" cy="297180"/>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645644"/>
              </a:solidFill>
            </a:endParaRPr>
          </a:p>
        </p:txBody>
      </p:sp>
      <p:sp>
        <p:nvSpPr>
          <p:cNvPr id="7" name="TextBox 13"/>
          <p:cNvSpPr txBox="1"/>
          <p:nvPr/>
        </p:nvSpPr>
        <p:spPr>
          <a:xfrm>
            <a:off x="4895850" y="3859008"/>
            <a:ext cx="2168187" cy="314325"/>
          </a:xfrm>
          <a:prstGeom prst="rect">
            <a:avLst/>
          </a:prstGeom>
          <a:noFill/>
        </p:spPr>
        <p:txBody>
          <a:bodyPr wrap="square" lIns="68589" tIns="34295" rIns="68589" bIns="34295" rtlCol="0">
            <a:spAutoFit/>
          </a:bodyPr>
          <a:lstStyle/>
          <a:p>
            <a:pPr algn="l"/>
            <a:r>
              <a:rPr lang="zh-CN" altLang="en-US" sz="1600" dirty="0">
                <a:solidFill>
                  <a:srgbClr val="645644"/>
                </a:solidFill>
                <a:latin typeface="黑体" panose="02010609060101010101" charset="-122"/>
                <a:ea typeface="黑体" panose="02010609060101010101" charset="-122"/>
                <a:cs typeface="Arial" panose="020B0604020202020204" pitchFamily="34" charset="0"/>
              </a:rPr>
              <a:t>汇报人</a:t>
            </a:r>
            <a:r>
              <a:rPr lang="zh-CN" altLang="en-US" sz="1600" dirty="0" smtClean="0">
                <a:solidFill>
                  <a:srgbClr val="645644"/>
                </a:solidFill>
                <a:latin typeface="黑体" panose="02010609060101010101" charset="-122"/>
                <a:ea typeface="黑体" panose="02010609060101010101" charset="-122"/>
                <a:cs typeface="Arial" panose="020B0604020202020204" pitchFamily="34" charset="0"/>
              </a:rPr>
              <a:t>：二狗子</a:t>
            </a:r>
            <a:endParaRPr lang="zh-CN" altLang="en-US" sz="1600" dirty="0" smtClean="0">
              <a:solidFill>
                <a:srgbClr val="645644"/>
              </a:solidFill>
              <a:latin typeface="黑体" panose="02010609060101010101" charset="-122"/>
              <a:ea typeface="黑体" panose="02010609060101010101" charset="-122"/>
              <a:cs typeface="Arial" panose="020B0604020202020204" pitchFamily="34" charset="0"/>
            </a:endParaRPr>
          </a:p>
        </p:txBody>
      </p:sp>
      <p:pic>
        <p:nvPicPr>
          <p:cNvPr id="3" name="图片 2"/>
          <p:cNvPicPr>
            <a:picLocks noChangeAspect="1"/>
          </p:cNvPicPr>
          <p:nvPr/>
        </p:nvPicPr>
        <p:blipFill rotWithShape="1">
          <a:blip r:embed="rId2" cstate="email"/>
          <a:srcRect/>
          <a:stretch>
            <a:fillRect/>
          </a:stretch>
        </p:blipFill>
        <p:spPr>
          <a:xfrm>
            <a:off x="-1525" y="5195866"/>
            <a:ext cx="12192000" cy="1655871"/>
          </a:xfrm>
          <a:prstGeom prst="rect">
            <a:avLst/>
          </a:prstGeom>
        </p:spPr>
      </p:pic>
      <p:pic>
        <p:nvPicPr>
          <p:cNvPr id="4" name="图片 3"/>
          <p:cNvPicPr>
            <a:picLocks noChangeAspect="1"/>
          </p:cNvPicPr>
          <p:nvPr/>
        </p:nvPicPr>
        <p:blipFill>
          <a:blip r:embed="rId3" cstate="screen"/>
          <a:stretch>
            <a:fillRect/>
          </a:stretch>
        </p:blipFill>
        <p:spPr>
          <a:xfrm>
            <a:off x="1035917" y="4303440"/>
            <a:ext cx="2465613" cy="1200111"/>
          </a:xfrm>
          <a:prstGeom prst="rect">
            <a:avLst/>
          </a:prstGeom>
        </p:spPr>
      </p:pic>
      <p:pic>
        <p:nvPicPr>
          <p:cNvPr id="8" name="图片 7"/>
          <p:cNvPicPr>
            <a:picLocks noChangeAspect="1"/>
          </p:cNvPicPr>
          <p:nvPr/>
        </p:nvPicPr>
        <p:blipFill>
          <a:blip r:embed="rId4" cstate="screen"/>
          <a:stretch>
            <a:fillRect/>
          </a:stretch>
        </p:blipFill>
        <p:spPr>
          <a:xfrm>
            <a:off x="8894498" y="276097"/>
            <a:ext cx="3009808" cy="1454661"/>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219"/>
                                        </p:tgtEl>
                                        <p:attrNameLst>
                                          <p:attrName>style.visibility</p:attrName>
                                        </p:attrNameLst>
                                      </p:cBhvr>
                                      <p:to>
                                        <p:strVal val="visible"/>
                                      </p:to>
                                    </p:set>
                                    <p:anim calcmode="lin" valueType="num">
                                      <p:cBhvr>
                                        <p:cTn id="25" dur="500" fill="hold"/>
                                        <p:tgtEl>
                                          <p:spTgt spid="219"/>
                                        </p:tgtEl>
                                        <p:attrNameLst>
                                          <p:attrName>ppt_w</p:attrName>
                                        </p:attrNameLst>
                                      </p:cBhvr>
                                      <p:tavLst>
                                        <p:tav tm="0">
                                          <p:val>
                                            <p:fltVal val="0"/>
                                          </p:val>
                                        </p:tav>
                                        <p:tav tm="100000">
                                          <p:val>
                                            <p:strVal val="#ppt_w"/>
                                          </p:val>
                                        </p:tav>
                                      </p:tavLst>
                                    </p:anim>
                                    <p:anim calcmode="lin" valueType="num">
                                      <p:cBhvr>
                                        <p:cTn id="26" dur="500" fill="hold"/>
                                        <p:tgtEl>
                                          <p:spTgt spid="219"/>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par>
                                <p:cTn id="34" presetID="23" presetClass="entr" presetSubtype="16"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P spid="219"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2220595" cy="202565"/>
          </a:xfrm>
        </p:spPr>
        <p:txBody>
          <a:bodyPr>
            <a:normAutofit fontScale="90000"/>
          </a:bodyPr>
          <a:p>
            <a:r>
              <a:rPr lang="zh-CN" altLang="en-US" sz="3555"/>
              <a:t>补充</a:t>
            </a:r>
            <a:endParaRPr lang="zh-CN" altLang="en-US" sz="3555"/>
          </a:p>
        </p:txBody>
      </p:sp>
      <p:sp>
        <p:nvSpPr>
          <p:cNvPr id="5" name="文本框 4"/>
          <p:cNvSpPr txBox="1"/>
          <p:nvPr/>
        </p:nvSpPr>
        <p:spPr>
          <a:xfrm>
            <a:off x="928370" y="895350"/>
            <a:ext cx="8534400" cy="1198880"/>
          </a:xfrm>
          <a:prstGeom prst="rect">
            <a:avLst/>
          </a:prstGeom>
          <a:noFill/>
        </p:spPr>
        <p:txBody>
          <a:bodyPr wrap="square" rtlCol="0">
            <a:spAutoFit/>
          </a:bodyPr>
          <a:p>
            <a:r>
              <a:rPr lang="zh-CN" altLang="en-US"/>
              <a:t>需要注意的是，即使我们好像</a:t>
            </a:r>
            <a:r>
              <a:rPr lang="zh-CN" altLang="en-US"/>
              <a:t>默认初生神智的婴儿就是这个轮回的开始。</a:t>
            </a:r>
            <a:endParaRPr lang="zh-CN" altLang="en-US"/>
          </a:p>
          <a:p>
            <a:r>
              <a:rPr lang="zh-CN" altLang="en-US"/>
              <a:t>但是可能并不如此，如果确实并没有把我和三年前的我赋予同一性，那么</a:t>
            </a:r>
            <a:endParaRPr lang="zh-CN" altLang="en-US"/>
          </a:p>
          <a:p>
            <a:r>
              <a:rPr lang="zh-CN" altLang="en-US"/>
              <a:t>那就只是一个</a:t>
            </a:r>
            <a:r>
              <a:rPr lang="zh-CN" altLang="en-US"/>
              <a:t>故事。</a:t>
            </a:r>
            <a:endParaRPr lang="zh-CN" altLang="en-US"/>
          </a:p>
          <a:p>
            <a:endParaRPr lang="zh-CN" altLang="en-US"/>
          </a:p>
        </p:txBody>
      </p:sp>
      <p:sp>
        <p:nvSpPr>
          <p:cNvPr id="6" name="文本框 5"/>
          <p:cNvSpPr txBox="1"/>
          <p:nvPr/>
        </p:nvSpPr>
        <p:spPr>
          <a:xfrm>
            <a:off x="1109345" y="2085975"/>
            <a:ext cx="7620000" cy="3692525"/>
          </a:xfrm>
          <a:prstGeom prst="rect">
            <a:avLst/>
          </a:prstGeom>
          <a:noFill/>
        </p:spPr>
        <p:txBody>
          <a:bodyPr wrap="square" rtlCol="0">
            <a:spAutoFit/>
          </a:bodyPr>
          <a:p>
            <a:r>
              <a:rPr lang="zh-CN" altLang="en-US"/>
              <a:t>对于想象力</a:t>
            </a:r>
            <a:endParaRPr lang="zh-CN" altLang="en-US"/>
          </a:p>
          <a:p>
            <a:r>
              <a:rPr lang="zh-CN" altLang="en-US"/>
              <a:t>如果逻辑界有组合</a:t>
            </a:r>
            <a:r>
              <a:rPr lang="en-US" altLang="zh-CN"/>
              <a:t>ABCDE</a:t>
            </a:r>
            <a:r>
              <a:rPr lang="zh-CN" altLang="en-US"/>
              <a:t>，当我们将</a:t>
            </a:r>
            <a:r>
              <a:rPr lang="en-US" altLang="zh-CN"/>
              <a:t>A</a:t>
            </a:r>
            <a:r>
              <a:rPr lang="zh-CN" altLang="en-US"/>
              <a:t>视作拥有自由意志自我的时候，</a:t>
            </a:r>
            <a:endParaRPr lang="zh-CN" altLang="en-US"/>
          </a:p>
          <a:p>
            <a:r>
              <a:rPr lang="zh-CN" altLang="en-US"/>
              <a:t>逻辑界就可以分为两部分，一部分是会与这个</a:t>
            </a:r>
            <a:r>
              <a:rPr lang="en-US" altLang="zh-CN"/>
              <a:t>A</a:t>
            </a:r>
            <a:r>
              <a:rPr lang="zh-CN" altLang="en-US"/>
              <a:t>形成干涉的，另一部分是不会的</a:t>
            </a:r>
            <a:endParaRPr lang="zh-CN" altLang="en-US"/>
          </a:p>
          <a:p>
            <a:r>
              <a:rPr lang="zh-CN" altLang="en-US"/>
              <a:t>而对于</a:t>
            </a:r>
            <a:r>
              <a:rPr lang="en-US" altLang="zh-CN"/>
              <a:t>A</a:t>
            </a:r>
            <a:r>
              <a:rPr lang="zh-CN" altLang="en-US"/>
              <a:t>的那个现象界，从</a:t>
            </a:r>
            <a:r>
              <a:rPr lang="en-US" altLang="zh-CN"/>
              <a:t>A</a:t>
            </a:r>
            <a:r>
              <a:rPr lang="zh-CN" altLang="en-US"/>
              <a:t>诞生的这一刻起，这个世界的所有可能和发展未来就已经确定了。</a:t>
            </a:r>
            <a:r>
              <a:rPr lang="zh-CN" altLang="en-US" sz="1400"/>
              <a:t>（尽管脱离了这一上帝视角以后，接受自由意志仍然是必要的）</a:t>
            </a:r>
            <a:endParaRPr lang="zh-CN" altLang="en-US" sz="1400"/>
          </a:p>
          <a:p>
            <a:r>
              <a:rPr lang="zh-CN" altLang="en-US"/>
              <a:t>那么他的世界就是完全固定的吗？</a:t>
            </a:r>
            <a:endParaRPr lang="zh-CN" altLang="en-US"/>
          </a:p>
          <a:p>
            <a:r>
              <a:rPr lang="zh-CN" altLang="en-US"/>
              <a:t>我们可以设想这样一种情况，两个相矛盾的组合之间的优先度是相同的，这意味着下一个出场的</a:t>
            </a:r>
            <a:r>
              <a:rPr lang="zh-CN" altLang="en-US"/>
              <a:t>可以是</a:t>
            </a:r>
            <a:r>
              <a:rPr lang="en-US" altLang="zh-CN"/>
              <a:t>A</a:t>
            </a:r>
            <a:r>
              <a:rPr lang="zh-CN" altLang="en-US"/>
              <a:t>也可以是</a:t>
            </a:r>
            <a:r>
              <a:rPr lang="en-US" altLang="zh-CN"/>
              <a:t>B</a:t>
            </a:r>
            <a:r>
              <a:rPr lang="zh-CN" altLang="en-US"/>
              <a:t>。那么他的世界有了随机性吗</a:t>
            </a:r>
            <a:r>
              <a:rPr lang="en-US" altLang="zh-CN"/>
              <a:t>?</a:t>
            </a:r>
            <a:endParaRPr lang="en-US" altLang="zh-CN"/>
          </a:p>
          <a:p>
            <a:r>
              <a:rPr lang="zh-CN" altLang="en-US"/>
              <a:t>（</a:t>
            </a:r>
            <a:r>
              <a:rPr lang="zh-CN" altLang="en-US" sz="1200"/>
              <a:t>？好像是有</a:t>
            </a:r>
            <a:r>
              <a:rPr lang="en-US" altLang="zh-CN" sz="1200"/>
              <a:t>..</a:t>
            </a:r>
            <a:r>
              <a:rPr lang="zh-CN" altLang="en-US" sz="1200"/>
              <a:t>我怎么记得没有</a:t>
            </a:r>
            <a:r>
              <a:rPr lang="zh-CN" altLang="en-US"/>
              <a:t>）但这对之后的表演仍然是没有影响的。这并不是两个分支，优先度相同意味着他们仍然是在同一个链条上。</a:t>
            </a:r>
            <a:endParaRPr lang="zh-CN" altLang="en-US"/>
          </a:p>
          <a:p>
            <a:r>
              <a:rPr lang="zh-CN" altLang="en-US"/>
              <a:t>所以我们并没有发明任何事物，只是发现，想象力只表现给原本没有关系的事物赋予关系的过程，（所以盲敲键盘的时候，我想象力最丰富？</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a:blip r:embed="rId1" cstate="email"/>
          <a:stretch>
            <a:fillRect/>
          </a:stretch>
        </p:blipFill>
        <p:spPr>
          <a:xfrm>
            <a:off x="1524" y="0"/>
            <a:ext cx="12188951" cy="6858000"/>
          </a:xfrm>
          <a:prstGeom prst="rect">
            <a:avLst/>
          </a:prstGeom>
        </p:spPr>
      </p:pic>
      <p:sp>
        <p:nvSpPr>
          <p:cNvPr id="76" name="TextBox 75"/>
          <p:cNvSpPr txBox="1"/>
          <p:nvPr/>
        </p:nvSpPr>
        <p:spPr>
          <a:xfrm>
            <a:off x="10388600" y="2157937"/>
            <a:ext cx="184731" cy="369332"/>
          </a:xfrm>
          <a:prstGeom prst="rect">
            <a:avLst/>
          </a:prstGeom>
          <a:noFill/>
        </p:spPr>
        <p:txBody>
          <a:bodyPr wrap="none" rtlCol="0">
            <a:spAutoFit/>
          </a:bodyPr>
          <a:lstStyle/>
          <a:p>
            <a:endParaRPr lang="en-GB"/>
          </a:p>
        </p:txBody>
      </p:sp>
      <p:sp>
        <p:nvSpPr>
          <p:cNvPr id="33" name="TextBox 41"/>
          <p:cNvSpPr txBox="1"/>
          <p:nvPr/>
        </p:nvSpPr>
        <p:spPr>
          <a:xfrm>
            <a:off x="2070152" y="267419"/>
            <a:ext cx="1314450" cy="501650"/>
          </a:xfrm>
          <a:prstGeom prst="rect">
            <a:avLst/>
          </a:prstGeom>
          <a:noFill/>
        </p:spPr>
        <p:txBody>
          <a:bodyPr wrap="none" rtlCol="0">
            <a:spAutoFit/>
          </a:bodyPr>
          <a:lstStyle/>
          <a:p>
            <a:pPr algn="l" defTabSz="914400"/>
            <a:r>
              <a:rPr lang="zh-CN" altLang="en-US" sz="2665" spc="300" dirty="0" smtClean="0">
                <a:solidFill>
                  <a:srgbClr val="645644"/>
                </a:solidFill>
                <a:latin typeface="方正兰亭细黑_GBK" pitchFamily="2" charset="-122"/>
                <a:ea typeface="方正兰亭细黑_GBK" pitchFamily="2" charset="-122"/>
              </a:rPr>
              <a:t>？？？</a:t>
            </a:r>
            <a:endParaRPr lang="zh-CN" altLang="en-US" sz="2665" spc="300" dirty="0" smtClean="0">
              <a:solidFill>
                <a:srgbClr val="645644"/>
              </a:solidFill>
              <a:latin typeface="方正兰亭细黑_GBK" pitchFamily="2" charset="-122"/>
              <a:ea typeface="方正兰亭细黑_GBK" pitchFamily="2" charset="-122"/>
            </a:endParaRPr>
          </a:p>
        </p:txBody>
      </p:sp>
      <p:grpSp>
        <p:nvGrpSpPr>
          <p:cNvPr id="34" name="组合 33"/>
          <p:cNvGrpSpPr/>
          <p:nvPr/>
        </p:nvGrpSpPr>
        <p:grpSpPr>
          <a:xfrm rot="5400000">
            <a:off x="2397213" y="-970067"/>
            <a:ext cx="530874" cy="3501305"/>
            <a:chOff x="3677871" y="745018"/>
            <a:chExt cx="530874" cy="3501305"/>
          </a:xfrm>
        </p:grpSpPr>
        <p:cxnSp>
          <p:nvCxnSpPr>
            <p:cNvPr id="35" name="直接连接符 34"/>
            <p:cNvCxnSpPr/>
            <p:nvPr/>
          </p:nvCxnSpPr>
          <p:spPr>
            <a:xfrm>
              <a:off x="3759839" y="745019"/>
              <a:ext cx="442646" cy="0"/>
            </a:xfrm>
            <a:prstGeom prst="line">
              <a:avLst/>
            </a:prstGeom>
            <a:ln w="19050">
              <a:solidFill>
                <a:srgbClr val="927F66"/>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6200000" flipH="1">
              <a:off x="2454962" y="2492540"/>
              <a:ext cx="3501305" cy="6261"/>
            </a:xfrm>
            <a:prstGeom prst="line">
              <a:avLst/>
            </a:prstGeom>
            <a:ln w="19050">
              <a:solidFill>
                <a:srgbClr val="927F66"/>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3684270" y="4246323"/>
              <a:ext cx="524475" cy="0"/>
            </a:xfrm>
            <a:prstGeom prst="line">
              <a:avLst/>
            </a:prstGeom>
            <a:ln w="19050">
              <a:solidFill>
                <a:srgbClr val="927F66"/>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3677871" y="3935721"/>
              <a:ext cx="6399" cy="310602"/>
            </a:xfrm>
            <a:prstGeom prst="line">
              <a:avLst/>
            </a:prstGeom>
            <a:ln w="19050">
              <a:solidFill>
                <a:srgbClr val="927F66"/>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422910" y="1419225"/>
            <a:ext cx="4419600" cy="645160"/>
          </a:xfrm>
          <a:prstGeom prst="rect">
            <a:avLst/>
          </a:prstGeom>
          <a:noFill/>
        </p:spPr>
        <p:txBody>
          <a:bodyPr wrap="square" rtlCol="0">
            <a:spAutoFit/>
          </a:bodyPr>
          <a:p>
            <a:r>
              <a:rPr lang="zh-CN" altLang="en-US"/>
              <a:t>我以为还有去掉轮子和废话以后还有很多要说的，然鹅好像没有了。所以开始传教</a:t>
            </a:r>
            <a:endParaRPr lang="zh-CN" altLang="en-US"/>
          </a:p>
        </p:txBody>
      </p:sp>
      <p:sp>
        <p:nvSpPr>
          <p:cNvPr id="3" name="文本框 2"/>
          <p:cNvSpPr txBox="1"/>
          <p:nvPr/>
        </p:nvSpPr>
        <p:spPr>
          <a:xfrm>
            <a:off x="277495" y="2219325"/>
            <a:ext cx="6143625" cy="5354320"/>
          </a:xfrm>
          <a:prstGeom prst="rect">
            <a:avLst/>
          </a:prstGeom>
          <a:noFill/>
        </p:spPr>
        <p:txBody>
          <a:bodyPr wrap="square" rtlCol="0">
            <a:spAutoFit/>
          </a:bodyPr>
          <a:p>
            <a:r>
              <a:rPr lang="zh-CN" altLang="en-US">
                <a:solidFill>
                  <a:srgbClr val="FF0000"/>
                </a:solidFill>
              </a:rPr>
              <a:t>在无声的时代，谈论太阳的分裂是一件平常的事。</a:t>
            </a:r>
            <a:endParaRPr lang="zh-CN" altLang="en-US">
              <a:solidFill>
                <a:srgbClr val="FF0000"/>
              </a:solidFill>
            </a:endParaRPr>
          </a:p>
          <a:p>
            <a:r>
              <a:rPr lang="zh-CN" altLang="en-US">
                <a:solidFill>
                  <a:srgbClr val="FF0000"/>
                </a:solidFill>
              </a:rPr>
              <a:t>他让位于站立的人，并用他的触手捕捉那些不显要的从者。</a:t>
            </a:r>
            <a:endParaRPr lang="zh-CN" altLang="en-US">
              <a:solidFill>
                <a:srgbClr val="FF0000"/>
              </a:solidFill>
            </a:endParaRPr>
          </a:p>
          <a:p>
            <a:r>
              <a:rPr lang="zh-CN" altLang="en-US">
                <a:solidFill>
                  <a:srgbClr val="FF0000"/>
                </a:solidFill>
              </a:rPr>
              <a:t>将自己的汁液和残渣涂抹其上，从它的根部排出。</a:t>
            </a:r>
            <a:endParaRPr lang="zh-CN" altLang="en-US">
              <a:solidFill>
                <a:srgbClr val="FF0000"/>
              </a:solidFill>
            </a:endParaRPr>
          </a:p>
          <a:p>
            <a:r>
              <a:rPr lang="zh-CN" altLang="en-US">
                <a:solidFill>
                  <a:srgbClr val="FF0000"/>
                </a:solidFill>
              </a:rPr>
              <a:t>从者并非由人生下，而是栽培而生。</a:t>
            </a:r>
            <a:endParaRPr lang="zh-CN" altLang="en-US"/>
          </a:p>
          <a:p>
            <a:endParaRPr lang="zh-CN" altLang="en-US"/>
          </a:p>
          <a:p>
            <a:r>
              <a:rPr lang="zh-CN" altLang="en-US"/>
              <a:t>首先需要注意的是，神话是被书写的，神话只是神话</a:t>
            </a:r>
            <a:endParaRPr lang="zh-CN" altLang="en-US"/>
          </a:p>
          <a:p>
            <a:endParaRPr lang="zh-CN" altLang="en-US"/>
          </a:p>
          <a:p>
            <a:r>
              <a:rPr lang="zh-CN" altLang="en-US"/>
              <a:t>从前并没有人   只有</a:t>
            </a:r>
            <a:r>
              <a:rPr lang="zh-CN" altLang="en-US"/>
              <a:t>从者</a:t>
            </a:r>
            <a:endParaRPr lang="zh-CN" altLang="en-US"/>
          </a:p>
          <a:p>
            <a:r>
              <a:rPr lang="zh-CN" altLang="en-US"/>
              <a:t>在祂的世界被祂种植收获继续种植</a:t>
            </a:r>
            <a:r>
              <a:rPr lang="zh-CN" altLang="en-US"/>
              <a:t>   </a:t>
            </a:r>
            <a:endParaRPr lang="zh-CN" altLang="en-US"/>
          </a:p>
          <a:p>
            <a:r>
              <a:rPr lang="zh-CN" altLang="en-US"/>
              <a:t>与人不同，从者没有诞生神智的开端，尽管从者始终有神智从者只</a:t>
            </a:r>
            <a:r>
              <a:rPr lang="zh-CN" altLang="en-US"/>
              <a:t>是祂栽培的产物</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7" name="文本框 6"/>
          <p:cNvSpPr txBox="1"/>
          <p:nvPr/>
        </p:nvSpPr>
        <p:spPr>
          <a:xfrm>
            <a:off x="7252335" y="1633855"/>
            <a:ext cx="4600575" cy="1753235"/>
          </a:xfrm>
          <a:prstGeom prst="rect">
            <a:avLst/>
          </a:prstGeom>
          <a:noFill/>
        </p:spPr>
        <p:txBody>
          <a:bodyPr wrap="square" rtlCol="0">
            <a:spAutoFit/>
          </a:bodyPr>
          <a:p>
            <a:r>
              <a:rPr lang="zh-CN" altLang="en-US">
                <a:solidFill>
                  <a:srgbClr val="FF0000"/>
                </a:solidFill>
              </a:rPr>
              <a:t>他在梦境里发出呓语，河水开始在沙地流淌，低咛之音在黑暗里回荡。</a:t>
            </a:r>
            <a:endParaRPr lang="zh-CN" altLang="en-US">
              <a:solidFill>
                <a:srgbClr val="FF0000"/>
              </a:solidFill>
            </a:endParaRPr>
          </a:p>
          <a:p>
            <a:r>
              <a:rPr lang="zh-CN" altLang="en-US">
                <a:solidFill>
                  <a:srgbClr val="FF0000"/>
                </a:solidFill>
              </a:rPr>
              <a:t>他曾保持过微妙的平衡，用遗忘的记忆保存声音，将秘符用落灰的皮囊掩藏。</a:t>
            </a:r>
            <a:endParaRPr lang="zh-CN" altLang="en-US">
              <a:solidFill>
                <a:srgbClr val="FF0000"/>
              </a:solidFill>
            </a:endParaRPr>
          </a:p>
          <a:p>
            <a:r>
              <a:rPr lang="zh-CN" altLang="en-US">
                <a:solidFill>
                  <a:srgbClr val="FF0000"/>
                </a:solidFill>
              </a:rPr>
              <a:t>如今，潜入黑暗的人掌握了无形之术，</a:t>
            </a:r>
            <a:endParaRPr lang="zh-CN" altLang="en-US">
              <a:solidFill>
                <a:srgbClr val="FF0000"/>
              </a:solidFill>
            </a:endParaRPr>
          </a:p>
          <a:p>
            <a:r>
              <a:rPr lang="zh-CN" altLang="en-US">
                <a:solidFill>
                  <a:srgbClr val="FF0000"/>
                </a:solidFill>
              </a:rPr>
              <a:t>生者获得了死亡，而死亡和性同时出现。</a:t>
            </a:r>
            <a:endParaRPr lang="zh-CN" altLang="en-US">
              <a:solidFill>
                <a:srgbClr val="FF0000"/>
              </a:solidFill>
            </a:endParaRPr>
          </a:p>
        </p:txBody>
      </p:sp>
      <p:sp>
        <p:nvSpPr>
          <p:cNvPr id="8" name="文本框 7"/>
          <p:cNvSpPr txBox="1"/>
          <p:nvPr/>
        </p:nvSpPr>
        <p:spPr>
          <a:xfrm>
            <a:off x="7376160" y="3538855"/>
            <a:ext cx="4610100" cy="2584450"/>
          </a:xfrm>
          <a:prstGeom prst="rect">
            <a:avLst/>
          </a:prstGeom>
          <a:noFill/>
        </p:spPr>
        <p:txBody>
          <a:bodyPr wrap="square" rtlCol="0">
            <a:spAutoFit/>
          </a:bodyPr>
          <a:p>
            <a:r>
              <a:rPr lang="zh-CN" altLang="en-US"/>
              <a:t>祂在做梦时发出了声音，第一次出现声音的大地出现了诸多奇异的景象。</a:t>
            </a:r>
            <a:endParaRPr lang="zh-CN" altLang="en-US"/>
          </a:p>
          <a:p>
            <a:r>
              <a:rPr lang="zh-CN" altLang="en-US"/>
              <a:t>祂曾经在无数次种植里藏好自己的声音，祂将声音</a:t>
            </a:r>
            <a:r>
              <a:rPr lang="zh-CN" altLang="en-US"/>
              <a:t>藏在被自己的忘记的记忆里</a:t>
            </a:r>
            <a:endParaRPr lang="zh-CN" altLang="en-US"/>
          </a:p>
          <a:p>
            <a:r>
              <a:rPr lang="zh-CN" altLang="en-US"/>
              <a:t>但现在被大地惊吓的从者潜入了回声之中，进入了祂的梦里，获得了无形之术 语言。</a:t>
            </a:r>
            <a:endParaRPr lang="zh-CN" altLang="en-US"/>
          </a:p>
          <a:p>
            <a:r>
              <a:rPr lang="zh-CN" altLang="en-US"/>
              <a:t>从者至此成为了人，祂不在种植，</a:t>
            </a:r>
            <a:endParaRPr lang="zh-CN" altLang="en-US"/>
          </a:p>
          <a:p>
            <a:r>
              <a:rPr lang="zh-CN" altLang="en-US"/>
              <a:t>人因此获得了死亡，</a:t>
            </a:r>
            <a:r>
              <a:rPr lang="zh-CN" altLang="en-US">
                <a:solidFill>
                  <a:schemeClr val="tx1"/>
                </a:solidFill>
                <a:effectLst>
                  <a:outerShdw blurRad="38100" dist="19050" dir="2700000" algn="tl" rotWithShape="0">
                    <a:schemeClr val="dk1">
                      <a:alpha val="40000"/>
                    </a:schemeClr>
                  </a:outerShdw>
                </a:effectLst>
                <a:sym typeface="+mn-ea"/>
              </a:rPr>
              <a:t>而死亡和性同时出现。</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85445" y="314325"/>
            <a:ext cx="5219700" cy="2584450"/>
          </a:xfrm>
          <a:prstGeom prst="rect">
            <a:avLst/>
          </a:prstGeom>
          <a:noFill/>
        </p:spPr>
        <p:txBody>
          <a:bodyPr wrap="square" rtlCol="0">
            <a:spAutoFit/>
          </a:bodyPr>
          <a:p>
            <a:r>
              <a:rPr lang="zh-CN" altLang="en-US">
                <a:solidFill>
                  <a:srgbClr val="FF0000"/>
                </a:solidFill>
              </a:rPr>
              <a:t>人很晚才从篝火中发现性，在恢复无声的从者身上。</a:t>
            </a:r>
            <a:endParaRPr lang="zh-CN" altLang="en-US">
              <a:solidFill>
                <a:srgbClr val="FF0000"/>
              </a:solidFill>
            </a:endParaRPr>
          </a:p>
          <a:p>
            <a:r>
              <a:rPr lang="zh-CN" altLang="en-US">
                <a:solidFill>
                  <a:srgbClr val="FF0000"/>
                </a:solidFill>
              </a:rPr>
              <a:t>人们为此而焦虑，直到无法忍受.....他们身上的狂热躁动要求无形之术摧毁他们。</a:t>
            </a:r>
            <a:endParaRPr lang="zh-CN" altLang="en-US">
              <a:solidFill>
                <a:srgbClr val="FF0000"/>
              </a:solidFill>
            </a:endParaRPr>
          </a:p>
          <a:p>
            <a:endParaRPr lang="zh-CN" altLang="en-US">
              <a:solidFill>
                <a:srgbClr val="FF0000"/>
              </a:solidFill>
            </a:endParaRPr>
          </a:p>
          <a:p>
            <a:endParaRPr lang="zh-CN" altLang="en-US"/>
          </a:p>
          <a:p>
            <a:endParaRPr lang="zh-CN" altLang="en-US"/>
          </a:p>
          <a:p>
            <a:endParaRPr lang="zh-CN" altLang="en-US"/>
          </a:p>
          <a:p>
            <a:endParaRPr lang="zh-CN" altLang="en-US"/>
          </a:p>
          <a:p>
            <a:endParaRPr lang="zh-CN" altLang="en-US"/>
          </a:p>
        </p:txBody>
      </p:sp>
      <p:sp>
        <p:nvSpPr>
          <p:cNvPr id="7" name="文本框 6"/>
          <p:cNvSpPr txBox="1"/>
          <p:nvPr/>
        </p:nvSpPr>
        <p:spPr>
          <a:xfrm>
            <a:off x="442595" y="1422400"/>
            <a:ext cx="5324475" cy="1476375"/>
          </a:xfrm>
          <a:prstGeom prst="rect">
            <a:avLst/>
          </a:prstGeom>
          <a:noFill/>
        </p:spPr>
        <p:txBody>
          <a:bodyPr wrap="square" rtlCol="0">
            <a:spAutoFit/>
          </a:bodyPr>
          <a:p>
            <a:r>
              <a:rPr lang="zh-CN" altLang="en-US"/>
              <a:t>语言改变了人类，人类因此创造了篝火（生活）</a:t>
            </a:r>
            <a:endParaRPr lang="zh-CN" altLang="en-US"/>
          </a:p>
          <a:p>
            <a:r>
              <a:rPr lang="zh-CN" altLang="en-US"/>
              <a:t>而当人们停止创造时，人们注意到了性</a:t>
            </a:r>
            <a:endParaRPr lang="zh-CN" altLang="en-US"/>
          </a:p>
          <a:p>
            <a:r>
              <a:rPr lang="zh-CN" altLang="en-US"/>
              <a:t>他们不知道该如何对待这新出现的事物</a:t>
            </a:r>
            <a:endParaRPr lang="zh-CN" altLang="en-US"/>
          </a:p>
          <a:p>
            <a:r>
              <a:rPr lang="zh-CN" altLang="en-US"/>
              <a:t>他们禁欲远离，他们祷告赎罪</a:t>
            </a:r>
            <a:endParaRPr lang="zh-CN" altLang="en-US"/>
          </a:p>
          <a:p>
            <a:r>
              <a:rPr lang="zh-CN" altLang="en-US"/>
              <a:t>他们因性而死亡</a:t>
            </a:r>
            <a:endParaRPr lang="zh-CN" altLang="en-US"/>
          </a:p>
        </p:txBody>
      </p:sp>
      <p:sp>
        <p:nvSpPr>
          <p:cNvPr id="8" name="文本框 7"/>
          <p:cNvSpPr txBox="1"/>
          <p:nvPr/>
        </p:nvSpPr>
        <p:spPr>
          <a:xfrm>
            <a:off x="6176645" y="323850"/>
            <a:ext cx="5010150" cy="1198880"/>
          </a:xfrm>
          <a:prstGeom prst="rect">
            <a:avLst/>
          </a:prstGeom>
          <a:noFill/>
        </p:spPr>
        <p:txBody>
          <a:bodyPr wrap="square" rtlCol="0">
            <a:spAutoFit/>
          </a:bodyPr>
          <a:p>
            <a:r>
              <a:rPr lang="zh-CN" altLang="en-US">
                <a:solidFill>
                  <a:srgbClr val="FF0000"/>
                </a:solidFill>
              </a:rPr>
              <a:t>死亡是一种不合理的奢侈，人因此诞下从者，并在欢愉中指导从者杀死人。新生的从者中流淌着人的秘密，它使从者成为新的人，引出新的从者，指导他将自己推入虚无。</a:t>
            </a:r>
            <a:endParaRPr lang="zh-CN" altLang="en-US">
              <a:solidFill>
                <a:srgbClr val="FF0000"/>
              </a:solidFill>
            </a:endParaRPr>
          </a:p>
        </p:txBody>
      </p:sp>
      <p:sp>
        <p:nvSpPr>
          <p:cNvPr id="9" name="文本框 8"/>
          <p:cNvSpPr txBox="1"/>
          <p:nvPr/>
        </p:nvSpPr>
        <p:spPr>
          <a:xfrm>
            <a:off x="6205220" y="1809750"/>
            <a:ext cx="5267325" cy="1198880"/>
          </a:xfrm>
          <a:prstGeom prst="rect">
            <a:avLst/>
          </a:prstGeom>
          <a:noFill/>
        </p:spPr>
        <p:txBody>
          <a:bodyPr wrap="square" rtlCol="0">
            <a:spAutoFit/>
          </a:bodyPr>
          <a:p>
            <a:r>
              <a:rPr lang="zh-CN" altLang="en-US"/>
              <a:t>人们通过性来生产新的从者，并教导他语言使他成为新的人。</a:t>
            </a:r>
            <a:endParaRPr lang="zh-CN" altLang="en-US"/>
          </a:p>
          <a:p>
            <a:r>
              <a:rPr lang="zh-CN" altLang="en-US"/>
              <a:t>生产会杀死旧的人，而语言</a:t>
            </a:r>
            <a:r>
              <a:rPr lang="zh-CN" altLang="en-US"/>
              <a:t>会杀死新的从者</a:t>
            </a:r>
            <a:endParaRPr lang="zh-CN" altLang="en-US"/>
          </a:p>
          <a:p>
            <a:endParaRPr lang="zh-CN" altLang="en-US"/>
          </a:p>
        </p:txBody>
      </p:sp>
      <p:sp>
        <p:nvSpPr>
          <p:cNvPr id="10" name="文本框 9"/>
          <p:cNvSpPr txBox="1"/>
          <p:nvPr/>
        </p:nvSpPr>
        <p:spPr>
          <a:xfrm>
            <a:off x="385445" y="3677920"/>
            <a:ext cx="6552565" cy="1198880"/>
          </a:xfrm>
          <a:prstGeom prst="rect">
            <a:avLst/>
          </a:prstGeom>
          <a:noFill/>
        </p:spPr>
        <p:txBody>
          <a:bodyPr wrap="square" rtlCol="0">
            <a:spAutoFit/>
          </a:bodyPr>
          <a:p>
            <a:r>
              <a:rPr lang="zh-CN" altLang="en-US">
                <a:solidFill>
                  <a:srgbClr val="FF0000"/>
                </a:solidFill>
              </a:rPr>
              <a:t>“我们是在历险中孤独死去的个体，但我们怀念失去的连续性。”</a:t>
            </a:r>
            <a:endParaRPr lang="zh-CN" altLang="en-US">
              <a:solidFill>
                <a:srgbClr val="FF0000"/>
              </a:solidFill>
            </a:endParaRPr>
          </a:p>
          <a:p>
            <a:endParaRPr lang="zh-CN" altLang="en-US">
              <a:solidFill>
                <a:srgbClr val="FF0000"/>
              </a:solidFill>
            </a:endParaRPr>
          </a:p>
          <a:p>
            <a:r>
              <a:rPr lang="zh-CN" altLang="en-US">
                <a:solidFill>
                  <a:srgbClr val="FF0000"/>
                </a:solidFill>
              </a:rPr>
              <a:t>他进人游戏，他以象征的方式获胜———尸体赢得自己的地位,而人们则获得新的从者。</a:t>
            </a:r>
            <a:endParaRPr lang="zh-CN" altLang="en-US">
              <a:solidFill>
                <a:srgbClr val="FF0000"/>
              </a:solidFill>
            </a:endParaRPr>
          </a:p>
        </p:txBody>
      </p:sp>
      <p:sp>
        <p:nvSpPr>
          <p:cNvPr id="11" name="文本框 10"/>
          <p:cNvSpPr txBox="1"/>
          <p:nvPr/>
        </p:nvSpPr>
        <p:spPr>
          <a:xfrm>
            <a:off x="537845" y="5038725"/>
            <a:ext cx="7543800" cy="922020"/>
          </a:xfrm>
          <a:prstGeom prst="rect">
            <a:avLst/>
          </a:prstGeom>
          <a:noFill/>
        </p:spPr>
        <p:txBody>
          <a:bodyPr wrap="square" rtlCol="0">
            <a:spAutoFit/>
          </a:bodyPr>
          <a:p>
            <a:r>
              <a:rPr lang="zh-CN" altLang="en-US"/>
              <a:t>死亡使人们充满恐慌，他们开始拒绝性</a:t>
            </a:r>
            <a:endParaRPr lang="zh-CN" altLang="en-US"/>
          </a:p>
          <a:p>
            <a:r>
              <a:rPr lang="zh-CN" altLang="en-US"/>
              <a:t>直到死亡进入了性，旧的人成为新的从者的长者</a:t>
            </a:r>
            <a:endParaRPr lang="zh-CN" altLang="en-US"/>
          </a:p>
          <a:p>
            <a:r>
              <a:rPr lang="zh-CN" altLang="en-US"/>
              <a:t>尸体开始被敬奉，人们开始产下新的人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5445" y="295275"/>
            <a:ext cx="7343775" cy="2030095"/>
          </a:xfrm>
          <a:prstGeom prst="rect">
            <a:avLst/>
          </a:prstGeom>
          <a:noFill/>
        </p:spPr>
        <p:txBody>
          <a:bodyPr wrap="square" rtlCol="0">
            <a:spAutoFit/>
          </a:bodyPr>
          <a:p>
            <a:r>
              <a:rPr lang="zh-CN" altLang="en-US">
                <a:solidFill>
                  <a:srgbClr val="FF0000"/>
                </a:solidFill>
              </a:rPr>
              <a:t>“死者不会争辩，这使他们能更好得成为意志的容器。</a:t>
            </a:r>
            <a:endParaRPr lang="zh-CN" altLang="en-US">
              <a:solidFill>
                <a:srgbClr val="FF0000"/>
              </a:solidFill>
            </a:endParaRPr>
          </a:p>
          <a:p>
            <a:r>
              <a:rPr lang="zh-CN" altLang="en-US">
                <a:solidFill>
                  <a:srgbClr val="FF0000"/>
                </a:solidFill>
              </a:rPr>
              <a:t>他们并非沉默，而是无声地诉说着他的意志。”</a:t>
            </a:r>
            <a:endParaRPr lang="zh-CN" altLang="en-US">
              <a:solidFill>
                <a:srgbClr val="FF0000"/>
              </a:solidFill>
            </a:endParaRPr>
          </a:p>
          <a:p>
            <a:r>
              <a:rPr lang="zh-CN" altLang="en-US">
                <a:solidFill>
                  <a:srgbClr val="FF0000"/>
                </a:solidFill>
              </a:rPr>
              <a:t>囵</a:t>
            </a:r>
            <a:r>
              <a:rPr lang="zh-CN" altLang="en-US">
                <a:solidFill>
                  <a:srgbClr val="FF0000"/>
                </a:solidFill>
              </a:rPr>
              <a:t>教自古有之，但他和尸体一样，总藏在世人不常光顾的地方。</a:t>
            </a:r>
            <a:endParaRPr lang="zh-CN" altLang="en-US">
              <a:solidFill>
                <a:srgbClr val="FF0000"/>
              </a:solidFill>
            </a:endParaRPr>
          </a:p>
          <a:p>
            <a:r>
              <a:rPr lang="zh-CN" altLang="en-US">
                <a:solidFill>
                  <a:srgbClr val="FF0000"/>
                </a:solidFill>
              </a:rPr>
              <a:t>我们的祖先在与尸体共舞时发现，尸体发出了悦耳的声音，</a:t>
            </a:r>
            <a:endParaRPr lang="zh-CN" altLang="en-US">
              <a:solidFill>
                <a:srgbClr val="FF0000"/>
              </a:solidFill>
            </a:endParaRPr>
          </a:p>
          <a:p>
            <a:r>
              <a:rPr lang="zh-CN" altLang="en-US">
                <a:solidFill>
                  <a:srgbClr val="FF0000"/>
                </a:solidFill>
              </a:rPr>
              <a:t>这让他受到了巨大的惊吓，但也打开了他交流的大门。</a:t>
            </a:r>
            <a:endParaRPr lang="zh-CN" altLang="en-US">
              <a:solidFill>
                <a:srgbClr val="FF0000"/>
              </a:solidFill>
            </a:endParaRPr>
          </a:p>
          <a:p>
            <a:r>
              <a:rPr lang="zh-CN" altLang="en-US">
                <a:solidFill>
                  <a:srgbClr val="FF0000"/>
                </a:solidFill>
              </a:rPr>
              <a:t>我们庄重地制作尸体，保存尸体，侍奉尸体。我们与尸体共舞来取悦他，做为交换他告诉我们不能言说的秘密——用无声的言语</a:t>
            </a:r>
            <a:endParaRPr lang="zh-CN" altLang="en-US">
              <a:solidFill>
                <a:srgbClr val="FF0000"/>
              </a:solidFill>
            </a:endParaRPr>
          </a:p>
        </p:txBody>
      </p:sp>
      <p:sp>
        <p:nvSpPr>
          <p:cNvPr id="6" name="文本框 5"/>
          <p:cNvSpPr txBox="1"/>
          <p:nvPr/>
        </p:nvSpPr>
        <p:spPr>
          <a:xfrm>
            <a:off x="480695" y="2428875"/>
            <a:ext cx="7839075" cy="1476375"/>
          </a:xfrm>
          <a:prstGeom prst="rect">
            <a:avLst/>
          </a:prstGeom>
          <a:noFill/>
        </p:spPr>
        <p:txBody>
          <a:bodyPr wrap="square" rtlCol="0">
            <a:spAutoFit/>
          </a:bodyPr>
          <a:p>
            <a:r>
              <a:rPr lang="zh-CN" altLang="en-US"/>
              <a:t>尸体不会言语，这使我们得以可以用语言将他打扮成诸多模样</a:t>
            </a:r>
            <a:r>
              <a:rPr lang="zh-CN" altLang="en-US"/>
              <a:t>，</a:t>
            </a:r>
            <a:endParaRPr lang="zh-CN" altLang="en-US"/>
          </a:p>
          <a:p>
            <a:r>
              <a:rPr lang="zh-CN" altLang="en-US"/>
              <a:t>而没有人能听到他们的诉说</a:t>
            </a:r>
            <a:endParaRPr lang="zh-CN" altLang="en-US"/>
          </a:p>
          <a:p>
            <a:r>
              <a:rPr lang="zh-CN" altLang="en-US"/>
              <a:t>囵教是一直存在的，我们只是发现他，而不是发明他</a:t>
            </a:r>
            <a:endParaRPr lang="zh-CN" altLang="en-US"/>
          </a:p>
          <a:p>
            <a:r>
              <a:rPr lang="zh-CN" altLang="en-US"/>
              <a:t>在祖先敬奉尸体的时候（恋尸</a:t>
            </a:r>
            <a:r>
              <a:rPr lang="zh-CN" altLang="en-US"/>
              <a:t>），尸体传来了祂当初呓语的回声</a:t>
            </a:r>
            <a:endParaRPr lang="zh-CN" altLang="en-US"/>
          </a:p>
          <a:p>
            <a:r>
              <a:rPr lang="zh-CN" altLang="en-US"/>
              <a:t>我们通过恋尸来倾听那种回声，体验那片土地。</a:t>
            </a:r>
            <a:endParaRPr lang="zh-CN" altLang="en-US"/>
          </a:p>
        </p:txBody>
      </p:sp>
      <p:sp>
        <p:nvSpPr>
          <p:cNvPr id="7" name="文本框 6"/>
          <p:cNvSpPr txBox="1"/>
          <p:nvPr/>
        </p:nvSpPr>
        <p:spPr>
          <a:xfrm>
            <a:off x="633095" y="4191000"/>
            <a:ext cx="6134100" cy="1753235"/>
          </a:xfrm>
          <a:prstGeom prst="rect">
            <a:avLst/>
          </a:prstGeom>
          <a:noFill/>
        </p:spPr>
        <p:txBody>
          <a:bodyPr wrap="square" rtlCol="0">
            <a:spAutoFit/>
          </a:bodyPr>
          <a:p>
            <a:r>
              <a:rPr lang="en-US" altLang="zh-CN"/>
              <a:t>emm</a:t>
            </a:r>
            <a:r>
              <a:rPr lang="zh-CN" altLang="en-US"/>
              <a:t>接下来应该还有一篇关于性的，也就是恋童的，但是没写</a:t>
            </a:r>
            <a:endParaRPr lang="zh-CN" altLang="en-US"/>
          </a:p>
          <a:p>
            <a:r>
              <a:rPr lang="zh-CN" altLang="en-US"/>
              <a:t>总之死亡和性在这里都是人获得语言之后所诞生的原罪</a:t>
            </a:r>
            <a:endParaRPr lang="zh-CN" altLang="en-US"/>
          </a:p>
          <a:p>
            <a:r>
              <a:rPr lang="zh-CN" altLang="en-US"/>
              <a:t>联系之前的世界观，也就是</a:t>
            </a:r>
            <a:endParaRPr lang="zh-CN" altLang="en-US"/>
          </a:p>
          <a:p>
            <a:r>
              <a:rPr lang="zh-CN" altLang="en-US"/>
              <a:t>使人们从祂的世界里不停轮回的从者变成了拥有自己的世界但只是一个固定且有限的</a:t>
            </a:r>
            <a:r>
              <a:rPr lang="zh-CN" altLang="en-US"/>
              <a:t>剧本的人</a:t>
            </a:r>
            <a:endParaRPr lang="zh-CN" altLang="en-US"/>
          </a:p>
        </p:txBody>
      </p:sp>
      <p:sp>
        <p:nvSpPr>
          <p:cNvPr id="8" name="文本框 7"/>
          <p:cNvSpPr txBox="1"/>
          <p:nvPr/>
        </p:nvSpPr>
        <p:spPr>
          <a:xfrm>
            <a:off x="7306945" y="2475865"/>
            <a:ext cx="4619625" cy="2646045"/>
          </a:xfrm>
          <a:prstGeom prst="rect">
            <a:avLst/>
          </a:prstGeom>
          <a:noFill/>
        </p:spPr>
        <p:txBody>
          <a:bodyPr wrap="square" rtlCol="0">
            <a:spAutoFit/>
          </a:bodyPr>
          <a:p>
            <a:r>
              <a:rPr lang="zh-CN" altLang="en-US"/>
              <a:t>囵教相信通过某种仪式可以让人短暂的重新领会到作为从者时那种不是单链的没有缺陷的圆满（</a:t>
            </a:r>
            <a:r>
              <a:rPr lang="zh-CN" altLang="en-US" sz="1400"/>
              <a:t>就像我好爱二次元的色块</a:t>
            </a:r>
            <a:endParaRPr lang="zh-CN" altLang="en-US" sz="1400"/>
          </a:p>
          <a:p>
            <a:endParaRPr lang="zh-CN" altLang="en-US" sz="1400"/>
          </a:p>
          <a:p>
            <a:endParaRPr lang="zh-CN" altLang="en-US" sz="1400"/>
          </a:p>
          <a:p>
            <a:r>
              <a:rPr lang="zh-CN" altLang="en-US" sz="1400"/>
              <a:t>以及虽然囵教相信人事实世界是单链的固定的，他们并不能真正的改变什么，但是就像前文的说法一样。</a:t>
            </a:r>
            <a:endParaRPr lang="zh-CN" altLang="en-US" sz="1400"/>
          </a:p>
          <a:p>
            <a:r>
              <a:rPr lang="zh-CN" altLang="en-US" sz="1400"/>
              <a:t>我们只是在表面上相信，实际上我们还是会以为我们在改变什么，囵教并不追求看破这些以至于成为像佛陀？一类的。而是相信他们的教义有助于摆脱无形之术带来的困扰。</a:t>
            </a:r>
            <a:endParaRPr lang="zh-CN" altLang="en-US" sz="1400"/>
          </a:p>
        </p:txBody>
      </p:sp>
      <p:sp>
        <p:nvSpPr>
          <p:cNvPr id="9" name="文本框 8"/>
          <p:cNvSpPr txBox="1"/>
          <p:nvPr/>
        </p:nvSpPr>
        <p:spPr>
          <a:xfrm>
            <a:off x="7505700" y="5271770"/>
            <a:ext cx="4543425" cy="645160"/>
          </a:xfrm>
          <a:prstGeom prst="rect">
            <a:avLst/>
          </a:prstGeom>
          <a:noFill/>
        </p:spPr>
        <p:txBody>
          <a:bodyPr wrap="square" rtlCol="0">
            <a:spAutoFit/>
          </a:bodyPr>
          <a:p>
            <a:r>
              <a:rPr lang="zh-CN" altLang="en-US"/>
              <a:t>教义：待续</a:t>
            </a:r>
            <a:r>
              <a:rPr lang="en-US" altLang="zh-CN"/>
              <a:t>...</a:t>
            </a:r>
            <a:endParaRPr lang="en-US" altLang="zh-CN"/>
          </a:p>
          <a:p>
            <a:r>
              <a:rPr lang="zh-CN" altLang="en-US"/>
              <a:t>（或许可以直球抄袭分析哲学</a:t>
            </a:r>
            <a:r>
              <a:rPr lang="en-US" altLang="zh-CN"/>
              <a:t>hhhh</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email"/>
          <a:stretch>
            <a:fillRect/>
          </a:stretch>
        </p:blipFill>
        <p:spPr>
          <a:xfrm>
            <a:off x="1524" y="0"/>
            <a:ext cx="12188951" cy="6858000"/>
          </a:xfrm>
          <a:prstGeom prst="rect">
            <a:avLst/>
          </a:prstGeom>
        </p:spPr>
      </p:pic>
      <p:pic>
        <p:nvPicPr>
          <p:cNvPr id="9" name="图片 8"/>
          <p:cNvPicPr>
            <a:picLocks noChangeAspect="1"/>
          </p:cNvPicPr>
          <p:nvPr/>
        </p:nvPicPr>
        <p:blipFill rotWithShape="1">
          <a:blip r:embed="rId2" cstate="email"/>
          <a:srcRect/>
          <a:stretch>
            <a:fillRect/>
          </a:stretch>
        </p:blipFill>
        <p:spPr>
          <a:xfrm>
            <a:off x="-1525" y="5195866"/>
            <a:ext cx="12192000" cy="1655871"/>
          </a:xfrm>
          <a:prstGeom prst="rect">
            <a:avLst/>
          </a:prstGeom>
        </p:spPr>
      </p:pic>
      <p:pic>
        <p:nvPicPr>
          <p:cNvPr id="10" name="图片 9"/>
          <p:cNvPicPr>
            <a:picLocks noChangeAspect="1"/>
          </p:cNvPicPr>
          <p:nvPr/>
        </p:nvPicPr>
        <p:blipFill>
          <a:blip r:embed="rId3" cstate="screen"/>
          <a:stretch>
            <a:fillRect/>
          </a:stretch>
        </p:blipFill>
        <p:spPr>
          <a:xfrm>
            <a:off x="1035917" y="4303440"/>
            <a:ext cx="2465613" cy="1200111"/>
          </a:xfrm>
          <a:prstGeom prst="rect">
            <a:avLst/>
          </a:prstGeom>
        </p:spPr>
      </p:pic>
      <p:pic>
        <p:nvPicPr>
          <p:cNvPr id="11" name="图片 10"/>
          <p:cNvPicPr>
            <a:picLocks noChangeAspect="1"/>
          </p:cNvPicPr>
          <p:nvPr/>
        </p:nvPicPr>
        <p:blipFill>
          <a:blip r:embed="rId4" cstate="screen"/>
          <a:stretch>
            <a:fillRect/>
          </a:stretch>
        </p:blipFill>
        <p:spPr>
          <a:xfrm>
            <a:off x="8894498" y="276097"/>
            <a:ext cx="3009808" cy="1454661"/>
          </a:xfrm>
          <a:prstGeom prst="rect">
            <a:avLst/>
          </a:prstGeom>
        </p:spPr>
      </p:pic>
      <p:sp>
        <p:nvSpPr>
          <p:cNvPr id="18" name="TextBox 13"/>
          <p:cNvSpPr txBox="1"/>
          <p:nvPr/>
        </p:nvSpPr>
        <p:spPr>
          <a:xfrm>
            <a:off x="3774420" y="3528695"/>
            <a:ext cx="4951730" cy="207010"/>
          </a:xfrm>
          <a:prstGeom prst="rect">
            <a:avLst/>
          </a:prstGeom>
          <a:noFill/>
        </p:spPr>
        <p:txBody>
          <a:bodyPr wrap="square" lIns="68589" tIns="34295" rIns="68589" bIns="34295" rtlCol="0">
            <a:spAutoFit/>
          </a:bodyPr>
          <a:lstStyle/>
          <a:p>
            <a:pPr algn="ctr"/>
            <a:r>
              <a:rPr lang="zh-CN" altLang="en-US" sz="900" dirty="0">
                <a:solidFill>
                  <a:srgbClr val="645644"/>
                </a:solidFill>
                <a:cs typeface="Arial" panose="020B0604020202020204" pitchFamily="34" charset="0"/>
                <a:sym typeface="+mn-ea"/>
              </a:rPr>
              <a:t>方士（公元前</a:t>
            </a:r>
            <a:r>
              <a:rPr lang="en-US" altLang="zh-CN" sz="900" dirty="0">
                <a:solidFill>
                  <a:srgbClr val="645644"/>
                </a:solidFill>
                <a:cs typeface="Arial" panose="020B0604020202020204" pitchFamily="34" charset="0"/>
                <a:sym typeface="+mn-ea"/>
              </a:rPr>
              <a:t>624—654</a:t>
            </a:r>
            <a:r>
              <a:rPr lang="zh-CN" altLang="en-US" sz="900" dirty="0">
                <a:solidFill>
                  <a:srgbClr val="645644"/>
                </a:solidFill>
                <a:cs typeface="Arial" panose="020B0604020202020204" pitchFamily="34" charset="0"/>
                <a:sym typeface="+mn-ea"/>
              </a:rPr>
              <a:t>）古希腊著名哲学家</a:t>
            </a:r>
            <a:endParaRPr lang="en-US" sz="900" i="1" dirty="0">
              <a:solidFill>
                <a:srgbClr val="645644"/>
              </a:solidFill>
              <a:cs typeface="Arial" panose="020B0604020202020204" pitchFamily="34" charset="0"/>
            </a:endParaRPr>
          </a:p>
        </p:txBody>
      </p:sp>
      <p:sp>
        <p:nvSpPr>
          <p:cNvPr id="5" name="TextBox 12"/>
          <p:cNvSpPr txBox="1"/>
          <p:nvPr/>
        </p:nvSpPr>
        <p:spPr>
          <a:xfrm>
            <a:off x="2669520" y="2423873"/>
            <a:ext cx="7161530" cy="900257"/>
          </a:xfrm>
          <a:prstGeom prst="rect">
            <a:avLst/>
          </a:prstGeom>
          <a:noFill/>
        </p:spPr>
        <p:txBody>
          <a:bodyPr wrap="square" lIns="68589" tIns="34295" rIns="68589" bIns="34295" rtlCol="0">
            <a:spAutoFit/>
          </a:bodyPr>
          <a:lstStyle/>
          <a:p>
            <a:pPr algn="dist"/>
            <a:r>
              <a:rPr lang="zh-CN" altLang="en-US" sz="5400" b="1" dirty="0">
                <a:solidFill>
                  <a:srgbClr val="645644"/>
                </a:solidFill>
                <a:latin typeface="黑体" panose="02010609060101010101" charset="-122"/>
                <a:ea typeface="黑体" panose="02010609060101010101" charset="-122"/>
              </a:rPr>
              <a:t>感谢您</a:t>
            </a:r>
            <a:r>
              <a:rPr lang="zh-CN" altLang="en-US" sz="5400" b="1" dirty="0" smtClean="0">
                <a:solidFill>
                  <a:srgbClr val="645644"/>
                </a:solidFill>
                <a:latin typeface="黑体" panose="02010609060101010101" charset="-122"/>
                <a:ea typeface="黑体" panose="02010609060101010101" charset="-122"/>
              </a:rPr>
              <a:t>的观</a:t>
            </a:r>
            <a:r>
              <a:rPr lang="zh-CN" altLang="en-US" sz="5400" b="1" dirty="0">
                <a:solidFill>
                  <a:srgbClr val="645644"/>
                </a:solidFill>
                <a:latin typeface="黑体" panose="02010609060101010101" charset="-122"/>
                <a:ea typeface="黑体" panose="02010609060101010101" charset="-122"/>
              </a:rPr>
              <a:t>看</a:t>
            </a:r>
            <a:endParaRPr lang="zh-CN" altLang="en-US" sz="5400" b="1" dirty="0">
              <a:solidFill>
                <a:srgbClr val="645644"/>
              </a:solidFill>
              <a:latin typeface="黑体" panose="02010609060101010101" charset="-122"/>
              <a:ea typeface="黑体" panose="02010609060101010101" charset="-122"/>
            </a:endParaRPr>
          </a:p>
        </p:txBody>
      </p:sp>
      <p:sp>
        <p:nvSpPr>
          <p:cNvPr id="219" name=" 219"/>
          <p:cNvSpPr/>
          <p:nvPr/>
        </p:nvSpPr>
        <p:spPr>
          <a:xfrm>
            <a:off x="5373350" y="3980180"/>
            <a:ext cx="1753870" cy="297180"/>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645644"/>
              </a:solidFill>
            </a:endParaRPr>
          </a:p>
        </p:txBody>
      </p:sp>
      <p:sp>
        <p:nvSpPr>
          <p:cNvPr id="7" name="TextBox 13"/>
          <p:cNvSpPr txBox="1"/>
          <p:nvPr/>
        </p:nvSpPr>
        <p:spPr>
          <a:xfrm>
            <a:off x="5074920" y="3958590"/>
            <a:ext cx="2183130" cy="314325"/>
          </a:xfrm>
          <a:prstGeom prst="rect">
            <a:avLst/>
          </a:prstGeom>
          <a:noFill/>
          <a:ln>
            <a:noFill/>
          </a:ln>
        </p:spPr>
        <p:txBody>
          <a:bodyPr wrap="square" lIns="68589" tIns="34295" rIns="68589" bIns="34295" rtlCol="0">
            <a:spAutoFit/>
          </a:bodyPr>
          <a:lstStyle/>
          <a:p>
            <a:pPr algn="l"/>
            <a:r>
              <a:rPr lang="zh-CN" altLang="en-US" sz="1600" dirty="0">
                <a:solidFill>
                  <a:srgbClr val="645644"/>
                </a:solidFill>
                <a:latin typeface="黑体" panose="02010609060101010101" charset="-122"/>
                <a:ea typeface="黑体" panose="02010609060101010101" charset="-122"/>
                <a:cs typeface="Arial" panose="020B0604020202020204" pitchFamily="34" charset="0"/>
              </a:rPr>
              <a:t>汇报人</a:t>
            </a:r>
            <a:r>
              <a:rPr lang="zh-CN" altLang="en-US" sz="1600" dirty="0" smtClean="0">
                <a:solidFill>
                  <a:srgbClr val="645644"/>
                </a:solidFill>
                <a:latin typeface="黑体" panose="02010609060101010101" charset="-122"/>
                <a:ea typeface="黑体" panose="02010609060101010101" charset="-122"/>
                <a:cs typeface="Arial" panose="020B0604020202020204" pitchFamily="34" charset="0"/>
              </a:rPr>
              <a:t>：二狗子</a:t>
            </a:r>
            <a:endParaRPr lang="zh-CN" altLang="en-US" sz="1600" dirty="0" smtClean="0">
              <a:solidFill>
                <a:srgbClr val="645644"/>
              </a:solidFill>
              <a:latin typeface="黑体" panose="02010609060101010101" charset="-122"/>
              <a:ea typeface="黑体" panose="02010609060101010101" charset="-122"/>
              <a:cs typeface="Arial" panose="020B0604020202020204" pitchFamily="34" charset="0"/>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nodePh="1">
                                  <p:stCondLst>
                                    <p:cond delay="0"/>
                                  </p:stCondLst>
                                  <p:endCondLst>
                                    <p:cond evt="begin" delay="0">
                                      <p:tn val="10"/>
                                    </p:cond>
                                  </p:endCondLst>
                                  <p:childTnLst>
                                    <p:set>
                                      <p:cBhvr>
                                        <p:cTn id="11" dur="1" fill="hold">
                                          <p:stCondLst>
                                            <p:cond delay="0"/>
                                          </p:stCondLst>
                                        </p:cTn>
                                        <p:tgtEl>
                                          <p:spTgt spid="219"/>
                                        </p:tgtEl>
                                        <p:attrNameLst>
                                          <p:attrName>style.visibility</p:attrName>
                                        </p:attrNameLst>
                                      </p:cBhvr>
                                      <p:to>
                                        <p:strVal val="visible"/>
                                      </p:to>
                                    </p:set>
                                    <p:anim calcmode="lin" valueType="num">
                                      <p:cBhvr>
                                        <p:cTn id="12" dur="500" fill="hold"/>
                                        <p:tgtEl>
                                          <p:spTgt spid="219"/>
                                        </p:tgtEl>
                                        <p:attrNameLst>
                                          <p:attrName>ppt_w</p:attrName>
                                        </p:attrNameLst>
                                      </p:cBhvr>
                                      <p:tavLst>
                                        <p:tav tm="0">
                                          <p:val>
                                            <p:fltVal val="0"/>
                                          </p:val>
                                        </p:tav>
                                        <p:tav tm="100000">
                                          <p:val>
                                            <p:strVal val="#ppt_w"/>
                                          </p:val>
                                        </p:tav>
                                      </p:tavLst>
                                    </p:anim>
                                    <p:anim calcmode="lin" valueType="num">
                                      <p:cBhvr>
                                        <p:cTn id="13" dur="500" fill="hold"/>
                                        <p:tgtEl>
                                          <p:spTgt spid="219"/>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9"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1" cstate="email"/>
          <a:srcRect/>
          <a:stretch>
            <a:fillRect/>
          </a:stretch>
        </p:blipFill>
        <p:spPr>
          <a:xfrm>
            <a:off x="-1525" y="5195866"/>
            <a:ext cx="12192000" cy="1655871"/>
          </a:xfrm>
          <a:prstGeom prst="rect">
            <a:avLst/>
          </a:prstGeom>
        </p:spPr>
      </p:pic>
      <p:pic>
        <p:nvPicPr>
          <p:cNvPr id="12" name="图片 11"/>
          <p:cNvPicPr>
            <a:picLocks noChangeAspect="1"/>
          </p:cNvPicPr>
          <p:nvPr/>
        </p:nvPicPr>
        <p:blipFill>
          <a:blip r:embed="rId2" cstate="screen"/>
          <a:stretch>
            <a:fillRect/>
          </a:stretch>
        </p:blipFill>
        <p:spPr>
          <a:xfrm>
            <a:off x="2411099" y="1864117"/>
            <a:ext cx="1529669" cy="744550"/>
          </a:xfrm>
          <a:prstGeom prst="rect">
            <a:avLst/>
          </a:prstGeom>
        </p:spPr>
      </p:pic>
      <p:pic>
        <p:nvPicPr>
          <p:cNvPr id="13" name="图片 12"/>
          <p:cNvPicPr>
            <a:picLocks noChangeAspect="1"/>
          </p:cNvPicPr>
          <p:nvPr/>
        </p:nvPicPr>
        <p:blipFill>
          <a:blip r:embed="rId3" cstate="screen"/>
          <a:stretch>
            <a:fillRect/>
          </a:stretch>
        </p:blipFill>
        <p:spPr>
          <a:xfrm>
            <a:off x="9676130" y="4579655"/>
            <a:ext cx="1560079" cy="753997"/>
          </a:xfrm>
          <a:prstGeom prst="rect">
            <a:avLst/>
          </a:prstGeom>
        </p:spPr>
      </p:pic>
      <p:sp>
        <p:nvSpPr>
          <p:cNvPr id="115" name="文本框 5"/>
          <p:cNvSpPr txBox="1"/>
          <p:nvPr/>
        </p:nvSpPr>
        <p:spPr>
          <a:xfrm>
            <a:off x="2575917" y="2564765"/>
            <a:ext cx="1891030" cy="1353185"/>
          </a:xfrm>
          <a:prstGeom prst="rect">
            <a:avLst/>
          </a:prstGeom>
          <a:noFill/>
          <a:ln>
            <a:noFill/>
          </a:ln>
          <a:effectLst/>
        </p:spPr>
        <p:txBody>
          <a:bodyPr wrap="square" rtlCol="0">
            <a:spAutoFit/>
          </a:bodyPr>
          <a:lstStyle/>
          <a:p>
            <a:pPr algn="ctr"/>
            <a:r>
              <a:rPr lang="zh-CN" altLang="en-US" sz="4000" b="1" dirty="0" smtClean="0">
                <a:solidFill>
                  <a:srgbClr val="927F66"/>
                </a:solidFill>
                <a:latin typeface="微软雅黑" panose="020B0503020204020204" charset="-122"/>
                <a:ea typeface="微软雅黑" panose="020B0503020204020204" charset="-122"/>
              </a:rPr>
              <a:t>目</a:t>
            </a:r>
            <a:endParaRPr lang="zh-CN" altLang="en-US" sz="4000" b="1" dirty="0" smtClean="0">
              <a:solidFill>
                <a:srgbClr val="927F66"/>
              </a:solidFill>
              <a:latin typeface="微软雅黑" panose="020B0503020204020204" charset="-122"/>
              <a:ea typeface="微软雅黑" panose="020B0503020204020204" charset="-122"/>
            </a:endParaRPr>
          </a:p>
          <a:p>
            <a:pPr algn="ctr"/>
            <a:r>
              <a:rPr lang="zh-CN" altLang="en-US" sz="4000" b="1" dirty="0" smtClean="0">
                <a:solidFill>
                  <a:srgbClr val="927F66"/>
                </a:solidFill>
                <a:latin typeface="微软雅黑" panose="020B0503020204020204" charset="-122"/>
                <a:ea typeface="微软雅黑" panose="020B0503020204020204" charset="-122"/>
              </a:rPr>
              <a:t>录</a:t>
            </a:r>
            <a:endParaRPr lang="zh-CN" altLang="en-US" sz="4000" b="1" dirty="0" smtClean="0">
              <a:solidFill>
                <a:srgbClr val="927F66"/>
              </a:solidFill>
              <a:latin typeface="微软雅黑" panose="020B0503020204020204" charset="-122"/>
              <a:ea typeface="微软雅黑" panose="020B0503020204020204" charset="-122"/>
            </a:endParaRPr>
          </a:p>
        </p:txBody>
      </p:sp>
      <p:sp>
        <p:nvSpPr>
          <p:cNvPr id="10" name="矩形 9"/>
          <p:cNvSpPr/>
          <p:nvPr/>
        </p:nvSpPr>
        <p:spPr>
          <a:xfrm>
            <a:off x="5347057" y="1913255"/>
            <a:ext cx="828675" cy="3150870"/>
          </a:xfrm>
          <a:prstGeom prst="rect">
            <a:avLst/>
          </a:prstGeom>
        </p:spPr>
        <p:txBody>
          <a:bodyPr vert="eaVert" wrap="square">
            <a:spAutoFit/>
          </a:bodyPr>
          <a:lstStyle/>
          <a:p>
            <a:pPr lvl="0" algn="l" eaLnBrk="1" hangingPunct="1">
              <a:lnSpc>
                <a:spcPct val="150000"/>
              </a:lnSpc>
            </a:pPr>
            <a:r>
              <a:rPr lang="zh-CN" altLang="en-US" sz="2800" dirty="0">
                <a:solidFill>
                  <a:srgbClr val="927F66"/>
                </a:solidFill>
                <a:latin typeface="黑体" panose="02010609060101010101" charset="-122"/>
                <a:ea typeface="黑体" panose="02010609060101010101" charset="-122"/>
              </a:rPr>
              <a:t>一</a:t>
            </a:r>
            <a:r>
              <a:rPr lang="zh-CN" altLang="en-US" sz="2800" dirty="0">
                <a:solidFill>
                  <a:srgbClr val="927F66"/>
                </a:solidFill>
                <a:latin typeface="黑体" panose="02010609060101010101" charset="-122"/>
                <a:ea typeface="黑体" panose="02010609060101010101" charset="-122"/>
                <a:sym typeface="+mn-ea"/>
              </a:rPr>
              <a:t>·睡前故事</a:t>
            </a:r>
            <a:endParaRPr lang="zh-CN" altLang="en-US" sz="2800" dirty="0">
              <a:solidFill>
                <a:srgbClr val="927F66"/>
              </a:solidFill>
              <a:latin typeface="黑体" panose="02010609060101010101" charset="-122"/>
              <a:ea typeface="黑体" panose="02010609060101010101" charset="-122"/>
              <a:sym typeface="+mn-ea"/>
            </a:endParaRPr>
          </a:p>
        </p:txBody>
      </p:sp>
      <p:sp>
        <p:nvSpPr>
          <p:cNvPr id="5" name="矩形 4"/>
          <p:cNvSpPr/>
          <p:nvPr/>
        </p:nvSpPr>
        <p:spPr>
          <a:xfrm>
            <a:off x="6459577" y="1913255"/>
            <a:ext cx="828675" cy="3150870"/>
          </a:xfrm>
          <a:prstGeom prst="rect">
            <a:avLst/>
          </a:prstGeom>
        </p:spPr>
        <p:txBody>
          <a:bodyPr vert="eaVert" wrap="square">
            <a:spAutoFit/>
          </a:bodyPr>
          <a:lstStyle/>
          <a:p>
            <a:pPr lvl="0" algn="l" eaLnBrk="1" hangingPunct="1">
              <a:lnSpc>
                <a:spcPct val="150000"/>
              </a:lnSpc>
            </a:pPr>
            <a:r>
              <a:rPr lang="zh-CN" altLang="en-US" sz="2800" dirty="0">
                <a:solidFill>
                  <a:srgbClr val="927F66"/>
                </a:solidFill>
                <a:latin typeface="黑体" panose="02010609060101010101" charset="-122"/>
                <a:ea typeface="黑体" panose="02010609060101010101" charset="-122"/>
              </a:rPr>
              <a:t>二·盲敲戏剧</a:t>
            </a:r>
            <a:endParaRPr lang="zh-CN" altLang="en-US" sz="2800" dirty="0">
              <a:solidFill>
                <a:srgbClr val="927F66"/>
              </a:solidFill>
              <a:latin typeface="黑体" panose="02010609060101010101" charset="-122"/>
              <a:ea typeface="黑体" panose="02010609060101010101" charset="-122"/>
            </a:endParaRPr>
          </a:p>
        </p:txBody>
      </p:sp>
      <p:sp>
        <p:nvSpPr>
          <p:cNvPr id="6" name="矩形 5"/>
          <p:cNvSpPr/>
          <p:nvPr/>
        </p:nvSpPr>
        <p:spPr>
          <a:xfrm>
            <a:off x="7572097" y="1913255"/>
            <a:ext cx="828675" cy="3150870"/>
          </a:xfrm>
          <a:prstGeom prst="rect">
            <a:avLst/>
          </a:prstGeom>
        </p:spPr>
        <p:txBody>
          <a:bodyPr vert="eaVert" wrap="square">
            <a:spAutoFit/>
          </a:bodyPr>
          <a:lstStyle/>
          <a:p>
            <a:pPr lvl="0" algn="l" eaLnBrk="1" hangingPunct="1">
              <a:lnSpc>
                <a:spcPct val="150000"/>
              </a:lnSpc>
            </a:pPr>
            <a:r>
              <a:rPr lang="zh-CN" altLang="en-US" sz="2800" dirty="0">
                <a:solidFill>
                  <a:srgbClr val="927F66"/>
                </a:solidFill>
                <a:latin typeface="黑体" panose="02010609060101010101" charset="-122"/>
                <a:ea typeface="黑体" panose="02010609060101010101" charset="-122"/>
              </a:rPr>
              <a:t>三·我寻思法</a:t>
            </a:r>
            <a:endParaRPr lang="zh-CN" altLang="en-US" sz="2800" dirty="0">
              <a:solidFill>
                <a:srgbClr val="927F66"/>
              </a:solidFill>
              <a:latin typeface="黑体" panose="02010609060101010101" charset="-122"/>
              <a:ea typeface="黑体" panose="02010609060101010101" charset="-122"/>
            </a:endParaRPr>
          </a:p>
        </p:txBody>
      </p:sp>
      <p:sp>
        <p:nvSpPr>
          <p:cNvPr id="8" name="矩形 7"/>
          <p:cNvSpPr/>
          <p:nvPr/>
        </p:nvSpPr>
        <p:spPr>
          <a:xfrm>
            <a:off x="8684617" y="1913255"/>
            <a:ext cx="828675" cy="3150870"/>
          </a:xfrm>
          <a:prstGeom prst="rect">
            <a:avLst/>
          </a:prstGeom>
        </p:spPr>
        <p:txBody>
          <a:bodyPr vert="eaVert" wrap="square">
            <a:spAutoFit/>
          </a:bodyPr>
          <a:lstStyle/>
          <a:p>
            <a:pPr lvl="0" algn="l" eaLnBrk="1" hangingPunct="1">
              <a:lnSpc>
                <a:spcPct val="150000"/>
              </a:lnSpc>
            </a:pPr>
            <a:r>
              <a:rPr lang="zh-CN" altLang="en-US" sz="2800" dirty="0">
                <a:solidFill>
                  <a:srgbClr val="927F66"/>
                </a:solidFill>
                <a:latin typeface="黑体" panose="02010609060101010101" charset="-122"/>
                <a:ea typeface="黑体" panose="02010609060101010101" charset="-122"/>
              </a:rPr>
              <a:t>四·神圣</a:t>
            </a:r>
            <a:r>
              <a:rPr lang="zh-CN" altLang="en-US" sz="2800" dirty="0">
                <a:solidFill>
                  <a:srgbClr val="927F66"/>
                </a:solidFill>
                <a:latin typeface="黑体" panose="02010609060101010101" charset="-122"/>
                <a:ea typeface="黑体" panose="02010609060101010101" charset="-122"/>
              </a:rPr>
              <a:t>囵教</a:t>
            </a:r>
            <a:endParaRPr lang="zh-CN" altLang="en-US" sz="2800" dirty="0">
              <a:solidFill>
                <a:srgbClr val="927F66"/>
              </a:solidFill>
              <a:latin typeface="黑体" panose="02010609060101010101" charset="-122"/>
              <a:ea typeface="黑体" panose="02010609060101010101" charset="-122"/>
            </a:endParaRPr>
          </a:p>
        </p:txBody>
      </p:sp>
      <p:grpSp>
        <p:nvGrpSpPr>
          <p:cNvPr id="28" name="组合 27"/>
          <p:cNvGrpSpPr/>
          <p:nvPr/>
        </p:nvGrpSpPr>
        <p:grpSpPr>
          <a:xfrm>
            <a:off x="3515033" y="2564765"/>
            <a:ext cx="543400" cy="1681558"/>
            <a:chOff x="3677871" y="2564765"/>
            <a:chExt cx="543400" cy="1681558"/>
          </a:xfrm>
        </p:grpSpPr>
        <p:cxnSp>
          <p:nvCxnSpPr>
            <p:cNvPr id="3" name="直接连接符 2"/>
            <p:cNvCxnSpPr/>
            <p:nvPr/>
          </p:nvCxnSpPr>
          <p:spPr>
            <a:xfrm>
              <a:off x="3766099" y="2564765"/>
              <a:ext cx="442646" cy="0"/>
            </a:xfrm>
            <a:prstGeom prst="line">
              <a:avLst/>
            </a:prstGeom>
            <a:ln w="19050">
              <a:solidFill>
                <a:srgbClr val="927F66"/>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4208745" y="2564765"/>
              <a:ext cx="12526" cy="1681558"/>
            </a:xfrm>
            <a:prstGeom prst="line">
              <a:avLst/>
            </a:prstGeom>
            <a:ln w="19050">
              <a:solidFill>
                <a:srgbClr val="927F66"/>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3684270" y="4246323"/>
              <a:ext cx="524475" cy="0"/>
            </a:xfrm>
            <a:prstGeom prst="line">
              <a:avLst/>
            </a:prstGeom>
            <a:ln w="19050">
              <a:solidFill>
                <a:srgbClr val="927F66"/>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3677871" y="3935721"/>
              <a:ext cx="6399" cy="310602"/>
            </a:xfrm>
            <a:prstGeom prst="line">
              <a:avLst/>
            </a:prstGeom>
            <a:ln w="19050">
              <a:solidFill>
                <a:srgbClr val="927F66"/>
              </a:solidFill>
            </a:ln>
          </p:spPr>
          <p:style>
            <a:lnRef idx="1">
              <a:schemeClr val="accent1"/>
            </a:lnRef>
            <a:fillRef idx="0">
              <a:schemeClr val="accent1"/>
            </a:fillRef>
            <a:effectRef idx="0">
              <a:schemeClr val="accent1"/>
            </a:effectRef>
            <a:fontRef idx="minor">
              <a:schemeClr val="tx1"/>
            </a:fontRef>
          </p:style>
        </p:cxnSp>
      </p:grpSp>
    </p:spTree>
    <p:custDataLst>
      <p:tags r:id="rId4"/>
    </p:custDataLst>
  </p:cSld>
  <p:clrMapOvr>
    <a:masterClrMapping/>
  </p:clrMapOvr>
  <mc:AlternateContent xmlns:mc="http://schemas.openxmlformats.org/markup-compatibility/2006">
    <mc:Choice xmlns:p14="http://schemas.microsoft.com/office/powerpoint/2010/main" Requires="p14">
      <p:transition spd="slow" p14:dur="1600">
        <p14:prism dir="u"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p:cTn id="7" dur="500" fill="hold"/>
                                        <p:tgtEl>
                                          <p:spTgt spid="115"/>
                                        </p:tgtEl>
                                        <p:attrNameLst>
                                          <p:attrName>ppt_w</p:attrName>
                                        </p:attrNameLst>
                                      </p:cBhvr>
                                      <p:tavLst>
                                        <p:tav tm="0">
                                          <p:val>
                                            <p:fltVal val="0"/>
                                          </p:val>
                                        </p:tav>
                                        <p:tav tm="100000">
                                          <p:val>
                                            <p:strVal val="#ppt_w"/>
                                          </p:val>
                                        </p:tav>
                                      </p:tavLst>
                                    </p:anim>
                                    <p:anim calcmode="lin" valueType="num">
                                      <p:cBhvr>
                                        <p:cTn id="8" dur="500" fill="hold"/>
                                        <p:tgtEl>
                                          <p:spTgt spid="11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0" grpId="0"/>
      <p:bldP spid="5" grpId="0"/>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159924" y="140345"/>
            <a:ext cx="1316990" cy="1188720"/>
          </a:xfrm>
          <a:prstGeom prst="rect">
            <a:avLst/>
          </a:prstGeom>
          <a:noFill/>
        </p:spPr>
        <p:txBody>
          <a:bodyPr wrap="none" rtlCol="0">
            <a:spAutoFit/>
          </a:bodyPr>
          <a:lstStyle/>
          <a:p>
            <a:pPr algn="ctr"/>
            <a:r>
              <a:rPr lang="en-US" sz="7200" smtClean="0">
                <a:solidFill>
                  <a:srgbClr val="927F66"/>
                </a:solidFill>
                <a:latin typeface="华文中宋" panose="02010600040101010101" charset="-122"/>
                <a:ea typeface="华文中宋" panose="02010600040101010101" charset="-122"/>
              </a:rPr>
              <a:t>01</a:t>
            </a:r>
            <a:endParaRPr lang="en-US" sz="7200" smtClean="0">
              <a:solidFill>
                <a:srgbClr val="927F66"/>
              </a:solidFill>
              <a:latin typeface="华文中宋" panose="02010600040101010101" charset="-122"/>
              <a:ea typeface="华文中宋" panose="02010600040101010101" charset="-122"/>
            </a:endParaRPr>
          </a:p>
        </p:txBody>
      </p:sp>
      <p:cxnSp>
        <p:nvCxnSpPr>
          <p:cNvPr id="6" name="直接连接符 5"/>
          <p:cNvCxnSpPr/>
          <p:nvPr/>
        </p:nvCxnSpPr>
        <p:spPr>
          <a:xfrm>
            <a:off x="5576570" y="2806065"/>
            <a:ext cx="0" cy="1160145"/>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flipH="1">
            <a:off x="4211320" y="721995"/>
            <a:ext cx="3108960" cy="521970"/>
          </a:xfrm>
          <a:prstGeom prst="rect">
            <a:avLst/>
          </a:prstGeom>
          <a:noFill/>
        </p:spPr>
        <p:txBody>
          <a:bodyPr wrap="square" rtlCol="0">
            <a:spAutoFit/>
          </a:bodyPr>
          <a:lstStyle/>
          <a:p>
            <a:pPr algn="dist"/>
            <a:r>
              <a:rPr lang="zh-CN" altLang="en-US" sz="2800" b="1" smtClean="0">
                <a:solidFill>
                  <a:srgbClr val="927F66"/>
                </a:solidFill>
              </a:rPr>
              <a:t>睡前故事</a:t>
            </a:r>
            <a:endParaRPr lang="zh-CN" altLang="en-US" sz="2800" b="1" smtClean="0">
              <a:solidFill>
                <a:srgbClr val="927F66"/>
              </a:solidFill>
            </a:endParaRPr>
          </a:p>
        </p:txBody>
      </p:sp>
      <p:pic>
        <p:nvPicPr>
          <p:cNvPr id="16" name="图片 15"/>
          <p:cNvPicPr>
            <a:picLocks noChangeAspect="1"/>
          </p:cNvPicPr>
          <p:nvPr/>
        </p:nvPicPr>
        <p:blipFill>
          <a:blip r:embed="rId1" cstate="screen"/>
          <a:stretch>
            <a:fillRect/>
          </a:stretch>
        </p:blipFill>
        <p:spPr>
          <a:xfrm>
            <a:off x="181721" y="713066"/>
            <a:ext cx="1529669" cy="744550"/>
          </a:xfrm>
          <a:prstGeom prst="rect">
            <a:avLst/>
          </a:prstGeom>
        </p:spPr>
      </p:pic>
      <p:grpSp>
        <p:nvGrpSpPr>
          <p:cNvPr id="19" name="组合 18"/>
          <p:cNvGrpSpPr/>
          <p:nvPr/>
        </p:nvGrpSpPr>
        <p:grpSpPr>
          <a:xfrm rot="5400000">
            <a:off x="2397311" y="144026"/>
            <a:ext cx="543400" cy="1681558"/>
            <a:chOff x="3677871" y="2564765"/>
            <a:chExt cx="543400" cy="1681558"/>
          </a:xfrm>
        </p:grpSpPr>
        <p:cxnSp>
          <p:nvCxnSpPr>
            <p:cNvPr id="20" name="直接连接符 19"/>
            <p:cNvCxnSpPr/>
            <p:nvPr/>
          </p:nvCxnSpPr>
          <p:spPr>
            <a:xfrm>
              <a:off x="3766099" y="2564765"/>
              <a:ext cx="442646" cy="0"/>
            </a:xfrm>
            <a:prstGeom prst="line">
              <a:avLst/>
            </a:prstGeom>
            <a:ln w="19050">
              <a:solidFill>
                <a:srgbClr val="927F66"/>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4208745" y="2564765"/>
              <a:ext cx="12526" cy="1681558"/>
            </a:xfrm>
            <a:prstGeom prst="line">
              <a:avLst/>
            </a:prstGeom>
            <a:ln w="19050">
              <a:solidFill>
                <a:srgbClr val="927F66"/>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684270" y="4246323"/>
              <a:ext cx="524475" cy="0"/>
            </a:xfrm>
            <a:prstGeom prst="line">
              <a:avLst/>
            </a:prstGeom>
            <a:ln w="19050">
              <a:solidFill>
                <a:srgbClr val="927F66"/>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3677871" y="3935721"/>
              <a:ext cx="6399" cy="310602"/>
            </a:xfrm>
            <a:prstGeom prst="line">
              <a:avLst/>
            </a:prstGeom>
            <a:ln w="19050">
              <a:solidFill>
                <a:srgbClr val="927F66"/>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361315" y="1623060"/>
            <a:ext cx="5669280" cy="645160"/>
          </a:xfrm>
          <a:prstGeom prst="rect">
            <a:avLst/>
          </a:prstGeom>
          <a:noFill/>
        </p:spPr>
        <p:txBody>
          <a:bodyPr wrap="square" rtlCol="0">
            <a:spAutoFit/>
          </a:bodyPr>
          <a:p>
            <a:r>
              <a:rPr lang="zh-CN" altLang="en-US">
                <a:solidFill>
                  <a:srgbClr val="927F66"/>
                </a:solidFill>
              </a:rPr>
              <a:t>以下是认识论的内容：（省略</a:t>
            </a:r>
            <a:r>
              <a:rPr lang="en-US" altLang="zh-CN">
                <a:solidFill>
                  <a:srgbClr val="927F66"/>
                </a:solidFill>
              </a:rPr>
              <a:t>1</a:t>
            </a:r>
            <a:r>
              <a:rPr lang="en-US" altLang="zh-CN">
                <a:solidFill>
                  <a:srgbClr val="927F66"/>
                </a:solidFill>
              </a:rPr>
              <a:t>7572</a:t>
            </a:r>
            <a:r>
              <a:rPr lang="zh-CN" altLang="en-US">
                <a:solidFill>
                  <a:srgbClr val="927F66"/>
                </a:solidFill>
              </a:rPr>
              <a:t>个字</a:t>
            </a:r>
            <a:r>
              <a:rPr lang="zh-CN" altLang="en-US">
                <a:solidFill>
                  <a:srgbClr val="927F66"/>
                </a:solidFill>
              </a:rPr>
              <a:t>）</a:t>
            </a:r>
            <a:endParaRPr lang="zh-CN" altLang="en-US">
              <a:solidFill>
                <a:srgbClr val="927F66"/>
              </a:solidFill>
            </a:endParaRPr>
          </a:p>
          <a:p>
            <a:r>
              <a:rPr lang="zh-CN" altLang="en-US">
                <a:solidFill>
                  <a:srgbClr val="927F66"/>
                </a:solidFill>
              </a:rPr>
              <a:t>然后接下来是论证过程</a:t>
            </a:r>
            <a:r>
              <a:rPr lang="zh-CN" altLang="en-US">
                <a:solidFill>
                  <a:srgbClr val="927F66"/>
                </a:solidFill>
              </a:rPr>
              <a:t>：</a:t>
            </a:r>
            <a:r>
              <a:rPr lang="zh-CN" altLang="en-US">
                <a:solidFill>
                  <a:srgbClr val="927F66"/>
                </a:solidFill>
              </a:rPr>
              <a:t>总之就是省略很多很多字</a:t>
            </a:r>
            <a:endParaRPr lang="zh-CN" altLang="en-US">
              <a:solidFill>
                <a:srgbClr val="927F66"/>
              </a:solidFill>
            </a:endParaRPr>
          </a:p>
        </p:txBody>
      </p:sp>
      <p:sp>
        <p:nvSpPr>
          <p:cNvPr id="2" name="文本框 1"/>
          <p:cNvSpPr txBox="1"/>
          <p:nvPr/>
        </p:nvSpPr>
        <p:spPr>
          <a:xfrm>
            <a:off x="361315" y="2151380"/>
            <a:ext cx="10800715" cy="1198880"/>
          </a:xfrm>
          <a:prstGeom prst="rect">
            <a:avLst/>
          </a:prstGeom>
          <a:noFill/>
        </p:spPr>
        <p:txBody>
          <a:bodyPr wrap="square" rtlCol="0">
            <a:spAutoFit/>
          </a:bodyPr>
          <a:p>
            <a:r>
              <a:rPr lang="zh-CN" altLang="en-US">
                <a:solidFill>
                  <a:srgbClr val="927F66"/>
                </a:solidFill>
              </a:rPr>
              <a:t>然后是一些好像需要提的轮子：（好的，轮子那就</a:t>
            </a:r>
            <a:r>
              <a:rPr lang="zh-CN" altLang="en-US">
                <a:solidFill>
                  <a:srgbClr val="927F66"/>
                </a:solidFill>
              </a:rPr>
              <a:t>不需要提，全部删除）</a:t>
            </a:r>
            <a:endParaRPr lang="zh-CN" altLang="en-US">
              <a:solidFill>
                <a:srgbClr val="927F66"/>
              </a:solidFill>
            </a:endParaRPr>
          </a:p>
          <a:p>
            <a:endParaRPr lang="zh-CN" altLang="en-US">
              <a:solidFill>
                <a:srgbClr val="927F66"/>
              </a:solidFill>
            </a:endParaRPr>
          </a:p>
          <a:p>
            <a:r>
              <a:rPr lang="zh-CN" altLang="en-US">
                <a:solidFill>
                  <a:srgbClr val="927F66"/>
                </a:solidFill>
              </a:rPr>
              <a:t>接受经验主义的一个教条：我所能够直接把握的就只能是我们心灵中的东西，（二元论嘛</a:t>
            </a:r>
            <a:endParaRPr lang="zh-CN" altLang="en-US">
              <a:solidFill>
                <a:srgbClr val="927F66"/>
              </a:solidFill>
            </a:endParaRPr>
          </a:p>
          <a:p>
            <a:endParaRPr lang="zh-CN" altLang="en-US">
              <a:solidFill>
                <a:srgbClr val="927F66"/>
              </a:solidFill>
            </a:endParaRPr>
          </a:p>
        </p:txBody>
      </p:sp>
      <p:sp>
        <p:nvSpPr>
          <p:cNvPr id="5" name="文本框 4"/>
          <p:cNvSpPr txBox="1"/>
          <p:nvPr/>
        </p:nvSpPr>
        <p:spPr>
          <a:xfrm>
            <a:off x="361315" y="3063240"/>
            <a:ext cx="9587865" cy="5354320"/>
          </a:xfrm>
          <a:prstGeom prst="rect">
            <a:avLst/>
          </a:prstGeom>
          <a:noFill/>
        </p:spPr>
        <p:txBody>
          <a:bodyPr wrap="square" rtlCol="0">
            <a:spAutoFit/>
          </a:bodyPr>
          <a:p>
            <a:r>
              <a:rPr lang="zh-CN" altLang="en-US">
                <a:solidFill>
                  <a:srgbClr val="927F66"/>
                </a:solidFill>
              </a:rPr>
              <a:t>我们只能在通过知道心灵之内的东西来知道心灵外的东西，比如物（或者物自体，或者</a:t>
            </a:r>
            <a:r>
              <a:rPr lang="en-US" altLang="zh-CN">
                <a:solidFill>
                  <a:srgbClr val="927F66"/>
                </a:solidFill>
              </a:rPr>
              <a:t>.......</a:t>
            </a:r>
            <a:r>
              <a:rPr lang="zh-CN" altLang="en-US">
                <a:solidFill>
                  <a:srgbClr val="927F66"/>
                </a:solidFill>
              </a:rPr>
              <a:t>）</a:t>
            </a:r>
            <a:endParaRPr lang="zh-CN" altLang="en-US">
              <a:solidFill>
                <a:srgbClr val="927F66"/>
              </a:solidFill>
            </a:endParaRPr>
          </a:p>
          <a:p>
            <a:r>
              <a:rPr lang="zh-CN" altLang="en-US">
                <a:solidFill>
                  <a:srgbClr val="927F66"/>
                </a:solidFill>
              </a:rPr>
              <a:t>那么需要注意的是著名的</a:t>
            </a:r>
            <a:r>
              <a:rPr lang="en-US" altLang="zh-CN">
                <a:solidFill>
                  <a:srgbClr val="927F66"/>
                </a:solidFill>
              </a:rPr>
              <a:t>xx</a:t>
            </a:r>
            <a:r>
              <a:rPr lang="zh-CN" altLang="en-US">
                <a:solidFill>
                  <a:srgbClr val="927F66"/>
                </a:solidFill>
              </a:rPr>
              <a:t>悖论，关于心灵内的东西，我们有着许多的知识看法规则等等</a:t>
            </a:r>
            <a:endParaRPr lang="zh-CN" altLang="en-US">
              <a:solidFill>
                <a:srgbClr val="927F66"/>
              </a:solidFill>
            </a:endParaRPr>
          </a:p>
          <a:p>
            <a:r>
              <a:rPr lang="zh-CN" altLang="en-US">
                <a:solidFill>
                  <a:srgbClr val="927F66"/>
                </a:solidFill>
              </a:rPr>
              <a:t>但这只是关于心灵内事物的规则（一个国家的法律只在他自己的国土里有效）</a:t>
            </a:r>
            <a:endParaRPr lang="zh-CN" altLang="en-US">
              <a:solidFill>
                <a:srgbClr val="927F66"/>
              </a:solidFill>
            </a:endParaRPr>
          </a:p>
          <a:p>
            <a:endParaRPr lang="zh-CN" altLang="en-US">
              <a:solidFill>
                <a:srgbClr val="927F66"/>
              </a:solidFill>
            </a:endParaRPr>
          </a:p>
          <a:p>
            <a:r>
              <a:rPr lang="zh-CN" altLang="en-US">
                <a:solidFill>
                  <a:srgbClr val="927F66"/>
                </a:solidFill>
              </a:rPr>
              <a:t>对于物自体，我们首先在这样一种意义上得以把握他：他是我们产生心灵中知识的原因（这里不管他</a:t>
            </a:r>
            <a:r>
              <a:rPr lang="zh-CN" altLang="en-US">
                <a:solidFill>
                  <a:srgbClr val="927F66"/>
                </a:solidFill>
              </a:rPr>
              <a:t>是充分条件还是弱化的经验论所持的必要条件）</a:t>
            </a:r>
            <a:endParaRPr lang="zh-CN" altLang="en-US">
              <a:solidFill>
                <a:srgbClr val="927F66"/>
              </a:solidFill>
            </a:endParaRPr>
          </a:p>
          <a:p>
            <a:endParaRPr lang="zh-CN" altLang="en-US">
              <a:solidFill>
                <a:srgbClr val="927F66"/>
              </a:solidFill>
            </a:endParaRPr>
          </a:p>
          <a:p>
            <a:r>
              <a:rPr lang="zh-CN" altLang="en-US">
                <a:solidFill>
                  <a:srgbClr val="927F66"/>
                </a:solidFill>
              </a:rPr>
              <a:t>对于我们所把握的苹果这样一个经验对象来说，暂且不管他是如何从物自体对心灵的投射到</a:t>
            </a:r>
            <a:r>
              <a:rPr lang="zh-CN" altLang="en-US">
                <a:solidFill>
                  <a:srgbClr val="927F66"/>
                </a:solidFill>
              </a:rPr>
              <a:t>形成现在这个</a:t>
            </a:r>
            <a:r>
              <a:rPr lang="en-US" altLang="zh-CN">
                <a:solidFill>
                  <a:srgbClr val="927F66"/>
                </a:solidFill>
              </a:rPr>
              <a:t>“</a:t>
            </a:r>
            <a:r>
              <a:rPr lang="zh-CN" altLang="en-US">
                <a:solidFill>
                  <a:srgbClr val="927F66"/>
                </a:solidFill>
              </a:rPr>
              <a:t>苹果</a:t>
            </a:r>
            <a:r>
              <a:rPr lang="en-US" altLang="zh-CN">
                <a:solidFill>
                  <a:srgbClr val="927F66"/>
                </a:solidFill>
              </a:rPr>
              <a:t>”</a:t>
            </a:r>
            <a:r>
              <a:rPr lang="zh-CN" altLang="en-US">
                <a:solidFill>
                  <a:srgbClr val="927F66"/>
                </a:solidFill>
              </a:rPr>
              <a:t>的（这方面的轮子够多了）</a:t>
            </a:r>
            <a:endParaRPr lang="zh-CN" altLang="en-US">
              <a:solidFill>
                <a:srgbClr val="927F66"/>
              </a:solidFill>
            </a:endParaRPr>
          </a:p>
          <a:p>
            <a:r>
              <a:rPr lang="zh-CN" altLang="en-US">
                <a:solidFill>
                  <a:srgbClr val="927F66"/>
                </a:solidFill>
              </a:rPr>
              <a:t>我们所知道的就是，这个苹果意味着有物自体作为他的原因，仅仅是</a:t>
            </a:r>
            <a:r>
              <a:rPr lang="en-US" altLang="zh-CN">
                <a:solidFill>
                  <a:srgbClr val="927F66"/>
                </a:solidFill>
              </a:rPr>
              <a:t>“</a:t>
            </a:r>
            <a:r>
              <a:rPr lang="zh-CN" altLang="en-US">
                <a:solidFill>
                  <a:srgbClr val="927F66"/>
                </a:solidFill>
              </a:rPr>
              <a:t>有</a:t>
            </a:r>
            <a:r>
              <a:rPr lang="en-US" altLang="zh-CN">
                <a:solidFill>
                  <a:srgbClr val="927F66"/>
                </a:solidFill>
              </a:rPr>
              <a:t>”</a:t>
            </a:r>
            <a:r>
              <a:rPr lang="zh-CN" altLang="en-US">
                <a:solidFill>
                  <a:srgbClr val="927F66"/>
                </a:solidFill>
              </a:rPr>
              <a:t>物自体作为他的原因。至于是几个物自体？形成苹果的全部要素都来自于一个物自体吗？或者是什么样的物自体？这些是不应该也无法</a:t>
            </a:r>
            <a:r>
              <a:rPr lang="zh-CN" altLang="en-US">
                <a:solidFill>
                  <a:srgbClr val="927F66"/>
                </a:solidFill>
              </a:rPr>
              <a:t>讨论的东西，我们并没有依据</a:t>
            </a:r>
            <a:r>
              <a:rPr lang="zh-CN" altLang="en-US">
                <a:solidFill>
                  <a:srgbClr val="927F66"/>
                </a:solidFill>
              </a:rPr>
              <a:t>得出那些知识。</a:t>
            </a:r>
            <a:endParaRPr lang="zh-CN" altLang="en-US">
              <a:solidFill>
                <a:srgbClr val="927F66"/>
              </a:solidFill>
            </a:endParaRPr>
          </a:p>
          <a:p>
            <a:endParaRPr lang="zh-CN" altLang="en-US">
              <a:solidFill>
                <a:srgbClr val="927F66"/>
              </a:solidFill>
            </a:endParaRPr>
          </a:p>
          <a:p>
            <a:endParaRPr lang="zh-CN" altLang="en-US">
              <a:solidFill>
                <a:srgbClr val="927F66"/>
              </a:solidFill>
            </a:endParaRPr>
          </a:p>
          <a:p>
            <a:endParaRPr lang="zh-CN" altLang="en-US">
              <a:solidFill>
                <a:srgbClr val="927F66"/>
              </a:solidFill>
            </a:endParaRPr>
          </a:p>
          <a:p>
            <a:endParaRPr lang="zh-CN" altLang="en-US">
              <a:solidFill>
                <a:srgbClr val="927F66"/>
              </a:solidFill>
            </a:endParaRPr>
          </a:p>
          <a:p>
            <a:endParaRPr lang="zh-CN" altLang="en-US">
              <a:solidFill>
                <a:srgbClr val="927F66"/>
              </a:solidFill>
            </a:endParaRPr>
          </a:p>
          <a:p>
            <a:endParaRPr lang="zh-CN" altLang="en-US">
              <a:solidFill>
                <a:srgbClr val="927F66"/>
              </a:solidFill>
            </a:endParaRPr>
          </a:p>
          <a:p>
            <a:endParaRPr lang="zh-CN" altLang="en-US">
              <a:solidFill>
                <a:srgbClr val="927F66"/>
              </a:solidFill>
            </a:endParaRPr>
          </a:p>
        </p:txBody>
      </p:sp>
    </p:spTree>
    <p:custDataLst>
      <p:tags r:id="rId2"/>
    </p:custData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66370" y="1209675"/>
            <a:ext cx="8629015" cy="4831080"/>
          </a:xfrm>
          <a:prstGeom prst="rect">
            <a:avLst/>
          </a:prstGeom>
          <a:noFill/>
        </p:spPr>
        <p:txBody>
          <a:bodyPr wrap="square" rtlCol="0">
            <a:spAutoFit/>
          </a:bodyPr>
          <a:p>
            <a:r>
              <a:rPr lang="zh-CN" altLang="en-US">
                <a:solidFill>
                  <a:srgbClr val="927F66"/>
                </a:solidFill>
              </a:rPr>
              <a:t>这里有一个重要的🔨</a:t>
            </a:r>
            <a:r>
              <a:rPr lang="zh-CN" altLang="en-US">
                <a:solidFill>
                  <a:srgbClr val="927F66"/>
                </a:solidFill>
              </a:rPr>
              <a:t>：</a:t>
            </a:r>
            <a:r>
              <a:rPr lang="zh-CN" altLang="en-US" b="1">
                <a:solidFill>
                  <a:srgbClr val="927F66"/>
                </a:solidFill>
              </a:rPr>
              <a:t>组合</a:t>
            </a:r>
            <a:endParaRPr lang="zh-CN" altLang="en-US" b="1">
              <a:solidFill>
                <a:srgbClr val="927F66"/>
              </a:solidFill>
            </a:endParaRPr>
          </a:p>
          <a:p>
            <a:r>
              <a:rPr lang="zh-CN" altLang="en-US">
                <a:solidFill>
                  <a:srgbClr val="927F66"/>
                </a:solidFill>
              </a:rPr>
              <a:t>物自体是我们知识的原因，但是原因并不只是之前所说的那种</a:t>
            </a:r>
            <a:r>
              <a:rPr lang="zh-CN" altLang="en-US">
                <a:solidFill>
                  <a:srgbClr val="927F66"/>
                </a:solidFill>
              </a:rPr>
              <a:t>物自体，</a:t>
            </a:r>
            <a:endParaRPr lang="zh-CN" altLang="en-US">
              <a:solidFill>
                <a:srgbClr val="927F66"/>
              </a:solidFill>
            </a:endParaRPr>
          </a:p>
          <a:p>
            <a:r>
              <a:rPr lang="zh-CN" altLang="en-US">
                <a:solidFill>
                  <a:srgbClr val="927F66"/>
                </a:solidFill>
              </a:rPr>
              <a:t>无论我们是不是需要借助我们自己先天综合能力来和物自体投射在心灵中的东西一起形成知识，从而我们也作为一种特殊的物自体。</a:t>
            </a:r>
            <a:endParaRPr lang="zh-CN" altLang="en-US">
              <a:solidFill>
                <a:srgbClr val="927F66"/>
              </a:solidFill>
            </a:endParaRPr>
          </a:p>
          <a:p>
            <a:endParaRPr lang="zh-CN" altLang="en-US">
              <a:solidFill>
                <a:srgbClr val="927F66"/>
              </a:solidFill>
            </a:endParaRPr>
          </a:p>
          <a:p>
            <a:r>
              <a:rPr lang="zh-CN" altLang="en-US">
                <a:solidFill>
                  <a:srgbClr val="927F66"/>
                </a:solidFill>
              </a:rPr>
              <a:t>作为被投射的舞台本身，我们就足以被称为一种物自体，一种原因了</a:t>
            </a:r>
            <a:r>
              <a:rPr lang="zh-CN" altLang="en-US">
                <a:solidFill>
                  <a:srgbClr val="927F66"/>
                </a:solidFill>
              </a:rPr>
              <a:t>。</a:t>
            </a:r>
            <a:endParaRPr lang="zh-CN" altLang="en-US">
              <a:solidFill>
                <a:srgbClr val="927F66"/>
              </a:solidFill>
            </a:endParaRPr>
          </a:p>
          <a:p>
            <a:endParaRPr lang="zh-CN" altLang="en-US">
              <a:solidFill>
                <a:srgbClr val="927F66"/>
              </a:solidFill>
            </a:endParaRPr>
          </a:p>
          <a:p>
            <a:r>
              <a:rPr lang="zh-CN" altLang="en-US">
                <a:solidFill>
                  <a:srgbClr val="927F66"/>
                </a:solidFill>
              </a:rPr>
              <a:t>对于某些感知，譬如红色，红色并不只依赖我们之外的物自体而成为</a:t>
            </a:r>
            <a:r>
              <a:rPr lang="en-US" altLang="zh-CN">
                <a:solidFill>
                  <a:srgbClr val="927F66"/>
                </a:solidFill>
              </a:rPr>
              <a:t>“</a:t>
            </a:r>
            <a:r>
              <a:rPr lang="zh-CN" altLang="en-US">
                <a:solidFill>
                  <a:srgbClr val="927F66"/>
                </a:solidFill>
              </a:rPr>
              <a:t>红色</a:t>
            </a:r>
            <a:r>
              <a:rPr lang="en-US" altLang="zh-CN">
                <a:solidFill>
                  <a:srgbClr val="927F66"/>
                </a:solidFill>
              </a:rPr>
              <a:t>”</a:t>
            </a:r>
            <a:r>
              <a:rPr lang="zh-CN" altLang="en-US">
                <a:solidFill>
                  <a:srgbClr val="927F66"/>
                </a:solidFill>
              </a:rPr>
              <a:t>，</a:t>
            </a:r>
            <a:endParaRPr lang="zh-CN" altLang="en-US">
              <a:solidFill>
                <a:srgbClr val="927F66"/>
              </a:solidFill>
            </a:endParaRPr>
          </a:p>
          <a:p>
            <a:r>
              <a:rPr lang="zh-CN" altLang="en-US">
                <a:solidFill>
                  <a:srgbClr val="927F66"/>
                </a:solidFill>
              </a:rPr>
              <a:t>只有当我</a:t>
            </a:r>
            <a:r>
              <a:rPr lang="en-US" altLang="zh-CN">
                <a:solidFill>
                  <a:srgbClr val="927F66"/>
                </a:solidFill>
              </a:rPr>
              <a:t>+</a:t>
            </a:r>
            <a:r>
              <a:rPr lang="zh-CN" altLang="en-US">
                <a:solidFill>
                  <a:srgbClr val="927F66"/>
                </a:solidFill>
              </a:rPr>
              <a:t>某才是红色，而另一种情形下，德川</a:t>
            </a:r>
            <a:r>
              <a:rPr lang="en-US" altLang="zh-CN">
                <a:solidFill>
                  <a:srgbClr val="927F66"/>
                </a:solidFill>
              </a:rPr>
              <a:t>+</a:t>
            </a:r>
            <a:r>
              <a:rPr lang="zh-CN" altLang="en-US">
                <a:solidFill>
                  <a:srgbClr val="927F66"/>
                </a:solidFill>
              </a:rPr>
              <a:t>某可能是绿色，即使我们同样的使用</a:t>
            </a:r>
            <a:r>
              <a:rPr lang="en-US" altLang="zh-CN">
                <a:solidFill>
                  <a:srgbClr val="927F66"/>
                </a:solidFill>
              </a:rPr>
              <a:t>“</a:t>
            </a:r>
            <a:r>
              <a:rPr lang="zh-CN" altLang="en-US">
                <a:solidFill>
                  <a:srgbClr val="927F66"/>
                </a:solidFill>
              </a:rPr>
              <a:t>红色</a:t>
            </a:r>
            <a:r>
              <a:rPr lang="en-US" altLang="zh-CN">
                <a:solidFill>
                  <a:srgbClr val="927F66"/>
                </a:solidFill>
              </a:rPr>
              <a:t>”</a:t>
            </a:r>
            <a:r>
              <a:rPr lang="zh-CN" altLang="en-US">
                <a:solidFill>
                  <a:srgbClr val="927F66"/>
                </a:solidFill>
              </a:rPr>
              <a:t>的字符来标记他。</a:t>
            </a:r>
            <a:endParaRPr lang="en-US" altLang="zh-CN">
              <a:solidFill>
                <a:srgbClr val="927F66"/>
              </a:solidFill>
            </a:endParaRPr>
          </a:p>
          <a:p>
            <a:r>
              <a:rPr lang="zh-CN" altLang="en-US">
                <a:solidFill>
                  <a:srgbClr val="927F66"/>
                </a:solidFill>
              </a:rPr>
              <a:t>这里把我和某这个对子称之为</a:t>
            </a:r>
            <a:r>
              <a:rPr lang="zh-CN" altLang="en-US" sz="2000" b="1">
                <a:solidFill>
                  <a:srgbClr val="927F66"/>
                </a:solidFill>
              </a:rPr>
              <a:t>组合，</a:t>
            </a:r>
            <a:r>
              <a:rPr lang="zh-CN" altLang="en-US">
                <a:solidFill>
                  <a:srgbClr val="927F66"/>
                </a:solidFill>
              </a:rPr>
              <a:t>而之前所说的作为感知的红色就是依赖于这个组合而存在的。</a:t>
            </a:r>
            <a:endParaRPr lang="zh-CN" altLang="en-US">
              <a:solidFill>
                <a:srgbClr val="927F66"/>
              </a:solidFill>
            </a:endParaRPr>
          </a:p>
          <a:p>
            <a:r>
              <a:rPr lang="zh-CN" altLang="en-US">
                <a:solidFill>
                  <a:srgbClr val="927F66"/>
                </a:solidFill>
              </a:rPr>
              <a:t>如果我们把红色称作属性，那么也就是说有眼疾者和无眼疾者所看到的是同等</a:t>
            </a:r>
            <a:r>
              <a:rPr lang="en-US" altLang="zh-CN">
                <a:solidFill>
                  <a:srgbClr val="927F66"/>
                </a:solidFill>
              </a:rPr>
              <a:t>“</a:t>
            </a:r>
            <a:r>
              <a:rPr lang="zh-CN" altLang="en-US">
                <a:solidFill>
                  <a:srgbClr val="927F66"/>
                </a:solidFill>
              </a:rPr>
              <a:t>真实</a:t>
            </a:r>
            <a:r>
              <a:rPr lang="en-US" altLang="zh-CN">
                <a:solidFill>
                  <a:srgbClr val="927F66"/>
                </a:solidFill>
              </a:rPr>
              <a:t>”</a:t>
            </a:r>
            <a:r>
              <a:rPr lang="zh-CN" altLang="en-US">
                <a:solidFill>
                  <a:srgbClr val="927F66"/>
                </a:solidFill>
              </a:rPr>
              <a:t>的世界。</a:t>
            </a:r>
            <a:endParaRPr lang="zh-CN" altLang="en-US">
              <a:solidFill>
                <a:srgbClr val="927F66"/>
              </a:solidFill>
            </a:endParaRPr>
          </a:p>
          <a:p>
            <a:r>
              <a:rPr lang="zh-CN" altLang="en-US">
                <a:solidFill>
                  <a:srgbClr val="927F66"/>
                </a:solidFill>
              </a:rPr>
              <a:t>基于组合的概念，无论我们要得到关于什么的感知，都首先要形成与之对应的</a:t>
            </a:r>
            <a:r>
              <a:rPr lang="zh-CN" altLang="en-US">
                <a:solidFill>
                  <a:srgbClr val="927F66"/>
                </a:solidFill>
              </a:rPr>
              <a:t>组合，</a:t>
            </a:r>
            <a:endParaRPr lang="zh-CN" altLang="en-US">
              <a:solidFill>
                <a:srgbClr val="927F66"/>
              </a:solidFill>
            </a:endParaRPr>
          </a:p>
          <a:p>
            <a:r>
              <a:rPr lang="zh-CN" altLang="en-US">
                <a:solidFill>
                  <a:srgbClr val="927F66"/>
                </a:solidFill>
              </a:rPr>
              <a:t>譬如</a:t>
            </a:r>
            <a:r>
              <a:rPr lang="en-US" altLang="zh-CN">
                <a:solidFill>
                  <a:srgbClr val="927F66"/>
                </a:solidFill>
              </a:rPr>
              <a:t>A</a:t>
            </a:r>
            <a:r>
              <a:rPr lang="zh-CN" altLang="en-US" sz="1600">
                <a:solidFill>
                  <a:srgbClr val="927F66"/>
                </a:solidFill>
              </a:rPr>
              <a:t>（俺）</a:t>
            </a:r>
            <a:r>
              <a:rPr lang="en-US" altLang="zh-CN">
                <a:solidFill>
                  <a:srgbClr val="927F66"/>
                </a:solidFill>
              </a:rPr>
              <a:t>B</a:t>
            </a:r>
            <a:r>
              <a:rPr lang="zh-CN" altLang="en-US" sz="1600">
                <a:solidFill>
                  <a:srgbClr val="927F66"/>
                </a:solidFill>
              </a:rPr>
              <a:t>（物）</a:t>
            </a:r>
            <a:r>
              <a:rPr lang="zh-CN" altLang="en-US">
                <a:solidFill>
                  <a:srgbClr val="927F66"/>
                </a:solidFill>
              </a:rPr>
              <a:t>，也就是主客关系。</a:t>
            </a:r>
            <a:endParaRPr lang="zh-CN" altLang="en-US">
              <a:solidFill>
                <a:srgbClr val="927F66"/>
              </a:solidFill>
            </a:endParaRPr>
          </a:p>
          <a:p>
            <a:endParaRPr lang="en-US" altLang="zh-CN">
              <a:solidFill>
                <a:srgbClr val="927F66"/>
              </a:solidFill>
            </a:endParaRPr>
          </a:p>
        </p:txBody>
      </p:sp>
      <p:sp>
        <p:nvSpPr>
          <p:cNvPr id="6" name="文本框 5"/>
          <p:cNvSpPr txBox="1"/>
          <p:nvPr/>
        </p:nvSpPr>
        <p:spPr>
          <a:xfrm>
            <a:off x="385445" y="295275"/>
            <a:ext cx="5143500" cy="706755"/>
          </a:xfrm>
          <a:prstGeom prst="rect">
            <a:avLst/>
          </a:prstGeom>
          <a:noFill/>
        </p:spPr>
        <p:txBody>
          <a:bodyPr wrap="square" rtlCol="0">
            <a:spAutoFit/>
          </a:bodyPr>
          <a:p>
            <a:r>
              <a:rPr lang="zh-CN" altLang="en-US" sz="4000">
                <a:solidFill>
                  <a:srgbClr val="927F66"/>
                </a:solidFill>
              </a:rPr>
              <a:t>组合</a:t>
            </a:r>
            <a:endParaRPr lang="zh-CN" altLang="en-US" sz="4000">
              <a:solidFill>
                <a:srgbClr val="927F66"/>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927F66"/>
                </a:solidFill>
              </a:rPr>
              <a:t>组合（补充）</a:t>
            </a:r>
            <a:endParaRPr lang="zh-CN" altLang="en-US">
              <a:solidFill>
                <a:srgbClr val="927F66"/>
              </a:solidFill>
            </a:endParaRPr>
          </a:p>
        </p:txBody>
      </p:sp>
      <p:sp>
        <p:nvSpPr>
          <p:cNvPr id="3" name="内容占位符 2"/>
          <p:cNvSpPr>
            <a:spLocks noGrp="1"/>
          </p:cNvSpPr>
          <p:nvPr>
            <p:ph idx="1"/>
          </p:nvPr>
        </p:nvSpPr>
        <p:spPr>
          <a:xfrm>
            <a:off x="838200" y="1825625"/>
            <a:ext cx="10515600" cy="5032375"/>
          </a:xfrm>
        </p:spPr>
        <p:txBody>
          <a:bodyPr>
            <a:normAutofit lnSpcReduction="10000"/>
          </a:bodyPr>
          <a:p>
            <a:r>
              <a:rPr lang="zh-CN" altLang="en-US" sz="1800">
                <a:solidFill>
                  <a:srgbClr val="927F66"/>
                </a:solidFill>
              </a:rPr>
              <a:t>既然对于任何一个属性或者认知，我们都知道</a:t>
            </a:r>
            <a:r>
              <a:rPr lang="en-US" altLang="zh-CN" sz="1800">
                <a:solidFill>
                  <a:srgbClr val="927F66"/>
                </a:solidFill>
              </a:rPr>
              <a:t>“</a:t>
            </a:r>
            <a:r>
              <a:rPr lang="zh-CN" altLang="en-US" sz="1800">
                <a:solidFill>
                  <a:srgbClr val="927F66"/>
                </a:solidFill>
              </a:rPr>
              <a:t>有</a:t>
            </a:r>
            <a:r>
              <a:rPr lang="en-US" altLang="zh-CN" sz="1800">
                <a:solidFill>
                  <a:srgbClr val="927F66"/>
                </a:solidFill>
              </a:rPr>
              <a:t>”</a:t>
            </a:r>
            <a:r>
              <a:rPr lang="zh-CN" altLang="en-US" sz="1800">
                <a:solidFill>
                  <a:srgbClr val="927F66"/>
                </a:solidFill>
              </a:rPr>
              <a:t>物自体作为他们的原因，而实际上是以组合的形式得以存在</a:t>
            </a:r>
            <a:endParaRPr lang="zh-CN" altLang="en-US" sz="1800">
              <a:solidFill>
                <a:srgbClr val="927F66"/>
              </a:solidFill>
            </a:endParaRPr>
          </a:p>
          <a:p>
            <a:r>
              <a:rPr lang="zh-CN" altLang="en-US" sz="1800">
                <a:solidFill>
                  <a:srgbClr val="927F66"/>
                </a:solidFill>
              </a:rPr>
              <a:t>虽然我们无从得知关于物自体的具体知识，但我们仍然能设想这种一种情况</a:t>
            </a:r>
            <a:endParaRPr lang="zh-CN" altLang="en-US" sz="1800">
              <a:solidFill>
                <a:srgbClr val="927F66"/>
              </a:solidFill>
            </a:endParaRPr>
          </a:p>
          <a:p>
            <a:r>
              <a:rPr lang="zh-CN" altLang="en-US" sz="1800">
                <a:solidFill>
                  <a:srgbClr val="927F66"/>
                </a:solidFill>
              </a:rPr>
              <a:t>依赖组合</a:t>
            </a:r>
            <a:r>
              <a:rPr lang="en-US" altLang="zh-CN" sz="1800">
                <a:solidFill>
                  <a:srgbClr val="927F66"/>
                </a:solidFill>
              </a:rPr>
              <a:t>AB</a:t>
            </a:r>
            <a:r>
              <a:rPr lang="zh-CN" altLang="en-US" sz="1800">
                <a:solidFill>
                  <a:srgbClr val="927F66"/>
                </a:solidFill>
              </a:rPr>
              <a:t>和</a:t>
            </a:r>
            <a:r>
              <a:rPr lang="en-US" altLang="zh-CN" sz="1800">
                <a:solidFill>
                  <a:srgbClr val="927F66"/>
                </a:solidFill>
              </a:rPr>
              <a:t>AC</a:t>
            </a:r>
            <a:r>
              <a:rPr lang="zh-CN" altLang="en-US" sz="1800">
                <a:solidFill>
                  <a:srgbClr val="927F66"/>
                </a:solidFill>
              </a:rPr>
              <a:t>所存在的属性是不同的，也就是说具有存在多种或者多个物自体的可能</a:t>
            </a:r>
            <a:endParaRPr lang="zh-CN" altLang="en-US" sz="1800">
              <a:solidFill>
                <a:srgbClr val="927F66"/>
              </a:solidFill>
            </a:endParaRPr>
          </a:p>
          <a:p>
            <a:r>
              <a:rPr lang="zh-CN" altLang="en-US" sz="1800">
                <a:solidFill>
                  <a:srgbClr val="927F66"/>
                </a:solidFill>
              </a:rPr>
              <a:t>（也可能是另一种情况，但并不影响）</a:t>
            </a:r>
            <a:endParaRPr lang="zh-CN" altLang="en-US" sz="1800">
              <a:solidFill>
                <a:srgbClr val="927F66"/>
              </a:solidFill>
            </a:endParaRPr>
          </a:p>
          <a:p>
            <a:r>
              <a:rPr lang="zh-CN" altLang="en-US" sz="1800">
                <a:solidFill>
                  <a:srgbClr val="927F66"/>
                </a:solidFill>
              </a:rPr>
              <a:t>我们可以</a:t>
            </a:r>
            <a:r>
              <a:rPr lang="zh-CN" altLang="en-US" sz="1400">
                <a:solidFill>
                  <a:srgbClr val="927F66"/>
                </a:solidFill>
              </a:rPr>
              <a:t>（必须可以！故事嘛）</a:t>
            </a:r>
            <a:r>
              <a:rPr lang="zh-CN" altLang="en-US" sz="1800">
                <a:solidFill>
                  <a:srgbClr val="927F66"/>
                </a:solidFill>
              </a:rPr>
              <a:t>假想那种情况为存在物自体</a:t>
            </a:r>
            <a:r>
              <a:rPr lang="en-US" altLang="zh-CN" sz="1800">
                <a:solidFill>
                  <a:srgbClr val="927F66"/>
                </a:solidFill>
              </a:rPr>
              <a:t>B</a:t>
            </a:r>
            <a:r>
              <a:rPr lang="zh-CN" altLang="en-US" sz="1800">
                <a:solidFill>
                  <a:srgbClr val="927F66"/>
                </a:solidFill>
              </a:rPr>
              <a:t>、</a:t>
            </a:r>
            <a:r>
              <a:rPr lang="en-US" altLang="zh-CN" sz="1800">
                <a:solidFill>
                  <a:srgbClr val="927F66"/>
                </a:solidFill>
              </a:rPr>
              <a:t>C</a:t>
            </a:r>
            <a:r>
              <a:rPr lang="zh-CN" altLang="en-US" sz="1800">
                <a:solidFill>
                  <a:srgbClr val="927F66"/>
                </a:solidFill>
              </a:rPr>
              <a:t>、</a:t>
            </a:r>
            <a:r>
              <a:rPr lang="en-US" altLang="zh-CN" sz="1800">
                <a:solidFill>
                  <a:srgbClr val="927F66"/>
                </a:solidFill>
              </a:rPr>
              <a:t>D</a:t>
            </a:r>
            <a:r>
              <a:rPr lang="zh-CN" altLang="en-US" sz="1800">
                <a:solidFill>
                  <a:srgbClr val="927F66"/>
                </a:solidFill>
              </a:rPr>
              <a:t>，也可以设想这样一种情况，我们与</a:t>
            </a:r>
            <a:r>
              <a:rPr lang="en-US" altLang="zh-CN" sz="1800">
                <a:solidFill>
                  <a:srgbClr val="927F66"/>
                </a:solidFill>
              </a:rPr>
              <a:t>B</a:t>
            </a:r>
            <a:r>
              <a:rPr lang="zh-CN" altLang="en-US" sz="1800">
                <a:solidFill>
                  <a:srgbClr val="927F66"/>
                </a:solidFill>
              </a:rPr>
              <a:t>、</a:t>
            </a:r>
            <a:r>
              <a:rPr lang="en-US" altLang="zh-CN" sz="1800">
                <a:solidFill>
                  <a:srgbClr val="927F66"/>
                </a:solidFill>
              </a:rPr>
              <a:t>C</a:t>
            </a:r>
            <a:r>
              <a:rPr lang="zh-CN" altLang="en-US" sz="1800">
                <a:solidFill>
                  <a:srgbClr val="927F66"/>
                </a:solidFill>
              </a:rPr>
              <a:t>构成组合，即组合</a:t>
            </a:r>
            <a:r>
              <a:rPr lang="en-US" altLang="zh-CN" sz="1800">
                <a:solidFill>
                  <a:srgbClr val="927F66"/>
                </a:solidFill>
              </a:rPr>
              <a:t>ABC</a:t>
            </a:r>
            <a:r>
              <a:rPr lang="zh-CN" altLang="en-US" sz="1800">
                <a:solidFill>
                  <a:srgbClr val="927F66"/>
                </a:solidFill>
              </a:rPr>
              <a:t>，那么</a:t>
            </a:r>
            <a:r>
              <a:rPr lang="zh-CN" altLang="en-US" sz="1800">
                <a:solidFill>
                  <a:srgbClr val="927F66"/>
                </a:solidFill>
              </a:rPr>
              <a:t>对于这里的</a:t>
            </a:r>
            <a:r>
              <a:rPr lang="en-US" altLang="zh-CN" sz="1800">
                <a:solidFill>
                  <a:srgbClr val="927F66"/>
                </a:solidFill>
              </a:rPr>
              <a:t>A</a:t>
            </a:r>
            <a:r>
              <a:rPr lang="zh-CN" altLang="en-US" sz="1800">
                <a:solidFill>
                  <a:srgbClr val="927F66"/>
                </a:solidFill>
              </a:rPr>
              <a:t>而言而言</a:t>
            </a:r>
            <a:r>
              <a:rPr lang="zh-CN" altLang="en-US" sz="1800">
                <a:solidFill>
                  <a:srgbClr val="927F66"/>
                </a:solidFill>
              </a:rPr>
              <a:t>客体就是</a:t>
            </a:r>
            <a:r>
              <a:rPr lang="en-US" altLang="zh-CN" sz="1800">
                <a:solidFill>
                  <a:srgbClr val="927F66"/>
                </a:solidFill>
              </a:rPr>
              <a:t>BC</a:t>
            </a:r>
            <a:r>
              <a:rPr lang="zh-CN" altLang="en-US" sz="1800">
                <a:solidFill>
                  <a:srgbClr val="927F66"/>
                </a:solidFill>
              </a:rPr>
              <a:t>。</a:t>
            </a:r>
            <a:endParaRPr lang="zh-CN" altLang="en-US" sz="1800">
              <a:solidFill>
                <a:srgbClr val="927F66"/>
              </a:solidFill>
            </a:endParaRPr>
          </a:p>
          <a:p>
            <a:r>
              <a:rPr lang="zh-CN" altLang="en-US" sz="1800">
                <a:solidFill>
                  <a:srgbClr val="927F66"/>
                </a:solidFill>
              </a:rPr>
              <a:t>我们把包含着</a:t>
            </a:r>
            <a:r>
              <a:rPr lang="en-US" altLang="zh-CN" sz="1800">
                <a:solidFill>
                  <a:srgbClr val="927F66"/>
                </a:solidFill>
              </a:rPr>
              <a:t>B</a:t>
            </a:r>
            <a:r>
              <a:rPr lang="zh-CN" altLang="en-US" sz="1800">
                <a:solidFill>
                  <a:srgbClr val="927F66"/>
                </a:solidFill>
              </a:rPr>
              <a:t>与</a:t>
            </a:r>
            <a:r>
              <a:rPr lang="en-US" altLang="zh-CN" sz="1800">
                <a:solidFill>
                  <a:srgbClr val="927F66"/>
                </a:solidFill>
              </a:rPr>
              <a:t>C</a:t>
            </a:r>
            <a:r>
              <a:rPr lang="zh-CN" altLang="en-US" sz="1800">
                <a:solidFill>
                  <a:srgbClr val="927F66"/>
                </a:solidFill>
              </a:rPr>
              <a:t>的组合</a:t>
            </a:r>
            <a:r>
              <a:rPr lang="en-US" altLang="zh-CN" sz="1800">
                <a:solidFill>
                  <a:srgbClr val="927F66"/>
                </a:solidFill>
              </a:rPr>
              <a:t>ABC</a:t>
            </a:r>
            <a:r>
              <a:rPr lang="zh-CN" altLang="en-US" sz="1800">
                <a:solidFill>
                  <a:srgbClr val="927F66"/>
                </a:solidFill>
              </a:rPr>
              <a:t>称之为更高一级的组合</a:t>
            </a:r>
            <a:r>
              <a:rPr lang="zh-CN" altLang="en-US" sz="1400">
                <a:solidFill>
                  <a:srgbClr val="927F66"/>
                </a:solidFill>
              </a:rPr>
              <a:t>（相对于组合</a:t>
            </a:r>
            <a:r>
              <a:rPr lang="en-US" altLang="zh-CN" sz="1400">
                <a:solidFill>
                  <a:srgbClr val="927F66"/>
                </a:solidFill>
              </a:rPr>
              <a:t>B</a:t>
            </a:r>
            <a:r>
              <a:rPr lang="zh-CN" altLang="en-US" sz="1400">
                <a:solidFill>
                  <a:srgbClr val="927F66"/>
                </a:solidFill>
              </a:rPr>
              <a:t>和</a:t>
            </a:r>
            <a:r>
              <a:rPr lang="en-US" altLang="zh-CN" sz="1400">
                <a:solidFill>
                  <a:srgbClr val="927F66"/>
                </a:solidFill>
              </a:rPr>
              <a:t>C</a:t>
            </a:r>
            <a:r>
              <a:rPr lang="zh-CN" altLang="en-US" sz="1400">
                <a:solidFill>
                  <a:srgbClr val="927F66"/>
                </a:solidFill>
              </a:rPr>
              <a:t>）。</a:t>
            </a:r>
            <a:endParaRPr lang="zh-CN" altLang="en-US" sz="1400">
              <a:solidFill>
                <a:srgbClr val="927F66"/>
              </a:solidFill>
            </a:endParaRPr>
          </a:p>
          <a:p>
            <a:r>
              <a:rPr lang="zh-CN" altLang="en-US" sz="1800">
                <a:solidFill>
                  <a:srgbClr val="927F66"/>
                </a:solidFill>
              </a:rPr>
              <a:t>由于主体和客体并不能是同一个组合子，也就是不能形成</a:t>
            </a:r>
            <a:r>
              <a:rPr lang="en-US" altLang="zh-CN" sz="1800">
                <a:solidFill>
                  <a:srgbClr val="927F66"/>
                </a:solidFill>
              </a:rPr>
              <a:t>AA</a:t>
            </a:r>
            <a:r>
              <a:rPr lang="zh-CN" altLang="en-US" sz="1800">
                <a:solidFill>
                  <a:srgbClr val="927F66"/>
                </a:solidFill>
              </a:rPr>
              <a:t>，我们可以得到一下两条基本原则</a:t>
            </a:r>
            <a:endParaRPr lang="zh-CN" altLang="en-US" sz="1800">
              <a:solidFill>
                <a:srgbClr val="927F66"/>
              </a:solidFill>
            </a:endParaRPr>
          </a:p>
          <a:p>
            <a:r>
              <a:rPr lang="en-US" altLang="zh-CN" sz="1800">
                <a:solidFill>
                  <a:srgbClr val="927F66"/>
                </a:solidFill>
              </a:rPr>
              <a:t>1 </a:t>
            </a:r>
            <a:r>
              <a:rPr lang="zh-CN" altLang="en-US" sz="1800">
                <a:solidFill>
                  <a:srgbClr val="927F66"/>
                </a:solidFill>
              </a:rPr>
              <a:t>对于一个组合或者说一个组合子</a:t>
            </a:r>
            <a:r>
              <a:rPr lang="zh-CN" altLang="en-US" sz="1400">
                <a:solidFill>
                  <a:srgbClr val="927F66"/>
                </a:solidFill>
              </a:rPr>
              <a:t>（也就是</a:t>
            </a:r>
            <a:r>
              <a:rPr lang="en-US" altLang="zh-CN" sz="1400">
                <a:solidFill>
                  <a:srgbClr val="927F66"/>
                </a:solidFill>
              </a:rPr>
              <a:t>A</a:t>
            </a:r>
            <a:r>
              <a:rPr lang="zh-CN" altLang="en-US" sz="1400">
                <a:solidFill>
                  <a:srgbClr val="927F66"/>
                </a:solidFill>
              </a:rPr>
              <a:t>，当然我们并不能真正知道某个</a:t>
            </a:r>
            <a:r>
              <a:rPr lang="en-US" altLang="zh-CN" sz="1400">
                <a:solidFill>
                  <a:srgbClr val="927F66"/>
                </a:solidFill>
              </a:rPr>
              <a:t>xx</a:t>
            </a:r>
            <a:r>
              <a:rPr lang="zh-CN" altLang="en-US" sz="1400">
                <a:solidFill>
                  <a:srgbClr val="927F66"/>
                </a:solidFill>
              </a:rPr>
              <a:t>应该是组合还是组合子，所以下面统称为组合</a:t>
            </a:r>
            <a:r>
              <a:rPr lang="zh-CN" altLang="en-US" sz="1400">
                <a:solidFill>
                  <a:srgbClr val="927F66"/>
                </a:solidFill>
              </a:rPr>
              <a:t>）来说，</a:t>
            </a:r>
            <a:r>
              <a:rPr lang="zh-CN" altLang="en-US" sz="1800">
                <a:solidFill>
                  <a:srgbClr val="927F66"/>
                </a:solidFill>
              </a:rPr>
              <a:t>包含着他的更高一级的组合对于他是无意义的，因为组合子</a:t>
            </a:r>
            <a:r>
              <a:rPr lang="en-US" altLang="zh-CN" sz="1800">
                <a:solidFill>
                  <a:srgbClr val="927F66"/>
                </a:solidFill>
              </a:rPr>
              <a:t>A</a:t>
            </a:r>
            <a:r>
              <a:rPr lang="zh-CN" altLang="en-US" sz="1800">
                <a:solidFill>
                  <a:srgbClr val="927F66"/>
                </a:solidFill>
              </a:rPr>
              <a:t>并不能与组合</a:t>
            </a:r>
            <a:r>
              <a:rPr lang="en-US" altLang="zh-CN" sz="1800">
                <a:solidFill>
                  <a:srgbClr val="927F66"/>
                </a:solidFill>
              </a:rPr>
              <a:t>AB</a:t>
            </a:r>
            <a:r>
              <a:rPr lang="zh-CN" altLang="en-US" sz="1800">
                <a:solidFill>
                  <a:srgbClr val="927F66"/>
                </a:solidFill>
              </a:rPr>
              <a:t>形成组合</a:t>
            </a:r>
            <a:r>
              <a:rPr lang="en-US" altLang="zh-CN" sz="1800">
                <a:solidFill>
                  <a:srgbClr val="927F66"/>
                </a:solidFill>
              </a:rPr>
              <a:t>ABB</a:t>
            </a:r>
            <a:r>
              <a:rPr lang="zh-CN" altLang="en-US" sz="1800">
                <a:solidFill>
                  <a:srgbClr val="927F66"/>
                </a:solidFill>
              </a:rPr>
              <a:t>，</a:t>
            </a:r>
            <a:endParaRPr lang="zh-CN" altLang="en-US" sz="1800">
              <a:solidFill>
                <a:srgbClr val="927F66"/>
              </a:solidFill>
            </a:endParaRPr>
          </a:p>
          <a:p>
            <a:pPr marL="0" indent="0">
              <a:buNone/>
            </a:pPr>
            <a:r>
              <a:rPr lang="zh-CN" altLang="en-US" sz="1800">
                <a:solidFill>
                  <a:srgbClr val="927F66"/>
                </a:solidFill>
              </a:rPr>
              <a:t>     这个组合的属性也就不能对</a:t>
            </a:r>
            <a:r>
              <a:rPr lang="en-US" altLang="zh-CN" sz="1800">
                <a:solidFill>
                  <a:srgbClr val="927F66"/>
                </a:solidFill>
              </a:rPr>
              <a:t>A</a:t>
            </a:r>
            <a:r>
              <a:rPr lang="zh-CN" altLang="en-US" sz="1800">
                <a:solidFill>
                  <a:srgbClr val="927F66"/>
                </a:solidFill>
              </a:rPr>
              <a:t>所展现</a:t>
            </a:r>
            <a:endParaRPr lang="zh-CN" altLang="en-US" sz="1800">
              <a:solidFill>
                <a:srgbClr val="927F66"/>
              </a:solidFill>
            </a:endParaRPr>
          </a:p>
          <a:p>
            <a:r>
              <a:rPr lang="en-US" altLang="zh-CN" sz="1800">
                <a:solidFill>
                  <a:srgbClr val="927F66"/>
                </a:solidFill>
              </a:rPr>
              <a:t>2 </a:t>
            </a:r>
            <a:r>
              <a:rPr lang="zh-CN" altLang="en-US" sz="1800">
                <a:solidFill>
                  <a:srgbClr val="927F66"/>
                </a:solidFill>
              </a:rPr>
              <a:t>一个组合只对于能与他干涉并形成更高一级组合的组合有意义（价值）</a:t>
            </a:r>
            <a:endParaRPr lang="zh-CN" altLang="en-US" sz="1800">
              <a:solidFill>
                <a:srgbClr val="927F66"/>
              </a:solidFill>
            </a:endParaRPr>
          </a:p>
          <a:p>
            <a:r>
              <a:rPr lang="zh-CN" altLang="en-US" sz="1800">
                <a:solidFill>
                  <a:srgbClr val="927F66"/>
                </a:solidFill>
              </a:rPr>
              <a:t>而这之外的组合之间都是有着形成更高一级的组合的可能的</a:t>
            </a:r>
            <a:endParaRPr lang="zh-CN" altLang="en-US" sz="1800">
              <a:solidFill>
                <a:srgbClr val="927F66"/>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927F66"/>
                </a:solidFill>
              </a:rPr>
              <a:t>虚假的同一性</a:t>
            </a:r>
            <a:endParaRPr lang="zh-CN" altLang="en-US">
              <a:solidFill>
                <a:srgbClr val="927F66"/>
              </a:solidFill>
            </a:endParaRPr>
          </a:p>
        </p:txBody>
      </p:sp>
      <p:sp>
        <p:nvSpPr>
          <p:cNvPr id="3" name="内容占位符 2"/>
          <p:cNvSpPr>
            <a:spLocks noGrp="1"/>
          </p:cNvSpPr>
          <p:nvPr>
            <p:ph idx="1"/>
          </p:nvPr>
        </p:nvSpPr>
        <p:spPr>
          <a:xfrm>
            <a:off x="838200" y="1825625"/>
            <a:ext cx="10515600" cy="4854575"/>
          </a:xfrm>
        </p:spPr>
        <p:txBody>
          <a:bodyPr>
            <a:normAutofit fontScale="25000"/>
          </a:bodyPr>
          <a:p>
            <a:r>
              <a:rPr lang="zh-CN" altLang="en-US" sz="7200">
                <a:solidFill>
                  <a:srgbClr val="927F66"/>
                </a:solidFill>
              </a:rPr>
              <a:t>当观察者</a:t>
            </a:r>
            <a:r>
              <a:rPr lang="en-US" altLang="zh-CN" sz="7200">
                <a:solidFill>
                  <a:srgbClr val="927F66"/>
                </a:solidFill>
              </a:rPr>
              <a:t>H</a:t>
            </a:r>
            <a:r>
              <a:rPr lang="zh-CN" altLang="en-US" sz="7200">
                <a:solidFill>
                  <a:srgbClr val="927F66"/>
                </a:solidFill>
              </a:rPr>
              <a:t>观测某组合AB与某组合AC，并且存在着组合(HA),(HB,)(HC),)(HAB),)(HAC)所同时</a:t>
            </a:r>
            <a:endParaRPr lang="zh-CN" altLang="en-US" sz="7200">
              <a:solidFill>
                <a:srgbClr val="927F66"/>
              </a:solidFill>
            </a:endParaRPr>
          </a:p>
          <a:p>
            <a:pPr marL="0" indent="0">
              <a:buNone/>
            </a:pPr>
            <a:r>
              <a:rPr lang="zh-CN" altLang="en-US" sz="7200">
                <a:solidFill>
                  <a:srgbClr val="927F66"/>
                </a:solidFill>
              </a:rPr>
              <a:t>  对于观察者</a:t>
            </a:r>
            <a:r>
              <a:rPr lang="en-US" altLang="zh-CN" sz="7200">
                <a:solidFill>
                  <a:srgbClr val="927F66"/>
                </a:solidFill>
              </a:rPr>
              <a:t>H</a:t>
            </a:r>
            <a:r>
              <a:rPr lang="zh-CN" altLang="en-US" sz="7200">
                <a:solidFill>
                  <a:srgbClr val="927F66"/>
                </a:solidFill>
              </a:rPr>
              <a:t>展开时，如果我们竟然认为组合AB与组合AC对我们产生的属性之间有有着何</a:t>
            </a:r>
            <a:endParaRPr lang="zh-CN" altLang="en-US" sz="7200">
              <a:solidFill>
                <a:srgbClr val="927F66"/>
              </a:solidFill>
            </a:endParaRPr>
          </a:p>
          <a:p>
            <a:pPr marL="0" indent="0">
              <a:buNone/>
            </a:pPr>
            <a:r>
              <a:rPr lang="zh-CN" altLang="en-US" sz="7200">
                <a:solidFill>
                  <a:srgbClr val="927F66"/>
                </a:solidFill>
              </a:rPr>
              <a:t>  种的相似性，则一定是我们错误的将这以上的诸多组合统筹为一处所产生的，即抹去了组</a:t>
            </a:r>
            <a:endParaRPr lang="zh-CN" altLang="en-US" sz="7200">
              <a:solidFill>
                <a:srgbClr val="927F66"/>
              </a:solidFill>
            </a:endParaRPr>
          </a:p>
          <a:p>
            <a:pPr marL="0" indent="0">
              <a:buNone/>
            </a:pPr>
            <a:r>
              <a:rPr lang="zh-CN" altLang="en-US" sz="7200">
                <a:solidFill>
                  <a:srgbClr val="927F66"/>
                </a:solidFill>
              </a:rPr>
              <a:t>  合A、B的独立性而将其属性统筹为组合AB的属性。</a:t>
            </a:r>
            <a:endParaRPr lang="zh-CN" altLang="en-US" sz="7200">
              <a:solidFill>
                <a:srgbClr val="927F66"/>
              </a:solidFill>
            </a:endParaRPr>
          </a:p>
          <a:p>
            <a:pPr marL="0" indent="0">
              <a:buNone/>
            </a:pPr>
            <a:r>
              <a:rPr lang="zh-CN" altLang="en-US" sz="7200">
                <a:solidFill>
                  <a:srgbClr val="927F66"/>
                </a:solidFill>
              </a:rPr>
              <a:t> （这里有一个很大的问题，我似乎假设了不同的组合所产生的属性就应该是不同的）</a:t>
            </a:r>
            <a:endParaRPr lang="zh-CN" altLang="en-US" sz="7200">
              <a:solidFill>
                <a:srgbClr val="927F66"/>
              </a:solidFill>
            </a:endParaRPr>
          </a:p>
          <a:p>
            <a:pPr marL="0" indent="0">
              <a:buNone/>
            </a:pPr>
            <a:r>
              <a:rPr lang="zh-CN" altLang="en-US" sz="7200">
                <a:solidFill>
                  <a:srgbClr val="927F66"/>
                </a:solidFill>
              </a:rPr>
              <a:t>问题是这里：如果构成一个经验对象时，他的原因确实不只是一个组合，而是多个，那么我们也并不能识别出这一点。</a:t>
            </a:r>
            <a:endParaRPr lang="zh-CN" altLang="en-US" sz="7200">
              <a:solidFill>
                <a:srgbClr val="927F66"/>
              </a:solidFill>
            </a:endParaRPr>
          </a:p>
          <a:p>
            <a:pPr marL="0" indent="0">
              <a:buNone/>
            </a:pPr>
            <a:r>
              <a:rPr lang="zh-CN" altLang="en-US" sz="7200">
                <a:solidFill>
                  <a:srgbClr val="927F66"/>
                </a:solidFill>
              </a:rPr>
              <a:t>并且我们构建对象的过程也是可疑的，我们</a:t>
            </a:r>
            <a:r>
              <a:rPr lang="zh-CN" altLang="en-US" sz="7200">
                <a:solidFill>
                  <a:srgbClr val="927F66"/>
                </a:solidFill>
              </a:rPr>
              <a:t>并没有清楚明白的界限，只有模糊的相似性和一种不知从何而来的综合规则</a:t>
            </a:r>
            <a:endParaRPr lang="zh-CN" altLang="en-US" sz="7200">
              <a:solidFill>
                <a:srgbClr val="927F66"/>
              </a:solidFill>
            </a:endParaRPr>
          </a:p>
          <a:p>
            <a:pPr marL="0" indent="0">
              <a:buNone/>
            </a:pPr>
            <a:r>
              <a:rPr lang="zh-CN" altLang="en-US" sz="7200">
                <a:solidFill>
                  <a:srgbClr val="927F66"/>
                </a:solidFill>
              </a:rPr>
              <a:t>方士可以没有被打断腿，也可以被打断腿，这并不影响他是方士，也就是说相互矛盾的属性是可以同属于一个</a:t>
            </a:r>
            <a:r>
              <a:rPr lang="en-US" altLang="zh-CN" sz="7200">
                <a:solidFill>
                  <a:srgbClr val="927F66"/>
                </a:solidFill>
              </a:rPr>
              <a:t>“</a:t>
            </a:r>
            <a:r>
              <a:rPr lang="zh-CN" altLang="en-US" sz="7200">
                <a:solidFill>
                  <a:srgbClr val="927F66"/>
                </a:solidFill>
              </a:rPr>
              <a:t>对象</a:t>
            </a:r>
            <a:r>
              <a:rPr lang="en-US" altLang="zh-CN" sz="7200">
                <a:solidFill>
                  <a:srgbClr val="927F66"/>
                </a:solidFill>
              </a:rPr>
              <a:t>”</a:t>
            </a:r>
            <a:r>
              <a:rPr lang="zh-CN" altLang="en-US" sz="7200">
                <a:solidFill>
                  <a:srgbClr val="927F66"/>
                </a:solidFill>
              </a:rPr>
              <a:t>的，尽管他们</a:t>
            </a:r>
            <a:r>
              <a:rPr lang="zh-CN" altLang="en-US" sz="7200">
                <a:solidFill>
                  <a:srgbClr val="927F66"/>
                </a:solidFill>
              </a:rPr>
              <a:t>并不能同时展现。</a:t>
            </a:r>
            <a:endParaRPr lang="zh-CN" altLang="en-US" sz="7200">
              <a:solidFill>
                <a:srgbClr val="927F66"/>
              </a:solidFill>
            </a:endParaRPr>
          </a:p>
          <a:p>
            <a:pPr marL="0" indent="0">
              <a:buNone/>
            </a:pPr>
            <a:r>
              <a:rPr lang="zh-CN" altLang="en-US" sz="7200">
                <a:solidFill>
                  <a:srgbClr val="927F66"/>
                </a:solidFill>
              </a:rPr>
              <a:t>所以这里</a:t>
            </a:r>
            <a:r>
              <a:rPr lang="en-US" altLang="zh-CN" sz="7200">
                <a:solidFill>
                  <a:srgbClr val="927F66"/>
                </a:solidFill>
              </a:rPr>
              <a:t>d</a:t>
            </a:r>
            <a:r>
              <a:rPr lang="zh-CN" altLang="en-US" sz="7200">
                <a:solidFill>
                  <a:srgbClr val="927F66"/>
                </a:solidFill>
              </a:rPr>
              <a:t>表述不是我们的物（比如二狗的桌子）是什么，而是他实际上是什么。</a:t>
            </a:r>
            <a:endParaRPr lang="zh-CN" altLang="en-US" sz="7200">
              <a:solidFill>
                <a:srgbClr val="927F66"/>
              </a:solidFill>
            </a:endParaRPr>
          </a:p>
          <a:p>
            <a:pPr marL="0" indent="0">
              <a:buNone/>
            </a:pPr>
            <a:r>
              <a:rPr lang="zh-CN" altLang="en-US" sz="7200">
                <a:solidFill>
                  <a:srgbClr val="927F66"/>
                </a:solidFill>
              </a:rPr>
              <a:t>最</a:t>
            </a:r>
            <a:r>
              <a:rPr lang="zh-CN" altLang="en-US" sz="7200" b="1">
                <a:solidFill>
                  <a:srgbClr val="927F66"/>
                </a:solidFill>
              </a:rPr>
              <a:t>重要</a:t>
            </a:r>
            <a:r>
              <a:rPr lang="zh-CN" altLang="en-US" sz="7200">
                <a:solidFill>
                  <a:srgbClr val="927F66"/>
                </a:solidFill>
              </a:rPr>
              <a:t>的是 当</a:t>
            </a:r>
            <a:r>
              <a:rPr lang="zh-CN" altLang="en-US" sz="7200" b="1">
                <a:solidFill>
                  <a:srgbClr val="927F66"/>
                </a:solidFill>
              </a:rPr>
              <a:t>我们</a:t>
            </a:r>
            <a:r>
              <a:rPr lang="zh-CN" altLang="en-US" sz="7200">
                <a:solidFill>
                  <a:srgbClr val="927F66"/>
                </a:solidFill>
              </a:rPr>
              <a:t>的物确实诞生的时候，他就已经要遵循我们的法律了，比如矛盾律。</a:t>
            </a:r>
            <a:endParaRPr lang="zh-CN" altLang="en-US" sz="7200">
              <a:solidFill>
                <a:srgbClr val="927F66"/>
              </a:solidFill>
            </a:endParaRPr>
          </a:p>
          <a:p>
            <a:pPr marL="0" indent="0">
              <a:buNone/>
            </a:pPr>
            <a:endParaRPr lang="zh-CN" altLang="en-US" sz="7200">
              <a:solidFill>
                <a:srgbClr val="927F66"/>
              </a:solidFill>
            </a:endParaRPr>
          </a:p>
          <a:p>
            <a:pPr marL="0" indent="0">
              <a:buNone/>
            </a:pPr>
            <a:endParaRPr lang="zh-CN" altLang="en-US" sz="2000">
              <a:solidFill>
                <a:srgbClr val="927F66"/>
              </a:solidFill>
            </a:endParaRPr>
          </a:p>
          <a:p>
            <a:pPr marL="0" indent="0">
              <a:buNone/>
            </a:pPr>
            <a:endParaRPr lang="zh-CN" altLang="en-US" sz="2000">
              <a:solidFill>
                <a:srgbClr val="927F66"/>
              </a:solidFill>
            </a:endParaRPr>
          </a:p>
          <a:p>
            <a:pPr marL="0" indent="0">
              <a:buNone/>
            </a:pPr>
            <a:r>
              <a:rPr lang="zh-CN" altLang="en-US" sz="2000">
                <a:solidFill>
                  <a:srgbClr val="927F66"/>
                </a:solidFill>
              </a:rPr>
              <a:t> </a:t>
            </a:r>
            <a:endParaRPr lang="zh-CN" altLang="en-US" sz="2000">
              <a:solidFill>
                <a:srgbClr val="927F66"/>
              </a:solidFill>
            </a:endParaRPr>
          </a:p>
          <a:p>
            <a:pPr marL="0" indent="0">
              <a:buNone/>
            </a:pPr>
            <a:endParaRPr lang="zh-CN" altLang="en-US" sz="2000">
              <a:solidFill>
                <a:srgbClr val="927F66"/>
              </a:solidFill>
            </a:endParaRPr>
          </a:p>
          <a:p>
            <a:pPr marL="0" indent="0">
              <a:buNone/>
            </a:pPr>
            <a:endParaRPr lang="zh-CN" altLang="en-US" sz="2000">
              <a:solidFill>
                <a:srgbClr val="927F66"/>
              </a:solidFill>
            </a:endParaRPr>
          </a:p>
          <a:p>
            <a:pPr marL="0" indent="0">
              <a:buNone/>
            </a:pPr>
            <a:endParaRPr lang="zh-CN" altLang="en-US" sz="2000">
              <a:solidFill>
                <a:srgbClr val="927F66"/>
              </a:solidFill>
            </a:endParaRPr>
          </a:p>
          <a:p>
            <a:endParaRPr lang="zh-CN" altLang="en-US">
              <a:solidFill>
                <a:srgbClr val="927F66"/>
              </a:solidFill>
            </a:endParaRPr>
          </a:p>
          <a:p>
            <a:endParaRPr lang="zh-CN" altLang="en-US">
              <a:solidFill>
                <a:srgbClr val="927F66"/>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59510"/>
            <a:ext cx="10515600" cy="5617210"/>
          </a:xfrm>
        </p:spPr>
        <p:txBody>
          <a:bodyPr>
            <a:normAutofit fontScale="90000" lnSpcReduction="10000"/>
          </a:bodyPr>
          <a:p>
            <a:r>
              <a:rPr lang="zh-CN" altLang="en-US">
                <a:solidFill>
                  <a:srgbClr val="927F66"/>
                </a:solidFill>
              </a:rPr>
              <a:t>若对于某物A</a:t>
            </a:r>
            <a:r>
              <a:rPr lang="zh-CN" altLang="en-US" sz="2000">
                <a:solidFill>
                  <a:srgbClr val="927F66"/>
                </a:solidFill>
              </a:rPr>
              <a:t>（俺）</a:t>
            </a:r>
            <a:r>
              <a:rPr lang="zh-CN" altLang="en-US">
                <a:solidFill>
                  <a:srgbClr val="927F66"/>
                </a:solidFill>
              </a:rPr>
              <a:t>而言当某物</a:t>
            </a:r>
            <a:r>
              <a:rPr lang="zh-CN" altLang="en-US" sz="1555">
                <a:solidFill>
                  <a:srgbClr val="927F66"/>
                </a:solidFill>
              </a:rPr>
              <a:t>构</a:t>
            </a:r>
            <a:r>
              <a:rPr lang="zh-CN" altLang="en-US">
                <a:solidFill>
                  <a:srgbClr val="927F66"/>
                </a:solidFill>
                <a:sym typeface="+mn-ea"/>
              </a:rPr>
              <a:t>B（</a:t>
            </a:r>
            <a:r>
              <a:rPr lang="zh-CN" altLang="en-US" sz="1555">
                <a:solidFill>
                  <a:srgbClr val="927F66"/>
                </a:solidFill>
              </a:rPr>
              <a:t>造的）</a:t>
            </a:r>
            <a:r>
              <a:rPr lang="zh-CN" altLang="en-US">
                <a:solidFill>
                  <a:srgbClr val="927F66"/>
                </a:solidFill>
              </a:rPr>
              <a:t>具有性质a与性质b</a:t>
            </a:r>
            <a:r>
              <a:rPr lang="zh-CN" altLang="en-US" sz="2000">
                <a:solidFill>
                  <a:srgbClr val="927F66"/>
                </a:solidFill>
              </a:rPr>
              <a:t>（一种同一性判断）</a:t>
            </a:r>
            <a:endParaRPr lang="zh-CN" altLang="en-US" sz="2000">
              <a:solidFill>
                <a:srgbClr val="927F66"/>
              </a:solidFill>
            </a:endParaRPr>
          </a:p>
          <a:p>
            <a:r>
              <a:rPr lang="zh-CN" altLang="en-US">
                <a:solidFill>
                  <a:srgbClr val="927F66"/>
                </a:solidFill>
              </a:rPr>
              <a:t>且性质a与性质b相矛盾时（</a:t>
            </a:r>
            <a:r>
              <a:rPr lang="en-US" altLang="zh-CN">
                <a:solidFill>
                  <a:srgbClr val="927F66"/>
                </a:solidFill>
              </a:rPr>
              <a:t>“</a:t>
            </a:r>
            <a:r>
              <a:rPr lang="zh-CN" altLang="en-US">
                <a:solidFill>
                  <a:srgbClr val="927F66"/>
                </a:solidFill>
              </a:rPr>
              <a:t>同一艘船</a:t>
            </a:r>
            <a:r>
              <a:rPr lang="en-US" altLang="zh-CN">
                <a:solidFill>
                  <a:srgbClr val="927F66"/>
                </a:solidFill>
              </a:rPr>
              <a:t>”</a:t>
            </a:r>
            <a:r>
              <a:rPr lang="zh-CN" altLang="en-US">
                <a:solidFill>
                  <a:srgbClr val="927F66"/>
                </a:solidFill>
              </a:rPr>
              <a:t>破烂和完整）</a:t>
            </a:r>
            <a:endParaRPr lang="zh-CN" altLang="en-US">
              <a:solidFill>
                <a:srgbClr val="927F66"/>
              </a:solidFill>
            </a:endParaRPr>
          </a:p>
          <a:p>
            <a:r>
              <a:rPr lang="zh-CN" altLang="en-US">
                <a:solidFill>
                  <a:srgbClr val="927F66"/>
                </a:solidFill>
              </a:rPr>
              <a:t>由于这矛盾律</a:t>
            </a:r>
            <a:r>
              <a:rPr lang="zh-CN" altLang="en-US" sz="1800">
                <a:solidFill>
                  <a:srgbClr val="927F66"/>
                </a:solidFill>
              </a:rPr>
              <a:t>（现象界</a:t>
            </a:r>
            <a:r>
              <a:rPr lang="zh-CN" altLang="en-US" sz="1800">
                <a:solidFill>
                  <a:srgbClr val="927F66"/>
                </a:solidFill>
              </a:rPr>
              <a:t>的规律）</a:t>
            </a:r>
            <a:r>
              <a:rPr lang="zh-CN" altLang="en-US">
                <a:solidFill>
                  <a:srgbClr val="927F66"/>
                </a:solidFill>
              </a:rPr>
              <a:t>使得B并不能同时显现两种相矛盾的性质</a:t>
            </a:r>
            <a:endParaRPr lang="zh-CN" altLang="en-US">
              <a:solidFill>
                <a:srgbClr val="927F66"/>
              </a:solidFill>
            </a:endParaRPr>
          </a:p>
          <a:p>
            <a:r>
              <a:rPr lang="zh-CN" altLang="en-US">
                <a:solidFill>
                  <a:srgbClr val="927F66"/>
                </a:solidFill>
              </a:rPr>
              <a:t>而事实上若要只</a:t>
            </a:r>
            <a:r>
              <a:rPr lang="zh-CN" altLang="en-US">
                <a:solidFill>
                  <a:srgbClr val="927F66"/>
                </a:solidFill>
              </a:rPr>
              <a:t>显现其中一种就必须使得这种显现自身的能力是存在差异的，</a:t>
            </a:r>
            <a:endParaRPr lang="zh-CN" altLang="en-US">
              <a:solidFill>
                <a:srgbClr val="927F66"/>
              </a:solidFill>
            </a:endParaRPr>
          </a:p>
          <a:p>
            <a:r>
              <a:rPr lang="zh-CN" altLang="en-US">
                <a:solidFill>
                  <a:srgbClr val="927F66"/>
                </a:solidFill>
              </a:rPr>
              <a:t>我将这样一种展现自身的能力规定为为优先级。</a:t>
            </a:r>
            <a:r>
              <a:rPr lang="zh-CN" altLang="en-US" sz="2000">
                <a:solidFill>
                  <a:srgbClr val="927F66"/>
                </a:solidFill>
              </a:rPr>
              <a:t>优先级高的在时间线上优先展现</a:t>
            </a:r>
            <a:endParaRPr lang="zh-CN" altLang="en-US" sz="2000">
              <a:solidFill>
                <a:srgbClr val="927F66"/>
              </a:solidFill>
            </a:endParaRPr>
          </a:p>
          <a:p>
            <a:r>
              <a:rPr lang="zh-CN" altLang="en-US">
                <a:solidFill>
                  <a:srgbClr val="927F66"/>
                </a:solidFill>
              </a:rPr>
              <a:t>性质a同性质b对于</a:t>
            </a:r>
            <a:r>
              <a:rPr lang="en-US" altLang="zh-CN">
                <a:solidFill>
                  <a:srgbClr val="927F66"/>
                </a:solidFill>
              </a:rPr>
              <a:t>A</a:t>
            </a:r>
            <a:r>
              <a:rPr lang="zh-CN" altLang="en-US">
                <a:solidFill>
                  <a:srgbClr val="927F66"/>
                </a:solidFill>
              </a:rPr>
              <a:t>同样是存在的，这二者必然都是要发挥其特性而显现其属性的，这实际上是在说，所有必定发生的都是已经发生过的。</a:t>
            </a:r>
            <a:endParaRPr lang="zh-CN" altLang="en-US">
              <a:solidFill>
                <a:srgbClr val="927F66"/>
              </a:solidFill>
            </a:endParaRPr>
          </a:p>
          <a:p>
            <a:r>
              <a:rPr lang="zh-CN" altLang="en-US">
                <a:solidFill>
                  <a:srgbClr val="927F66"/>
                </a:solidFill>
              </a:rPr>
              <a:t>但这二者的</a:t>
            </a:r>
            <a:r>
              <a:rPr lang="zh-CN" altLang="en-US">
                <a:solidFill>
                  <a:srgbClr val="927F66"/>
                </a:solidFill>
              </a:rPr>
              <a:t>矛盾又使得二者不能同时展现在B上而被A观测到</a:t>
            </a:r>
            <a:endParaRPr lang="zh-CN" altLang="en-US">
              <a:solidFill>
                <a:srgbClr val="927F66"/>
              </a:solidFill>
            </a:endParaRPr>
          </a:p>
          <a:p>
            <a:r>
              <a:rPr lang="zh-CN" altLang="en-US">
                <a:solidFill>
                  <a:srgbClr val="927F66"/>
                </a:solidFill>
              </a:rPr>
              <a:t>因此也就出现了一个因优先级而出现的顺序，对于A所观测到的B必然也只能</a:t>
            </a:r>
            <a:r>
              <a:rPr lang="zh-CN" altLang="en-US">
                <a:solidFill>
                  <a:srgbClr val="927F66"/>
                </a:solidFill>
              </a:rPr>
              <a:t>是先展现出优先级小的性质，在展现出优先级大的性质。</a:t>
            </a:r>
            <a:endParaRPr lang="zh-CN" altLang="en-US">
              <a:solidFill>
                <a:srgbClr val="927F66"/>
              </a:solidFill>
            </a:endParaRPr>
          </a:p>
          <a:p>
            <a:r>
              <a:rPr lang="zh-CN" altLang="en-US">
                <a:solidFill>
                  <a:srgbClr val="927F66"/>
                </a:solidFill>
              </a:rPr>
              <a:t>因为这二者都必须展现于A，而优先级大性质的拥有压制优先级小的性质而展现自身的能力</a:t>
            </a:r>
            <a:endParaRPr lang="zh-CN" altLang="en-US">
              <a:solidFill>
                <a:srgbClr val="927F66"/>
              </a:solidFill>
            </a:endParaRPr>
          </a:p>
          <a:p>
            <a:r>
              <a:rPr lang="zh-CN" altLang="en-US">
                <a:solidFill>
                  <a:srgbClr val="927F66"/>
                </a:solidFill>
              </a:rPr>
              <a:t>因此这顺序比如是由小及大（这里只是规定上</a:t>
            </a:r>
            <a:r>
              <a:rPr lang="zh-CN" altLang="en-US">
                <a:solidFill>
                  <a:srgbClr val="927F66"/>
                </a:solidFill>
              </a:rPr>
              <a:t>的大和小）</a:t>
            </a:r>
            <a:r>
              <a:rPr lang="zh-CN" altLang="en-US">
                <a:solidFill>
                  <a:srgbClr val="927F66"/>
                </a:solidFill>
              </a:rPr>
              <a:t>，依次展现。</a:t>
            </a:r>
            <a:endParaRPr lang="zh-CN" altLang="en-US">
              <a:solidFill>
                <a:srgbClr val="927F66"/>
              </a:solidFill>
            </a:endParaRPr>
          </a:p>
        </p:txBody>
      </p:sp>
      <p:sp>
        <p:nvSpPr>
          <p:cNvPr id="4" name="文本框 3"/>
          <p:cNvSpPr txBox="1"/>
          <p:nvPr/>
        </p:nvSpPr>
        <p:spPr>
          <a:xfrm>
            <a:off x="995045" y="371475"/>
            <a:ext cx="8334375" cy="460375"/>
          </a:xfrm>
          <a:prstGeom prst="rect">
            <a:avLst/>
          </a:prstGeom>
          <a:noFill/>
        </p:spPr>
        <p:txBody>
          <a:bodyPr wrap="square" rtlCol="0">
            <a:spAutoFit/>
          </a:bodyPr>
          <a:p>
            <a:r>
              <a:rPr lang="zh-CN" altLang="en-US" sz="2400">
                <a:solidFill>
                  <a:srgbClr val="927F66"/>
                </a:solidFill>
              </a:rPr>
              <a:t>关于组合的另</a:t>
            </a:r>
            <a:r>
              <a:rPr lang="zh-CN" altLang="en-US" sz="2400">
                <a:solidFill>
                  <a:srgbClr val="9F7F66"/>
                </a:solidFill>
              </a:rPr>
              <a:t>一</a:t>
            </a:r>
            <a:r>
              <a:rPr lang="zh-CN" altLang="en-US" sz="2400">
                <a:solidFill>
                  <a:srgbClr val="927F66"/>
                </a:solidFill>
              </a:rPr>
              <a:t>个重要🔨</a:t>
            </a:r>
            <a:endParaRPr lang="zh-CN" altLang="en-US" sz="2400">
              <a:solidFill>
                <a:srgbClr val="927F66"/>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effectLst>
                  <a:outerShdw blurRad="38100" dist="19050" dir="2700000" algn="tl" rotWithShape="0">
                    <a:schemeClr val="dk1">
                      <a:alpha val="40000"/>
                    </a:schemeClr>
                  </a:outerShdw>
                </a:effectLst>
              </a:rPr>
              <a:t>关于时间</a:t>
            </a:r>
            <a:endParaRPr lang="zh-CN" altLang="en-US">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771525" y="1339850"/>
            <a:ext cx="10515600" cy="5350510"/>
          </a:xfrm>
        </p:spPr>
        <p:txBody>
          <a:bodyPr>
            <a:normAutofit lnSpcReduction="20000"/>
          </a:bodyPr>
          <a:p>
            <a:r>
              <a:rPr lang="zh-CN" altLang="en-US" sz="1400"/>
              <a:t>对于时间，我们似乎只能在理解成一种事物的变化这种意义上对他把握。</a:t>
            </a:r>
            <a:endParaRPr lang="zh-CN" altLang="en-US" sz="1400"/>
          </a:p>
          <a:p>
            <a:r>
              <a:rPr lang="zh-CN" altLang="en-US" sz="1400"/>
              <a:t>而我们已经知道那些物的变化实际上是诸多组合的属性在对我们依次展现，时间链条也就是对于主体</a:t>
            </a:r>
            <a:r>
              <a:rPr lang="en-US" altLang="zh-CN" sz="1400"/>
              <a:t>A</a:t>
            </a:r>
            <a:r>
              <a:rPr lang="zh-CN" altLang="en-US" sz="1400"/>
              <a:t>的按照优先度依次展现的组合链条</a:t>
            </a:r>
            <a:endParaRPr lang="zh-CN" altLang="en-US" sz="1400"/>
          </a:p>
          <a:p>
            <a:r>
              <a:rPr lang="zh-CN" altLang="en-US" sz="1400"/>
              <a:t>所以时间的最小单位也就是一个组合与上一个组合交替的刹那</a:t>
            </a:r>
            <a:endParaRPr lang="zh-CN" altLang="en-US" sz="1400"/>
          </a:p>
          <a:p>
            <a:r>
              <a:rPr lang="zh-CN" altLang="en-US" sz="1400"/>
              <a:t>这暗示变化只能是断裂的而不是连续的</a:t>
            </a:r>
            <a:endParaRPr lang="zh-CN" altLang="en-US" sz="1400"/>
          </a:p>
          <a:p>
            <a:r>
              <a:rPr lang="zh-CN" altLang="en-US" sz="1400"/>
              <a:t>对于像无聊时时间变</a:t>
            </a:r>
            <a:r>
              <a:rPr lang="zh-CN" altLang="en-US" sz="1400"/>
              <a:t>长和开心时时间变短这样的感觉，也就被解释为他们观察周围的</a:t>
            </a:r>
            <a:r>
              <a:rPr lang="en-US" altLang="zh-CN" sz="1400"/>
              <a:t>”</a:t>
            </a:r>
            <a:r>
              <a:rPr lang="zh-CN" altLang="en-US" sz="1400"/>
              <a:t>次数</a:t>
            </a:r>
            <a:r>
              <a:rPr lang="en-US" altLang="zh-CN" sz="1400"/>
              <a:t>“</a:t>
            </a:r>
            <a:r>
              <a:rPr lang="zh-CN" altLang="en-US" sz="1400"/>
              <a:t>是不同的。</a:t>
            </a:r>
            <a:endParaRPr lang="zh-CN" altLang="en-US" sz="1400"/>
          </a:p>
          <a:p>
            <a:r>
              <a:rPr lang="zh-CN" altLang="en-US" sz="1400"/>
              <a:t>因此关于永恒不变，实际上在描述一个永远不停变化的不变物，那么当然这种东西是不存在的，</a:t>
            </a:r>
            <a:r>
              <a:rPr lang="zh-CN" altLang="en-US" sz="1200"/>
              <a:t>起码在我们每个人的世界是不存在的。</a:t>
            </a:r>
            <a:endParaRPr lang="zh-CN" altLang="en-US" sz="1400"/>
          </a:p>
          <a:p>
            <a:r>
              <a:rPr lang="zh-CN" altLang="en-US" sz="1400"/>
              <a:t>那种关于第一因，关于原初的寻找也被认为是一种不恰当的行为。因为我们现在有两个世界，一个是诸多组合所在的世界（我没</a:t>
            </a:r>
            <a:endParaRPr lang="zh-CN" altLang="en-US" sz="1400"/>
          </a:p>
          <a:p>
            <a:pPr marL="0" indent="0">
              <a:buNone/>
            </a:pPr>
            <a:r>
              <a:rPr lang="zh-CN" altLang="en-US" sz="1400"/>
              <a:t>     有暗示一种空间的存在）另一个是我们各自的世界，那诸多的物的世界。我将他分别称作现象界和逻辑界，对于第一因这种包含</a:t>
            </a:r>
            <a:endParaRPr lang="zh-CN" altLang="en-US" sz="1400"/>
          </a:p>
          <a:p>
            <a:pPr marL="0" indent="0">
              <a:buNone/>
            </a:pPr>
            <a:r>
              <a:rPr lang="zh-CN" altLang="en-US" sz="1400"/>
              <a:t>着时间的想法，显然并不能用于逻辑界，因为时间正是逻辑界对现象界的一个展现。而局限在现象界之后，我们会发现，对于我们每</a:t>
            </a:r>
            <a:endParaRPr lang="zh-CN" altLang="en-US" sz="1400"/>
          </a:p>
          <a:p>
            <a:pPr marL="0" indent="0">
              <a:buNone/>
            </a:pPr>
            <a:r>
              <a:rPr lang="zh-CN" altLang="en-US" sz="1400"/>
              <a:t>个人所独有的那个世界，他真正的起源。正是我们自己所诞生的那一刹。</a:t>
            </a:r>
            <a:endParaRPr lang="zh-CN" altLang="en-US" sz="1400"/>
          </a:p>
          <a:p>
            <a:r>
              <a:rPr lang="zh-CN" altLang="en-US" sz="1400"/>
              <a:t>我们当然</a:t>
            </a:r>
            <a:r>
              <a:rPr lang="zh-CN" altLang="en-US" sz="1400"/>
              <a:t>可以在从逻辑界的视角去看待现象界，就像胶卷和电影一样。尽管电影会结束，但胶卷确实一直存在着。这并不意味着</a:t>
            </a:r>
            <a:endParaRPr lang="zh-CN" altLang="en-US" sz="1400"/>
          </a:p>
          <a:p>
            <a:pPr marL="0" indent="0">
              <a:buNone/>
            </a:pPr>
            <a:r>
              <a:rPr lang="zh-CN" altLang="en-US" sz="1400"/>
              <a:t>对于我们来说</a:t>
            </a:r>
            <a:r>
              <a:rPr lang="zh-CN" altLang="en-US" sz="1400"/>
              <a:t>就存在着无数个关于方士的轮回，因为并没有人拥有</a:t>
            </a:r>
            <a:r>
              <a:rPr lang="zh-CN" altLang="en-US" sz="1400"/>
              <a:t>这个逻辑界的视角，这只是一种想象。</a:t>
            </a:r>
            <a:endParaRPr lang="zh-CN" altLang="en-US" sz="1400"/>
          </a:p>
          <a:p>
            <a:pPr marL="0" indent="0">
              <a:buNone/>
            </a:pPr>
            <a:r>
              <a:rPr lang="zh-CN" altLang="en-US" sz="1400"/>
              <a:t>这轮回之中并无前后之分并无任何区别</a:t>
            </a:r>
            <a:r>
              <a:rPr lang="zh-CN" altLang="en-US" sz="1400"/>
              <a:t>，无数的轮回之间没有时间概念，而这轮回的具体数量可以理解为观察者从被赋</a:t>
            </a:r>
            <a:endParaRPr lang="zh-CN" altLang="en-US" sz="1400"/>
          </a:p>
          <a:p>
            <a:pPr marL="0" indent="0">
              <a:buNone/>
            </a:pPr>
            <a:r>
              <a:rPr lang="zh-CN" altLang="en-US" sz="1400"/>
              <a:t>予同一性的初生神智的幼童到失去同一性的死者之间的一切刹那数的总和</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1" cstate="email"/>
          <a:stretch>
            <a:fillRect/>
          </a:stretch>
        </p:blipFill>
        <p:spPr>
          <a:xfrm>
            <a:off x="1524" y="0"/>
            <a:ext cx="12188951" cy="6858000"/>
          </a:xfrm>
          <a:prstGeom prst="rect">
            <a:avLst/>
          </a:prstGeom>
        </p:spPr>
      </p:pic>
      <p:grpSp>
        <p:nvGrpSpPr>
          <p:cNvPr id="4" name="Group 3"/>
          <p:cNvGrpSpPr/>
          <p:nvPr/>
        </p:nvGrpSpPr>
        <p:grpSpPr>
          <a:xfrm>
            <a:off x="5563235" y="2136775"/>
            <a:ext cx="5095875" cy="4462145"/>
            <a:chOff x="4325303" y="2481287"/>
            <a:chExt cx="3515361" cy="2543175"/>
          </a:xfrm>
        </p:grpSpPr>
        <p:sp>
          <p:nvSpPr>
            <p:cNvPr id="49" name="Freeform 48"/>
            <p:cNvSpPr/>
            <p:nvPr/>
          </p:nvSpPr>
          <p:spPr bwMode="auto">
            <a:xfrm>
              <a:off x="6083301" y="2481287"/>
              <a:ext cx="1757363" cy="1238250"/>
            </a:xfrm>
            <a:custGeom>
              <a:avLst/>
              <a:gdLst>
                <a:gd name="T0" fmla="*/ 1107 w 1107"/>
                <a:gd name="T1" fmla="*/ 780 h 780"/>
                <a:gd name="T2" fmla="*/ 0 w 1107"/>
                <a:gd name="T3" fmla="*/ 0 h 780"/>
                <a:gd name="T4" fmla="*/ 0 w 1107"/>
                <a:gd name="T5" fmla="*/ 780 h 780"/>
                <a:gd name="T6" fmla="*/ 1107 w 1107"/>
                <a:gd name="T7" fmla="*/ 780 h 780"/>
              </a:gdLst>
              <a:ahLst/>
              <a:cxnLst>
                <a:cxn ang="0">
                  <a:pos x="T0" y="T1"/>
                </a:cxn>
                <a:cxn ang="0">
                  <a:pos x="T2" y="T3"/>
                </a:cxn>
                <a:cxn ang="0">
                  <a:pos x="T4" y="T5"/>
                </a:cxn>
                <a:cxn ang="0">
                  <a:pos x="T6" y="T7"/>
                </a:cxn>
              </a:cxnLst>
              <a:rect l="0" t="0" r="r" b="b"/>
              <a:pathLst>
                <a:path w="1107" h="780">
                  <a:moveTo>
                    <a:pt x="1107" y="780"/>
                  </a:moveTo>
                  <a:lnTo>
                    <a:pt x="0" y="0"/>
                  </a:lnTo>
                  <a:lnTo>
                    <a:pt x="0" y="780"/>
                  </a:lnTo>
                  <a:lnTo>
                    <a:pt x="1107" y="780"/>
                  </a:lnTo>
                  <a:close/>
                </a:path>
              </a:pathLst>
            </a:custGeom>
            <a:solidFill>
              <a:srgbClr val="DECCB8"/>
            </a:solidFill>
            <a:ln w="9525">
              <a:solidFill>
                <a:schemeClr val="accent1"/>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yriad Pro" panose="020B0503030403020204" pitchFamily="34" charset="0"/>
              </a:endParaRPr>
            </a:p>
          </p:txBody>
        </p:sp>
        <p:sp>
          <p:nvSpPr>
            <p:cNvPr id="50" name="Freeform 49"/>
            <p:cNvSpPr/>
            <p:nvPr/>
          </p:nvSpPr>
          <p:spPr bwMode="auto">
            <a:xfrm>
              <a:off x="6079125" y="2481287"/>
              <a:ext cx="1757363" cy="1238250"/>
            </a:xfrm>
            <a:custGeom>
              <a:avLst/>
              <a:gdLst>
                <a:gd name="T0" fmla="*/ 695 w 695"/>
                <a:gd name="T1" fmla="*/ 489 h 489"/>
                <a:gd name="T2" fmla="*/ 695 w 695"/>
                <a:gd name="T3" fmla="*/ 93 h 489"/>
                <a:gd name="T4" fmla="*/ 605 w 695"/>
                <a:gd name="T5" fmla="*/ 0 h 489"/>
                <a:gd name="T6" fmla="*/ 0 w 695"/>
                <a:gd name="T7" fmla="*/ 0 h 489"/>
                <a:gd name="T8" fmla="*/ 0 w 695"/>
                <a:gd name="T9" fmla="*/ 489 h 489"/>
                <a:gd name="T10" fmla="*/ 695 w 695"/>
                <a:gd name="T11" fmla="*/ 489 h 489"/>
              </a:gdLst>
              <a:ahLst/>
              <a:cxnLst>
                <a:cxn ang="0">
                  <a:pos x="T0" y="T1"/>
                </a:cxn>
                <a:cxn ang="0">
                  <a:pos x="T2" y="T3"/>
                </a:cxn>
                <a:cxn ang="0">
                  <a:pos x="T4" y="T5"/>
                </a:cxn>
                <a:cxn ang="0">
                  <a:pos x="T6" y="T7"/>
                </a:cxn>
                <a:cxn ang="0">
                  <a:pos x="T8" y="T9"/>
                </a:cxn>
                <a:cxn ang="0">
                  <a:pos x="T10" y="T11"/>
                </a:cxn>
              </a:cxnLst>
              <a:rect l="0" t="0" r="r" b="b"/>
              <a:pathLst>
                <a:path w="695" h="489">
                  <a:moveTo>
                    <a:pt x="695" y="489"/>
                  </a:moveTo>
                  <a:cubicBezTo>
                    <a:pt x="695" y="93"/>
                    <a:pt x="695" y="93"/>
                    <a:pt x="695" y="93"/>
                  </a:cubicBezTo>
                  <a:cubicBezTo>
                    <a:pt x="695" y="42"/>
                    <a:pt x="655" y="0"/>
                    <a:pt x="605" y="0"/>
                  </a:cubicBezTo>
                  <a:cubicBezTo>
                    <a:pt x="0" y="0"/>
                    <a:pt x="0" y="0"/>
                    <a:pt x="0" y="0"/>
                  </a:cubicBezTo>
                  <a:cubicBezTo>
                    <a:pt x="0" y="489"/>
                    <a:pt x="0" y="489"/>
                    <a:pt x="0" y="489"/>
                  </a:cubicBezTo>
                  <a:lnTo>
                    <a:pt x="695" y="489"/>
                  </a:lnTo>
                  <a:close/>
                </a:path>
              </a:pathLst>
            </a:custGeom>
            <a:solidFill>
              <a:srgbClr val="EDE3D8"/>
            </a:solidFill>
            <a:ln>
              <a:solidFill>
                <a:schemeClr val="accent1"/>
              </a:solid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yriad Pro" panose="020B0503030403020204" pitchFamily="34" charset="0"/>
              </a:endParaRPr>
            </a:p>
          </p:txBody>
        </p:sp>
        <p:sp>
          <p:nvSpPr>
            <p:cNvPr id="51" name="Freeform 50"/>
            <p:cNvSpPr/>
            <p:nvPr/>
          </p:nvSpPr>
          <p:spPr bwMode="auto">
            <a:xfrm>
              <a:off x="4325303" y="2481287"/>
              <a:ext cx="1757363" cy="1238250"/>
            </a:xfrm>
            <a:custGeom>
              <a:avLst/>
              <a:gdLst>
                <a:gd name="T0" fmla="*/ 695 w 695"/>
                <a:gd name="T1" fmla="*/ 0 h 489"/>
                <a:gd name="T2" fmla="*/ 90 w 695"/>
                <a:gd name="T3" fmla="*/ 0 h 489"/>
                <a:gd name="T4" fmla="*/ 0 w 695"/>
                <a:gd name="T5" fmla="*/ 93 h 489"/>
                <a:gd name="T6" fmla="*/ 0 w 695"/>
                <a:gd name="T7" fmla="*/ 489 h 489"/>
                <a:gd name="T8" fmla="*/ 695 w 695"/>
                <a:gd name="T9" fmla="*/ 489 h 489"/>
                <a:gd name="T10" fmla="*/ 695 w 695"/>
                <a:gd name="T11" fmla="*/ 0 h 489"/>
              </a:gdLst>
              <a:ahLst/>
              <a:cxnLst>
                <a:cxn ang="0">
                  <a:pos x="T0" y="T1"/>
                </a:cxn>
                <a:cxn ang="0">
                  <a:pos x="T2" y="T3"/>
                </a:cxn>
                <a:cxn ang="0">
                  <a:pos x="T4" y="T5"/>
                </a:cxn>
                <a:cxn ang="0">
                  <a:pos x="T6" y="T7"/>
                </a:cxn>
                <a:cxn ang="0">
                  <a:pos x="T8" y="T9"/>
                </a:cxn>
                <a:cxn ang="0">
                  <a:pos x="T10" y="T11"/>
                </a:cxn>
              </a:cxnLst>
              <a:rect l="0" t="0" r="r" b="b"/>
              <a:pathLst>
                <a:path w="695" h="489">
                  <a:moveTo>
                    <a:pt x="695" y="0"/>
                  </a:moveTo>
                  <a:cubicBezTo>
                    <a:pt x="90" y="0"/>
                    <a:pt x="90" y="0"/>
                    <a:pt x="90" y="0"/>
                  </a:cubicBezTo>
                  <a:cubicBezTo>
                    <a:pt x="40" y="0"/>
                    <a:pt x="0" y="42"/>
                    <a:pt x="0" y="93"/>
                  </a:cubicBezTo>
                  <a:cubicBezTo>
                    <a:pt x="0" y="489"/>
                    <a:pt x="0" y="489"/>
                    <a:pt x="0" y="489"/>
                  </a:cubicBezTo>
                  <a:cubicBezTo>
                    <a:pt x="695" y="489"/>
                    <a:pt x="695" y="489"/>
                    <a:pt x="695" y="489"/>
                  </a:cubicBezTo>
                  <a:lnTo>
                    <a:pt x="695" y="0"/>
                  </a:lnTo>
                  <a:close/>
                </a:path>
              </a:pathLst>
            </a:custGeom>
            <a:solidFill>
              <a:srgbClr val="645644"/>
            </a:solidFill>
            <a:ln>
              <a:solidFill>
                <a:schemeClr val="accent1"/>
              </a:solid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yriad Pro" panose="020B0503030403020204" pitchFamily="34" charset="0"/>
              </a:endParaRPr>
            </a:p>
          </p:txBody>
        </p:sp>
        <p:sp>
          <p:nvSpPr>
            <p:cNvPr id="53" name="Freeform 52"/>
            <p:cNvSpPr/>
            <p:nvPr/>
          </p:nvSpPr>
          <p:spPr bwMode="auto">
            <a:xfrm>
              <a:off x="6083301" y="3719537"/>
              <a:ext cx="1757363" cy="1304925"/>
            </a:xfrm>
            <a:custGeom>
              <a:avLst/>
              <a:gdLst>
                <a:gd name="T0" fmla="*/ 0 w 695"/>
                <a:gd name="T1" fmla="*/ 0 h 516"/>
                <a:gd name="T2" fmla="*/ 0 w 695"/>
                <a:gd name="T3" fmla="*/ 516 h 516"/>
                <a:gd name="T4" fmla="*/ 605 w 695"/>
                <a:gd name="T5" fmla="*/ 516 h 516"/>
                <a:gd name="T6" fmla="*/ 695 w 695"/>
                <a:gd name="T7" fmla="*/ 423 h 516"/>
                <a:gd name="T8" fmla="*/ 695 w 695"/>
                <a:gd name="T9" fmla="*/ 0 h 516"/>
                <a:gd name="T10" fmla="*/ 0 w 695"/>
                <a:gd name="T11" fmla="*/ 0 h 516"/>
              </a:gdLst>
              <a:ahLst/>
              <a:cxnLst>
                <a:cxn ang="0">
                  <a:pos x="T0" y="T1"/>
                </a:cxn>
                <a:cxn ang="0">
                  <a:pos x="T2" y="T3"/>
                </a:cxn>
                <a:cxn ang="0">
                  <a:pos x="T4" y="T5"/>
                </a:cxn>
                <a:cxn ang="0">
                  <a:pos x="T6" y="T7"/>
                </a:cxn>
                <a:cxn ang="0">
                  <a:pos x="T8" y="T9"/>
                </a:cxn>
                <a:cxn ang="0">
                  <a:pos x="T10" y="T11"/>
                </a:cxn>
              </a:cxnLst>
              <a:rect l="0" t="0" r="r" b="b"/>
              <a:pathLst>
                <a:path w="695" h="516">
                  <a:moveTo>
                    <a:pt x="0" y="0"/>
                  </a:moveTo>
                  <a:cubicBezTo>
                    <a:pt x="0" y="516"/>
                    <a:pt x="0" y="516"/>
                    <a:pt x="0" y="516"/>
                  </a:cubicBezTo>
                  <a:cubicBezTo>
                    <a:pt x="605" y="516"/>
                    <a:pt x="605" y="516"/>
                    <a:pt x="605" y="516"/>
                  </a:cubicBezTo>
                  <a:cubicBezTo>
                    <a:pt x="655" y="516"/>
                    <a:pt x="695" y="474"/>
                    <a:pt x="695" y="423"/>
                  </a:cubicBezTo>
                  <a:cubicBezTo>
                    <a:pt x="695" y="0"/>
                    <a:pt x="695" y="0"/>
                    <a:pt x="695" y="0"/>
                  </a:cubicBezTo>
                  <a:lnTo>
                    <a:pt x="0" y="0"/>
                  </a:lnTo>
                  <a:close/>
                </a:path>
              </a:pathLst>
            </a:custGeom>
            <a:solidFill>
              <a:srgbClr val="645644"/>
            </a:solidFill>
            <a:ln>
              <a:solidFill>
                <a:schemeClr val="accent1"/>
              </a:solid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yriad Pro" panose="020B0503030403020204" pitchFamily="34" charset="0"/>
              </a:endParaRPr>
            </a:p>
          </p:txBody>
        </p:sp>
        <p:sp>
          <p:nvSpPr>
            <p:cNvPr id="55" name="Freeform 54"/>
            <p:cNvSpPr/>
            <p:nvPr/>
          </p:nvSpPr>
          <p:spPr bwMode="auto">
            <a:xfrm>
              <a:off x="4325303" y="3719537"/>
              <a:ext cx="1757363" cy="1304925"/>
            </a:xfrm>
            <a:custGeom>
              <a:avLst/>
              <a:gdLst>
                <a:gd name="T0" fmla="*/ 0 w 695"/>
                <a:gd name="T1" fmla="*/ 0 h 516"/>
                <a:gd name="T2" fmla="*/ 0 w 695"/>
                <a:gd name="T3" fmla="*/ 423 h 516"/>
                <a:gd name="T4" fmla="*/ 90 w 695"/>
                <a:gd name="T5" fmla="*/ 516 h 516"/>
                <a:gd name="T6" fmla="*/ 695 w 695"/>
                <a:gd name="T7" fmla="*/ 516 h 516"/>
                <a:gd name="T8" fmla="*/ 695 w 695"/>
                <a:gd name="T9" fmla="*/ 0 h 516"/>
                <a:gd name="T10" fmla="*/ 0 w 695"/>
                <a:gd name="T11" fmla="*/ 0 h 516"/>
              </a:gdLst>
              <a:ahLst/>
              <a:cxnLst>
                <a:cxn ang="0">
                  <a:pos x="T0" y="T1"/>
                </a:cxn>
                <a:cxn ang="0">
                  <a:pos x="T2" y="T3"/>
                </a:cxn>
                <a:cxn ang="0">
                  <a:pos x="T4" y="T5"/>
                </a:cxn>
                <a:cxn ang="0">
                  <a:pos x="T6" y="T7"/>
                </a:cxn>
                <a:cxn ang="0">
                  <a:pos x="T8" y="T9"/>
                </a:cxn>
                <a:cxn ang="0">
                  <a:pos x="T10" y="T11"/>
                </a:cxn>
              </a:cxnLst>
              <a:rect l="0" t="0" r="r" b="b"/>
              <a:pathLst>
                <a:path w="695" h="516">
                  <a:moveTo>
                    <a:pt x="0" y="0"/>
                  </a:moveTo>
                  <a:cubicBezTo>
                    <a:pt x="0" y="423"/>
                    <a:pt x="0" y="423"/>
                    <a:pt x="0" y="423"/>
                  </a:cubicBezTo>
                  <a:cubicBezTo>
                    <a:pt x="0" y="474"/>
                    <a:pt x="40" y="516"/>
                    <a:pt x="90" y="516"/>
                  </a:cubicBezTo>
                  <a:cubicBezTo>
                    <a:pt x="695" y="516"/>
                    <a:pt x="695" y="516"/>
                    <a:pt x="695" y="516"/>
                  </a:cubicBezTo>
                  <a:cubicBezTo>
                    <a:pt x="695" y="0"/>
                    <a:pt x="695" y="0"/>
                    <a:pt x="695" y="0"/>
                  </a:cubicBezTo>
                  <a:lnTo>
                    <a:pt x="0" y="0"/>
                  </a:lnTo>
                  <a:close/>
                </a:path>
              </a:pathLst>
            </a:custGeom>
            <a:solidFill>
              <a:srgbClr val="EDE3D8"/>
            </a:solidFill>
            <a:ln>
              <a:solidFill>
                <a:schemeClr val="accent1"/>
              </a:solid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yriad Pro" panose="020B0503030403020204" pitchFamily="34" charset="0"/>
              </a:endParaRPr>
            </a:p>
          </p:txBody>
        </p:sp>
        <p:sp>
          <p:nvSpPr>
            <p:cNvPr id="57" name="Oval 56"/>
            <p:cNvSpPr>
              <a:spLocks noChangeArrowheads="1"/>
            </p:cNvSpPr>
            <p:nvPr/>
          </p:nvSpPr>
          <p:spPr bwMode="auto">
            <a:xfrm>
              <a:off x="5736591" y="4129112"/>
              <a:ext cx="469900" cy="488950"/>
            </a:xfrm>
            <a:prstGeom prst="ellipse">
              <a:avLst/>
            </a:prstGeom>
            <a:solidFill>
              <a:srgbClr val="645644"/>
            </a:solidFill>
            <a:ln>
              <a:solidFill>
                <a:schemeClr val="accent1"/>
              </a:solid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yriad Pro" panose="020B0503030403020204" pitchFamily="34" charset="0"/>
              </a:endParaRPr>
            </a:p>
          </p:txBody>
        </p:sp>
        <p:sp>
          <p:nvSpPr>
            <p:cNvPr id="58" name="Oval 57"/>
            <p:cNvSpPr>
              <a:spLocks noChangeArrowheads="1"/>
            </p:cNvSpPr>
            <p:nvPr/>
          </p:nvSpPr>
          <p:spPr bwMode="auto">
            <a:xfrm>
              <a:off x="5955666" y="2867050"/>
              <a:ext cx="471488" cy="487362"/>
            </a:xfrm>
            <a:prstGeom prst="ellipse">
              <a:avLst/>
            </a:prstGeom>
            <a:solidFill>
              <a:srgbClr val="645644"/>
            </a:solidFill>
            <a:ln>
              <a:solidFill>
                <a:schemeClr val="accent1"/>
              </a:solid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yriad Pro" panose="020B0503030403020204" pitchFamily="34" charset="0"/>
              </a:endParaRPr>
            </a:p>
          </p:txBody>
        </p:sp>
        <p:sp>
          <p:nvSpPr>
            <p:cNvPr id="59" name="Oval 58"/>
            <p:cNvSpPr>
              <a:spLocks noChangeArrowheads="1"/>
            </p:cNvSpPr>
            <p:nvPr/>
          </p:nvSpPr>
          <p:spPr bwMode="auto">
            <a:xfrm>
              <a:off x="6738938" y="3610000"/>
              <a:ext cx="469900" cy="485775"/>
            </a:xfrm>
            <a:prstGeom prst="ellipse">
              <a:avLst/>
            </a:prstGeom>
            <a:solidFill>
              <a:srgbClr val="645644"/>
            </a:solidFill>
            <a:ln>
              <a:solidFill>
                <a:schemeClr val="accent1"/>
              </a:solid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yriad Pro" panose="020B0503030403020204" pitchFamily="34" charset="0"/>
              </a:endParaRPr>
            </a:p>
          </p:txBody>
        </p:sp>
        <p:sp>
          <p:nvSpPr>
            <p:cNvPr id="60" name="Oval 59"/>
            <p:cNvSpPr>
              <a:spLocks noChangeArrowheads="1"/>
            </p:cNvSpPr>
            <p:nvPr/>
          </p:nvSpPr>
          <p:spPr bwMode="auto">
            <a:xfrm>
              <a:off x="4957128" y="3348062"/>
              <a:ext cx="469900" cy="487362"/>
            </a:xfrm>
            <a:prstGeom prst="ellipse">
              <a:avLst/>
            </a:prstGeom>
            <a:solidFill>
              <a:srgbClr val="645644"/>
            </a:solidFill>
            <a:ln>
              <a:solidFill>
                <a:schemeClr val="accent1"/>
              </a:solid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yriad Pro" panose="020B0503030403020204" pitchFamily="34" charset="0"/>
              </a:endParaRPr>
            </a:p>
          </p:txBody>
        </p:sp>
      </p:grpSp>
      <p:sp>
        <p:nvSpPr>
          <p:cNvPr id="46" name="TextBox 41"/>
          <p:cNvSpPr txBox="1"/>
          <p:nvPr/>
        </p:nvSpPr>
        <p:spPr>
          <a:xfrm>
            <a:off x="1701217" y="267419"/>
            <a:ext cx="1691640" cy="501650"/>
          </a:xfrm>
          <a:prstGeom prst="rect">
            <a:avLst/>
          </a:prstGeom>
          <a:noFill/>
        </p:spPr>
        <p:txBody>
          <a:bodyPr wrap="none" rtlCol="0">
            <a:spAutoFit/>
          </a:bodyPr>
          <a:lstStyle/>
          <a:p>
            <a:pPr algn="l" defTabSz="914400"/>
            <a:r>
              <a:rPr lang="zh-CN" altLang="en-US" sz="2665" spc="300" dirty="0" smtClean="0">
                <a:solidFill>
                  <a:srgbClr val="645644"/>
                </a:solidFill>
                <a:latin typeface="方正兰亭细黑_GBK" pitchFamily="2" charset="-122"/>
                <a:ea typeface="方正兰亭细黑_GBK" pitchFamily="2" charset="-122"/>
              </a:rPr>
              <a:t>关于自我</a:t>
            </a:r>
            <a:endParaRPr lang="zh-CN" altLang="en-US" sz="2665" spc="300" dirty="0" smtClean="0">
              <a:solidFill>
                <a:srgbClr val="645644"/>
              </a:solidFill>
              <a:latin typeface="方正兰亭细黑_GBK" pitchFamily="2" charset="-122"/>
              <a:ea typeface="方正兰亭细黑_GBK" pitchFamily="2" charset="-122"/>
            </a:endParaRPr>
          </a:p>
        </p:txBody>
      </p:sp>
      <p:grpSp>
        <p:nvGrpSpPr>
          <p:cNvPr id="52" name="组合 51"/>
          <p:cNvGrpSpPr/>
          <p:nvPr/>
        </p:nvGrpSpPr>
        <p:grpSpPr>
          <a:xfrm rot="5400000">
            <a:off x="2397213" y="-970067"/>
            <a:ext cx="530874" cy="3501305"/>
            <a:chOff x="3677871" y="745018"/>
            <a:chExt cx="530874" cy="3501305"/>
          </a:xfrm>
        </p:grpSpPr>
        <p:cxnSp>
          <p:nvCxnSpPr>
            <p:cNvPr id="54" name="直接连接符 53"/>
            <p:cNvCxnSpPr/>
            <p:nvPr/>
          </p:nvCxnSpPr>
          <p:spPr>
            <a:xfrm>
              <a:off x="3759839" y="745019"/>
              <a:ext cx="442646" cy="0"/>
            </a:xfrm>
            <a:prstGeom prst="line">
              <a:avLst/>
            </a:prstGeom>
            <a:ln w="19050">
              <a:solidFill>
                <a:srgbClr val="927F66"/>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16200000" flipH="1">
              <a:off x="2454962" y="2492540"/>
              <a:ext cx="3501305" cy="6261"/>
            </a:xfrm>
            <a:prstGeom prst="line">
              <a:avLst/>
            </a:prstGeom>
            <a:ln w="19050">
              <a:solidFill>
                <a:srgbClr val="927F66"/>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3684270" y="4246323"/>
              <a:ext cx="524475" cy="0"/>
            </a:xfrm>
            <a:prstGeom prst="line">
              <a:avLst/>
            </a:prstGeom>
            <a:ln w="19050">
              <a:solidFill>
                <a:srgbClr val="927F66"/>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3677871" y="3935721"/>
              <a:ext cx="6399" cy="310602"/>
            </a:xfrm>
            <a:prstGeom prst="line">
              <a:avLst/>
            </a:prstGeom>
            <a:ln w="19050">
              <a:solidFill>
                <a:srgbClr val="927F66"/>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299085" y="1487170"/>
            <a:ext cx="4067175" cy="1476375"/>
          </a:xfrm>
          <a:prstGeom prst="rect">
            <a:avLst/>
          </a:prstGeom>
          <a:noFill/>
        </p:spPr>
        <p:txBody>
          <a:bodyPr wrap="square" rtlCol="0">
            <a:spAutoFit/>
          </a:bodyPr>
          <a:p>
            <a:r>
              <a:rPr lang="en-US" altLang="zh-CN">
                <a:solidFill>
                  <a:srgbClr val="9F7F66"/>
                </a:solidFill>
              </a:rPr>
              <a:t>1 </a:t>
            </a:r>
            <a:r>
              <a:rPr lang="zh-CN" altLang="en-US">
                <a:solidFill>
                  <a:srgbClr val="9F7F66"/>
                </a:solidFill>
              </a:rPr>
              <a:t>一切的变化都是组合的依次展现</a:t>
            </a:r>
            <a:endParaRPr lang="zh-CN" altLang="en-US">
              <a:solidFill>
                <a:srgbClr val="9F7F66"/>
              </a:solidFill>
            </a:endParaRPr>
          </a:p>
          <a:p>
            <a:r>
              <a:rPr lang="en-US" altLang="zh-CN">
                <a:solidFill>
                  <a:srgbClr val="9F7F66"/>
                </a:solidFill>
              </a:rPr>
              <a:t>2 </a:t>
            </a:r>
            <a:r>
              <a:rPr lang="zh-CN" altLang="en-US">
                <a:solidFill>
                  <a:srgbClr val="9F7F66"/>
                </a:solidFill>
              </a:rPr>
              <a:t>一切的同一都是对诸多物的综合</a:t>
            </a:r>
            <a:endParaRPr lang="zh-CN" altLang="en-US">
              <a:solidFill>
                <a:srgbClr val="9F7F66"/>
              </a:solidFill>
            </a:endParaRPr>
          </a:p>
          <a:p>
            <a:r>
              <a:rPr lang="zh-CN" altLang="en-US">
                <a:solidFill>
                  <a:srgbClr val="9F7F66"/>
                </a:solidFill>
              </a:rPr>
              <a:t>如果说我们有自由意志</a:t>
            </a:r>
            <a:endParaRPr lang="zh-CN" altLang="en-US">
              <a:solidFill>
                <a:srgbClr val="9F7F66"/>
              </a:solidFill>
            </a:endParaRPr>
          </a:p>
          <a:p>
            <a:r>
              <a:rPr lang="zh-CN" altLang="en-US">
                <a:solidFill>
                  <a:srgbClr val="9F7F66"/>
                </a:solidFill>
              </a:rPr>
              <a:t>那是因为我们必须有</a:t>
            </a:r>
            <a:endParaRPr lang="zh-CN" altLang="en-US">
              <a:solidFill>
                <a:srgbClr val="9F7F66"/>
              </a:solidFill>
            </a:endParaRPr>
          </a:p>
          <a:p>
            <a:endParaRPr lang="zh-CN" altLang="en-US">
              <a:solidFill>
                <a:srgbClr val="9F7F66"/>
              </a:solidFill>
            </a:endParaRPr>
          </a:p>
        </p:txBody>
      </p:sp>
      <p:sp>
        <p:nvSpPr>
          <p:cNvPr id="3" name="文本框 2"/>
          <p:cNvSpPr txBox="1"/>
          <p:nvPr/>
        </p:nvSpPr>
        <p:spPr>
          <a:xfrm>
            <a:off x="299085" y="2696845"/>
            <a:ext cx="4295775" cy="3938270"/>
          </a:xfrm>
          <a:prstGeom prst="rect">
            <a:avLst/>
          </a:prstGeom>
          <a:noFill/>
        </p:spPr>
        <p:txBody>
          <a:bodyPr wrap="square" rtlCol="0">
            <a:spAutoFit/>
          </a:bodyPr>
          <a:p>
            <a:r>
              <a:rPr lang="zh-CN" altLang="en-US"/>
              <a:t>不仅物是这样，</a:t>
            </a:r>
            <a:endParaRPr lang="zh-CN" altLang="en-US"/>
          </a:p>
          <a:p>
            <a:r>
              <a:rPr lang="zh-CN" altLang="en-US"/>
              <a:t>我们自己同样也是被赋予了同一性的，不停变化的事物。</a:t>
            </a:r>
            <a:endParaRPr lang="zh-CN" altLang="en-US"/>
          </a:p>
          <a:p>
            <a:r>
              <a:rPr lang="zh-CN" altLang="en-US"/>
              <a:t>无论作为</a:t>
            </a:r>
            <a:r>
              <a:rPr lang="en-US" altLang="zh-CN"/>
              <a:t>“</a:t>
            </a:r>
            <a:r>
              <a:rPr lang="zh-CN" altLang="en-US"/>
              <a:t>我们</a:t>
            </a:r>
            <a:r>
              <a:rPr lang="en-US" altLang="zh-CN"/>
              <a:t>”</a:t>
            </a:r>
            <a:r>
              <a:rPr lang="zh-CN" altLang="en-US"/>
              <a:t>原因的物自体是多个还是一个</a:t>
            </a:r>
            <a:r>
              <a:rPr lang="zh-CN" altLang="en-US" sz="1000"/>
              <a:t>（这里的同一个是奇怪的用法）</a:t>
            </a:r>
            <a:r>
              <a:rPr lang="zh-CN" altLang="en-US"/>
              <a:t>既然已经是依次展现的组合了，所以也只能视作多个。</a:t>
            </a:r>
            <a:endParaRPr lang="zh-CN" altLang="en-US"/>
          </a:p>
          <a:p>
            <a:r>
              <a:rPr lang="zh-CN" altLang="en-US"/>
              <a:t>但在这样一个戏剧里，我们不是演员也不是单纯</a:t>
            </a:r>
            <a:r>
              <a:rPr lang="zh-CN" altLang="en-US"/>
              <a:t>的观众</a:t>
            </a:r>
            <a:endParaRPr lang="zh-CN" altLang="en-US"/>
          </a:p>
          <a:p>
            <a:r>
              <a:rPr lang="zh-CN" altLang="en-US"/>
              <a:t>我们正是这场戏的观众，独属于这一场。</a:t>
            </a:r>
            <a:endParaRPr lang="zh-CN" altLang="en-US"/>
          </a:p>
          <a:p>
            <a:r>
              <a:rPr lang="zh-CN" altLang="en-US"/>
              <a:t>自我不</a:t>
            </a:r>
            <a:r>
              <a:rPr lang="zh-CN" altLang="en-US"/>
              <a:t>是作为一个结果被解释，而是作为一个原因被提及。</a:t>
            </a:r>
            <a:endParaRPr lang="zh-CN" altLang="en-US"/>
          </a:p>
          <a:p>
            <a:r>
              <a:rPr lang="zh-CN" altLang="en-US"/>
              <a:t>如果我们是我们，那么也就只是因为我们是我们。</a:t>
            </a:r>
            <a:r>
              <a:rPr lang="zh-CN" altLang="en-US" sz="1600"/>
              <a:t>（关于戏剧的部分我找不到了）</a:t>
            </a:r>
            <a:endParaRPr lang="zh-CN" altLang="en-US" sz="1600"/>
          </a:p>
          <a:p>
            <a:r>
              <a:rPr lang="zh-CN" altLang="en-US" sz="1600"/>
              <a:t>我们也只能在表面上否认自我意志（摊手</a:t>
            </a:r>
            <a:endParaRPr lang="zh-CN" altLang="en-US" sz="1600"/>
          </a:p>
        </p:txBody>
      </p:sp>
      <p:sp>
        <p:nvSpPr>
          <p:cNvPr id="5" name="文本框 4"/>
          <p:cNvSpPr txBox="1"/>
          <p:nvPr/>
        </p:nvSpPr>
        <p:spPr>
          <a:xfrm>
            <a:off x="6798310" y="1368425"/>
            <a:ext cx="3171825" cy="768350"/>
          </a:xfrm>
          <a:prstGeom prst="rect">
            <a:avLst/>
          </a:prstGeom>
          <a:noFill/>
        </p:spPr>
        <p:txBody>
          <a:bodyPr wrap="square" rtlCol="0">
            <a:spAutoFit/>
          </a:bodyPr>
          <a:p>
            <a:r>
              <a:rPr lang="en-US" altLang="zh-CN" sz="4400"/>
              <a:t>A B C D E </a:t>
            </a:r>
            <a:endParaRPr lang="en-US" altLang="zh-CN" sz="4400"/>
          </a:p>
        </p:txBody>
      </p:sp>
      <p:sp>
        <p:nvSpPr>
          <p:cNvPr id="7" name="文本框 6"/>
          <p:cNvSpPr txBox="1"/>
          <p:nvPr/>
        </p:nvSpPr>
        <p:spPr>
          <a:xfrm>
            <a:off x="6633845" y="3669030"/>
            <a:ext cx="371475" cy="1198880"/>
          </a:xfrm>
          <a:prstGeom prst="rect">
            <a:avLst/>
          </a:prstGeom>
          <a:noFill/>
        </p:spPr>
        <p:txBody>
          <a:bodyPr wrap="square" rtlCol="0">
            <a:spAutoFit/>
          </a:bodyPr>
          <a:p>
            <a:r>
              <a:rPr lang="en-US" altLang="zh-CN"/>
              <a:t>AB</a:t>
            </a:r>
            <a:endParaRPr lang="en-US" altLang="zh-CN"/>
          </a:p>
          <a:p>
            <a:r>
              <a:rPr lang="en-US" altLang="zh-CN"/>
              <a:t>C</a:t>
            </a:r>
            <a:endParaRPr lang="en-US" altLang="zh-CN"/>
          </a:p>
          <a:p>
            <a:endParaRPr lang="en-US" altLang="zh-CN"/>
          </a:p>
        </p:txBody>
      </p:sp>
      <p:sp>
        <p:nvSpPr>
          <p:cNvPr id="8" name="文本框 7"/>
          <p:cNvSpPr txBox="1"/>
          <p:nvPr/>
        </p:nvSpPr>
        <p:spPr>
          <a:xfrm>
            <a:off x="8120380" y="2827020"/>
            <a:ext cx="340360" cy="922020"/>
          </a:xfrm>
          <a:prstGeom prst="rect">
            <a:avLst/>
          </a:prstGeom>
          <a:noFill/>
        </p:spPr>
        <p:txBody>
          <a:bodyPr wrap="square" rtlCol="0">
            <a:spAutoFit/>
          </a:bodyPr>
          <a:p>
            <a:r>
              <a:rPr lang="en-US" altLang="zh-CN"/>
              <a:t>C</a:t>
            </a:r>
            <a:endParaRPr lang="en-US" altLang="zh-CN"/>
          </a:p>
          <a:p>
            <a:r>
              <a:rPr lang="en-US" altLang="zh-CN"/>
              <a:t>D</a:t>
            </a:r>
            <a:endParaRPr lang="en-US" altLang="zh-CN"/>
          </a:p>
          <a:p>
            <a:r>
              <a:rPr lang="en-US" altLang="zh-CN"/>
              <a:t>E</a:t>
            </a:r>
            <a:endParaRPr lang="en-US" altLang="zh-CN"/>
          </a:p>
        </p:txBody>
      </p:sp>
      <p:sp>
        <p:nvSpPr>
          <p:cNvPr id="9" name="文本框 8"/>
          <p:cNvSpPr txBox="1"/>
          <p:nvPr/>
        </p:nvSpPr>
        <p:spPr>
          <a:xfrm>
            <a:off x="5794375" y="2595245"/>
            <a:ext cx="2085975" cy="922020"/>
          </a:xfrm>
          <a:prstGeom prst="rect">
            <a:avLst/>
          </a:prstGeom>
          <a:noFill/>
        </p:spPr>
        <p:txBody>
          <a:bodyPr wrap="square" rtlCol="0">
            <a:spAutoFit/>
          </a:bodyPr>
          <a:p>
            <a:r>
              <a:rPr lang="en-US" altLang="zh-CN" b="1"/>
              <a:t>ABC-D</a:t>
            </a:r>
            <a:endParaRPr lang="en-US" altLang="zh-CN" b="1"/>
          </a:p>
          <a:p>
            <a:r>
              <a:rPr lang="en-US" altLang="zh-CN"/>
              <a:t>ABC-E</a:t>
            </a:r>
            <a:endParaRPr lang="en-US" altLang="zh-CN"/>
          </a:p>
          <a:p>
            <a:r>
              <a:rPr lang="en-US" altLang="zh-CN"/>
              <a:t>ABC-DE</a:t>
            </a:r>
            <a:endParaRPr lang="en-US" altLang="zh-CN"/>
          </a:p>
        </p:txBody>
      </p:sp>
      <p:sp>
        <p:nvSpPr>
          <p:cNvPr id="10" name="文本框 9"/>
          <p:cNvSpPr txBox="1"/>
          <p:nvPr/>
        </p:nvSpPr>
        <p:spPr>
          <a:xfrm>
            <a:off x="8719185" y="2595245"/>
            <a:ext cx="2085975" cy="922020"/>
          </a:xfrm>
          <a:prstGeom prst="rect">
            <a:avLst/>
          </a:prstGeom>
          <a:noFill/>
        </p:spPr>
        <p:txBody>
          <a:bodyPr wrap="square" rtlCol="0">
            <a:spAutoFit/>
          </a:bodyPr>
          <a:p>
            <a:r>
              <a:rPr lang="en-US" altLang="zh-CN" b="1"/>
              <a:t>CDE-B</a:t>
            </a:r>
            <a:endParaRPr lang="en-US" altLang="zh-CN" b="1"/>
          </a:p>
          <a:p>
            <a:r>
              <a:rPr lang="en-US" altLang="zh-CN"/>
              <a:t>CDE-AB</a:t>
            </a:r>
            <a:endParaRPr lang="en-US" altLang="zh-CN"/>
          </a:p>
          <a:p>
            <a:endParaRPr lang="en-US" altLang="zh-CN"/>
          </a:p>
        </p:txBody>
      </p:sp>
      <p:sp>
        <p:nvSpPr>
          <p:cNvPr id="11" name="文本框 10"/>
          <p:cNvSpPr txBox="1"/>
          <p:nvPr/>
        </p:nvSpPr>
        <p:spPr>
          <a:xfrm>
            <a:off x="9232900" y="4117340"/>
            <a:ext cx="340360" cy="922020"/>
          </a:xfrm>
          <a:prstGeom prst="rect">
            <a:avLst/>
          </a:prstGeom>
          <a:noFill/>
        </p:spPr>
        <p:txBody>
          <a:bodyPr wrap="square" rtlCol="0">
            <a:spAutoFit/>
          </a:bodyPr>
          <a:p>
            <a:r>
              <a:rPr lang="en-US" altLang="zh-CN"/>
              <a:t>E</a:t>
            </a:r>
            <a:endParaRPr lang="en-US" altLang="zh-CN"/>
          </a:p>
          <a:p>
            <a:r>
              <a:rPr lang="en-US" altLang="zh-CN"/>
              <a:t>A</a:t>
            </a:r>
            <a:endParaRPr lang="en-US" altLang="zh-CN"/>
          </a:p>
          <a:p>
            <a:r>
              <a:rPr lang="en-US" altLang="zh-CN"/>
              <a:t>B</a:t>
            </a:r>
            <a:endParaRPr lang="en-US" altLang="zh-CN"/>
          </a:p>
        </p:txBody>
      </p:sp>
      <p:sp>
        <p:nvSpPr>
          <p:cNvPr id="12" name="文本框 11"/>
          <p:cNvSpPr txBox="1"/>
          <p:nvPr/>
        </p:nvSpPr>
        <p:spPr>
          <a:xfrm>
            <a:off x="7780020" y="5027930"/>
            <a:ext cx="340360" cy="1198880"/>
          </a:xfrm>
          <a:prstGeom prst="rect">
            <a:avLst/>
          </a:prstGeom>
          <a:noFill/>
        </p:spPr>
        <p:txBody>
          <a:bodyPr wrap="square" rtlCol="0">
            <a:spAutoFit/>
          </a:bodyPr>
          <a:p>
            <a:r>
              <a:rPr lang="en-US" altLang="zh-CN"/>
              <a:t>BCD</a:t>
            </a:r>
            <a:endParaRPr lang="en-US" altLang="zh-CN"/>
          </a:p>
          <a:p>
            <a:endParaRPr lang="en-US" altLang="zh-CN"/>
          </a:p>
        </p:txBody>
      </p:sp>
      <p:sp>
        <p:nvSpPr>
          <p:cNvPr id="13" name="文本框 12"/>
          <p:cNvSpPr txBox="1"/>
          <p:nvPr/>
        </p:nvSpPr>
        <p:spPr>
          <a:xfrm>
            <a:off x="5794375" y="5273040"/>
            <a:ext cx="2085975" cy="368300"/>
          </a:xfrm>
          <a:prstGeom prst="rect">
            <a:avLst/>
          </a:prstGeom>
          <a:noFill/>
        </p:spPr>
        <p:txBody>
          <a:bodyPr wrap="square" rtlCol="0">
            <a:spAutoFit/>
          </a:bodyPr>
          <a:p>
            <a:r>
              <a:rPr lang="zh-CN" altLang="en-US" b="1"/>
              <a:t>结束</a:t>
            </a:r>
            <a:endParaRPr lang="zh-CN" altLang="en-US" b="1"/>
          </a:p>
        </p:txBody>
      </p:sp>
      <p:sp>
        <p:nvSpPr>
          <p:cNvPr id="14" name="文本框 13"/>
          <p:cNvSpPr txBox="1"/>
          <p:nvPr/>
        </p:nvSpPr>
        <p:spPr>
          <a:xfrm>
            <a:off x="8861425" y="5269865"/>
            <a:ext cx="2085975" cy="645160"/>
          </a:xfrm>
          <a:prstGeom prst="rect">
            <a:avLst/>
          </a:prstGeom>
          <a:noFill/>
        </p:spPr>
        <p:txBody>
          <a:bodyPr wrap="square" rtlCol="0">
            <a:spAutoFit/>
          </a:bodyPr>
          <a:p>
            <a:r>
              <a:rPr lang="en-US" altLang="zh-CN" b="1"/>
              <a:t>EAB-CD</a:t>
            </a:r>
            <a:endParaRPr lang="en-US" altLang="zh-CN" b="1"/>
          </a:p>
          <a:p>
            <a:endParaRPr lang="en-US" altLang="zh-CN" b="1"/>
          </a:p>
        </p:txBody>
      </p:sp>
      <p:sp>
        <p:nvSpPr>
          <p:cNvPr id="15" name="流程图: 联系 14"/>
          <p:cNvSpPr/>
          <p:nvPr/>
        </p:nvSpPr>
        <p:spPr>
          <a:xfrm>
            <a:off x="7519035" y="3810000"/>
            <a:ext cx="1200150" cy="10763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6" name="文本框 15"/>
          <p:cNvSpPr txBox="1"/>
          <p:nvPr/>
        </p:nvSpPr>
        <p:spPr>
          <a:xfrm>
            <a:off x="7637780" y="4144645"/>
            <a:ext cx="1261110" cy="368300"/>
          </a:xfrm>
          <a:prstGeom prst="rect">
            <a:avLst/>
          </a:prstGeom>
          <a:noFill/>
        </p:spPr>
        <p:txBody>
          <a:bodyPr wrap="square" rtlCol="0">
            <a:spAutoFit/>
          </a:bodyPr>
          <a:p>
            <a:r>
              <a:rPr lang="zh-CN" altLang="en-US"/>
              <a:t>顺时针</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TIMING" val="|1.5|1.3"/>
</p:tagLst>
</file>

<file path=ppt/tags/tag2.xml><?xml version="1.0" encoding="utf-8"?>
<p:tagLst xmlns:p="http://schemas.openxmlformats.org/presentationml/2006/main">
  <p:tag name="TIMING" val="|0.9|1.2"/>
</p:tagLst>
</file>

<file path=ppt/tags/tag3.xml><?xml version="1.0" encoding="utf-8"?>
<p:tagLst xmlns:p="http://schemas.openxmlformats.org/presentationml/2006/main">
  <p:tag name="TIMING" val="|0.7|1.4|1.1|1"/>
</p:tagLst>
</file>

<file path=ppt/tags/tag4.xml><?xml version="1.0" encoding="utf-8"?>
<p:tagLst xmlns:p="http://schemas.openxmlformats.org/presentationml/2006/main">
  <p:tag name="TIMING" val="|1.4|1.2"/>
</p:tagLst>
</file>

<file path=ppt/tags/tag5.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5100</Words>
  <Application>WPS 演示</Application>
  <PresentationFormat>自定义</PresentationFormat>
  <Paragraphs>289</Paragraphs>
  <Slides>14</Slides>
  <Notes>26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宋体</vt:lpstr>
      <vt:lpstr>Wingdings</vt:lpstr>
      <vt:lpstr>Calibri</vt:lpstr>
      <vt:lpstr>黑体</vt:lpstr>
      <vt:lpstr>微软雅黑</vt:lpstr>
      <vt:lpstr>华文中宋</vt:lpstr>
      <vt:lpstr>Myriad Pro</vt:lpstr>
      <vt:lpstr>方正兰亭细黑_GBK</vt:lpstr>
      <vt:lpstr>等线</vt:lpstr>
      <vt:lpstr>Arial Unicode MS</vt:lpstr>
      <vt:lpstr>等线 Light</vt:lpstr>
      <vt:lpstr>NumberOnly</vt:lpstr>
      <vt:lpstr>第一PPT，www.1ppt.com</vt:lpstr>
      <vt:lpstr>PowerPoint 演示文稿</vt:lpstr>
      <vt:lpstr>PowerPoint 演示文稿</vt:lpstr>
      <vt:lpstr>PowerPoint 演示文稿</vt:lpstr>
      <vt:lpstr>PowerPoint 演示文稿</vt:lpstr>
      <vt:lpstr>组合（补充）</vt:lpstr>
      <vt:lpstr>虚假的同一性</vt:lpstr>
      <vt:lpstr>PowerPoint 演示文稿</vt:lpstr>
      <vt:lpstr>关于时间</vt:lpstr>
      <vt:lpstr>PowerPoint 演示文稿</vt:lpstr>
      <vt:lpstr>补充</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囵教</dc:title>
  <dc:creator>第一PPT</dc:creator>
  <cp:keywords>www.1ppt.com</cp:keywords>
  <dc:description>www.1ppt.com</dc:description>
  <cp:lastModifiedBy>qzuser</cp:lastModifiedBy>
  <cp:revision>28</cp:revision>
  <dcterms:created xsi:type="dcterms:W3CDTF">2017-05-14T12:25:00Z</dcterms:created>
  <dcterms:modified xsi:type="dcterms:W3CDTF">2020-03-17T13:55:31Z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