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85" r:id="rId2"/>
    <p:sldId id="271" r:id="rId3"/>
    <p:sldId id="256" r:id="rId4"/>
    <p:sldId id="282" r:id="rId5"/>
    <p:sldId id="295" r:id="rId6"/>
    <p:sldId id="294" r:id="rId7"/>
    <p:sldId id="279" r:id="rId8"/>
    <p:sldId id="272" r:id="rId9"/>
    <p:sldId id="313" r:id="rId10"/>
    <p:sldId id="304" r:id="rId11"/>
    <p:sldId id="309" r:id="rId12"/>
    <p:sldId id="314" r:id="rId13"/>
    <p:sldId id="310" r:id="rId14"/>
    <p:sldId id="308" r:id="rId15"/>
    <p:sldId id="312" r:id="rId16"/>
    <p:sldId id="306" r:id="rId17"/>
    <p:sldId id="307" r:id="rId18"/>
    <p:sldId id="311" r:id="rId19"/>
    <p:sldId id="298" r:id="rId20"/>
    <p:sldId id="302" r:id="rId21"/>
    <p:sldId id="297" r:id="rId22"/>
    <p:sldId id="305" r:id="rId23"/>
    <p:sldId id="303" r:id="rId24"/>
    <p:sldId id="299" r:id="rId25"/>
    <p:sldId id="273" r:id="rId26"/>
    <p:sldId id="280" r:id="rId27"/>
    <p:sldId id="274" r:id="rId28"/>
    <p:sldId id="300" r:id="rId29"/>
    <p:sldId id="275" r:id="rId30"/>
    <p:sldId id="293" r:id="rId31"/>
    <p:sldId id="292" r:id="rId32"/>
    <p:sldId id="316" r:id="rId33"/>
    <p:sldId id="281" r:id="rId34"/>
    <p:sldId id="276" r:id="rId35"/>
    <p:sldId id="284" r:id="rId36"/>
    <p:sldId id="287" r:id="rId37"/>
    <p:sldId id="289" r:id="rId38"/>
    <p:sldId id="290" r:id="rId39"/>
    <p:sldId id="291" r:id="rId40"/>
    <p:sldId id="315" r:id="rId41"/>
    <p:sldId id="262" r:id="rId42"/>
    <p:sldId id="317" r:id="rId43"/>
    <p:sldId id="283" r:id="rId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舞台布景" id="{668C5228-4120-48AB-BF56-733868C8B674}">
          <p14:sldIdLst>
            <p14:sldId id="285"/>
            <p14:sldId id="271"/>
          </p14:sldIdLst>
        </p14:section>
        <p14:section name="标题" id="{F43B243A-6411-4143-91BB-23F17AE2B11F}">
          <p14:sldIdLst>
            <p14:sldId id="256"/>
            <p14:sldId id="282"/>
          </p14:sldIdLst>
        </p14:section>
        <p14:section name="奥义书" id="{96B9ABAF-E017-4BBE-AA6B-2D221C41C042}">
          <p14:sldIdLst>
            <p14:sldId id="295"/>
            <p14:sldId id="294"/>
            <p14:sldId id="279"/>
            <p14:sldId id="272"/>
            <p14:sldId id="313"/>
            <p14:sldId id="304"/>
            <p14:sldId id="309"/>
            <p14:sldId id="314"/>
            <p14:sldId id="310"/>
            <p14:sldId id="308"/>
            <p14:sldId id="312"/>
            <p14:sldId id="306"/>
            <p14:sldId id="307"/>
            <p14:sldId id="311"/>
            <p14:sldId id="298"/>
            <p14:sldId id="302"/>
            <p14:sldId id="297"/>
            <p14:sldId id="305"/>
            <p14:sldId id="303"/>
            <p14:sldId id="299"/>
          </p14:sldIdLst>
        </p14:section>
        <p14:section name="沙门果经" id="{21798B75-8352-4715-90B8-9D014ABFCCAC}">
          <p14:sldIdLst>
            <p14:sldId id="273"/>
            <p14:sldId id="280"/>
            <p14:sldId id="274"/>
            <p14:sldId id="300"/>
          </p14:sldIdLst>
        </p14:section>
        <p14:section name="本生谭" id="{C391A80E-A701-4C55-A622-05A4873F7205}">
          <p14:sldIdLst>
            <p14:sldId id="275"/>
            <p14:sldId id="293"/>
            <p14:sldId id="292"/>
            <p14:sldId id="316"/>
          </p14:sldIdLst>
        </p14:section>
        <p14:section name="根本佛教" id="{911BA84A-11C9-4057-964D-C68DB90E2CE8}">
          <p14:sldIdLst>
            <p14:sldId id="281"/>
            <p14:sldId id="276"/>
          </p14:sldIdLst>
        </p14:section>
        <p14:section name="《长部》纲要" id="{F68875B0-A9AE-4A0E-A246-F6395FCBACEF}">
          <p14:sldIdLst>
            <p14:sldId id="284"/>
            <p14:sldId id="287"/>
            <p14:sldId id="289"/>
            <p14:sldId id="290"/>
            <p14:sldId id="291"/>
            <p14:sldId id="315"/>
          </p14:sldIdLst>
        </p14:section>
        <p14:section name="结语" id="{963C4BF1-7C8B-40EF-B419-A7F4C6B7B263}">
          <p14:sldIdLst>
            <p14:sldId id="262"/>
            <p14:sldId id="31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9200"/>
    <a:srgbClr val="FFCD2D"/>
    <a:srgbClr val="FF9900"/>
    <a:srgbClr val="DFD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99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12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3FDA-7438-49A9-A922-71DC67B937C6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40A1C-8B4E-4B52-B05F-EBD3276512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59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喊</a:t>
            </a:r>
            <a:r>
              <a:rPr kumimoji="1" lang="en-US" altLang="zh-CN" dirty="0" err="1"/>
              <a:t>nya</a:t>
            </a:r>
            <a:r>
              <a:rPr kumimoji="1" lang="zh-CN" altLang="en-US" dirty="0"/>
              <a:t>心</a:t>
            </a:r>
            <a:r>
              <a:rPr kumimoji="1" lang="en-US" altLang="zh-CN" dirty="0" err="1"/>
              <a:t>gyo</a:t>
            </a:r>
            <a:r>
              <a:rPr kumimoji="1" lang="en-US" altLang="zh-CN" dirty="0"/>
              <a:t>》</a:t>
            </a:r>
          </a:p>
          <a:p>
            <a:r>
              <a:rPr kumimoji="1" lang="zh-CN" altLang="en-US" dirty="0"/>
              <a:t>    抒情版：</a:t>
            </a:r>
            <a:r>
              <a:rPr kumimoji="1" lang="en-US" altLang="ja-JP" dirty="0"/>
              <a:t>https://www.bilibili.com/video/BV1fp411o7MR</a:t>
            </a:r>
          </a:p>
          <a:p>
            <a:r>
              <a:rPr kumimoji="1" lang="zh-CN" altLang="en-US" dirty="0"/>
              <a:t>    华丽阿卡贝拉版</a:t>
            </a:r>
            <a:r>
              <a:rPr kumimoji="1" lang="en-US" altLang="zh-CN" dirty="0"/>
              <a:t>(</a:t>
            </a:r>
            <a:r>
              <a:rPr kumimoji="1" lang="zh-CN" altLang="en-US" dirty="0"/>
              <a:t>空降</a:t>
            </a:r>
            <a:r>
              <a:rPr kumimoji="1" lang="en-US" altLang="zh-CN" dirty="0"/>
              <a:t>40s)</a:t>
            </a:r>
            <a:r>
              <a:rPr kumimoji="1" lang="zh-CN" altLang="en-US" dirty="0"/>
              <a:t>：</a:t>
            </a:r>
            <a:r>
              <a:rPr kumimoji="1" lang="en-US" altLang="ja-JP" dirty="0"/>
              <a:t>https://www.bilibili.com/video/BV17i4y147NF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227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文本见于</a:t>
            </a:r>
            <a:endParaRPr kumimoji="1" lang="en-US" altLang="zh-CN" dirty="0"/>
          </a:p>
          <a:p>
            <a:r>
              <a:rPr kumimoji="1" lang="en-US" altLang="zh-CN" dirty="0"/>
              <a:t>  </a:t>
            </a:r>
            <a:r>
              <a:rPr kumimoji="1" lang="zh-CN" altLang="en-US" dirty="0"/>
              <a:t>大森林奥义</a:t>
            </a:r>
            <a:r>
              <a:rPr kumimoji="1" lang="en-US" altLang="zh-CN" dirty="0"/>
              <a:t>1.2</a:t>
            </a:r>
          </a:p>
          <a:p>
            <a:r>
              <a:rPr kumimoji="1" lang="zh-CN" altLang="en-US" dirty="0"/>
              <a:t>  大森林奥义</a:t>
            </a:r>
            <a:r>
              <a:rPr kumimoji="1" lang="en-US" altLang="zh-CN" dirty="0"/>
              <a:t>1.4</a:t>
            </a:r>
          </a:p>
          <a:p>
            <a:r>
              <a:rPr kumimoji="1" lang="en-US" altLang="zh-CN" dirty="0"/>
              <a:t>  </a:t>
            </a:r>
            <a:r>
              <a:rPr kumimoji="1" lang="zh-CN" altLang="en-US" dirty="0"/>
              <a:t>歌者奥义</a:t>
            </a:r>
            <a:r>
              <a:rPr kumimoji="1" lang="en-US" altLang="zh-CN" dirty="0"/>
              <a:t>6.1-3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05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文本见于</a:t>
            </a:r>
            <a:r>
              <a:rPr kumimoji="1" lang="ja-JP" altLang="en-US" dirty="0"/>
              <a:t>大森林奥义</a:t>
            </a:r>
            <a:r>
              <a:rPr kumimoji="1" lang="en-US" altLang="ja-JP" dirty="0"/>
              <a:t>3</a:t>
            </a:r>
          </a:p>
          <a:p>
            <a:r>
              <a:rPr kumimoji="1" lang="zh-CN" altLang="en-US" dirty="0"/>
              <a:t>问：牛的作用</a:t>
            </a:r>
            <a:r>
              <a:rPr kumimoji="1" lang="en-US" altLang="zh-CN" dirty="0"/>
              <a:t>?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4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传说中印度辩经有赌咒的习惯，败者留下脑袋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19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文本见于</a:t>
            </a:r>
            <a:r>
              <a:rPr kumimoji="1" lang="ja-JP" altLang="en-US" dirty="0"/>
              <a:t>大森林奥义</a:t>
            </a:r>
            <a:r>
              <a:rPr kumimoji="1" lang="en-US" altLang="zh-CN" dirty="0"/>
              <a:t>4.2-4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558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文本见于歌者奥义</a:t>
            </a:r>
            <a:r>
              <a:rPr kumimoji="1" lang="en-US" altLang="zh-CN" dirty="0"/>
              <a:t>6.9-15</a:t>
            </a:r>
            <a:r>
              <a:rPr kumimoji="1" lang="zh-CN" altLang="en-US" dirty="0"/>
              <a:t>；邬达罗迦是位比较著名的</a:t>
            </a:r>
            <a:r>
              <a:rPr lang="ja-JP" altLang="en-US" dirty="0"/>
              <a:t>奥义书</a:t>
            </a:r>
            <a:r>
              <a:rPr lang="zh-CN" altLang="en-US" dirty="0"/>
              <a:t>哲学家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梵行者：有时候指师从的学徒，有时候指禁欲修行者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940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文本见于歌者奥义</a:t>
            </a:r>
            <a:r>
              <a:rPr kumimoji="1" lang="en-US" altLang="zh-CN" dirty="0"/>
              <a:t>1.8-9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039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文本见于歌者奥义</a:t>
            </a:r>
            <a:r>
              <a:rPr kumimoji="1" lang="en-US" altLang="zh-CN" dirty="0"/>
              <a:t>7.1-15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652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考究修辞：“崇拜力量为梵” </a:t>
            </a:r>
            <a:r>
              <a:rPr kumimoji="1" lang="en-US" altLang="zh-CN" dirty="0"/>
              <a:t>vs “</a:t>
            </a:r>
            <a:r>
              <a:rPr kumimoji="1" lang="zh-CN" altLang="en-US" dirty="0"/>
              <a:t>崇拜梵为力量</a:t>
            </a:r>
            <a:r>
              <a:rPr kumimoji="1" lang="en-US" altLang="zh-CN" dirty="0"/>
              <a:t>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519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文本见于</a:t>
            </a:r>
            <a:endParaRPr kumimoji="1" lang="en-US" altLang="zh-CN" dirty="0"/>
          </a:p>
          <a:p>
            <a:r>
              <a:rPr kumimoji="1" lang="en-US" altLang="ja-JP" dirty="0"/>
              <a:t>  </a:t>
            </a:r>
            <a:r>
              <a:rPr kumimoji="1" lang="ja-JP" altLang="en-US" dirty="0"/>
              <a:t>大森林奥义</a:t>
            </a:r>
            <a:r>
              <a:rPr kumimoji="1" lang="en-US" altLang="zh-CN" dirty="0"/>
              <a:t>4.1</a:t>
            </a:r>
            <a:r>
              <a:rPr kumimoji="1" lang="zh-CN" altLang="en-US" dirty="0"/>
              <a:t>、歌者奥义</a:t>
            </a:r>
            <a:r>
              <a:rPr kumimoji="1" lang="en-US" altLang="zh-CN" dirty="0"/>
              <a:t>3.18</a:t>
            </a:r>
            <a:r>
              <a:rPr kumimoji="1" lang="zh-CN" altLang="en-US" dirty="0"/>
              <a:t>、歌者奥义</a:t>
            </a:r>
            <a:r>
              <a:rPr kumimoji="1" lang="en-US" altLang="zh-CN" dirty="0"/>
              <a:t>4.5-8</a:t>
            </a:r>
          </a:p>
          <a:p>
            <a:r>
              <a:rPr kumimoji="1" lang="zh-CN" altLang="en-US" dirty="0"/>
              <a:t>  大森林奥义</a:t>
            </a:r>
            <a:r>
              <a:rPr kumimoji="1" lang="en-US" altLang="zh-CN" dirty="0"/>
              <a:t>6.1</a:t>
            </a:r>
          </a:p>
          <a:p>
            <a:r>
              <a:rPr kumimoji="1" lang="en-US" altLang="zh-CN" dirty="0"/>
              <a:t>  </a:t>
            </a:r>
            <a:r>
              <a:rPr kumimoji="1" lang="zh-CN" altLang="en-US" dirty="0"/>
              <a:t>歌者奥义</a:t>
            </a:r>
            <a:r>
              <a:rPr kumimoji="1" lang="en-US" altLang="zh-CN" dirty="0"/>
              <a:t>2.23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089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解脱</a:t>
            </a:r>
            <a:r>
              <a:rPr kumimoji="1" lang="en-US" altLang="zh-CN" dirty="0"/>
              <a:t>moksha</a:t>
            </a:r>
            <a:r>
              <a:rPr kumimoji="1" lang="zh-CN" altLang="en-US" dirty="0"/>
              <a:t>：现世消除忧虑、积德除恶，知梵者永居梵界</a:t>
            </a:r>
            <a:r>
              <a:rPr kumimoji="1" lang="en-US" altLang="zh-CN" dirty="0"/>
              <a:t>/</a:t>
            </a:r>
            <a:r>
              <a:rPr kumimoji="1" lang="zh-CN" altLang="en-US" dirty="0"/>
              <a:t>祭祀布施者入轮回来世转生善道</a:t>
            </a:r>
            <a:r>
              <a:rPr kumimoji="1" lang="en-US" altLang="zh-CN" dirty="0"/>
              <a:t>(</a:t>
            </a:r>
            <a:r>
              <a:rPr kumimoji="1" lang="zh-CN" altLang="en-US" dirty="0"/>
              <a:t>森</a:t>
            </a:r>
            <a:r>
              <a:rPr kumimoji="1" lang="en-US" altLang="zh-CN" dirty="0"/>
              <a:t>6.2.15-16)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1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印度婆罗门教六派：弥曼差</a:t>
            </a:r>
            <a:r>
              <a:rPr kumimoji="1" lang="en-US" altLang="zh-CN" dirty="0" err="1"/>
              <a:t>Mimāṃsā</a:t>
            </a:r>
            <a:r>
              <a:rPr kumimoji="1" lang="zh-CN" altLang="en-US" dirty="0"/>
              <a:t>、吠檀多</a:t>
            </a:r>
            <a:r>
              <a:rPr kumimoji="1" lang="en-US" altLang="zh-CN" dirty="0" err="1"/>
              <a:t>Védānta</a:t>
            </a:r>
            <a:r>
              <a:rPr kumimoji="1" lang="zh-CN" altLang="en-US" dirty="0"/>
              <a:t>、数论</a:t>
            </a:r>
            <a:r>
              <a:rPr kumimoji="1" lang="en-US" altLang="zh-CN" dirty="0" err="1"/>
              <a:t>Sāṃkhya</a:t>
            </a:r>
            <a:r>
              <a:rPr kumimoji="1" lang="zh-CN" altLang="en-US" dirty="0"/>
              <a:t>、胜论</a:t>
            </a:r>
            <a:r>
              <a:rPr kumimoji="1" lang="en-US" altLang="zh-CN" dirty="0" err="1"/>
              <a:t>Vaiśeṣika</a:t>
            </a:r>
            <a:r>
              <a:rPr kumimoji="1" lang="zh-CN" altLang="en-US" dirty="0"/>
              <a:t>、正理论</a:t>
            </a:r>
            <a:r>
              <a:rPr kumimoji="1" lang="en-US" altLang="zh-CN" dirty="0" err="1"/>
              <a:t>Nyāya</a:t>
            </a:r>
            <a:r>
              <a:rPr kumimoji="1" lang="zh-CN" altLang="en-US" dirty="0"/>
              <a:t>、瑜伽</a:t>
            </a:r>
            <a:r>
              <a:rPr kumimoji="1" lang="en-US" altLang="zh-CN" dirty="0" err="1"/>
              <a:t>Yóga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吠陀</a:t>
            </a:r>
            <a:r>
              <a:rPr kumimoji="1" lang="en-US" altLang="zh-CN" dirty="0" err="1"/>
              <a:t>veda</a:t>
            </a:r>
            <a:r>
              <a:rPr kumimoji="1" lang="zh-CN" altLang="en-US" dirty="0"/>
              <a:t>：“知识”，梵</a:t>
            </a:r>
            <a:r>
              <a:rPr kumimoji="1" lang="en-US" altLang="zh-CN" dirty="0" err="1"/>
              <a:t>brh</a:t>
            </a:r>
            <a:r>
              <a:rPr kumimoji="1" lang="zh-CN" altLang="en-US" dirty="0"/>
              <a:t>：“增长、发展”</a:t>
            </a:r>
            <a:endParaRPr kumimoji="1" lang="ja-JP" altLang="en-US" dirty="0"/>
          </a:p>
          <a:p>
            <a:r>
              <a:rPr kumimoji="1" lang="zh-CN" altLang="en-US" dirty="0"/>
              <a:t>旃陀罗：</a:t>
            </a:r>
            <a:r>
              <a:rPr kumimoji="1" lang="en-US" altLang="zh-CN" dirty="0"/>
              <a:t>”</a:t>
            </a:r>
            <a:r>
              <a:rPr kumimoji="1" lang="zh-CN" altLang="en-US" dirty="0"/>
              <a:t>不可接触者</a:t>
            </a:r>
            <a:r>
              <a:rPr kumimoji="1" lang="en-US" altLang="zh-CN" dirty="0"/>
              <a:t>”</a:t>
            </a:r>
            <a:r>
              <a:rPr kumimoji="1" lang="zh-CN" altLang="en-US" dirty="0"/>
              <a:t>，达利特：</a:t>
            </a:r>
            <a:r>
              <a:rPr kumimoji="1" lang="en-US" altLang="zh-CN" dirty="0"/>
              <a:t>”</a:t>
            </a:r>
            <a:r>
              <a:rPr kumimoji="1" lang="zh-CN" altLang="en-US" dirty="0"/>
              <a:t>被压迫者</a:t>
            </a:r>
            <a:r>
              <a:rPr kumimoji="1" lang="en-US" altLang="zh-CN" dirty="0"/>
              <a:t>”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558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奥义书并不重祭祀，且这些神已经抽象化了</a:t>
            </a:r>
            <a:endParaRPr kumimoji="1" lang="en-US" altLang="zh-CN" sz="1200" dirty="0"/>
          </a:p>
          <a:p>
            <a:r>
              <a:rPr kumimoji="1" lang="zh-CN" altLang="en-US" sz="1200" dirty="0"/>
              <a:t>那吉盖多祭：即火祭</a:t>
            </a:r>
            <a:endParaRPr kumimoji="1" lang="en-US" altLang="zh-CN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304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亦即遮诠、否定神学</a:t>
            </a:r>
            <a:endParaRPr lang="ja-JP" altLang="en-US" dirty="0"/>
          </a:p>
          <a:p>
            <a:r>
              <a:rPr lang="ja-JP" altLang="en-US" dirty="0"/>
              <a:t>补特伽罗</a:t>
            </a:r>
            <a:r>
              <a:rPr lang="en-US" altLang="ja-JP" dirty="0" err="1"/>
              <a:t>pudgala</a:t>
            </a:r>
            <a:r>
              <a:rPr lang="en-US" altLang="ja-JP" dirty="0"/>
              <a:t>(</a:t>
            </a:r>
            <a:r>
              <a:rPr lang="zh-CN" altLang="en-US" dirty="0"/>
              <a:t>数取趣</a:t>
            </a:r>
            <a:r>
              <a:rPr lang="en-US" altLang="ja-JP" dirty="0"/>
              <a:t>)</a:t>
            </a:r>
            <a:r>
              <a:rPr lang="zh-CN" altLang="en-US" dirty="0"/>
              <a:t>：轮回主体论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14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梵作为生主，原人诞成大小宇宙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861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梵作为</a:t>
            </a:r>
            <a:r>
              <a:rPr kumimoji="1" lang="en-US" altLang="zh-CN" sz="1200" dirty="0"/>
              <a:t>[</a:t>
            </a:r>
            <a:r>
              <a:rPr kumimoji="1" lang="zh-CN" altLang="en-US" sz="1200" dirty="0"/>
              <a:t>不可及</a:t>
            </a:r>
            <a:r>
              <a:rPr kumimoji="1" lang="en-US" altLang="zh-CN" sz="1200" dirty="0"/>
              <a:t>]</a:t>
            </a:r>
            <a:r>
              <a:rPr kumimoji="1" lang="zh-CN" altLang="en-US" sz="1200" dirty="0"/>
              <a:t>的根基；</a:t>
            </a:r>
            <a:r>
              <a:rPr kumimoji="1" lang="en-US" altLang="zh-CN" sz="1200" dirty="0"/>
              <a:t>”</a:t>
            </a:r>
            <a:r>
              <a:rPr kumimoji="1" lang="zh-CN" altLang="en-US" sz="1200" dirty="0"/>
              <a:t>脑中小人</a:t>
            </a:r>
            <a:r>
              <a:rPr kumimoji="1" lang="en-US" altLang="zh-CN" sz="1200" dirty="0"/>
              <a:t>”</a:t>
            </a:r>
            <a:r>
              <a:rPr kumimoji="1" lang="zh-CN" altLang="en-US" sz="1200" dirty="0"/>
              <a:t>模型</a:t>
            </a: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知觉的对象性：只有仿佛存在他者的地方，此者可以观看他者，</a:t>
            </a:r>
            <a:r>
              <a:rPr kumimoji="1" lang="en-US" altLang="zh-CN" sz="1200" dirty="0"/>
              <a:t>……</a:t>
            </a:r>
            <a:r>
              <a:rPr kumimoji="1" lang="zh-CN" altLang="en-US" sz="1200" dirty="0"/>
              <a:t>嗅闻</a:t>
            </a:r>
            <a:r>
              <a:rPr lang="en-US" altLang="zh-CN" sz="1200" dirty="0"/>
              <a:t>……</a:t>
            </a:r>
            <a:r>
              <a:rPr lang="zh-CN" altLang="en-US" sz="1200" dirty="0"/>
              <a:t>品尝</a:t>
            </a:r>
            <a:r>
              <a:rPr lang="en-US" altLang="zh-CN" sz="1200" dirty="0"/>
              <a:t>……</a:t>
            </a:r>
            <a:r>
              <a:rPr lang="zh-CN" altLang="en-US" sz="1200" dirty="0"/>
              <a:t>说话</a:t>
            </a:r>
            <a:r>
              <a:rPr lang="en-US" altLang="zh-CN" sz="1200" dirty="0"/>
              <a:t>……</a:t>
            </a:r>
            <a:r>
              <a:rPr lang="zh-CN" altLang="en-US" sz="1200" dirty="0"/>
              <a:t>听取</a:t>
            </a:r>
            <a:r>
              <a:rPr lang="en-US" altLang="zh-CN" sz="1200" dirty="0"/>
              <a:t>……</a:t>
            </a:r>
            <a:r>
              <a:rPr lang="zh-CN" altLang="en-US" sz="1200" dirty="0"/>
              <a:t>思考</a:t>
            </a:r>
            <a:r>
              <a:rPr lang="en-US" altLang="zh-CN" sz="1200" dirty="0"/>
              <a:t>……</a:t>
            </a:r>
            <a:r>
              <a:rPr lang="zh-CN" altLang="en-US" sz="1200" dirty="0"/>
              <a:t>接触</a:t>
            </a:r>
            <a:r>
              <a:rPr lang="en-US" altLang="zh-CN" sz="1200" dirty="0"/>
              <a:t>……</a:t>
            </a:r>
            <a:r>
              <a:rPr lang="zh-CN" altLang="en-US" sz="1200" dirty="0"/>
              <a:t>认知</a:t>
            </a:r>
            <a:r>
              <a:rPr lang="en-US" altLang="zh-CN" sz="1200" dirty="0"/>
              <a:t>……</a:t>
            </a:r>
            <a:r>
              <a:rPr lang="zh-CN" altLang="en-US" sz="1200" dirty="0"/>
              <a:t>。</a:t>
            </a:r>
            <a:r>
              <a:rPr lang="en-US" altLang="zh-CN" sz="1200" dirty="0"/>
              <a:t>(</a:t>
            </a:r>
            <a:r>
              <a:rPr lang="zh-CN" altLang="en-US" sz="1200" dirty="0"/>
              <a:t>森</a:t>
            </a:r>
            <a:r>
              <a:rPr lang="en-US" altLang="zh-CN" sz="1200" dirty="0"/>
              <a:t>4.3.31)</a:t>
            </a:r>
            <a:endParaRPr kumimoji="1" lang="en-US" altLang="zh-CN" sz="1200" dirty="0"/>
          </a:p>
          <a:p>
            <a:r>
              <a:rPr kumimoji="1" lang="zh-CN" altLang="en-US" sz="1200" dirty="0"/>
              <a:t>人们所崇拜者：指诸天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097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构成基本的叙事框架，其思维模式、修辞手法深刻影响了内外诸派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072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顺世派</a:t>
            </a:r>
            <a:r>
              <a:rPr lang="en-US" altLang="zh-CN" dirty="0"/>
              <a:t>/</a:t>
            </a:r>
            <a:r>
              <a:rPr lang="zh-CN" altLang="en-US" dirty="0"/>
              <a:t>生活派</a:t>
            </a:r>
            <a:r>
              <a:rPr lang="en-US" altLang="zh-CN" dirty="0"/>
              <a:t>/</a:t>
            </a:r>
            <a:r>
              <a:rPr lang="ja-JP" altLang="en-US" dirty="0"/>
              <a:t>空见外道</a:t>
            </a:r>
            <a:r>
              <a:rPr lang="zh-CN" altLang="en-US" dirty="0"/>
              <a:t>：非善恶、</a:t>
            </a:r>
            <a:r>
              <a:rPr lang="ja-JP" altLang="en-US" dirty="0"/>
              <a:t>无作见</a:t>
            </a:r>
            <a:r>
              <a:rPr lang="zh-CN" altLang="en-US" dirty="0"/>
              <a:t>、无业无报</a:t>
            </a:r>
            <a:endParaRPr lang="en-US" altLang="ja-JP" dirty="0"/>
          </a:p>
          <a:p>
            <a:r>
              <a:rPr lang="zh-CN" altLang="en-US" dirty="0"/>
              <a:t>命定论</a:t>
            </a:r>
            <a:r>
              <a:rPr lang="en-US" altLang="zh-CN" dirty="0"/>
              <a:t>/</a:t>
            </a:r>
            <a:r>
              <a:rPr lang="zh-CN" altLang="en-US" dirty="0"/>
              <a:t>邪命外道：命运主宰、</a:t>
            </a:r>
            <a:r>
              <a:rPr lang="ja-JP" altLang="en-US" dirty="0"/>
              <a:t>无因</a:t>
            </a:r>
            <a:r>
              <a:rPr lang="zh-CN" altLang="en-US" dirty="0"/>
              <a:t>无缘、虚无主义</a:t>
            </a:r>
            <a:endParaRPr lang="en-US" altLang="zh-CN" dirty="0"/>
          </a:p>
          <a:p>
            <a:r>
              <a:rPr lang="ja-JP" altLang="en-US" dirty="0"/>
              <a:t>顺世派</a:t>
            </a:r>
            <a:r>
              <a:rPr lang="zh-CN" altLang="en-US" dirty="0"/>
              <a:t>：原子论、断见</a:t>
            </a:r>
            <a:endParaRPr lang="en-US" altLang="zh-CN" dirty="0"/>
          </a:p>
          <a:p>
            <a:r>
              <a:rPr lang="ja-JP" altLang="en-US" dirty="0"/>
              <a:t>顺世派</a:t>
            </a:r>
            <a:r>
              <a:rPr lang="zh-CN" altLang="en-US" dirty="0"/>
              <a:t>：七元素论</a:t>
            </a:r>
            <a:endParaRPr lang="en-US" altLang="zh-CN" dirty="0"/>
          </a:p>
          <a:p>
            <a:r>
              <a:rPr lang="zh-CN" altLang="en-US" dirty="0"/>
              <a:t>耆那教</a:t>
            </a:r>
            <a:r>
              <a:rPr lang="en-US" altLang="zh-CN" dirty="0"/>
              <a:t>/</a:t>
            </a:r>
            <a:r>
              <a:rPr lang="zh-CN" altLang="en-US" dirty="0"/>
              <a:t>裸形外道：非暴力</a:t>
            </a:r>
            <a:r>
              <a:rPr lang="en-US" altLang="zh-CN" dirty="0"/>
              <a:t>/</a:t>
            </a:r>
            <a:r>
              <a:rPr lang="zh-CN" altLang="en-US" dirty="0"/>
              <a:t>不杀生</a:t>
            </a:r>
            <a:endParaRPr lang="en-US" altLang="zh-CN" dirty="0"/>
          </a:p>
          <a:p>
            <a:r>
              <a:rPr lang="zh-CN" altLang="en-US" dirty="0"/>
              <a:t>怀疑论：终止判断</a:t>
            </a:r>
            <a:endParaRPr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436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带有苦行色彩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082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90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漏：烦恼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859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佛本生故事见</a:t>
            </a:r>
            <a:r>
              <a:rPr kumimoji="1" lang="en-US" altLang="zh-CN" dirty="0"/>
              <a:t>《</a:t>
            </a:r>
            <a:r>
              <a:rPr lang="zh-CN" altLang="en-US" dirty="0"/>
              <a:t>小部</a:t>
            </a:r>
            <a:r>
              <a:rPr lang="en-US" altLang="zh-CN" dirty="0"/>
              <a:t>·10.</a:t>
            </a:r>
            <a:r>
              <a:rPr lang="zh-CN" altLang="en-US" dirty="0"/>
              <a:t>本生经</a:t>
            </a:r>
            <a:r>
              <a:rPr lang="en-US" altLang="zh-CN" dirty="0"/>
              <a:t>》</a:t>
            </a:r>
            <a:r>
              <a:rPr lang="zh-CN" altLang="en-US" dirty="0"/>
              <a:t>前三篇，</a:t>
            </a:r>
            <a:r>
              <a:rPr kumimoji="1" lang="zh-CN" altLang="en-US" dirty="0"/>
              <a:t>百度百科的整理也比较可靠：</a:t>
            </a:r>
            <a:r>
              <a:rPr kumimoji="1" lang="en-US" altLang="zh-CN" dirty="0"/>
              <a:t>https://baike.baidu.com/item/</a:t>
            </a:r>
            <a:r>
              <a:rPr kumimoji="1" lang="zh-CN" altLang="en-US" dirty="0"/>
              <a:t>释迦牟尼</a:t>
            </a:r>
            <a:r>
              <a:rPr kumimoji="1" lang="en-US" altLang="zh-CN" dirty="0"/>
              <a:t>/120396</a:t>
            </a:r>
          </a:p>
          <a:p>
            <a:r>
              <a:rPr lang="en-US" altLang="ja-JP" dirty="0"/>
              <a:t>Gautama</a:t>
            </a:r>
            <a:r>
              <a:rPr lang="zh-CN" altLang="en-US" dirty="0"/>
              <a:t>：刹帝利种姓下的一个姓氏</a:t>
            </a:r>
            <a:endParaRPr kumimoji="1" lang="en-US" altLang="zh-CN" dirty="0"/>
          </a:p>
          <a:p>
            <a:r>
              <a:rPr kumimoji="1" lang="zh-CN" altLang="en-US" dirty="0"/>
              <a:t>出家时罗睺罗应该</a:t>
            </a:r>
            <a:r>
              <a:rPr kumimoji="1" lang="en-US" altLang="zh-CN" dirty="0"/>
              <a:t>9</a:t>
            </a:r>
            <a:r>
              <a:rPr kumimoji="1" lang="zh-CN" altLang="en-US" dirty="0"/>
              <a:t>岁；极度严厉的父亲：</a:t>
            </a:r>
            <a:r>
              <a:rPr lang="en-US" altLang="zh-CN" dirty="0"/>
              <a:t>《</a:t>
            </a:r>
            <a:r>
              <a:rPr lang="zh-CN" altLang="en-US" dirty="0"/>
              <a:t>中部</a:t>
            </a:r>
            <a:r>
              <a:rPr lang="en-US" altLang="zh-CN" dirty="0"/>
              <a:t>·61.</a:t>
            </a:r>
            <a:r>
              <a:rPr lang="zh-CN" altLang="en-US" dirty="0"/>
              <a:t>庵婆蘖林教诫</a:t>
            </a:r>
            <a:r>
              <a:rPr lang="zh-CN" altLang="en-US" dirty="0">
                <a:effectLst/>
              </a:rPr>
              <a:t>罗睺罗</a:t>
            </a:r>
            <a:r>
              <a:rPr lang="zh-CN" altLang="en-US" dirty="0"/>
              <a:t>经</a:t>
            </a:r>
            <a:r>
              <a:rPr lang="en-US" altLang="zh-CN" dirty="0"/>
              <a:t>》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781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阅读材料：商印的</a:t>
            </a:r>
            <a:r>
              <a:rPr kumimoji="1" lang="en-US" altLang="zh-CN" dirty="0"/>
              <a:t>《</a:t>
            </a:r>
            <a:r>
              <a:rPr kumimoji="1" lang="zh-CN" altLang="en-US" dirty="0"/>
              <a:t>十三奥义书</a:t>
            </a:r>
            <a:r>
              <a:rPr kumimoji="1" lang="en-US" altLang="zh-CN" dirty="0"/>
              <a:t>》</a:t>
            </a:r>
            <a:r>
              <a:rPr kumimoji="1" lang="zh-CN" altLang="en-US" dirty="0"/>
              <a:t>、经藏长部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820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Siddhārtha</a:t>
            </a:r>
            <a:r>
              <a:rPr lang="zh-CN" altLang="en-US" dirty="0"/>
              <a:t>：“一切义成就”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406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Budda</a:t>
            </a:r>
            <a:r>
              <a:rPr lang="zh-CN" altLang="en-US" dirty="0"/>
              <a:t>：“觉悟者”，转轮王作为一个符号约等于弥赛亚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小部</a:t>
            </a:r>
            <a:r>
              <a:rPr lang="en-US" altLang="zh-CN" dirty="0"/>
              <a:t>·10</a:t>
            </a:r>
            <a:r>
              <a:rPr lang="zh-CN" altLang="en-US" dirty="0"/>
              <a:t>集</a:t>
            </a:r>
            <a:r>
              <a:rPr lang="en-US" altLang="zh-CN" dirty="0"/>
              <a:t>.</a:t>
            </a:r>
            <a:r>
              <a:rPr lang="zh-CN" altLang="en-US" dirty="0"/>
              <a:t>本生经</a:t>
            </a:r>
            <a:r>
              <a:rPr lang="en-US" altLang="zh-CN" dirty="0"/>
              <a:t>·469.</a:t>
            </a:r>
            <a:r>
              <a:rPr lang="zh-CN" altLang="en-US" dirty="0"/>
              <a:t>四六五 跋陀娑罗树神本生谭</a:t>
            </a:r>
            <a:r>
              <a:rPr lang="en-US" altLang="zh-CN" dirty="0"/>
              <a:t>》</a:t>
            </a:r>
            <a:r>
              <a:rPr lang="zh-CN" altLang="en-US" dirty="0"/>
              <a:t>：</a:t>
            </a:r>
            <a:r>
              <a:rPr lang="zh-CN" altLang="en-US" dirty="0">
                <a:effectLst/>
              </a:rPr>
              <a:t>毗琉璃王</a:t>
            </a:r>
            <a:r>
              <a:rPr lang="zh-CN" altLang="en-US" dirty="0"/>
              <a:t>得王位后，忆起复骤之事，彼云：“誓将释迦之族人全部虐杀。”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410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这段插曲故事见</a:t>
            </a:r>
            <a:r>
              <a:rPr lang="en-US" altLang="zh-CN" dirty="0"/>
              <a:t>《</a:t>
            </a:r>
            <a:r>
              <a:rPr lang="zh-CN" altLang="en-US" dirty="0"/>
              <a:t>小部</a:t>
            </a:r>
            <a:r>
              <a:rPr lang="en-US" altLang="zh-CN" dirty="0"/>
              <a:t>·10</a:t>
            </a:r>
            <a:r>
              <a:rPr lang="zh-CN" altLang="en-US" dirty="0"/>
              <a:t>集</a:t>
            </a:r>
            <a:r>
              <a:rPr lang="en-US" altLang="zh-CN" dirty="0"/>
              <a:t>.</a:t>
            </a:r>
            <a:r>
              <a:rPr lang="zh-CN" altLang="en-US" dirty="0"/>
              <a:t>本生经</a:t>
            </a:r>
            <a:r>
              <a:rPr lang="en-US" altLang="zh-CN" dirty="0"/>
              <a:t>·469.</a:t>
            </a:r>
            <a:r>
              <a:rPr lang="zh-CN" altLang="en-US" dirty="0"/>
              <a:t>四六五 跋陀娑罗树神本生谭</a:t>
            </a:r>
            <a:r>
              <a:rPr lang="en-US" altLang="zh-CN" dirty="0"/>
              <a:t>》 </a:t>
            </a:r>
            <a:r>
              <a:rPr lang="zh-CN" altLang="en-US" dirty="0"/>
              <a:t>；也是手冢治虫</a:t>
            </a:r>
            <a:r>
              <a:rPr lang="en-US" altLang="zh-CN" dirty="0"/>
              <a:t>《</a:t>
            </a:r>
            <a:r>
              <a:rPr lang="zh-CN" altLang="en-US" dirty="0"/>
              <a:t>佛陀</a:t>
            </a:r>
            <a:r>
              <a:rPr lang="en-US" altLang="zh-CN" dirty="0"/>
              <a:t>》</a:t>
            </a:r>
            <a:r>
              <a:rPr lang="zh-CN" altLang="en-US" dirty="0"/>
              <a:t>第一部的核心剧情</a:t>
            </a:r>
            <a:endParaRPr lang="en-US" altLang="zh-CN" dirty="0"/>
          </a:p>
          <a:p>
            <a:r>
              <a:rPr kumimoji="1" lang="zh-CN" altLang="en-US" dirty="0"/>
              <a:t>波斯匿是悉达多的粉丝，见</a:t>
            </a:r>
            <a:r>
              <a:rPr lang="en-US" altLang="zh-CN" dirty="0"/>
              <a:t>《</a:t>
            </a:r>
            <a:r>
              <a:rPr lang="zh-CN" altLang="en-US" dirty="0"/>
              <a:t>相应部</a:t>
            </a:r>
            <a:r>
              <a:rPr lang="en-US" altLang="zh-CN" dirty="0"/>
              <a:t>·1.</a:t>
            </a:r>
            <a:r>
              <a:rPr lang="zh-CN" altLang="en-US" dirty="0"/>
              <a:t>有偈篇</a:t>
            </a:r>
            <a:r>
              <a:rPr lang="en-US" altLang="zh-CN" dirty="0"/>
              <a:t>·3.</a:t>
            </a:r>
            <a:r>
              <a:rPr lang="zh-CN" altLang="en-US" dirty="0"/>
              <a:t>拘萨罗相应</a:t>
            </a:r>
            <a:r>
              <a:rPr lang="en-US" altLang="zh-CN" dirty="0"/>
              <a:t>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2492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基本上根本佛教脱胎自婆罗门教欲乐</a:t>
            </a:r>
            <a:r>
              <a:rPr kumimoji="1" lang="en-US" altLang="zh-CN" dirty="0"/>
              <a:t>+</a:t>
            </a:r>
            <a:r>
              <a:rPr kumimoji="1" lang="zh-CN" altLang="en-US" dirty="0"/>
              <a:t>耆那教苦行的思想，但耆那教依然坚持通过苦行来漏尽业，故悉达多在原始意义上执持中道</a:t>
            </a:r>
            <a:r>
              <a:rPr kumimoji="1" lang="en-US" altLang="zh-CN" dirty="0"/>
              <a:t>(</a:t>
            </a:r>
            <a:r>
              <a:rPr kumimoji="1" lang="zh-CN" altLang="en-US" dirty="0"/>
              <a:t>这是个形容词</a:t>
            </a:r>
            <a:r>
              <a:rPr kumimoji="1" lang="en-US" altLang="zh-CN" dirty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132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世界观、方法论、判教理据；根本目的：除苦、离烦恼</a:t>
            </a:r>
            <a:endParaRPr kumimoji="1" lang="en-US" altLang="zh-CN" dirty="0"/>
          </a:p>
          <a:p>
            <a:r>
              <a:rPr lang="zh-CN" altLang="en-US" dirty="0"/>
              <a:t>源材料：</a:t>
            </a:r>
            <a:r>
              <a:rPr lang="en-US" altLang="zh-CN" dirty="0"/>
              <a:t>《</a:t>
            </a:r>
            <a:r>
              <a:rPr lang="zh-CN" altLang="en-US" dirty="0"/>
              <a:t>相应部</a:t>
            </a:r>
            <a:r>
              <a:rPr lang="en-US" altLang="zh-CN" dirty="0"/>
              <a:t>·2.</a:t>
            </a:r>
            <a:r>
              <a:rPr lang="zh-CN" altLang="en-US" dirty="0"/>
              <a:t>因缘篇</a:t>
            </a:r>
            <a:r>
              <a:rPr lang="en-US" altLang="zh-CN" dirty="0"/>
              <a:t>·12.</a:t>
            </a:r>
            <a:r>
              <a:rPr lang="zh-CN" altLang="en-US" dirty="0"/>
              <a:t>因缘相应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相应部</a:t>
            </a:r>
            <a:r>
              <a:rPr lang="en-US" altLang="zh-CN" dirty="0"/>
              <a:t>·3.</a:t>
            </a:r>
            <a:r>
              <a:rPr lang="zh-CN" altLang="en-US" dirty="0"/>
              <a:t>犍度篇</a:t>
            </a:r>
            <a:r>
              <a:rPr lang="en-US" altLang="zh-CN" dirty="0"/>
              <a:t>·22.</a:t>
            </a:r>
            <a:r>
              <a:rPr lang="zh-CN" altLang="en-US" dirty="0"/>
              <a:t>蕴相应</a:t>
            </a:r>
            <a:r>
              <a:rPr lang="en-US" altLang="zh-CN" dirty="0"/>
              <a:t>》</a:t>
            </a:r>
            <a:r>
              <a:rPr lang="zh-CN" altLang="en-US" dirty="0"/>
              <a:t>、</a:t>
            </a:r>
            <a:r>
              <a:rPr lang="en-US" altLang="zh-CN" dirty="0"/>
              <a:t>《</a:t>
            </a:r>
            <a:r>
              <a:rPr lang="zh-CN" altLang="en-US" dirty="0"/>
              <a:t>相应部</a:t>
            </a:r>
            <a:r>
              <a:rPr lang="en-US" altLang="zh-CN" dirty="0"/>
              <a:t>·5.</a:t>
            </a:r>
            <a:r>
              <a:rPr lang="zh-CN" altLang="en-US" dirty="0"/>
              <a:t>大篇</a:t>
            </a:r>
            <a:r>
              <a:rPr lang="en-US" altLang="zh-CN" dirty="0"/>
              <a:t>·56.</a:t>
            </a:r>
            <a:r>
              <a:rPr lang="zh-CN" altLang="en-US" dirty="0"/>
              <a:t>谛相应</a:t>
            </a:r>
            <a:r>
              <a:rPr lang="en-US" altLang="zh-CN" dirty="0"/>
              <a:t>》</a:t>
            </a:r>
          </a:p>
          <a:p>
            <a:r>
              <a:rPr kumimoji="1" lang="zh-CN" altLang="en-US" dirty="0"/>
              <a:t>五蕴：色</a:t>
            </a:r>
            <a:r>
              <a:rPr kumimoji="1" lang="en-US" altLang="zh-CN" dirty="0"/>
              <a:t>-</a:t>
            </a:r>
            <a:r>
              <a:rPr kumimoji="1" lang="zh-CN" altLang="en-US" dirty="0"/>
              <a:t>心所</a:t>
            </a:r>
            <a:r>
              <a:rPr kumimoji="1" lang="en-US" altLang="zh-CN" dirty="0"/>
              <a:t>(</a:t>
            </a:r>
            <a:r>
              <a:rPr kumimoji="1" lang="zh-CN" altLang="en-US" dirty="0"/>
              <a:t>受、想；行</a:t>
            </a:r>
            <a:r>
              <a:rPr kumimoji="1" lang="en-US" altLang="zh-CN" dirty="0"/>
              <a:t>)-</a:t>
            </a:r>
            <a:r>
              <a:rPr kumimoji="1" lang="zh-CN" altLang="en-US" dirty="0"/>
              <a:t>心</a:t>
            </a:r>
            <a:r>
              <a:rPr kumimoji="1" lang="en-US" altLang="zh-CN" dirty="0"/>
              <a:t>(</a:t>
            </a:r>
            <a:r>
              <a:rPr kumimoji="1" lang="zh-CN" altLang="en-US" dirty="0"/>
              <a:t>识</a:t>
            </a:r>
            <a:r>
              <a:rPr kumimoji="1" lang="en-US" altLang="zh-CN" dirty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8226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尼柯耶</a:t>
            </a:r>
            <a:r>
              <a:rPr lang="en-US" altLang="ja-JP" dirty="0" err="1"/>
              <a:t>Nikāya</a:t>
            </a:r>
            <a:r>
              <a:rPr lang="zh-CN" altLang="en-US" dirty="0"/>
              <a:t>：</a:t>
            </a:r>
            <a:r>
              <a:rPr lang="ja-JP" altLang="en-US" dirty="0"/>
              <a:t>赤铜鍱部</a:t>
            </a:r>
            <a:endParaRPr lang="en-US" altLang="ja-JP" dirty="0"/>
          </a:p>
          <a:p>
            <a:r>
              <a:rPr lang="ja-JP" altLang="en-US" dirty="0"/>
              <a:t>阿含经</a:t>
            </a:r>
            <a:r>
              <a:rPr lang="en-US" altLang="ja-JP" dirty="0" err="1"/>
              <a:t>āgama</a:t>
            </a:r>
            <a:r>
              <a:rPr lang="zh-CN" altLang="en-US" dirty="0"/>
              <a:t>：</a:t>
            </a:r>
            <a:r>
              <a:rPr lang="ja-JP" altLang="en-US" dirty="0"/>
              <a:t>法藏部</a:t>
            </a:r>
            <a:r>
              <a:rPr lang="zh-CN" altLang="en-US" dirty="0"/>
              <a:t>（长）、</a:t>
            </a:r>
            <a:r>
              <a:rPr lang="ja-JP" altLang="en-US" dirty="0"/>
              <a:t>说一切有部</a:t>
            </a:r>
            <a:r>
              <a:rPr lang="zh-CN" altLang="en-US" dirty="0"/>
              <a:t>（杂、中）、</a:t>
            </a:r>
            <a:r>
              <a:rPr lang="ja-JP" altLang="en-US" dirty="0"/>
              <a:t>饮光部</a:t>
            </a:r>
            <a:r>
              <a:rPr lang="zh-CN" altLang="en-US" dirty="0"/>
              <a:t>（杂）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0704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关于世界观、理论、神话、方法论、方法的部分；关于历史事件的部分</a:t>
            </a:r>
            <a:endParaRPr kumimoji="1" lang="ja-JP" altLang="en-US" dirty="0"/>
          </a:p>
          <a:p>
            <a:r>
              <a:rPr kumimoji="1" lang="zh-CN" altLang="en-US" dirty="0"/>
              <a:t>阿毗达摩</a:t>
            </a:r>
            <a:r>
              <a:rPr lang="en-US" altLang="ja-JP" dirty="0" err="1"/>
              <a:t>abhidhamma</a:t>
            </a:r>
            <a:r>
              <a:rPr lang="zh-CN" altLang="en-US" dirty="0"/>
              <a:t>：三藏之论藏，教理集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6144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破婆罗门外道、沙门外道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314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立佛教正道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8800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ja-JP" dirty="0"/>
              <a:t>栴檀树菌茸</a:t>
            </a:r>
            <a:r>
              <a:rPr lang="en-US" altLang="zh-CN" dirty="0"/>
              <a:t>】</a:t>
            </a:r>
            <a:r>
              <a:rPr lang="zh-CN" altLang="en-US" dirty="0"/>
              <a:t>为不定异文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75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92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572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嘛，算是某种禅宗老油条心态（？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4373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真正的佛法，虚假的佛法</a:t>
            </a:r>
            <a:r>
              <a:rPr kumimoji="1" lang="en-US" altLang="zh-CN" dirty="0"/>
              <a:t>.jpg</a:t>
            </a:r>
            <a:endParaRPr kumimoji="1" lang="en-US" altLang="ja-JP" dirty="0"/>
          </a:p>
          <a:p>
            <a:r>
              <a:rPr kumimoji="1" lang="en-US" altLang="ja-JP" dirty="0"/>
              <a:t>  http://www.xuefo.net</a:t>
            </a:r>
          </a:p>
          <a:p>
            <a:r>
              <a:rPr kumimoji="1" lang="en-US" altLang="ja-JP" dirty="0"/>
              <a:t>  https://www.zhihu.com/question/20031384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2395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实际上这些站点早就相继衰微了（有一些基本已经完成定形了，另一些则半途而废</a:t>
            </a:r>
            <a:endParaRPr kumimoji="1" lang="en-US" altLang="zh-CN" dirty="0"/>
          </a:p>
          <a:p>
            <a:r>
              <a:rPr kumimoji="1" lang="zh-CN" altLang="en-US" dirty="0"/>
              <a:t>而且缅甸的僧团前几年出了绯闻，世界一度十分荒谬（笑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25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大致对应于希哲中“真理”的词汇；稍有别于 “一切法”中的用法</a:t>
            </a:r>
            <a:endParaRPr kumimoji="1" lang="en-US" altLang="zh-CN" dirty="0"/>
          </a:p>
          <a:p>
            <a:r>
              <a:rPr kumimoji="1" lang="zh-CN" altLang="en-US" dirty="0"/>
              <a:t>问：对应于希哲中“善</a:t>
            </a:r>
            <a:r>
              <a:rPr kumimoji="1" lang="en-US" altLang="zh-CN" dirty="0"/>
              <a:t>/</a:t>
            </a:r>
            <a:r>
              <a:rPr kumimoji="1" lang="zh-CN" altLang="en-US" dirty="0"/>
              <a:t>好”的词汇可能是？</a:t>
            </a:r>
            <a:endParaRPr kumimoji="1" lang="en-US" altLang="zh-CN" dirty="0"/>
          </a:p>
          <a:p>
            <a:r>
              <a:rPr kumimoji="1" lang="zh-CN" altLang="en-US" dirty="0"/>
              <a:t>大森林奥义</a:t>
            </a:r>
            <a:r>
              <a:rPr kumimoji="1" lang="en-US" altLang="zh-CN" dirty="0"/>
              <a:t>1.4.14</a:t>
            </a:r>
            <a:r>
              <a:rPr kumimoji="1" lang="zh-CN" altLang="en-US" dirty="0"/>
              <a:t>：</a:t>
            </a:r>
            <a:r>
              <a:rPr kumimoji="1" lang="en-US" altLang="ja-JP" dirty="0"/>
              <a:t>“</a:t>
            </a:r>
            <a:r>
              <a:rPr kumimoji="1" lang="zh-CN" altLang="en-US" dirty="0"/>
              <a:t>弱者可以依靠正法抗衡强者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正法就是真理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两者是一回事</a:t>
            </a:r>
            <a:r>
              <a:rPr kumimoji="1" lang="en-US" altLang="ja-JP" dirty="0"/>
              <a:t>”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14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远古抄本文献的口语性：文本和素材、修辞（篇章复叠</a:t>
            </a:r>
            <a:r>
              <a:rPr kumimoji="1" lang="en-US" altLang="zh-CN" dirty="0"/>
              <a:t>/</a:t>
            </a:r>
            <a:r>
              <a:rPr kumimoji="1" lang="zh-CN" altLang="en-US" dirty="0"/>
              <a:t>答</a:t>
            </a:r>
            <a:r>
              <a:rPr kumimoji="1" lang="en-US" altLang="zh-CN" dirty="0"/>
              <a:t>-</a:t>
            </a:r>
            <a:r>
              <a:rPr kumimoji="1" lang="zh-CN" altLang="en-US" dirty="0"/>
              <a:t>问</a:t>
            </a:r>
            <a:r>
              <a:rPr kumimoji="1" lang="en-US" altLang="zh-CN" dirty="0"/>
              <a:t>-</a:t>
            </a:r>
            <a:r>
              <a:rPr kumimoji="1" lang="zh-CN" altLang="en-US" dirty="0"/>
              <a:t>答三段式</a:t>
            </a:r>
            <a:r>
              <a:rPr kumimoji="1" lang="en-US" altLang="zh-CN" dirty="0"/>
              <a:t>/”</a:t>
            </a:r>
            <a:r>
              <a:rPr kumimoji="1" lang="zh-CN" altLang="en-US" dirty="0"/>
              <a:t>这个</a:t>
            </a:r>
            <a:r>
              <a:rPr kumimoji="1" lang="en-US" altLang="zh-CN" dirty="0"/>
              <a:t>”)</a:t>
            </a:r>
            <a:r>
              <a:rPr kumimoji="1" lang="zh-CN" altLang="en-US" dirty="0"/>
              <a:t>、语音文字游戏</a:t>
            </a:r>
            <a:r>
              <a:rPr kumimoji="1" lang="en-US" altLang="zh-CN" dirty="0"/>
              <a:t>(</a:t>
            </a:r>
            <a:r>
              <a:rPr kumimoji="1" lang="zh-CN" altLang="en-US" dirty="0"/>
              <a:t>音节拼凑联想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体材：散文体、颂诗体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74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先熟悉一下常见的喻体和对应，这些分支数量和对应关系都比较松散随意</a:t>
            </a:r>
            <a:endParaRPr kumimoji="1" lang="en-US" altLang="zh-CN" dirty="0"/>
          </a:p>
          <a:p>
            <a:r>
              <a:rPr kumimoji="1" lang="zh-CN" altLang="en-US" dirty="0"/>
              <a:t>大致对应于希哲的结构：本源</a:t>
            </a:r>
            <a:r>
              <a:rPr kumimoji="1" lang="en-US" altLang="zh-CN" dirty="0"/>
              <a:t>arche</a:t>
            </a:r>
            <a:r>
              <a:rPr kumimoji="1" lang="zh-CN" altLang="en-US" dirty="0"/>
              <a:t>、此岸彼岸、精神三分、大小宇宙</a:t>
            </a:r>
            <a:r>
              <a:rPr kumimoji="1" lang="en-US" altLang="zh-CN" dirty="0"/>
              <a:t>/</a:t>
            </a:r>
            <a:r>
              <a:rPr kumimoji="1" lang="zh-CN" altLang="en-US" dirty="0"/>
              <a:t>逻各斯与神、本质</a:t>
            </a:r>
            <a:r>
              <a:rPr kumimoji="1" lang="en-US" altLang="zh-CN" dirty="0"/>
              <a:t>/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-</a:t>
            </a:r>
            <a:r>
              <a:rPr kumimoji="1" lang="zh-CN" altLang="en-US" dirty="0"/>
              <a:t>形式</a:t>
            </a:r>
            <a:r>
              <a:rPr kumimoji="1" lang="en-US" altLang="zh-CN" dirty="0"/>
              <a:t>/</a:t>
            </a:r>
            <a:r>
              <a:rPr kumimoji="1" lang="zh-CN" altLang="en-US" dirty="0"/>
              <a:t>质料</a:t>
            </a:r>
            <a:r>
              <a:rPr kumimoji="1" lang="en-US" altLang="zh-CN" dirty="0"/>
              <a:t>-</a:t>
            </a:r>
            <a:r>
              <a:rPr kumimoji="1" lang="zh-CN" altLang="en-US" dirty="0"/>
              <a:t>四因</a:t>
            </a:r>
            <a:endParaRPr kumimoji="1" lang="en-US" altLang="zh-CN" dirty="0"/>
          </a:p>
          <a:p>
            <a:r>
              <a:rPr kumimoji="1" lang="en-US" altLang="zh-CN" dirty="0"/>
              <a:t>Atman</a:t>
            </a:r>
            <a:r>
              <a:rPr kumimoji="1" lang="zh-CN" altLang="en-US" dirty="0"/>
              <a:t>的多重翻译：身体、自我、气息</a:t>
            </a:r>
            <a:r>
              <a:rPr kumimoji="1" lang="en-US" altLang="zh-CN" dirty="0"/>
              <a:t>/</a:t>
            </a:r>
            <a:r>
              <a:rPr kumimoji="1" lang="zh-CN" altLang="en-US" dirty="0"/>
              <a:t>生命气息</a:t>
            </a:r>
            <a:endParaRPr kumimoji="1" lang="en-US" altLang="zh-CN" dirty="0"/>
          </a:p>
          <a:p>
            <a:r>
              <a:rPr kumimoji="1" lang="zh-CN" altLang="en-US" dirty="0"/>
              <a:t>元气：</a:t>
            </a:r>
            <a:r>
              <a:rPr kumimoji="1" lang="en-US" altLang="zh-CN" dirty="0"/>
              <a:t>prana</a:t>
            </a:r>
            <a:r>
              <a:rPr kumimoji="1" lang="zh-CN" altLang="en-US" dirty="0"/>
              <a:t>；下气：</a:t>
            </a:r>
            <a:r>
              <a:rPr kumimoji="1" lang="en-US" altLang="zh-CN" dirty="0" err="1"/>
              <a:t>apana</a:t>
            </a:r>
            <a:r>
              <a:rPr kumimoji="1" lang="zh-CN" altLang="en-US" dirty="0"/>
              <a:t>；行气：</a:t>
            </a:r>
            <a:r>
              <a:rPr kumimoji="1" lang="en-US" altLang="zh-CN" dirty="0" err="1"/>
              <a:t>vyana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1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文本见于爱多累耶奥义</a:t>
            </a:r>
            <a:r>
              <a:rPr kumimoji="1" lang="en-US" altLang="zh-CN" dirty="0"/>
              <a:t>1-2</a:t>
            </a:r>
            <a:r>
              <a:rPr kumimoji="1" lang="zh-CN" altLang="en-US" dirty="0"/>
              <a:t>；几乎是梨俱原人歌的扩展</a:t>
            </a:r>
            <a:endParaRPr kumimoji="1" lang="en-US" altLang="zh-CN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416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以上关于天神、以下关于自我。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40A1C-8B4E-4B52-B05F-EBD32765120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68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1A1FF-276E-4346-95BA-18375369F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6AD91A-253E-43A4-9766-AA02913DE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A80F8B-7439-4D00-9611-DC3F28F3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78D505-4200-4FDF-812B-325569A6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9B646-17F7-4030-9AE1-5F279AD6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57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89124-A8C2-4C81-9B3C-94EF3D00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89D610-2500-4908-9039-0148A3817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6DCF8-20EC-4EBE-81EB-AEC30969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1E563-F85C-4D09-B2BA-1B0C0A0E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EB361-36CC-44A5-984B-3B743012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B9BADC-2E60-49FF-8E0B-7898D1E97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DBB838-DA92-44DB-8E33-B1311675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3B445-17CC-4B34-9292-759F9217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D4C05-560C-4438-B99F-BDAABF8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7C60E3-A1F9-4C20-9228-1B203723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51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342B9-9910-47D2-B97D-FBFF87FE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2A40D-FFBF-4E61-88C8-CEB3BB66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E9366-6112-4579-B266-4677916E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F3FCA-614B-48CD-AF9C-CBD528B6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8ED4B8-25DC-4588-83E3-646D46F3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CCD57-934F-4E54-AEDE-F38420FA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48432-6D56-40CA-B2C7-D62FC96C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80EC3E-51DA-4CD0-B14A-453707E1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B426F5-7AA2-4A20-A94A-3E8E821D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57D61-77B8-46A4-B5DE-1325BB8F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6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870D2-81F1-405E-9B24-25DD971B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7955E-2E12-4D45-B8A2-13521643E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2A17E5-1E25-4469-BF9B-EF94214A9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2A8258-5343-43B0-BCC5-6846FE98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709677-9104-4B63-AF4D-BBE5FA8E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6E2D3D-2241-45D5-AAA3-4355B1FA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1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03AAD-2586-46D0-B347-AB80A1F0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017D41-B1B5-40D4-8498-C6FD8EAB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DF8117-814F-4DA4-8332-BA370BDD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333CC1-2EC7-42EC-9486-2BAA3E667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5EB1FB-9C05-4311-BB7F-AF336F44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B6B7F2-B7A3-40B3-8772-28C028B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DB87745-7A84-47B3-84C2-60DCC138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205F8D-7EED-43F1-89D7-EB19755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3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E8D524-B597-4453-83A1-35922F61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1B9A3FA-5300-420D-AE31-DF65A9DA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C63A5B-A3D1-4B23-A0E2-0C22997D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19DDBB-570E-4B86-A576-AF18A701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40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6E8B0A-754F-4C9A-8D5D-EBFAC0DB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BE22FB-0CA1-4480-ABA7-751A79A2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777C4C-B26F-4149-B0A0-CC2ED3BA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14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629EB-638F-4584-8D0B-33A5B082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D2721-896D-4E6B-AD24-997789E1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09CFB5-CEB7-4577-B690-6C8D6AD94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83640A-A038-4314-A780-5E97CC3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D8D282-F4E0-4880-AA56-B0736A23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B1B880-632F-4F72-82D3-7B0187CF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86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2057A-1876-4666-BC6D-3CED9878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39DF1C7-C1D3-43F0-B971-C0E4F65D4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1C2A7C-7A86-4194-B878-D5189A95C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84F01A-8D29-4712-9A32-1C57E41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450B72-5491-4EF1-ACF6-2BB683BA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CCF6EB-943A-4193-9DE9-13CBE87C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3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2EC1DE-96C2-4DF7-BDA3-39323124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B0F380-0B30-4CA0-B9ED-614E7482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196AA9-3CB3-4990-B006-C8D171984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58805-1A1A-4901-902E-2E8B0736C531}" type="datetimeFigureOut">
              <a:rPr kumimoji="1" lang="ja-JP" altLang="en-US" smtClean="0"/>
              <a:t>2020/6/9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AD0EBE-D2E0-449B-B910-1F3E44C5A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6CF061-A749-49FE-807C-4951488A9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F555B-AD7D-4E36-9823-4BE5FA3B33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21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ahant.org.cn/%E5%8E%9F%E5%A7%8B%E4%BD%9B%E6%95%99/%E5%8D%B0%E5%BA%A6%E4%BD%9B%E6%95%99%E5%8F%B2%E7%AE%80%E8%A1%A8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gama.buddhason.org/" TargetMode="External"/><Relationship Id="rId5" Type="http://schemas.openxmlformats.org/officeDocument/2006/relationships/hyperlink" Target="https://www.douban.com/group/agama-nikaya" TargetMode="External"/><Relationship Id="rId4" Type="http://schemas.openxmlformats.org/officeDocument/2006/relationships/hyperlink" Target="http://dhamma.sutta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D2D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1AFD37-A205-4490-8EE1-788485C9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54" y="762158"/>
            <a:ext cx="11841480" cy="5465922"/>
          </a:xfrm>
        </p:spPr>
        <p:txBody>
          <a:bodyPr vert="eaVert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TW" altLang="en-US" sz="2400" spc="100" dirty="0"/>
              <a:t>般若波羅蜜多心經</a:t>
            </a:r>
            <a:br>
              <a:rPr lang="zh-TW" altLang="en-US" sz="2400" spc="100" dirty="0"/>
            </a:br>
            <a:r>
              <a:rPr lang="zh-TW" altLang="en-US" sz="2400" spc="100" dirty="0"/>
              <a:t>唐　三藏法師　玄奘　譯</a:t>
            </a:r>
            <a:endParaRPr lang="en-US" altLang="zh-TW" sz="2400" spc="100" dirty="0"/>
          </a:p>
          <a:p>
            <a:pPr marL="0" indent="0">
              <a:lnSpc>
                <a:spcPct val="120000"/>
              </a:lnSpc>
              <a:buNone/>
            </a:pPr>
            <a:br>
              <a:rPr lang="zh-TW" altLang="en-US" sz="2400" spc="100" dirty="0"/>
            </a:br>
            <a:r>
              <a:rPr lang="zh-TW" altLang="en-US" sz="2400" spc="100" dirty="0"/>
              <a:t>觀自在菩薩，行深</a:t>
            </a:r>
            <a:r>
              <a:rPr lang="zh-TW" altLang="en-US" sz="2400" spc="100" dirty="0">
                <a:solidFill>
                  <a:srgbClr val="FF0000"/>
                </a:solidFill>
              </a:rPr>
              <a:t>般若波羅蜜多</a:t>
            </a:r>
            <a:r>
              <a:rPr lang="zh-TW" altLang="en-US" sz="2400" spc="100" dirty="0"/>
              <a:t>時，照見</a:t>
            </a:r>
            <a:r>
              <a:rPr lang="zh-TW" altLang="en-US" sz="2400" spc="100" dirty="0">
                <a:solidFill>
                  <a:srgbClr val="FF0000"/>
                </a:solidFill>
              </a:rPr>
              <a:t>五蘊皆空</a:t>
            </a:r>
            <a:r>
              <a:rPr lang="zh-TW" altLang="en-US" sz="2400" spc="100" dirty="0"/>
              <a:t>，度一切苦厄。</a:t>
            </a:r>
            <a:br>
              <a:rPr lang="zh-TW" altLang="en-US" sz="2400" spc="100" dirty="0"/>
            </a:br>
            <a:r>
              <a:rPr lang="zh-TW" altLang="en-US" sz="2400" spc="100" dirty="0"/>
              <a:t>舍利子！色不異空，空不異色，色即是空，空即是色，受想行識</a:t>
            </a:r>
            <a:r>
              <a:rPr lang="zh-TW" altLang="en-US" sz="2400" spc="100" dirty="0">
                <a:solidFill>
                  <a:srgbClr val="00B0F0"/>
                </a:solidFill>
              </a:rPr>
              <a:t>亦復如是</a:t>
            </a:r>
            <a:r>
              <a:rPr lang="zh-TW" altLang="en-US" sz="2400" spc="100" dirty="0"/>
              <a:t>，舍利子！是諸法</a:t>
            </a:r>
            <a:r>
              <a:rPr lang="zh-TW" altLang="en-US" sz="2400" spc="100" dirty="0">
                <a:solidFill>
                  <a:srgbClr val="FF0000"/>
                </a:solidFill>
              </a:rPr>
              <a:t>空相</a:t>
            </a:r>
            <a:r>
              <a:rPr lang="zh-TW" altLang="en-US" sz="2400" spc="100" dirty="0"/>
              <a:t>，不生不滅，不垢不淨，不增不減。是故空中無色無受想行識，無眼耳鼻舌身意，無色聲香味觸法。無眼界乃至無意識界，無</a:t>
            </a:r>
            <a:r>
              <a:rPr lang="zh-TW" altLang="en-US" sz="2400" spc="100" dirty="0">
                <a:solidFill>
                  <a:srgbClr val="FF0000"/>
                </a:solidFill>
              </a:rPr>
              <a:t>無明</a:t>
            </a:r>
            <a:r>
              <a:rPr lang="zh-TW" altLang="en-US" sz="2400" spc="100" dirty="0"/>
              <a:t>亦無無明盡，乃至無</a:t>
            </a:r>
            <a:r>
              <a:rPr lang="zh-TW" altLang="en-US" sz="2400" spc="100" dirty="0">
                <a:solidFill>
                  <a:srgbClr val="FF0000"/>
                </a:solidFill>
              </a:rPr>
              <a:t>老死</a:t>
            </a:r>
            <a:r>
              <a:rPr lang="zh-TW" altLang="en-US" sz="2400" spc="100" dirty="0"/>
              <a:t>亦無老死盡。無</a:t>
            </a:r>
            <a:r>
              <a:rPr lang="zh-TW" altLang="en-US" sz="2400" spc="100" dirty="0">
                <a:solidFill>
                  <a:srgbClr val="FF0000"/>
                </a:solidFill>
              </a:rPr>
              <a:t>苦集滅道</a:t>
            </a:r>
            <a:r>
              <a:rPr lang="zh-TW" altLang="en-US" sz="2400" spc="100" dirty="0"/>
              <a:t>。無智亦無得，以無所得故。</a:t>
            </a:r>
            <a:br>
              <a:rPr lang="zh-TW" altLang="en-US" sz="2400" spc="100" dirty="0"/>
            </a:br>
            <a:r>
              <a:rPr lang="zh-TW" altLang="en-US" sz="2400" spc="100" dirty="0"/>
              <a:t>菩提薩埵，依般若波羅蜜多故，心無罣礙，無罣礙故，無有恐佈，遠離顛倒夢想，</a:t>
            </a:r>
            <a:r>
              <a:rPr lang="zh-TW" altLang="en-US" sz="2400" spc="100" dirty="0">
                <a:solidFill>
                  <a:srgbClr val="FF0000"/>
                </a:solidFill>
              </a:rPr>
              <a:t>究竟涅槃</a:t>
            </a:r>
            <a:r>
              <a:rPr lang="zh-TW" altLang="en-US" sz="2400" spc="100" dirty="0"/>
              <a:t>。</a:t>
            </a:r>
            <a:br>
              <a:rPr lang="zh-TW" altLang="en-US" sz="2400" spc="100" dirty="0"/>
            </a:br>
            <a:r>
              <a:rPr lang="zh-TW" altLang="en-US" sz="2400" spc="100" dirty="0"/>
              <a:t>三世諸佛，依般若波羅蜜多故，得</a:t>
            </a:r>
            <a:r>
              <a:rPr lang="zh-TW" altLang="en-US" sz="2400" spc="100" dirty="0">
                <a:solidFill>
                  <a:srgbClr val="FF0000"/>
                </a:solidFill>
              </a:rPr>
              <a:t>阿耨多羅三藐三菩提</a:t>
            </a:r>
            <a:r>
              <a:rPr lang="zh-TW" altLang="en-US" sz="2400" spc="100" dirty="0"/>
              <a:t>。</a:t>
            </a:r>
            <a:br>
              <a:rPr lang="zh-TW" altLang="en-US" sz="2400" spc="100" dirty="0"/>
            </a:br>
            <a:r>
              <a:rPr lang="zh-TW" altLang="en-US" sz="2400" spc="100" dirty="0"/>
              <a:t>故知般若波羅蜜多，是大神咒，是大明咒，是無上咒，是無等等咒，能除一切</a:t>
            </a:r>
            <a:r>
              <a:rPr lang="zh-TW" altLang="en-US" sz="2400" spc="100" dirty="0">
                <a:solidFill>
                  <a:srgbClr val="FF0000"/>
                </a:solidFill>
              </a:rPr>
              <a:t>苦</a:t>
            </a:r>
            <a:r>
              <a:rPr lang="zh-TW" altLang="en-US" sz="2400" spc="100" dirty="0"/>
              <a:t>，真實不虛。故說般若波羅蜜多咒，即說咒曰：</a:t>
            </a:r>
            <a:br>
              <a:rPr lang="zh-TW" altLang="en-US" sz="2400" spc="100" dirty="0"/>
            </a:br>
            <a:br>
              <a:rPr lang="zh-TW" altLang="en-US" sz="2400" spc="100" dirty="0"/>
            </a:br>
            <a:r>
              <a:rPr lang="zh-TW" altLang="en-US" sz="2400" spc="100" dirty="0">
                <a:solidFill>
                  <a:srgbClr val="7030A0"/>
                </a:solidFill>
              </a:rPr>
              <a:t>揭諦　揭諦　波羅揭諦　</a:t>
            </a:r>
            <a:endParaRPr lang="en-US" altLang="zh-TW" sz="2400" spc="100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TW" altLang="en-US" sz="2400" spc="100" dirty="0">
                <a:solidFill>
                  <a:srgbClr val="7030A0"/>
                </a:solidFill>
              </a:rPr>
              <a:t>波羅僧揭諦　菩提薩婆訶</a:t>
            </a:r>
            <a:endParaRPr kumimoji="1" lang="ja-JP" altLang="en-US" sz="2400" spc="100" dirty="0">
              <a:solidFill>
                <a:srgbClr val="7030A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921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AC9BD-0AE4-4900-ACD3-611944D7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  <a:r>
              <a:rPr kumimoji="1" lang="zh-CN" altLang="en-US" dirty="0"/>
              <a:t>神话</a:t>
            </a:r>
            <a:r>
              <a:rPr kumimoji="1" lang="en-US" altLang="zh-CN" dirty="0"/>
              <a:t>Ex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505E1-5F08-4DB5-B94D-14F6C070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5"/>
            <a:ext cx="10515600" cy="5328201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太初空无一物，</a:t>
            </a:r>
            <a:r>
              <a:rPr kumimoji="1" lang="zh-CN" altLang="en-US" dirty="0">
                <a:solidFill>
                  <a:srgbClr val="00B0F0"/>
                </a:solidFill>
              </a:rPr>
              <a:t>死亡</a:t>
            </a:r>
            <a:r>
              <a:rPr kumimoji="1" lang="en-US" altLang="zh-CN" dirty="0">
                <a:solidFill>
                  <a:srgbClr val="00B0F0"/>
                </a:solidFill>
              </a:rPr>
              <a:t>/</a:t>
            </a:r>
            <a:r>
              <a:rPr kumimoji="1" lang="zh-CN" altLang="en-US" dirty="0">
                <a:solidFill>
                  <a:srgbClr val="00B0F0"/>
                </a:solidFill>
              </a:rPr>
              <a:t>饥饿</a:t>
            </a:r>
            <a:r>
              <a:rPr kumimoji="1" lang="zh-CN" altLang="en-US" dirty="0"/>
              <a:t>覆盖一切。</a:t>
            </a:r>
            <a:endParaRPr kumimoji="1" lang="en-US" altLang="zh-CN" dirty="0"/>
          </a:p>
          <a:p>
            <a:pPr lvl="1"/>
            <a:r>
              <a:rPr lang="en-US" altLang="ja-JP" dirty="0"/>
              <a:t>“</a:t>
            </a:r>
            <a:r>
              <a:rPr lang="zh-CN" altLang="en-US" dirty="0"/>
              <a:t>让我有身体</a:t>
            </a:r>
            <a:r>
              <a:rPr lang="en-US" altLang="ja-JP" dirty="0"/>
              <a:t>” </a:t>
            </a:r>
            <a:r>
              <a:rPr lang="zh-CN" altLang="en-US" dirty="0"/>
              <a:t>→ 水 → 大地 → 火</a:t>
            </a:r>
            <a:endParaRPr lang="en-US" altLang="zh-CN" dirty="0"/>
          </a:p>
          <a:p>
            <a:pPr lvl="1"/>
            <a:r>
              <a:rPr lang="zh-CN" altLang="en-US" dirty="0"/>
              <a:t>“让</a:t>
            </a:r>
            <a:r>
              <a:rPr kumimoji="1" lang="zh-CN" altLang="en-US" dirty="0"/>
              <a:t>我产生第二个身体” → 年，一年后它出生、他想要吞下它 </a:t>
            </a:r>
            <a:r>
              <a:rPr lang="zh-CN" altLang="en-US" dirty="0"/>
              <a:t>→ 哭叫声变成语言</a:t>
            </a:r>
            <a:endParaRPr kumimoji="1" lang="en-US" altLang="zh-CN" dirty="0"/>
          </a:p>
          <a:p>
            <a:pPr lvl="1"/>
            <a:r>
              <a:rPr lang="zh-CN" altLang="en-US" dirty="0"/>
              <a:t>“我要举行更大的祭祀” → 苦行、身体膨胀 → “让这个身体适合作祭品，由此通过它获得身体” → 这个身体变成马 → 一年后用它祭供自己</a:t>
            </a:r>
            <a:endParaRPr lang="en-US" altLang="zh-CN" dirty="0"/>
          </a:p>
          <a:p>
            <a:r>
              <a:rPr kumimoji="1" lang="zh-CN" altLang="en-US" dirty="0"/>
              <a:t>太初这个世界唯有</a:t>
            </a:r>
            <a:r>
              <a:rPr kumimoji="1" lang="zh-CN" altLang="en-US" dirty="0">
                <a:solidFill>
                  <a:srgbClr val="00B0F0"/>
                </a:solidFill>
              </a:rPr>
              <a:t>自我</a:t>
            </a:r>
            <a:r>
              <a:rPr kumimoji="1" lang="zh-CN" altLang="en-US" dirty="0"/>
              <a:t>，形状似人，说：“这是我。”</a:t>
            </a:r>
            <a:endParaRPr kumimoji="1" lang="en-US" altLang="zh-CN" dirty="0"/>
          </a:p>
          <a:p>
            <a:pPr lvl="1"/>
            <a:r>
              <a:rPr lang="zh-CN" altLang="en-US" dirty="0"/>
              <a:t>他因孤独而惧怕，又因没有惧怕对象而不再惧怕。</a:t>
            </a:r>
            <a:endParaRPr lang="en-US" altLang="zh-CN" dirty="0"/>
          </a:p>
          <a:p>
            <a:pPr lvl="1"/>
            <a:r>
              <a:rPr kumimoji="1" lang="zh-CN" altLang="en-US" dirty="0"/>
              <a:t>他不快乐，将自己一分为二从而出现夫妻；他与她交合产生人类。</a:t>
            </a:r>
            <a:endParaRPr kumimoji="1" lang="en-US" altLang="zh-CN" dirty="0"/>
          </a:p>
          <a:p>
            <a:pPr lvl="2"/>
            <a:r>
              <a:rPr lang="zh-CN" altLang="en-US" sz="2100" dirty="0"/>
              <a:t>她想：“他自己生下我，怎么又能与我交合？”，她变成各种动物试图躲藏，但他仍与她交合，于是产生了一切成双作对者。</a:t>
            </a:r>
            <a:endParaRPr lang="en-US" altLang="zh-CN" sz="2100" dirty="0"/>
          </a:p>
          <a:p>
            <a:pPr lvl="1"/>
            <a:r>
              <a:rPr kumimoji="1" lang="zh-CN" altLang="en-US" dirty="0"/>
              <a:t>他作为有死者，创造了那些不死者。</a:t>
            </a:r>
            <a:endParaRPr kumimoji="1" lang="en-US" altLang="zh-CN" dirty="0"/>
          </a:p>
          <a:p>
            <a:pPr lvl="1"/>
            <a:r>
              <a:rPr lang="zh-CN" altLang="en-US" dirty="0"/>
              <a:t>那时，世上一切缺少区分，于是以名和色加以区分。</a:t>
            </a:r>
            <a:endParaRPr lang="en-US" altLang="zh-CN" dirty="0"/>
          </a:p>
          <a:p>
            <a:pPr lvl="1"/>
            <a:r>
              <a:rPr lang="zh-CN" altLang="en-US" dirty="0"/>
              <a:t>他</a:t>
            </a:r>
            <a:r>
              <a:rPr kumimoji="1" lang="zh-CN" altLang="en-US" dirty="0"/>
              <a:t>进入一切，乃至指甲尖，就像剃刀藏在刀鞘中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人们看不见他，因为呼吸的气息、说话的语言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这些只是他种种行为的名称，并非完整的</a:t>
            </a:r>
            <a:r>
              <a:rPr lang="zh-CN" altLang="en-US" dirty="0"/>
              <a:t>他。</a:t>
            </a:r>
            <a:endParaRPr lang="en-US" altLang="zh-CN" dirty="0"/>
          </a:p>
          <a:p>
            <a:r>
              <a:rPr lang="zh-CN" altLang="en-US" dirty="0"/>
              <a:t>太初只有</a:t>
            </a:r>
            <a:r>
              <a:rPr lang="zh-CN" altLang="en-US" dirty="0">
                <a:solidFill>
                  <a:srgbClr val="00B0F0"/>
                </a:solidFill>
              </a:rPr>
              <a:t>存在</a:t>
            </a:r>
            <a:r>
              <a:rPr lang="zh-CN" altLang="en-US" dirty="0"/>
              <a:t>，独一无二。</a:t>
            </a:r>
            <a:endParaRPr lang="en-US" altLang="zh-CN" dirty="0"/>
          </a:p>
          <a:p>
            <a:pPr lvl="1"/>
            <a:r>
              <a:rPr kumimoji="1" lang="zh-CN" altLang="en-US" strike="sngStrike" dirty="0"/>
              <a:t>有人说，最初只有不存在，从不存在产生存在。</a:t>
            </a:r>
            <a:endParaRPr kumimoji="1" lang="en-US" altLang="zh-CN" dirty="0"/>
          </a:p>
          <a:p>
            <a:pPr lvl="1"/>
            <a:r>
              <a:rPr kumimoji="1" lang="en-US" altLang="ja-JP" dirty="0"/>
              <a:t>“</a:t>
            </a:r>
            <a:r>
              <a:rPr kumimoji="1" lang="zh-CN" altLang="en-US" dirty="0"/>
              <a:t>我要变多</a:t>
            </a:r>
            <a:r>
              <a:rPr kumimoji="1" lang="en-US" altLang="ja-JP" dirty="0"/>
              <a:t>” </a:t>
            </a:r>
            <a:r>
              <a:rPr lang="zh-CN" altLang="en-US" dirty="0"/>
              <a:t>→ 火光 → 水 → 食物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619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DD0E5-4CE8-4207-B77C-406BF1C6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婆罗门杂辩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6BCC1-F66B-4564-A085-3C8B7800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2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600" dirty="0"/>
              <a:t>[</a:t>
            </a:r>
            <a:r>
              <a:rPr lang="zh-CN" altLang="en-US" sz="2600" dirty="0"/>
              <a:t>毗提诃国王</a:t>
            </a:r>
            <a:r>
              <a:rPr lang="zh-CN" altLang="en-US" sz="2600" u="sng" dirty="0"/>
              <a:t>遮那迦</a:t>
            </a:r>
            <a:r>
              <a:rPr lang="zh-CN" altLang="en-US" sz="2600" dirty="0"/>
              <a:t>举行祭祀，圈一千头牛、请最优秀的婆罗门自行取走；</a:t>
            </a:r>
            <a:r>
              <a:rPr lang="zh-CN" altLang="en-US" sz="2600" u="sng" dirty="0">
                <a:solidFill>
                  <a:srgbClr val="00B0F0"/>
                </a:solidFill>
              </a:rPr>
              <a:t>耶若伏吉耶</a:t>
            </a:r>
            <a:r>
              <a:rPr lang="zh-CN" altLang="en-US" sz="2600" dirty="0"/>
              <a:t>遣弟子取走，诸婆罗门不满，开始上前提问挑战：</a:t>
            </a:r>
            <a:r>
              <a:rPr lang="en-US" altLang="zh-CN" sz="2600" dirty="0"/>
              <a:t>]</a:t>
            </a:r>
          </a:p>
          <a:p>
            <a:pPr lvl="1"/>
            <a:r>
              <a:rPr lang="zh-CN" altLang="en-US" dirty="0"/>
              <a:t>诵者祭司</a:t>
            </a:r>
            <a:r>
              <a:rPr lang="zh-CN" altLang="en-US" u="sng" dirty="0"/>
              <a:t>阿湿婆罗</a:t>
            </a:r>
            <a:r>
              <a:rPr lang="zh-CN" altLang="en-US" dirty="0"/>
              <a:t>问祭祀仪轨</a:t>
            </a:r>
          </a:p>
          <a:p>
            <a:pPr lvl="1"/>
            <a:r>
              <a:rPr lang="zh-CN" altLang="en-US" u="sng" dirty="0"/>
              <a:t>阿尔多薄伽</a:t>
            </a:r>
            <a:r>
              <a:rPr lang="zh-CN" altLang="en-US" dirty="0"/>
              <a:t>问捕捉者与死亡</a:t>
            </a:r>
            <a:endParaRPr lang="en-US" altLang="zh-CN" dirty="0"/>
          </a:p>
          <a:p>
            <a:pPr lvl="2"/>
            <a:r>
              <a:rPr lang="zh-CN" altLang="en-US" dirty="0"/>
              <a:t>元气</a:t>
            </a:r>
            <a:r>
              <a:rPr lang="en-US" altLang="zh-CN" dirty="0"/>
              <a:t>/</a:t>
            </a:r>
            <a:r>
              <a:rPr lang="zh-CN" altLang="en-US" dirty="0"/>
              <a:t>鼻子</a:t>
            </a:r>
            <a:r>
              <a:rPr lang="en-US" altLang="zh-CN" dirty="0"/>
              <a:t>-</a:t>
            </a:r>
            <a:r>
              <a:rPr lang="zh-CN" altLang="en-US" dirty="0"/>
              <a:t>下气</a:t>
            </a:r>
            <a:r>
              <a:rPr lang="en-US" altLang="zh-CN" dirty="0"/>
              <a:t>/</a:t>
            </a:r>
            <a:r>
              <a:rPr lang="zh-CN" altLang="en-US" dirty="0"/>
              <a:t>香味、舌头</a:t>
            </a:r>
            <a:r>
              <a:rPr lang="en-US" altLang="zh-CN" dirty="0"/>
              <a:t>-</a:t>
            </a:r>
            <a:r>
              <a:rPr lang="zh-CN" altLang="en-US" dirty="0"/>
              <a:t>滋味、眼睛</a:t>
            </a:r>
            <a:r>
              <a:rPr lang="en-US" altLang="zh-CN" dirty="0"/>
              <a:t>-</a:t>
            </a:r>
            <a:r>
              <a:rPr lang="zh-CN" altLang="en-US" dirty="0"/>
              <a:t>形态、耳朵</a:t>
            </a:r>
            <a:r>
              <a:rPr lang="en-US" altLang="zh-CN" dirty="0"/>
              <a:t>-</a:t>
            </a:r>
            <a:r>
              <a:rPr lang="zh-CN" altLang="en-US" dirty="0"/>
              <a:t>声音、思想</a:t>
            </a:r>
            <a:r>
              <a:rPr lang="en-US" altLang="zh-CN" dirty="0"/>
              <a:t>-</a:t>
            </a:r>
            <a:r>
              <a:rPr lang="zh-CN" altLang="en-US" dirty="0"/>
              <a:t>欲望、双手</a:t>
            </a:r>
            <a:r>
              <a:rPr lang="en-US" altLang="zh-CN" dirty="0"/>
              <a:t>-</a:t>
            </a:r>
            <a:r>
              <a:rPr lang="zh-CN" altLang="en-US" dirty="0"/>
              <a:t>行动、皮肤</a:t>
            </a:r>
            <a:r>
              <a:rPr lang="en-US" altLang="zh-CN" dirty="0"/>
              <a:t>-</a:t>
            </a:r>
            <a:r>
              <a:rPr lang="zh-CN" altLang="en-US" dirty="0"/>
              <a:t>接触</a:t>
            </a:r>
            <a:endParaRPr lang="en-US" altLang="zh-CN" dirty="0"/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哪位神灵以死亡为食物</a:t>
            </a:r>
            <a:r>
              <a:rPr lang="en-US" altLang="zh-CN" dirty="0"/>
              <a:t>?”</a:t>
            </a:r>
            <a:r>
              <a:rPr lang="zh-CN" altLang="en-US" dirty="0"/>
              <a:t>，</a:t>
            </a:r>
            <a:r>
              <a:rPr lang="en-US" altLang="zh-CN" dirty="0"/>
              <a:t>”</a:t>
            </a:r>
            <a:r>
              <a:rPr lang="zh-CN" altLang="en-US" dirty="0"/>
              <a:t>死亡是火，它是水的食物。</a:t>
            </a:r>
            <a:r>
              <a:rPr lang="en-US" altLang="zh-CN" dirty="0"/>
              <a:t>”</a:t>
            </a:r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人死后什么离开他</a:t>
            </a:r>
            <a:r>
              <a:rPr lang="en-US" altLang="zh-CN" dirty="0"/>
              <a:t>?”</a:t>
            </a:r>
            <a:r>
              <a:rPr lang="zh-CN" altLang="en-US" dirty="0"/>
              <a:t>，“名称。”</a:t>
            </a:r>
          </a:p>
          <a:p>
            <a:pPr lvl="1"/>
            <a:r>
              <a:rPr lang="zh-CN" altLang="en-US" u="sng" dirty="0"/>
              <a:t>罗希亚耶尼</a:t>
            </a:r>
            <a:r>
              <a:rPr lang="zh-CN" altLang="en-US" dirty="0"/>
              <a:t>问继绝王孙的去向</a:t>
            </a:r>
            <a:endParaRPr lang="en-US" altLang="zh-CN" dirty="0"/>
          </a:p>
          <a:p>
            <a:pPr lvl="1"/>
            <a:r>
              <a:rPr lang="zh-CN" altLang="en-US" u="sng" dirty="0"/>
              <a:t>贾揭罗衍那</a:t>
            </a:r>
            <a:r>
              <a:rPr lang="zh-CN" altLang="en-US" dirty="0"/>
              <a:t>问梵与自我</a:t>
            </a:r>
            <a:endParaRPr lang="en-US" altLang="zh-CN" dirty="0"/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依靠元气吸入、下气呼出、行气运行、上气上升者</a:t>
            </a:r>
            <a:r>
              <a:rPr lang="en-US" altLang="zh-CN" dirty="0"/>
              <a:t>”</a:t>
            </a:r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你不能观看观看的观看者</a:t>
            </a:r>
            <a:r>
              <a:rPr lang="en-US" altLang="zh-CN" dirty="0"/>
              <a:t>……</a:t>
            </a:r>
            <a:r>
              <a:rPr lang="zh-CN" altLang="en-US" dirty="0"/>
              <a:t>听取</a:t>
            </a:r>
            <a:r>
              <a:rPr lang="en-US" altLang="zh-CN" dirty="0"/>
              <a:t>……</a:t>
            </a:r>
            <a:r>
              <a:rPr lang="zh-CN" altLang="en-US" dirty="0"/>
              <a:t>思考</a:t>
            </a:r>
            <a:r>
              <a:rPr lang="en-US" altLang="zh-CN" dirty="0"/>
              <a:t>……</a:t>
            </a:r>
            <a:r>
              <a:rPr lang="zh-CN" altLang="en-US" dirty="0"/>
              <a:t>认知</a:t>
            </a:r>
            <a:r>
              <a:rPr lang="en-US" altLang="zh-CN" dirty="0"/>
              <a:t>……”</a:t>
            </a:r>
            <a:endParaRPr lang="zh-CN" altLang="en-US" dirty="0"/>
          </a:p>
          <a:p>
            <a:pPr lvl="1"/>
            <a:r>
              <a:rPr lang="zh-CN" altLang="en-US" u="sng" dirty="0"/>
              <a:t>乔希多盖耶</a:t>
            </a:r>
            <a:r>
              <a:rPr lang="zh-CN" altLang="en-US" dirty="0"/>
              <a:t>问梵与自我</a:t>
            </a:r>
            <a:endParaRPr lang="en-US" altLang="zh-CN" dirty="0"/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它超越饥渴、忧愁、愚痴、衰老、死亡。由此，婆罗门抛弃对儿子、财富的渴望，抛弃学问、保持儿童状态，抛弃儿童状态、成为牟尼，抛弃非牟尼性与牟尼性、成为婆罗门。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177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DD0E5-4CE8-4207-B77C-406BF1C6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婆罗门杂辩</a:t>
            </a:r>
            <a:r>
              <a:rPr kumimoji="1" lang="en-US" altLang="zh-CN" dirty="0"/>
              <a:t>(</a:t>
            </a:r>
            <a:r>
              <a:rPr kumimoji="1" lang="zh-CN" altLang="en-US" dirty="0"/>
              <a:t>续</a:t>
            </a:r>
            <a:r>
              <a:rPr kumimoji="1" lang="en-US" altLang="zh-CN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6BCC1-F66B-4564-A085-3C8B7800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08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zh-CN" altLang="en-US" u="sng" dirty="0"/>
              <a:t>婆遮揭那维</a:t>
            </a:r>
            <a:r>
              <a:rPr lang="zh-CN" altLang="en-US" dirty="0"/>
              <a:t>问交织之根基</a:t>
            </a:r>
            <a:endParaRPr lang="en-US" altLang="zh-CN" dirty="0"/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世上一切纵横交织在水中，水纵横交织在什么中？</a:t>
            </a:r>
            <a:r>
              <a:rPr lang="en-US" altLang="zh-CN" dirty="0"/>
              <a:t>”</a:t>
            </a:r>
          </a:p>
          <a:p>
            <a:pPr lvl="2"/>
            <a:r>
              <a:rPr lang="zh-CN" altLang="en-US" dirty="0"/>
              <a:t>风→空中→健达缚→太阳→月亮→星星→天神→因陀罗→生主→梵界</a:t>
            </a:r>
            <a:endParaRPr lang="en-US" altLang="zh-CN" dirty="0"/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不要问过头！不要让你的</a:t>
            </a:r>
            <a:r>
              <a:rPr lang="zh-CN" altLang="en-US" u="sng" dirty="0"/>
              <a:t>头落地</a:t>
            </a:r>
            <a:r>
              <a:rPr lang="zh-CN" altLang="en-US" dirty="0"/>
              <a:t>！</a:t>
            </a:r>
            <a:r>
              <a:rPr lang="en-US" altLang="zh-CN" dirty="0"/>
              <a:t>”</a:t>
            </a:r>
            <a:endParaRPr lang="zh-CN" altLang="en-US" dirty="0"/>
          </a:p>
          <a:p>
            <a:pPr lvl="1"/>
            <a:r>
              <a:rPr lang="zh-CN" altLang="en-US" u="sng" dirty="0"/>
              <a:t>阿卢尼</a:t>
            </a:r>
            <a:r>
              <a:rPr lang="zh-CN" altLang="en-US" dirty="0"/>
              <a:t>问绳索与内在控制者</a:t>
            </a:r>
            <a:endParaRPr lang="en-US" altLang="zh-CN" dirty="0"/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这种绳索就是风</a:t>
            </a:r>
            <a:r>
              <a:rPr lang="en-US" altLang="zh-CN" dirty="0"/>
              <a:t>”</a:t>
            </a:r>
            <a:r>
              <a:rPr lang="zh-CN" altLang="en-US" dirty="0"/>
              <a:t>，“它在地中而有别于地。地不知道它。地是它的身体。它就是你的自我，内在控制者，永生者。”</a:t>
            </a:r>
            <a:endParaRPr lang="en-US" altLang="zh-CN" dirty="0"/>
          </a:p>
          <a:p>
            <a:pPr lvl="3"/>
            <a:r>
              <a:rPr lang="zh-CN" altLang="en-US" dirty="0"/>
              <a:t>水、火、空、风、天、太阳、方位、月亮和星星、空间、黑暗、光明；众生；气息、语言、眼睛、耳朵、思想、皮肤、知觉、精液</a:t>
            </a:r>
          </a:p>
          <a:p>
            <a:pPr lvl="1"/>
            <a:r>
              <a:rPr lang="zh-CN" altLang="en-US" u="sng" dirty="0"/>
              <a:t>婆遮揭那维</a:t>
            </a:r>
            <a:r>
              <a:rPr lang="zh-CN" altLang="en-US" dirty="0"/>
              <a:t>再问交织之根基</a:t>
            </a:r>
            <a:endParaRPr lang="en-US" altLang="zh-CN" dirty="0"/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天上</a:t>
            </a:r>
            <a:r>
              <a:rPr lang="en-US" altLang="zh-CN" dirty="0"/>
              <a:t>/</a:t>
            </a:r>
            <a:r>
              <a:rPr lang="zh-CN" altLang="en-US" dirty="0"/>
              <a:t>地下</a:t>
            </a:r>
            <a:r>
              <a:rPr lang="en-US" altLang="zh-CN" dirty="0"/>
              <a:t>/</a:t>
            </a:r>
            <a:r>
              <a:rPr lang="zh-CN" altLang="en-US" dirty="0"/>
              <a:t>天地之间</a:t>
            </a:r>
            <a:r>
              <a:rPr lang="en-US" altLang="zh-CN" dirty="0"/>
              <a:t>/</a:t>
            </a:r>
            <a:r>
              <a:rPr lang="zh-CN" altLang="en-US" dirty="0"/>
              <a:t>过去</a:t>
            </a:r>
            <a:r>
              <a:rPr lang="en-US" altLang="zh-CN" dirty="0"/>
              <a:t>/</a:t>
            </a:r>
            <a:r>
              <a:rPr lang="zh-CN" altLang="en-US" dirty="0"/>
              <a:t>现在</a:t>
            </a:r>
            <a:r>
              <a:rPr lang="en-US" altLang="zh-CN" dirty="0"/>
              <a:t>/</a:t>
            </a:r>
            <a:r>
              <a:rPr lang="zh-CN" altLang="en-US" dirty="0"/>
              <a:t>未来者交织于空间中</a:t>
            </a:r>
            <a:r>
              <a:rPr lang="en-US" altLang="zh-CN" dirty="0"/>
              <a:t>”</a:t>
            </a:r>
            <a:r>
              <a:rPr lang="zh-CN" altLang="en-US" dirty="0"/>
              <a:t>，</a:t>
            </a:r>
            <a:r>
              <a:rPr lang="en-US" altLang="zh-CN" dirty="0"/>
              <a:t> “</a:t>
            </a:r>
            <a:r>
              <a:rPr lang="zh-CN" altLang="en-US" dirty="0"/>
              <a:t>空间交织于</a:t>
            </a:r>
            <a:r>
              <a:rPr lang="zh-CN" altLang="en-US" dirty="0">
                <a:solidFill>
                  <a:srgbClr val="00B0F0"/>
                </a:solidFill>
              </a:rPr>
              <a:t>不灭者</a:t>
            </a:r>
            <a:r>
              <a:rPr lang="zh-CN" altLang="en-US" dirty="0"/>
              <a:t>中</a:t>
            </a:r>
            <a:r>
              <a:rPr lang="en-US" altLang="zh-CN" dirty="0"/>
              <a:t>”</a:t>
            </a:r>
            <a:endParaRPr lang="zh-CN" altLang="en-US" dirty="0"/>
          </a:p>
          <a:p>
            <a:pPr lvl="1"/>
            <a:r>
              <a:rPr lang="zh-CN" altLang="en-US" u="sng" dirty="0"/>
              <a:t>夏迦利耶</a:t>
            </a:r>
            <a:r>
              <a:rPr lang="zh-CN" altLang="en-US" dirty="0"/>
              <a:t>问天神、方位</a:t>
            </a:r>
            <a:endParaRPr lang="en-US" altLang="zh-CN" dirty="0"/>
          </a:p>
          <a:p>
            <a:pPr lvl="2"/>
            <a:r>
              <a:rPr lang="zh-CN" altLang="en-US" dirty="0"/>
              <a:t>三百零三位、三千零三位，三十三位</a:t>
            </a:r>
            <a:r>
              <a:rPr lang="en-US" altLang="zh-CN" dirty="0"/>
              <a:t>(</a:t>
            </a:r>
            <a:r>
              <a:rPr lang="zh-CN" altLang="en-US" dirty="0"/>
              <a:t>八婆薮十一楼陀罗十二太阳神因陀罗生主</a:t>
            </a:r>
            <a:r>
              <a:rPr lang="en-US" altLang="zh-CN" dirty="0"/>
              <a:t>)</a:t>
            </a:r>
            <a:r>
              <a:rPr lang="zh-CN" altLang="en-US" dirty="0"/>
              <a:t>，六位</a:t>
            </a:r>
            <a:r>
              <a:rPr lang="en-US" altLang="zh-CN" dirty="0"/>
              <a:t>(</a:t>
            </a:r>
            <a:r>
              <a:rPr lang="zh-CN" altLang="en-US" dirty="0"/>
              <a:t>火地风空日天</a:t>
            </a:r>
            <a:r>
              <a:rPr lang="en-US" altLang="zh-CN" dirty="0"/>
              <a:t>)</a:t>
            </a:r>
            <a:r>
              <a:rPr lang="zh-CN" altLang="en-US" dirty="0"/>
              <a:t>，三位</a:t>
            </a:r>
            <a:r>
              <a:rPr lang="en-US" altLang="zh-CN" dirty="0"/>
              <a:t>(</a:t>
            </a:r>
            <a:r>
              <a:rPr lang="zh-CN" altLang="en-US" dirty="0"/>
              <a:t>天地空</a:t>
            </a:r>
            <a:r>
              <a:rPr lang="en-US" altLang="zh-CN" dirty="0"/>
              <a:t>)</a:t>
            </a:r>
            <a:r>
              <a:rPr lang="zh-CN" altLang="en-US" dirty="0"/>
              <a:t>，两位</a:t>
            </a:r>
            <a:r>
              <a:rPr lang="en-US" altLang="zh-CN" dirty="0"/>
              <a:t>(</a:t>
            </a:r>
            <a:r>
              <a:rPr lang="zh-CN" altLang="en-US" dirty="0"/>
              <a:t>食物</a:t>
            </a:r>
            <a:r>
              <a:rPr lang="en-US" altLang="zh-CN" dirty="0"/>
              <a:t>/</a:t>
            </a:r>
            <a:r>
              <a:rPr lang="zh-CN" altLang="en-US" dirty="0"/>
              <a:t>气息</a:t>
            </a:r>
            <a:r>
              <a:rPr lang="en-US" altLang="zh-CN" dirty="0"/>
              <a:t>)</a:t>
            </a:r>
            <a:r>
              <a:rPr lang="zh-CN" altLang="en-US" dirty="0"/>
              <a:t>，一位半</a:t>
            </a:r>
            <a:r>
              <a:rPr lang="en-US" altLang="zh-CN" dirty="0"/>
              <a:t>(</a:t>
            </a:r>
            <a:r>
              <a:rPr lang="zh-CN" altLang="en-US" dirty="0"/>
              <a:t>风</a:t>
            </a:r>
            <a:r>
              <a:rPr lang="en-US" altLang="zh-CN" dirty="0"/>
              <a:t>)</a:t>
            </a:r>
            <a:r>
              <a:rPr lang="zh-CN" altLang="en-US" dirty="0"/>
              <a:t>，一位</a:t>
            </a:r>
            <a:r>
              <a:rPr lang="en-US" altLang="zh-CN" dirty="0"/>
              <a:t>(</a:t>
            </a:r>
            <a:r>
              <a:rPr lang="zh-CN" altLang="en-US" dirty="0"/>
              <a:t>气息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东</a:t>
            </a:r>
            <a:r>
              <a:rPr lang="en-US" altLang="zh-CN" dirty="0"/>
              <a:t>-</a:t>
            </a:r>
            <a:r>
              <a:rPr lang="zh-CN" altLang="en-US" dirty="0"/>
              <a:t>太阳</a:t>
            </a:r>
            <a:r>
              <a:rPr lang="en-US" altLang="zh-CN" dirty="0"/>
              <a:t>-</a:t>
            </a:r>
            <a:r>
              <a:rPr lang="zh-CN" altLang="en-US" dirty="0"/>
              <a:t>眼睛</a:t>
            </a:r>
            <a:r>
              <a:rPr lang="en-US" altLang="zh-CN" dirty="0"/>
              <a:t>-</a:t>
            </a:r>
            <a:r>
              <a:rPr lang="zh-CN" altLang="en-US" dirty="0"/>
              <a:t>形态、南</a:t>
            </a:r>
            <a:r>
              <a:rPr lang="en-US" altLang="zh-CN" dirty="0"/>
              <a:t>-</a:t>
            </a:r>
            <a:r>
              <a:rPr lang="zh-CN" altLang="en-US" dirty="0"/>
              <a:t>阎魔</a:t>
            </a:r>
            <a:r>
              <a:rPr lang="en-US" altLang="zh-CN" dirty="0"/>
              <a:t>-</a:t>
            </a:r>
            <a:r>
              <a:rPr lang="zh-CN" altLang="en-US" dirty="0"/>
              <a:t>祭祀</a:t>
            </a:r>
            <a:r>
              <a:rPr lang="en-US" altLang="zh-CN" dirty="0"/>
              <a:t>-</a:t>
            </a:r>
            <a:r>
              <a:rPr lang="zh-CN" altLang="en-US" dirty="0"/>
              <a:t>酬谢</a:t>
            </a:r>
            <a:r>
              <a:rPr lang="en-US" altLang="zh-CN" dirty="0"/>
              <a:t>-</a:t>
            </a:r>
            <a:r>
              <a:rPr lang="zh-CN" altLang="en-US" dirty="0"/>
              <a:t>信仰、西</a:t>
            </a:r>
            <a:r>
              <a:rPr lang="en-US" altLang="zh-CN" dirty="0"/>
              <a:t>-</a:t>
            </a:r>
            <a:r>
              <a:rPr lang="zh-CN" altLang="en-US" dirty="0"/>
              <a:t>伐楼那</a:t>
            </a:r>
            <a:r>
              <a:rPr lang="en-US" altLang="zh-CN" dirty="0"/>
              <a:t>-</a:t>
            </a:r>
            <a:r>
              <a:rPr lang="zh-CN" altLang="en-US" dirty="0"/>
              <a:t>水</a:t>
            </a:r>
            <a:r>
              <a:rPr lang="en-US" altLang="zh-CN" dirty="0"/>
              <a:t>-</a:t>
            </a:r>
            <a:r>
              <a:rPr lang="zh-CN" altLang="en-US" dirty="0"/>
              <a:t>精液、北</a:t>
            </a:r>
            <a:r>
              <a:rPr lang="en-US" altLang="zh-CN" dirty="0"/>
              <a:t>-</a:t>
            </a:r>
            <a:r>
              <a:rPr lang="zh-CN" altLang="en-US" dirty="0"/>
              <a:t>月亮</a:t>
            </a:r>
            <a:r>
              <a:rPr lang="en-US" altLang="zh-CN" dirty="0"/>
              <a:t>-</a:t>
            </a:r>
            <a:r>
              <a:rPr lang="zh-CN" altLang="en-US" dirty="0"/>
              <a:t>净身仪式</a:t>
            </a:r>
            <a:r>
              <a:rPr lang="en-US" altLang="zh-CN" dirty="0"/>
              <a:t>-</a:t>
            </a:r>
            <a:r>
              <a:rPr lang="zh-CN" altLang="en-US" dirty="0"/>
              <a:t>真实、上</a:t>
            </a:r>
            <a:r>
              <a:rPr lang="en-US" altLang="zh-CN" dirty="0"/>
              <a:t>-</a:t>
            </a:r>
            <a:r>
              <a:rPr lang="zh-CN" altLang="en-US" dirty="0"/>
              <a:t>火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7030A0"/>
                </a:solidFill>
              </a:rPr>
              <a:t>语言</a:t>
            </a:r>
            <a:r>
              <a:rPr lang="zh-CN" altLang="en-US" dirty="0"/>
              <a:t>、你和自我</a:t>
            </a:r>
            <a:r>
              <a:rPr lang="en-US" altLang="zh-CN" dirty="0"/>
              <a:t>-</a:t>
            </a:r>
            <a:r>
              <a:rPr lang="zh-CN" altLang="en-US" dirty="0"/>
              <a:t>元气</a:t>
            </a:r>
            <a:r>
              <a:rPr lang="en-US" altLang="zh-CN" dirty="0"/>
              <a:t>-</a:t>
            </a:r>
            <a:r>
              <a:rPr lang="zh-CN" altLang="en-US" dirty="0"/>
              <a:t>下气</a:t>
            </a:r>
            <a:r>
              <a:rPr lang="en-US" altLang="zh-CN" dirty="0"/>
              <a:t>-</a:t>
            </a:r>
            <a:r>
              <a:rPr lang="zh-CN" altLang="en-US" dirty="0"/>
              <a:t>行气</a:t>
            </a:r>
            <a:r>
              <a:rPr lang="en-US" altLang="zh-CN" dirty="0"/>
              <a:t>-</a:t>
            </a:r>
            <a:r>
              <a:rPr lang="zh-CN" altLang="en-US" dirty="0"/>
              <a:t>上气</a:t>
            </a:r>
            <a:r>
              <a:rPr lang="en-US" altLang="zh-CN" dirty="0"/>
              <a:t>-</a:t>
            </a:r>
            <a:r>
              <a:rPr lang="zh-CN" altLang="en-US" dirty="0"/>
              <a:t>中气；</a:t>
            </a:r>
            <a:r>
              <a:rPr lang="en-US" altLang="zh-CN" dirty="0"/>
              <a:t>…-</a:t>
            </a:r>
            <a:r>
              <a:rPr lang="zh-CN" altLang="en-US" dirty="0"/>
              <a:t>心</a:t>
            </a:r>
            <a:endParaRPr lang="en-US" altLang="zh-CN" dirty="0"/>
          </a:p>
          <a:p>
            <a:pPr lvl="2"/>
            <a:r>
              <a:rPr lang="en-US" altLang="zh-CN" dirty="0"/>
              <a:t>“</a:t>
            </a:r>
            <a:r>
              <a:rPr lang="zh-CN" altLang="en-US" dirty="0"/>
              <a:t>有一位原人带走和带回那些原人、超越他们。如果你不能回答我，</a:t>
            </a:r>
            <a:r>
              <a:rPr lang="zh-CN" altLang="en-US" b="1" dirty="0"/>
              <a:t>你的头会落地</a:t>
            </a:r>
            <a:r>
              <a:rPr lang="zh-CN" altLang="en-US" dirty="0"/>
              <a:t>。</a:t>
            </a:r>
            <a:r>
              <a:rPr lang="en-US" altLang="zh-CN" dirty="0"/>
              <a:t>”</a:t>
            </a:r>
            <a:endParaRPr lang="zh-CN" altLang="en-US" dirty="0"/>
          </a:p>
          <a:p>
            <a:pPr lvl="1"/>
            <a:r>
              <a:rPr lang="zh-CN" altLang="en-US" u="sng" dirty="0">
                <a:solidFill>
                  <a:srgbClr val="FF0000"/>
                </a:solidFill>
              </a:rPr>
              <a:t>夏迦利耶</a:t>
            </a:r>
            <a:r>
              <a:rPr lang="zh-CN" altLang="en-US" dirty="0">
                <a:solidFill>
                  <a:srgbClr val="FF0000"/>
                </a:solidFill>
              </a:rPr>
              <a:t>卒</a:t>
            </a:r>
            <a:r>
              <a:rPr lang="zh-CN" altLang="en-US" dirty="0"/>
              <a:t>，无人敢再问。</a:t>
            </a:r>
          </a:p>
        </p:txBody>
      </p:sp>
    </p:spTree>
    <p:extLst>
      <p:ext uri="{BB962C8B-B14F-4D97-AF65-F5344CB8AC3E}">
        <p14:creationId xmlns:p14="http://schemas.microsoft.com/office/powerpoint/2010/main" val="276346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DD0E5-4CE8-4207-B77C-406BF1C6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梦与生趣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6BCC1-F66B-4564-A085-3C8B7800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[</a:t>
            </a:r>
            <a:r>
              <a:rPr lang="zh-CN" altLang="en-US" sz="2400" u="sng" dirty="0"/>
              <a:t>耶若伏吉耶</a:t>
            </a:r>
            <a:r>
              <a:rPr lang="zh-CN" altLang="en-US" sz="2400" dirty="0"/>
              <a:t>近前国王</a:t>
            </a:r>
            <a:r>
              <a:rPr lang="zh-CN" altLang="en-US" sz="2400" u="sng" dirty="0"/>
              <a:t>遮那迦</a:t>
            </a:r>
            <a:r>
              <a:rPr lang="zh-CN" altLang="en-US" sz="2400" dirty="0"/>
              <a:t>处交谈，顺便还想要牛</a:t>
            </a:r>
            <a:r>
              <a:rPr lang="en-US" altLang="zh-CN" sz="2400" dirty="0"/>
              <a:t>……]</a:t>
            </a:r>
          </a:p>
          <a:p>
            <a:pPr lvl="1"/>
            <a:r>
              <a:rPr lang="en-US" altLang="zh-CN" sz="2000" dirty="0"/>
              <a:t>“</a:t>
            </a:r>
            <a:r>
              <a:rPr lang="zh-CN" altLang="en-US" sz="2000" dirty="0"/>
              <a:t>这个原人出生后，有了身体，也就与罪恶相连。一旦死去出离，便摆脱那些罪恶。</a:t>
            </a:r>
            <a:r>
              <a:rPr lang="en-US" altLang="zh-CN" sz="2000" dirty="0"/>
              <a:t>”</a:t>
            </a:r>
          </a:p>
          <a:p>
            <a:pPr lvl="1"/>
            <a:r>
              <a:rPr lang="zh-CN" altLang="en-US" sz="2000" dirty="0"/>
              <a:t>他在觉醒</a:t>
            </a:r>
            <a:r>
              <a:rPr lang="en-US" altLang="zh-CN" sz="2000" dirty="0"/>
              <a:t>(</a:t>
            </a:r>
            <a:r>
              <a:rPr lang="zh-CN" altLang="en-US" sz="2000" dirty="0"/>
              <a:t>这个世界</a:t>
            </a:r>
            <a:r>
              <a:rPr lang="en-US" altLang="zh-CN" sz="2000" dirty="0"/>
              <a:t>)</a:t>
            </a:r>
            <a:r>
              <a:rPr lang="zh-CN" altLang="en-US" sz="2000" dirty="0"/>
              <a:t>和沉睡</a:t>
            </a:r>
            <a:r>
              <a:rPr lang="en-US" altLang="zh-CN" sz="2000" dirty="0"/>
              <a:t>(</a:t>
            </a:r>
            <a:r>
              <a:rPr lang="zh-CN" altLang="en-US" sz="2000" dirty="0"/>
              <a:t>那个世界</a:t>
            </a:r>
            <a:r>
              <a:rPr lang="en-US" altLang="zh-CN" sz="2000" dirty="0"/>
              <a:t>)</a:t>
            </a:r>
            <a:r>
              <a:rPr lang="zh-CN" altLang="en-US" sz="2000" dirty="0"/>
              <a:t>之间的睡梦状态成为自我启明者、创造者。</a:t>
            </a:r>
            <a:endParaRPr lang="en-US" altLang="zh-CN" sz="2000" dirty="0"/>
          </a:p>
          <a:p>
            <a:pPr lvl="2"/>
            <a:r>
              <a:rPr lang="zh-CN" altLang="en-US" sz="1800" dirty="0"/>
              <a:t>他用睡眠压倒身体各个部分，而自己不睡，观看入睡的感官</a:t>
            </a:r>
            <a:endParaRPr lang="en-US" altLang="zh-CN" sz="1800" dirty="0"/>
          </a:p>
          <a:p>
            <a:pPr lvl="2"/>
            <a:r>
              <a:rPr lang="zh-CN" altLang="en-US" sz="1800" dirty="0"/>
              <a:t>这位神在睡梦中上升下降，创造出多种多样的形象</a:t>
            </a:r>
            <a:endParaRPr lang="en-US" altLang="zh-CN" sz="1800" dirty="0"/>
          </a:p>
          <a:p>
            <a:pPr lvl="1"/>
            <a:r>
              <a:rPr lang="zh-CN" altLang="en-US" sz="2000" dirty="0"/>
              <a:t>他在沉睡</a:t>
            </a:r>
            <a:r>
              <a:rPr lang="en-US" altLang="zh-CN" sz="2000" dirty="0"/>
              <a:t>/</a:t>
            </a:r>
            <a:r>
              <a:rPr lang="zh-CN" altLang="en-US" sz="2000" dirty="0"/>
              <a:t>梦</a:t>
            </a:r>
            <a:r>
              <a:rPr lang="en-US" altLang="zh-CN" sz="2000" dirty="0"/>
              <a:t>/</a:t>
            </a:r>
            <a:r>
              <a:rPr lang="zh-CN" altLang="en-US" sz="2000" dirty="0"/>
              <a:t>觉醒中游乐，所见之物并不跟随他、因为无所执著</a:t>
            </a:r>
            <a:endParaRPr lang="en-US" altLang="zh-CN" sz="2000" dirty="0"/>
          </a:p>
          <a:p>
            <a:pPr lvl="2"/>
            <a:r>
              <a:rPr lang="zh-CN" altLang="en-US" sz="1800" dirty="0"/>
              <a:t>往复于梦醒之间，尔后进入一种超越欲望、摆脱罪恶的无畏状态</a:t>
            </a:r>
            <a:endParaRPr lang="en-US" altLang="zh-CN" sz="1800" dirty="0"/>
          </a:p>
          <a:p>
            <a:pPr lvl="2"/>
            <a:r>
              <a:rPr lang="zh-CN" altLang="en-US" sz="1800" dirty="0">
                <a:solidFill>
                  <a:srgbClr val="00B0F0"/>
                </a:solidFill>
              </a:rPr>
              <a:t>自我就是欲望，因而没有欲望</a:t>
            </a:r>
            <a:r>
              <a:rPr lang="zh-CN" altLang="en-US" sz="1800" dirty="0"/>
              <a:t>，也没有烦恼</a:t>
            </a:r>
            <a:endParaRPr lang="en-US" altLang="zh-CN" sz="1800" dirty="0"/>
          </a:p>
          <a:p>
            <a:pPr lvl="2"/>
            <a:r>
              <a:rPr lang="zh-CN" altLang="en-US" sz="1800" dirty="0"/>
              <a:t>他成为不观看的观看者</a:t>
            </a:r>
            <a:r>
              <a:rPr lang="en-US" altLang="zh-CN" sz="1800" dirty="0"/>
              <a:t>……</a:t>
            </a:r>
            <a:r>
              <a:rPr lang="zh-CN" altLang="en-US" sz="1800" dirty="0"/>
              <a:t>嗅闻、品尝、言说、听取、思考、接触、认知</a:t>
            </a:r>
            <a:r>
              <a:rPr lang="en-US" altLang="zh-CN" sz="1800" dirty="0"/>
              <a:t>……(</a:t>
            </a:r>
            <a:r>
              <a:rPr lang="zh-CN" altLang="en-US" sz="1800" dirty="0"/>
              <a:t>这是梵界</a:t>
            </a:r>
            <a:r>
              <a:rPr lang="en-US" altLang="zh-CN" sz="1800" dirty="0"/>
              <a:t>)</a:t>
            </a:r>
          </a:p>
          <a:p>
            <a:pPr lvl="1"/>
            <a:r>
              <a:rPr lang="zh-CN" altLang="en-US" sz="2000" dirty="0"/>
              <a:t>他原路返回觉醒，因年老</a:t>
            </a:r>
            <a:r>
              <a:rPr lang="en-US" altLang="zh-CN" sz="2000" dirty="0"/>
              <a:t>/</a:t>
            </a:r>
            <a:r>
              <a:rPr lang="zh-CN" altLang="en-US" sz="2000" dirty="0"/>
              <a:t>疾病而走向衰弱</a:t>
            </a:r>
            <a:endParaRPr lang="en-US" altLang="zh-CN" sz="2000" dirty="0"/>
          </a:p>
          <a:p>
            <a:pPr lvl="2"/>
            <a:r>
              <a:rPr lang="zh-CN" altLang="en-US" sz="1800" dirty="0"/>
              <a:t>原人亦摆脱那些肢体，原路返回到生命气息中</a:t>
            </a:r>
            <a:r>
              <a:rPr lang="en-US" altLang="zh-CN" sz="1800" dirty="0"/>
              <a:t>(</a:t>
            </a:r>
            <a:r>
              <a:rPr lang="zh-CN" altLang="en-US" sz="1800" dirty="0"/>
              <a:t>重新转生</a:t>
            </a:r>
            <a:r>
              <a:rPr lang="en-US" altLang="zh-CN" sz="1800" dirty="0"/>
              <a:t>)</a:t>
            </a:r>
          </a:p>
          <a:p>
            <a:pPr lvl="2"/>
            <a:r>
              <a:rPr lang="zh-CN" altLang="en-US" sz="1800" dirty="0"/>
              <a:t>生命离去，一切气息、有意识者也随之而去。</a:t>
            </a:r>
            <a:r>
              <a:rPr lang="zh-CN" altLang="en-US" sz="1800" dirty="0">
                <a:solidFill>
                  <a:srgbClr val="00B0F0"/>
                </a:solidFill>
              </a:rPr>
              <a:t>他的知识、业行、智慧则附随于他。</a:t>
            </a:r>
            <a:endParaRPr lang="ja-JP" alt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09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03169-3E5F-451C-B2CD-91BA279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微妙者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61057-1281-4FF4-A253-DF7596E4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u="sng" dirty="0"/>
              <a:t>邬达罗迦</a:t>
            </a:r>
            <a:r>
              <a:rPr kumimoji="1" lang="en-US" altLang="zh-CN" u="sng" dirty="0"/>
              <a:t>·</a:t>
            </a:r>
            <a:r>
              <a:rPr kumimoji="1" lang="zh-CN" altLang="en-US" u="sng" dirty="0"/>
              <a:t>阿卢尼</a:t>
            </a:r>
            <a:r>
              <a:rPr kumimoji="1" lang="zh-CN" altLang="en-US" dirty="0"/>
              <a:t>教导儿子</a:t>
            </a:r>
            <a:r>
              <a:rPr kumimoji="1" lang="zh-CN" altLang="en-US" u="sng" dirty="0"/>
              <a:t>希婆多盖杜</a:t>
            </a:r>
            <a:endParaRPr kumimoji="1" lang="en-US" altLang="zh-CN" u="sng" dirty="0"/>
          </a:p>
          <a:p>
            <a:pPr lvl="1"/>
            <a:r>
              <a:rPr lang="zh-CN" altLang="en-US" dirty="0"/>
              <a:t>就像蜜蜂把各种花蜜合在一起，一切众生进入存在，</a:t>
            </a:r>
            <a:r>
              <a:rPr lang="en-US" altLang="zh-CN" dirty="0"/>
              <a:t>(</a:t>
            </a:r>
            <a:r>
              <a:rPr lang="zh-CN" altLang="en-US" dirty="0"/>
              <a:t>动物</a:t>
            </a:r>
            <a:r>
              <a:rPr lang="en-US" altLang="zh-CN" dirty="0"/>
              <a:t>)</a:t>
            </a:r>
            <a:r>
              <a:rPr lang="zh-CN" altLang="en-US" dirty="0"/>
              <a:t>都变成它。</a:t>
            </a:r>
            <a:endParaRPr lang="en-US" altLang="zh-CN" dirty="0"/>
          </a:p>
          <a:p>
            <a:pPr lvl="1"/>
            <a:r>
              <a:rPr kumimoji="1" lang="zh-CN" altLang="en-US" dirty="0"/>
              <a:t>就像所有河流出自大海返回大海，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出自存在，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进入它。</a:t>
            </a:r>
            <a:endParaRPr kumimoji="1" lang="en-US" altLang="zh-CN" dirty="0"/>
          </a:p>
          <a:p>
            <a:pPr lvl="1"/>
            <a:r>
              <a:rPr lang="zh-CN" altLang="en-US" dirty="0"/>
              <a:t>就像砍这棵树的根，生命</a:t>
            </a:r>
            <a:r>
              <a:rPr lang="zh-CN" altLang="en-US" dirty="0">
                <a:solidFill>
                  <a:srgbClr val="00B0F0"/>
                </a:solidFill>
              </a:rPr>
              <a:t>离去</a:t>
            </a:r>
            <a:r>
              <a:rPr lang="zh-CN" altLang="en-US" dirty="0"/>
              <a:t>、这个就死去，但生命不死。</a:t>
            </a:r>
            <a:endParaRPr lang="en-US" altLang="zh-CN" dirty="0"/>
          </a:p>
          <a:p>
            <a:pPr lvl="1"/>
            <a:r>
              <a:rPr kumimoji="1" lang="zh-CN" altLang="en-US" dirty="0"/>
              <a:t>就像剖开无花果的种子，你所</a:t>
            </a:r>
            <a:r>
              <a:rPr lang="zh-CN" altLang="en-US" dirty="0"/>
              <a:t>看不到的</a:t>
            </a:r>
            <a:r>
              <a:rPr kumimoji="1" lang="zh-CN" altLang="en-US" dirty="0"/>
              <a:t>这个微妙者使得果树挺立。</a:t>
            </a:r>
            <a:endParaRPr kumimoji="1" lang="en-US" altLang="zh-CN" dirty="0"/>
          </a:p>
          <a:p>
            <a:pPr lvl="1"/>
            <a:r>
              <a:rPr lang="zh-CN" altLang="en-US" dirty="0"/>
              <a:t>就像溶于水的盐，取不出来、看不到，但它确实在这里。</a:t>
            </a:r>
            <a:r>
              <a:rPr lang="en-US" altLang="zh-CN" dirty="0"/>
              <a:t>(</a:t>
            </a:r>
            <a:r>
              <a:rPr lang="zh-CN" altLang="en-US" dirty="0"/>
              <a:t>可以尝到</a:t>
            </a:r>
            <a:r>
              <a:rPr lang="en-US" altLang="zh-CN" dirty="0"/>
              <a:t>)</a:t>
            </a:r>
          </a:p>
          <a:p>
            <a:pPr lvl="1"/>
            <a:r>
              <a:rPr kumimoji="1" lang="zh-CN" altLang="en-US" dirty="0"/>
              <a:t>就像一个被绑架丢到荒野的人，有人为其松绑</a:t>
            </a:r>
            <a:r>
              <a:rPr kumimoji="1" lang="zh-CN" altLang="en-US" dirty="0">
                <a:solidFill>
                  <a:srgbClr val="00B0F0"/>
                </a:solidFill>
              </a:rPr>
              <a:t>指引</a:t>
            </a:r>
            <a:r>
              <a:rPr kumimoji="1" lang="zh-CN" altLang="en-US" dirty="0"/>
              <a:t>其回城的路。</a:t>
            </a:r>
            <a:endParaRPr kumimoji="1" lang="en-US" altLang="zh-CN" dirty="0"/>
          </a:p>
          <a:p>
            <a:pPr lvl="1"/>
            <a:r>
              <a:rPr lang="zh-CN" altLang="en-US" dirty="0"/>
              <a:t>就像亲友们问一个垂危的病人：‘你认得我吗’，如果他的语言进入思想</a:t>
            </a:r>
            <a:r>
              <a:rPr lang="en-US" altLang="zh-CN" dirty="0"/>
              <a:t>……</a:t>
            </a:r>
            <a:r>
              <a:rPr lang="zh-CN" altLang="en-US" dirty="0"/>
              <a:t>气息</a:t>
            </a:r>
            <a:r>
              <a:rPr lang="en-US" altLang="zh-CN" dirty="0"/>
              <a:t>……</a:t>
            </a:r>
            <a:r>
              <a:rPr lang="zh-CN" altLang="en-US" dirty="0"/>
              <a:t>火光</a:t>
            </a:r>
            <a:r>
              <a:rPr lang="en-US" altLang="zh-CN" dirty="0"/>
              <a:t>……</a:t>
            </a:r>
            <a:r>
              <a:rPr lang="zh-CN" altLang="en-US" dirty="0"/>
              <a:t>至高神灵，那么他</a:t>
            </a: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认得。</a:t>
            </a:r>
            <a:endParaRPr lang="en-US" altLang="zh-CN" dirty="0"/>
          </a:p>
          <a:p>
            <a:pPr lvl="1"/>
            <a:endParaRPr kumimoji="1" lang="en-US" altLang="ja-JP" dirty="0"/>
          </a:p>
          <a:p>
            <a:pPr lvl="1"/>
            <a:r>
              <a:rPr lang="en-US" altLang="zh-CN" dirty="0"/>
              <a:t>……</a:t>
            </a:r>
            <a:r>
              <a:rPr lang="zh-CN" altLang="en-US" dirty="0"/>
              <a:t>。这个微妙者构成所有一切的自我。它是真实，它是自我，它是你。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420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E799-4713-4C93-AF7D-72F7136A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娑摩之根基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6003C-18F7-416A-8802-40B554A1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“我们都精通歌唱，让我们一起讨论歌唱”</a:t>
            </a:r>
            <a:endParaRPr kumimoji="1" lang="en-US" altLang="zh-CN" dirty="0"/>
          </a:p>
          <a:p>
            <a:pPr lvl="1"/>
            <a:r>
              <a:rPr lang="zh-CN" altLang="en-US" dirty="0"/>
              <a:t>“什么是娑摩的根源</a:t>
            </a:r>
            <a:r>
              <a:rPr lang="en-US" altLang="zh-CN" dirty="0"/>
              <a:t>?</a:t>
            </a:r>
            <a:r>
              <a:rPr lang="zh-CN" altLang="en-US" dirty="0"/>
              <a:t>” → 音 → 气息 → 食物 → 水 → 那个世界</a:t>
            </a:r>
          </a:p>
          <a:p>
            <a:pPr lvl="1"/>
            <a:r>
              <a:rPr lang="zh-CN" altLang="en-US" u="sng" dirty="0"/>
              <a:t>达尔毗耶</a:t>
            </a:r>
            <a:r>
              <a:rPr lang="zh-CN" altLang="en-US" dirty="0"/>
              <a:t>：不可能超出天国世界</a:t>
            </a:r>
          </a:p>
          <a:p>
            <a:pPr lvl="1"/>
            <a:r>
              <a:rPr lang="zh-CN" altLang="en-US" u="sng" dirty="0"/>
              <a:t>夏罗婆迪耶</a:t>
            </a:r>
            <a:r>
              <a:rPr lang="zh-CN" altLang="en-US" dirty="0"/>
              <a:t>：那个世界的根源是这个世界，不可能超出这个世界</a:t>
            </a:r>
          </a:p>
          <a:p>
            <a:pPr lvl="1"/>
            <a:r>
              <a:rPr lang="zh-CN" altLang="en-US" u="sng" dirty="0"/>
              <a:t>遮婆利</a:t>
            </a:r>
            <a:r>
              <a:rPr lang="zh-CN" altLang="en-US" dirty="0"/>
              <a:t>：</a:t>
            </a:r>
            <a:r>
              <a:rPr lang="en-US" altLang="zh-CN" dirty="0"/>
              <a:t>“</a:t>
            </a:r>
            <a:r>
              <a:rPr lang="zh-CN" altLang="en-US" dirty="0"/>
              <a:t>空</a:t>
            </a:r>
            <a:r>
              <a:rPr lang="en-US" altLang="zh-CN" dirty="0"/>
              <a:t>akasha</a:t>
            </a:r>
            <a:r>
              <a:rPr lang="zh-CN" altLang="en-US" dirty="0"/>
              <a:t>。所有这些事物产生于空，又回归空。空优先于一切。空是最后归宿。</a:t>
            </a:r>
            <a:r>
              <a:rPr lang="en-US" altLang="zh-CN" dirty="0"/>
              <a:t>“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*遮婆利是刹帝利，另外两位是婆罗门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458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E799-4713-4C93-AF7D-72F7136A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无上论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6003C-18F7-416A-8802-40B554A1F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820"/>
          </a:xfrm>
        </p:spPr>
        <p:txBody>
          <a:bodyPr>
            <a:normAutofit/>
          </a:bodyPr>
          <a:lstStyle/>
          <a:p>
            <a:r>
              <a:rPr lang="zh-CN" altLang="en-US" u="sng" dirty="0"/>
              <a:t>那罗陀</a:t>
            </a:r>
            <a:r>
              <a:rPr lang="zh-CN" altLang="en-US" dirty="0"/>
              <a:t>拜师于</a:t>
            </a:r>
            <a:r>
              <a:rPr lang="zh-CN" altLang="en-US" u="sng" dirty="0"/>
              <a:t>特鸠摩罗</a:t>
            </a:r>
            <a:endParaRPr kumimoji="1" lang="en-US" altLang="zh-CN" dirty="0"/>
          </a:p>
          <a:p>
            <a:pPr lvl="1"/>
            <a:r>
              <a:rPr lang="zh-CN" altLang="en-US" dirty="0"/>
              <a:t>那：先生，我学过梨俱，夜柔，娑摩，阿闼婆，史诗和往世书，吠陀中的吠陀、祭祖学、数学、征兆学、年代学、辩论学、政治学、神学、梵学、魔学、军事学、天文学、蛇学、艺术学。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但我不知道</a:t>
            </a:r>
            <a:r>
              <a:rPr lang="zh-CN" altLang="en-US" dirty="0">
                <a:solidFill>
                  <a:srgbClr val="00B0F0"/>
                </a:solidFill>
              </a:rPr>
              <a:t>自我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；听说‘知道自我的人超越忧愁’，请先生帮我超越忧愁，到达彼岸吧！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kumimoji="1" lang="zh-CN" altLang="en-US" dirty="0"/>
              <a:t>特：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你崇拜名相吧，所有上述这些</a:t>
            </a:r>
            <a:r>
              <a:rPr kumimoji="1" lang="en-US" altLang="zh-CN" dirty="0"/>
              <a:t>(xx</a:t>
            </a:r>
            <a:r>
              <a:rPr kumimoji="1" lang="zh-CN" altLang="en-US" dirty="0"/>
              <a:t>学</a:t>
            </a:r>
            <a:r>
              <a:rPr kumimoji="1" lang="en-US" altLang="zh-CN" dirty="0"/>
              <a:t>)</a:t>
            </a:r>
            <a:r>
              <a:rPr kumimoji="1" lang="zh-CN" altLang="en-US" dirty="0"/>
              <a:t>都是名相</a:t>
            </a:r>
            <a:r>
              <a:rPr kumimoji="1" lang="en-US" altLang="zh-CN" dirty="0" err="1"/>
              <a:t>nama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语言，语言让人理解这一切。</a:t>
            </a:r>
            <a:endParaRPr lang="en-US" altLang="zh-CN" dirty="0"/>
          </a:p>
          <a:p>
            <a:pPr lvl="2"/>
            <a:r>
              <a:rPr kumimoji="1" lang="en-US" altLang="zh-CN" dirty="0"/>
              <a:t>……</a:t>
            </a:r>
            <a:r>
              <a:rPr kumimoji="1" lang="zh-CN" altLang="en-US" dirty="0"/>
              <a:t>思想，思想就是自我、世界、梵。</a:t>
            </a:r>
            <a:endParaRPr kumimoji="1"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意愿，这些都以意愿为汇合处</a:t>
            </a:r>
            <a:r>
              <a:rPr lang="en-US" altLang="zh-CN" dirty="0"/>
              <a:t>/</a:t>
            </a:r>
            <a:r>
              <a:rPr lang="zh-CN" altLang="en-US" dirty="0"/>
              <a:t>本质</a:t>
            </a:r>
            <a:r>
              <a:rPr lang="en-US" altLang="zh-CN" dirty="0"/>
              <a:t>/</a:t>
            </a:r>
            <a:r>
              <a:rPr lang="zh-CN" altLang="en-US" dirty="0"/>
              <a:t>根基</a:t>
            </a:r>
            <a:r>
              <a:rPr lang="en-US" altLang="zh-CN" dirty="0"/>
              <a:t>……</a:t>
            </a:r>
            <a:r>
              <a:rPr lang="zh-CN" altLang="en-US" dirty="0"/>
              <a:t>世界</a:t>
            </a:r>
            <a:r>
              <a:rPr lang="en-US" altLang="zh-CN" dirty="0"/>
              <a:t>/</a:t>
            </a:r>
            <a:r>
              <a:rPr lang="zh-CN" altLang="en-US" dirty="0"/>
              <a:t>一切由意愿产生。</a:t>
            </a:r>
            <a:endParaRPr lang="en-US" altLang="zh-CN" dirty="0"/>
          </a:p>
          <a:p>
            <a:pPr lvl="2"/>
            <a:r>
              <a:rPr kumimoji="1" lang="en-US" altLang="zh-CN" dirty="0"/>
              <a:t>……</a:t>
            </a:r>
            <a:r>
              <a:rPr lang="zh-CN" altLang="en-US" dirty="0"/>
              <a:t>心思</a:t>
            </a:r>
            <a:r>
              <a:rPr kumimoji="1" lang="zh-CN" altLang="en-US" dirty="0"/>
              <a:t>，有了心思就会有意愿</a:t>
            </a:r>
            <a:r>
              <a:rPr kumimoji="1" lang="en-US" altLang="zh-CN" dirty="0"/>
              <a:t>……</a:t>
            </a:r>
            <a:r>
              <a:rPr lang="zh-CN" altLang="en-US" dirty="0"/>
              <a:t>心思</a:t>
            </a:r>
            <a:r>
              <a:rPr kumimoji="1" lang="zh-CN" altLang="en-US" dirty="0"/>
              <a:t>是</a:t>
            </a:r>
            <a:r>
              <a:rPr lang="zh-CN" altLang="en-US" dirty="0"/>
              <a:t>汇合处</a:t>
            </a:r>
            <a:r>
              <a:rPr lang="en-US" altLang="zh-CN" dirty="0"/>
              <a:t>/</a:t>
            </a:r>
            <a:r>
              <a:rPr lang="zh-CN" altLang="en-US" dirty="0"/>
              <a:t>本质</a:t>
            </a:r>
            <a:r>
              <a:rPr lang="en-US" altLang="zh-CN" dirty="0"/>
              <a:t>/</a:t>
            </a:r>
            <a:r>
              <a:rPr lang="zh-CN" altLang="en-US" dirty="0"/>
              <a:t>根基。</a:t>
            </a:r>
            <a:endParaRPr lang="en-US" altLang="zh-CN" dirty="0"/>
          </a:p>
          <a:p>
            <a:pPr lvl="2"/>
            <a:r>
              <a:rPr kumimoji="1" lang="en-US" altLang="zh-CN" dirty="0"/>
              <a:t>……</a:t>
            </a:r>
            <a:r>
              <a:rPr kumimoji="1" lang="zh-CN" altLang="en-US" dirty="0"/>
              <a:t>沉思，地</a:t>
            </a:r>
            <a:r>
              <a:rPr kumimoji="1" lang="en-US" altLang="zh-CN" dirty="0"/>
              <a:t>/</a:t>
            </a:r>
            <a:r>
              <a:rPr kumimoji="1" lang="zh-CN" altLang="en-US" dirty="0"/>
              <a:t>空</a:t>
            </a:r>
            <a:r>
              <a:rPr kumimoji="1" lang="en-US" altLang="zh-CN" dirty="0"/>
              <a:t>/</a:t>
            </a:r>
            <a:r>
              <a:rPr kumimoji="1" lang="zh-CN" altLang="en-US" dirty="0"/>
              <a:t>天</a:t>
            </a:r>
            <a:r>
              <a:rPr kumimoji="1" lang="en-US" altLang="zh-CN" dirty="0"/>
              <a:t>/</a:t>
            </a:r>
            <a:r>
              <a:rPr kumimoji="1" lang="zh-CN" altLang="en-US" dirty="0"/>
              <a:t>水</a:t>
            </a:r>
            <a:r>
              <a:rPr kumimoji="1" lang="en-US" altLang="zh-CN" dirty="0"/>
              <a:t>/</a:t>
            </a:r>
            <a:r>
              <a:rPr kumimoji="1" lang="zh-CN" altLang="en-US" dirty="0"/>
              <a:t>山</a:t>
            </a:r>
            <a:r>
              <a:rPr kumimoji="1" lang="en-US" altLang="zh-CN" dirty="0"/>
              <a:t>/</a:t>
            </a:r>
            <a:r>
              <a:rPr kumimoji="1" lang="zh-CN" altLang="en-US" dirty="0"/>
              <a:t>人</a:t>
            </a:r>
            <a:r>
              <a:rPr kumimoji="1" lang="en-US" altLang="zh-CN" dirty="0"/>
              <a:t>/</a:t>
            </a:r>
            <a:r>
              <a:rPr kumimoji="1" lang="zh-CN" altLang="en-US" dirty="0"/>
              <a:t>神仿佛在沉思，而小人争吵、污蔑、诽谤。</a:t>
            </a:r>
            <a:endParaRPr kumimoji="1"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意识，依靠意识，人们理解这一切。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160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E799-4713-4C93-AF7D-72F7136A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无上论</a:t>
            </a:r>
            <a:r>
              <a:rPr kumimoji="1" lang="en-US" altLang="zh-CN" dirty="0"/>
              <a:t>(</a:t>
            </a:r>
            <a:r>
              <a:rPr kumimoji="1" lang="zh-CN" altLang="en-US" dirty="0"/>
              <a:t>续</a:t>
            </a:r>
            <a:r>
              <a:rPr kumimoji="1" lang="en-US" altLang="zh-CN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16003C-18F7-416A-8802-40B554A1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u="sng" dirty="0"/>
              <a:t>那罗陀</a:t>
            </a:r>
            <a:r>
              <a:rPr lang="zh-CN" altLang="en-US" dirty="0"/>
              <a:t>拜师于</a:t>
            </a:r>
            <a:r>
              <a:rPr lang="zh-CN" altLang="en-US" u="sng" dirty="0"/>
              <a:t>特鸠摩罗</a:t>
            </a:r>
            <a:r>
              <a:rPr kumimoji="1" lang="en-US" altLang="zh-CN" dirty="0"/>
              <a:t>(</a:t>
            </a:r>
            <a:r>
              <a:rPr lang="zh-CN" altLang="en-US" dirty="0"/>
              <a:t>续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特</a:t>
            </a:r>
            <a:r>
              <a:rPr lang="zh-CN" altLang="en-US" dirty="0"/>
              <a:t>：</a:t>
            </a:r>
            <a:endParaRPr kumimoji="1"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力量，有力量的人能使有知识的人颤抖</a:t>
            </a:r>
            <a:r>
              <a:rPr lang="en-US" altLang="zh-CN" dirty="0"/>
              <a:t>……</a:t>
            </a:r>
            <a:r>
              <a:rPr lang="zh-CN" altLang="en-US" dirty="0"/>
              <a:t>依靠力量，世界得以确立。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食物，如果有人十天不吃，他变得不能看</a:t>
            </a:r>
            <a:r>
              <a:rPr lang="en-US" altLang="zh-CN" dirty="0"/>
              <a:t>/</a:t>
            </a:r>
            <a:r>
              <a:rPr lang="zh-CN" altLang="en-US" dirty="0"/>
              <a:t>听</a:t>
            </a:r>
            <a:r>
              <a:rPr lang="en-US" altLang="zh-CN" dirty="0"/>
              <a:t>/</a:t>
            </a:r>
            <a:r>
              <a:rPr lang="zh-CN" altLang="en-US" dirty="0"/>
              <a:t>思想</a:t>
            </a:r>
            <a:r>
              <a:rPr lang="en-US" altLang="zh-CN" dirty="0"/>
              <a:t>/</a:t>
            </a:r>
            <a:r>
              <a:rPr lang="zh-CN" altLang="en-US" dirty="0"/>
              <a:t>觉醒</a:t>
            </a:r>
            <a:r>
              <a:rPr lang="en-US" altLang="zh-CN" dirty="0"/>
              <a:t>/</a:t>
            </a:r>
            <a:r>
              <a:rPr lang="zh-CN" altLang="en-US" dirty="0"/>
              <a:t>行动</a:t>
            </a:r>
            <a:r>
              <a:rPr lang="en-US" altLang="zh-CN" dirty="0"/>
              <a:t>/</a:t>
            </a:r>
            <a:r>
              <a:rPr lang="zh-CN" altLang="en-US" dirty="0"/>
              <a:t>认知。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水，雨水不足生物就会生病、心想食物会短缺，</a:t>
            </a:r>
            <a:r>
              <a:rPr lang="en-US" altLang="zh-CN" dirty="0"/>
              <a:t>(</a:t>
            </a:r>
            <a:r>
              <a:rPr lang="zh-CN" altLang="en-US" dirty="0"/>
              <a:t>山川草木</a:t>
            </a:r>
            <a:r>
              <a:rPr lang="en-US" altLang="zh-CN" dirty="0"/>
              <a:t>)</a:t>
            </a:r>
            <a:r>
              <a:rPr lang="zh-CN" altLang="en-US" dirty="0"/>
              <a:t>都是水的形体。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光，光</a:t>
            </a:r>
            <a:r>
              <a:rPr lang="en-US" altLang="zh-CN" dirty="0"/>
              <a:t>(</a:t>
            </a:r>
            <a:r>
              <a:rPr lang="zh-CN" altLang="en-US" dirty="0"/>
              <a:t>闪电</a:t>
            </a:r>
            <a:r>
              <a:rPr lang="en-US" altLang="zh-CN" dirty="0"/>
              <a:t>)</a:t>
            </a:r>
            <a:r>
              <a:rPr lang="zh-CN" altLang="en-US" dirty="0"/>
              <a:t>展示先兆，然后才下雨。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空，日月星火电在空中，依靠空呼唤</a:t>
            </a:r>
            <a:r>
              <a:rPr lang="en-US" altLang="zh-CN" dirty="0"/>
              <a:t>/</a:t>
            </a:r>
            <a:r>
              <a:rPr lang="zh-CN" altLang="en-US" dirty="0"/>
              <a:t>听到</a:t>
            </a:r>
            <a:r>
              <a:rPr lang="en-US" altLang="zh-CN" dirty="0"/>
              <a:t>/</a:t>
            </a:r>
            <a:r>
              <a:rPr lang="zh-CN" altLang="en-US" dirty="0"/>
              <a:t>应答，人在空中出生。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记忆，依靠记忆，人们思考、听取、理解，认识儿子、牲畜。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希望，人们颂诗祭祀、渴望儿子牲畜、追求此世彼世。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r>
              <a:rPr lang="zh-CN" altLang="en-US" dirty="0"/>
              <a:t>气息，一切安置在气息中，生命依靠</a:t>
            </a:r>
            <a:r>
              <a:rPr lang="zh-CN" altLang="en-US" dirty="0">
                <a:solidFill>
                  <a:srgbClr val="00B0F0"/>
                </a:solidFill>
              </a:rPr>
              <a:t>气息</a:t>
            </a:r>
            <a:r>
              <a:rPr lang="zh-CN" altLang="en-US" dirty="0"/>
              <a:t>活动。</a:t>
            </a:r>
            <a:endParaRPr lang="en-US" altLang="zh-CN" dirty="0"/>
          </a:p>
          <a:p>
            <a:pPr lvl="1"/>
            <a:r>
              <a:rPr lang="zh-CN" altLang="en-US" dirty="0"/>
              <a:t>特：这样看、想、理解，他就会成为优秀的论者。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7820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2DD0E5-4CE8-4207-B77C-406BF1C6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数论杂章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6BCC1-F66B-4564-A085-3C8B7800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梵之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六足：语言</a:t>
            </a:r>
            <a:r>
              <a:rPr kumimoji="1" lang="en-US" altLang="zh-CN" dirty="0"/>
              <a:t>-</a:t>
            </a:r>
            <a:r>
              <a:rPr lang="zh-CN" altLang="en-US" dirty="0"/>
              <a:t>智慧</a:t>
            </a:r>
            <a:r>
              <a:rPr kumimoji="1" lang="zh-CN" altLang="en-US" dirty="0"/>
              <a:t>、生命气息</a:t>
            </a:r>
            <a:r>
              <a:rPr kumimoji="1" lang="en-US" altLang="zh-CN" dirty="0"/>
              <a:t>-</a:t>
            </a:r>
            <a:r>
              <a:rPr kumimoji="1" lang="zh-CN" altLang="en-US" dirty="0"/>
              <a:t>可爱者、眼睛</a:t>
            </a:r>
            <a:r>
              <a:rPr kumimoji="1" lang="en-US" altLang="zh-CN" dirty="0"/>
              <a:t>-</a:t>
            </a:r>
            <a:r>
              <a:rPr kumimoji="1" lang="zh-CN" altLang="en-US" dirty="0"/>
              <a:t>真实、耳朵</a:t>
            </a:r>
            <a:r>
              <a:rPr kumimoji="1" lang="en-US" altLang="zh-CN" dirty="0"/>
              <a:t>-</a:t>
            </a:r>
            <a:r>
              <a:rPr kumimoji="1" lang="zh-CN" altLang="en-US" dirty="0"/>
              <a:t>无限、思想</a:t>
            </a:r>
            <a:r>
              <a:rPr kumimoji="1" lang="en-US" altLang="zh-CN" dirty="0"/>
              <a:t>-</a:t>
            </a:r>
            <a:r>
              <a:rPr kumimoji="1" lang="zh-CN" altLang="en-US" dirty="0"/>
              <a:t>欢喜、心</a:t>
            </a:r>
            <a:r>
              <a:rPr kumimoji="1" lang="en-US" altLang="zh-CN" dirty="0"/>
              <a:t>-</a:t>
            </a:r>
            <a:r>
              <a:rPr kumimoji="1" lang="zh-CN" altLang="en-US" dirty="0"/>
              <a:t>稳固</a:t>
            </a:r>
            <a:endParaRPr kumimoji="1" lang="en-US" altLang="zh-CN" dirty="0"/>
          </a:p>
          <a:p>
            <a:pPr lvl="1"/>
            <a:r>
              <a:rPr lang="zh-CN" altLang="en-US" dirty="0"/>
              <a:t>四足：语言</a:t>
            </a:r>
            <a:r>
              <a:rPr lang="en-US" altLang="zh-CN" dirty="0"/>
              <a:t>-</a:t>
            </a:r>
            <a:r>
              <a:rPr lang="zh-CN" altLang="en-US" dirty="0"/>
              <a:t>火、气息</a:t>
            </a:r>
            <a:r>
              <a:rPr lang="en-US" altLang="zh-CN" dirty="0"/>
              <a:t>-</a:t>
            </a:r>
            <a:r>
              <a:rPr lang="zh-CN" altLang="en-US" dirty="0"/>
              <a:t>风、眼睛</a:t>
            </a:r>
            <a:r>
              <a:rPr lang="en-US" altLang="zh-CN" dirty="0"/>
              <a:t>-</a:t>
            </a:r>
            <a:r>
              <a:rPr lang="zh-CN" altLang="en-US" dirty="0"/>
              <a:t>太阳、耳朵</a:t>
            </a:r>
            <a:r>
              <a:rPr lang="en-US" altLang="zh-CN" dirty="0"/>
              <a:t>-</a:t>
            </a:r>
            <a:r>
              <a:rPr lang="zh-CN" altLang="en-US" dirty="0"/>
              <a:t>方位</a:t>
            </a:r>
            <a:endParaRPr lang="en-US" altLang="zh-CN" dirty="0"/>
          </a:p>
          <a:p>
            <a:pPr lvl="1"/>
            <a:r>
              <a:rPr lang="zh-CN" altLang="en-US" dirty="0"/>
              <a:t>四足十六分：光明</a:t>
            </a:r>
            <a:r>
              <a:rPr lang="en-US" altLang="zh-CN" dirty="0"/>
              <a:t>(</a:t>
            </a:r>
            <a:r>
              <a:rPr lang="zh-CN" altLang="en-US" dirty="0"/>
              <a:t>东</a:t>
            </a:r>
            <a:r>
              <a:rPr lang="en-US" altLang="zh-CN" dirty="0"/>
              <a:t>/</a:t>
            </a:r>
            <a:r>
              <a:rPr lang="zh-CN" altLang="en-US" dirty="0"/>
              <a:t>南</a:t>
            </a:r>
            <a:r>
              <a:rPr lang="en-US" altLang="zh-CN" dirty="0"/>
              <a:t>/</a:t>
            </a:r>
            <a:r>
              <a:rPr lang="zh-CN" altLang="en-US" dirty="0"/>
              <a:t>西</a:t>
            </a:r>
            <a:r>
              <a:rPr lang="en-US" altLang="zh-CN" dirty="0"/>
              <a:t>/</a:t>
            </a:r>
            <a:r>
              <a:rPr lang="zh-CN" altLang="en-US" dirty="0"/>
              <a:t>北</a:t>
            </a:r>
            <a:r>
              <a:rPr lang="en-US" altLang="zh-CN" dirty="0"/>
              <a:t>)</a:t>
            </a:r>
            <a:r>
              <a:rPr lang="zh-CN" altLang="en-US" dirty="0"/>
              <a:t>、无限</a:t>
            </a:r>
            <a:r>
              <a:rPr lang="en-US" altLang="zh-CN" dirty="0"/>
              <a:t>(</a:t>
            </a:r>
            <a:r>
              <a:rPr lang="zh-CN" altLang="en-US" dirty="0"/>
              <a:t>大地</a:t>
            </a:r>
            <a:r>
              <a:rPr lang="en-US" altLang="zh-CN" dirty="0"/>
              <a:t>/</a:t>
            </a:r>
            <a:r>
              <a:rPr lang="zh-CN" altLang="en-US" dirty="0"/>
              <a:t>空中</a:t>
            </a:r>
            <a:r>
              <a:rPr lang="en-US" altLang="zh-CN" dirty="0"/>
              <a:t>/</a:t>
            </a:r>
            <a:r>
              <a:rPr lang="zh-CN" altLang="en-US" dirty="0"/>
              <a:t>天空</a:t>
            </a:r>
            <a:r>
              <a:rPr lang="en-US" altLang="zh-CN" dirty="0"/>
              <a:t>/</a:t>
            </a:r>
            <a:r>
              <a:rPr lang="zh-CN" altLang="en-US" dirty="0"/>
              <a:t>大海</a:t>
            </a:r>
            <a:r>
              <a:rPr lang="en-US" altLang="zh-CN" dirty="0"/>
              <a:t>)</a:t>
            </a:r>
            <a:r>
              <a:rPr lang="zh-CN" altLang="en-US" dirty="0"/>
              <a:t>、光辉</a:t>
            </a:r>
            <a:r>
              <a:rPr lang="en-US" altLang="zh-CN" dirty="0"/>
              <a:t>(</a:t>
            </a:r>
            <a:r>
              <a:rPr lang="zh-CN" altLang="en-US" dirty="0"/>
              <a:t>火</a:t>
            </a:r>
            <a:r>
              <a:rPr lang="en-US" altLang="zh-CN" dirty="0"/>
              <a:t>/</a:t>
            </a:r>
            <a:r>
              <a:rPr lang="zh-CN" altLang="en-US" dirty="0"/>
              <a:t>太阳</a:t>
            </a:r>
            <a:r>
              <a:rPr lang="en-US" altLang="zh-CN" dirty="0"/>
              <a:t>/</a:t>
            </a:r>
            <a:r>
              <a:rPr lang="zh-CN" altLang="en-US" dirty="0"/>
              <a:t>月亮</a:t>
            </a:r>
            <a:r>
              <a:rPr lang="en-US" altLang="zh-CN" dirty="0"/>
              <a:t>/</a:t>
            </a:r>
            <a:r>
              <a:rPr lang="zh-CN" altLang="en-US" dirty="0"/>
              <a:t>闪电</a:t>
            </a:r>
            <a:r>
              <a:rPr lang="en-US" altLang="zh-CN" dirty="0"/>
              <a:t>)</a:t>
            </a:r>
            <a:r>
              <a:rPr lang="zh-CN" altLang="en-US" dirty="0"/>
              <a:t>、居处</a:t>
            </a:r>
            <a:r>
              <a:rPr lang="en-US" altLang="zh-CN" dirty="0"/>
              <a:t>(</a:t>
            </a:r>
            <a:r>
              <a:rPr lang="zh-CN" altLang="en-US" dirty="0"/>
              <a:t>气息</a:t>
            </a:r>
            <a:r>
              <a:rPr lang="en-US" altLang="zh-CN" dirty="0"/>
              <a:t>/</a:t>
            </a:r>
            <a:r>
              <a:rPr lang="zh-CN" altLang="en-US" dirty="0"/>
              <a:t>眼睛</a:t>
            </a:r>
            <a:r>
              <a:rPr lang="en-US" altLang="zh-CN" dirty="0"/>
              <a:t>/</a:t>
            </a:r>
            <a:r>
              <a:rPr lang="zh-CN" altLang="en-US" dirty="0"/>
              <a:t>耳朵</a:t>
            </a:r>
            <a:r>
              <a:rPr lang="en-US" altLang="zh-CN" dirty="0"/>
              <a:t>/</a:t>
            </a:r>
            <a:r>
              <a:rPr lang="zh-CN" altLang="en-US" dirty="0"/>
              <a:t>思想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生命六要素：</a:t>
            </a:r>
            <a:r>
              <a:rPr lang="zh-CN" altLang="en-US" dirty="0">
                <a:solidFill>
                  <a:srgbClr val="00B0F0"/>
                </a:solidFill>
              </a:rPr>
              <a:t>气息</a:t>
            </a:r>
            <a:r>
              <a:rPr lang="zh-CN" altLang="en-US" dirty="0"/>
              <a:t>、语言、眼睛、耳朵、思想、精液</a:t>
            </a:r>
          </a:p>
          <a:p>
            <a:pPr lvl="1"/>
            <a:r>
              <a:rPr kumimoji="1" lang="en-US" altLang="ja-JP" dirty="0"/>
              <a:t>“</a:t>
            </a:r>
            <a:r>
              <a:rPr kumimoji="1" lang="zh-CN" altLang="en-US" dirty="0"/>
              <a:t>尊者啊，别离开！离开了你，我们无法生活。</a:t>
            </a:r>
            <a:r>
              <a:rPr kumimoji="1" lang="en-US" altLang="ja-JP" dirty="0"/>
              <a:t>”</a:t>
            </a:r>
          </a:p>
          <a:p>
            <a:r>
              <a:rPr lang="zh-CN" altLang="en-US" dirty="0"/>
              <a:t>正法三支：祭祀、诵习吠陀、布施；苦行；梵行者住在老师家中，始终控制自我。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207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AC9BD-0AE4-4900-ACD3-611944D78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解脱</a:t>
            </a:r>
            <a:r>
              <a:rPr lang="zh-CN" altLang="en-US" dirty="0"/>
              <a:t>＝</a:t>
            </a:r>
            <a:r>
              <a:rPr lang="zh-CN" altLang="en-US" dirty="0">
                <a:solidFill>
                  <a:srgbClr val="FF0000"/>
                </a:solidFill>
              </a:rPr>
              <a:t>祭祀</a:t>
            </a:r>
            <a:r>
              <a:rPr lang="zh-CN" altLang="en-US" dirty="0"/>
              <a:t>＋</a:t>
            </a:r>
            <a:r>
              <a:rPr lang="zh-CN" altLang="en-US" dirty="0">
                <a:solidFill>
                  <a:srgbClr val="00B0F0"/>
                </a:solidFill>
              </a:rPr>
              <a:t>智慧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99C90243-719F-40C8-B1ED-F67A4C7B5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婆罗门毕生功课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7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E6788D4-6297-43E8-B7A1-B19BB292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婆罗门与沙门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7368273-F038-4E5C-B3F5-0ECEF497F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婆罗门教文书：前</a:t>
            </a:r>
            <a:r>
              <a:rPr lang="en-US" altLang="zh-CN" dirty="0"/>
              <a:t>15~</a:t>
            </a:r>
            <a:r>
              <a:rPr lang="zh-CN" altLang="en-US" dirty="0"/>
              <a:t>前</a:t>
            </a:r>
            <a:r>
              <a:rPr lang="en-US" altLang="zh-CN" dirty="0"/>
              <a:t>7</a:t>
            </a:r>
            <a:r>
              <a:rPr lang="zh-CN" altLang="en-US" dirty="0"/>
              <a:t>世纪</a:t>
            </a:r>
            <a:endParaRPr lang="en-US" altLang="zh-CN" dirty="0"/>
          </a:p>
          <a:p>
            <a:pPr lvl="1"/>
            <a:r>
              <a:rPr lang="zh-CN" altLang="en-US" dirty="0"/>
              <a:t>吠陀：梨俱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Rig|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颂诗</a:t>
            </a:r>
            <a:r>
              <a:rPr lang="zh-CN" altLang="en-US" dirty="0"/>
              <a:t>、娑摩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Sama|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颂歌</a:t>
            </a:r>
            <a:r>
              <a:rPr lang="zh-CN" altLang="en-US" dirty="0"/>
              <a:t>、耶柔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Yajur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祷词</a:t>
            </a:r>
            <a:r>
              <a:rPr lang="zh-CN" altLang="en-US" dirty="0"/>
              <a:t>、阿闼婆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Atharva|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巫诗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梵书、森林书、</a:t>
            </a:r>
            <a:r>
              <a:rPr lang="zh-CN" altLang="en-US" dirty="0">
                <a:solidFill>
                  <a:srgbClr val="00B0F0"/>
                </a:solidFill>
              </a:rPr>
              <a:t>奥义书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8~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前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世纪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i="1" dirty="0"/>
              <a:t>→ 弥曼差派、吠檀多派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i="1" dirty="0">
                <a:solidFill>
                  <a:schemeClr val="bg1">
                    <a:lumMod val="50000"/>
                  </a:schemeClr>
                </a:solidFill>
              </a:rPr>
              <a:t>祭祀万能、智慧解脱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dirty="0"/>
              <a:t>瓦尔那</a:t>
            </a:r>
            <a:r>
              <a:rPr kumimoji="1" lang="en-US" altLang="zh-CN" sz="2200" dirty="0">
                <a:solidFill>
                  <a:schemeClr val="bg1">
                    <a:lumMod val="50000"/>
                  </a:schemeClr>
                </a:solidFill>
              </a:rPr>
              <a:t>Varna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婆罗门</a:t>
            </a:r>
            <a:r>
              <a:rPr lang="en-US" altLang="ja-JP" sz="1800" dirty="0">
                <a:solidFill>
                  <a:schemeClr val="bg1">
                    <a:lumMod val="50000"/>
                  </a:schemeClr>
                </a:solidFill>
              </a:rPr>
              <a:t>Brahm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altLang="ja-JP" sz="18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/>
              <a:t>、罗阇尼亚</a:t>
            </a:r>
            <a:r>
              <a:rPr lang="en-US" altLang="zh-CN" dirty="0"/>
              <a:t>/</a:t>
            </a:r>
            <a:r>
              <a:rPr lang="zh-CN" altLang="en-US" dirty="0"/>
              <a:t>刹帝利</a:t>
            </a:r>
            <a:r>
              <a:rPr lang="en-US" altLang="ja-JP" sz="1800" dirty="0">
                <a:solidFill>
                  <a:schemeClr val="bg1">
                    <a:lumMod val="50000"/>
                  </a:schemeClr>
                </a:solidFill>
              </a:rPr>
              <a:t>Kshatriya</a:t>
            </a:r>
            <a:r>
              <a:rPr lang="zh-CN" altLang="en-US" dirty="0"/>
              <a:t>、吠舍</a:t>
            </a:r>
            <a:r>
              <a:rPr lang="en-US" altLang="ja-JP" sz="1800" dirty="0">
                <a:solidFill>
                  <a:schemeClr val="bg1">
                    <a:lumMod val="50000"/>
                  </a:schemeClr>
                </a:solidFill>
              </a:rPr>
              <a:t>Vais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hy</a:t>
            </a:r>
            <a:r>
              <a:rPr lang="en-US" altLang="ja-JP" sz="18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zh-CN" altLang="en-US" dirty="0"/>
              <a:t>、首陀罗</a:t>
            </a:r>
            <a:r>
              <a:rPr lang="en-US" altLang="ja-JP" sz="1800" dirty="0">
                <a:solidFill>
                  <a:schemeClr val="bg1">
                    <a:lumMod val="50000"/>
                  </a:schemeClr>
                </a:solidFill>
              </a:rPr>
              <a:t>Shudra</a:t>
            </a:r>
          </a:p>
          <a:p>
            <a:pPr lvl="1"/>
            <a:r>
              <a:rPr lang="zh-CN" altLang="en-US" dirty="0"/>
              <a:t>旃陀罗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Chandala</a:t>
            </a:r>
            <a:r>
              <a:rPr lang="en-US" altLang="zh-CN" dirty="0"/>
              <a:t>/</a:t>
            </a:r>
            <a:r>
              <a:rPr lang="zh-CN" altLang="en-US" dirty="0"/>
              <a:t>达利特</a:t>
            </a:r>
            <a:r>
              <a:rPr lang="en-US" altLang="ja-JP" sz="1800" dirty="0">
                <a:solidFill>
                  <a:schemeClr val="bg1">
                    <a:lumMod val="50000"/>
                  </a:schemeClr>
                </a:solidFill>
              </a:rPr>
              <a:t>Dalit</a:t>
            </a:r>
          </a:p>
          <a:p>
            <a:r>
              <a:rPr lang="zh-CN" altLang="en-US" dirty="0"/>
              <a:t>沙门思潮：前</a:t>
            </a:r>
            <a:r>
              <a:rPr lang="en-US" altLang="zh-CN" dirty="0"/>
              <a:t>5</a:t>
            </a:r>
            <a:r>
              <a:rPr lang="zh-CN" altLang="en-US" dirty="0"/>
              <a:t>世纪</a:t>
            </a:r>
            <a:endParaRPr lang="en-US" altLang="zh-CN" dirty="0"/>
          </a:p>
          <a:p>
            <a:pPr lvl="1"/>
            <a:r>
              <a:rPr lang="zh-CN" altLang="en-US" dirty="0"/>
              <a:t>顺世派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空见外道</a:t>
            </a:r>
            <a:r>
              <a:rPr lang="zh-CN" altLang="en-US" dirty="0"/>
              <a:t>、宿命论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邪命外道</a:t>
            </a:r>
            <a:r>
              <a:rPr lang="zh-CN" altLang="en-US" dirty="0"/>
              <a:t>、耆那教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裸形外道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佛教</a:t>
            </a:r>
            <a:r>
              <a:rPr lang="zh-CN" altLang="en-US" dirty="0"/>
              <a:t>、不可知论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6160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AC9BD-0AE4-4900-ACD3-611944D7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崇神除业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505E1-5F08-4DB5-B94D-14F6C070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“八</a:t>
            </a:r>
            <a:r>
              <a:rPr kumimoji="1" lang="zh-CN" altLang="en-US" sz="2400" dirty="0"/>
              <a:t>位婆薮神，十一位楼陀罗神，十二位太阳神，还有因陀罗和生主，总共三十三位。”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森</a:t>
            </a:r>
            <a:r>
              <a:rPr kumimoji="1" lang="en-US" altLang="zh-CN" sz="2400" dirty="0"/>
              <a:t>3.9.2)</a:t>
            </a:r>
          </a:p>
          <a:p>
            <a:r>
              <a:rPr kumimoji="1" lang="zh-CN" altLang="en-US" sz="2400" dirty="0"/>
              <a:t>确实，知道这样，与女人交媾，他获得的世界如同举行婆遮贝耶祭祀者获得的世界。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森</a:t>
            </a:r>
            <a:r>
              <a:rPr kumimoji="1" lang="en-US" altLang="zh-CN" sz="2400" dirty="0"/>
              <a:t>6.4.3)</a:t>
            </a:r>
          </a:p>
          <a:p>
            <a:r>
              <a:rPr lang="en-US" altLang="ja-JP" sz="2400" dirty="0"/>
              <a:t>“</a:t>
            </a:r>
            <a:r>
              <a:rPr lang="zh-CN" altLang="en-US" sz="2400" dirty="0"/>
              <a:t>歌者啊，如果你歌唱赞歌而不知道与它关联的天神，你的头会落地。</a:t>
            </a:r>
            <a:r>
              <a:rPr lang="en-US" altLang="ja-JP" sz="2400" dirty="0"/>
              <a:t>”(</a:t>
            </a:r>
            <a:r>
              <a:rPr lang="zh-CN" altLang="en-US" sz="2400" dirty="0"/>
              <a:t>歌</a:t>
            </a:r>
            <a:r>
              <a:rPr lang="en-US" altLang="zh-CN" sz="2400" dirty="0"/>
              <a:t>1.10.10</a:t>
            </a:r>
            <a:r>
              <a:rPr lang="en-US" altLang="ja-JP" sz="2400" dirty="0"/>
              <a:t>)</a:t>
            </a:r>
            <a:endParaRPr lang="ja-JP" altLang="en-US" sz="2400" dirty="0"/>
          </a:p>
          <a:p>
            <a:r>
              <a:rPr lang="zh-CN" altLang="en-US" sz="2400" dirty="0"/>
              <a:t>知道这样，举行火祭，一切</a:t>
            </a:r>
            <a:r>
              <a:rPr lang="zh-CN" altLang="en-US" sz="2400" dirty="0">
                <a:solidFill>
                  <a:srgbClr val="00B0F0"/>
                </a:solidFill>
              </a:rPr>
              <a:t>罪业</a:t>
            </a:r>
            <a:r>
              <a:rPr lang="zh-CN" altLang="en-US" sz="2400" dirty="0"/>
              <a:t>都会被烧尽。</a:t>
            </a:r>
            <a:r>
              <a:rPr lang="en-US" altLang="zh-CN" sz="2400" dirty="0"/>
              <a:t>(</a:t>
            </a:r>
            <a:r>
              <a:rPr lang="zh-CN" altLang="en-US" sz="2400" dirty="0"/>
              <a:t>歌</a:t>
            </a:r>
            <a:r>
              <a:rPr lang="en-US" altLang="zh-CN" sz="2400" dirty="0"/>
              <a:t>5.24.3)</a:t>
            </a:r>
            <a:endParaRPr kumimoji="1" lang="en-US" altLang="zh-CN" sz="2400" dirty="0"/>
          </a:p>
          <a:p>
            <a:r>
              <a:rPr kumimoji="1" lang="zh-CN" altLang="en-US" sz="2400" dirty="0"/>
              <a:t>智者完成三次那吉盖多祭，知道这三</a:t>
            </a:r>
            <a:r>
              <a:rPr lang="zh-CN" altLang="en-US" sz="2400" dirty="0"/>
              <a:t>，沉思那吉盖多火，他破除了前面的死亡罗网，超越忧愁，享受天国的快乐。</a:t>
            </a:r>
            <a:r>
              <a:rPr lang="en-US" altLang="zh-CN" sz="2400" dirty="0"/>
              <a:t>(</a:t>
            </a:r>
            <a:r>
              <a:rPr lang="zh-CN" altLang="en-US" sz="2400" dirty="0"/>
              <a:t>伽</a:t>
            </a:r>
            <a:r>
              <a:rPr lang="en-US" altLang="zh-CN" sz="2400" dirty="0"/>
              <a:t>1.1.18)</a:t>
            </a:r>
          </a:p>
        </p:txBody>
      </p:sp>
    </p:spTree>
    <p:extLst>
      <p:ext uri="{BB962C8B-B14F-4D97-AF65-F5344CB8AC3E}">
        <p14:creationId xmlns:p14="http://schemas.microsoft.com/office/powerpoint/2010/main" val="2580724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AC9BD-0AE4-4900-ACD3-611944D7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梵我同一</a:t>
            </a:r>
            <a:endParaRPr lang="en-US" altLang="zh-CN" dirty="0">
              <a:solidFill>
                <a:srgbClr val="00B0F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505E1-5F08-4DB5-B94D-14F6C070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这个自我，这位神，过去和未来的</a:t>
            </a:r>
            <a:r>
              <a:rPr lang="zh-CN" altLang="en-US" sz="2400" dirty="0">
                <a:solidFill>
                  <a:srgbClr val="FF0000"/>
                </a:solidFill>
              </a:rPr>
              <a:t>主宰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森</a:t>
            </a:r>
            <a:r>
              <a:rPr lang="en-US" altLang="zh-CN" sz="2400" dirty="0"/>
              <a:t>4.4.15)</a:t>
            </a:r>
          </a:p>
          <a:p>
            <a:r>
              <a:rPr lang="zh-CN" altLang="en-US" sz="2400" dirty="0"/>
              <a:t>“这是自我。它不死，无畏，它是梵。”</a:t>
            </a:r>
            <a:r>
              <a:rPr lang="en-US" altLang="zh-CN" sz="2400" dirty="0"/>
              <a:t>(</a:t>
            </a:r>
            <a:r>
              <a:rPr lang="zh-CN" altLang="en-US" sz="2400" dirty="0"/>
              <a:t>歌</a:t>
            </a:r>
            <a:r>
              <a:rPr lang="en-US" altLang="zh-CN" sz="2400" dirty="0"/>
              <a:t>8.8.3)</a:t>
            </a:r>
          </a:p>
          <a:p>
            <a:r>
              <a:rPr lang="zh-CN" altLang="en-US" sz="2400" dirty="0"/>
              <a:t>他就是梵，无前无后，无内无外。这</a:t>
            </a:r>
            <a:r>
              <a:rPr lang="zh-CN" altLang="en-US" sz="2400" dirty="0">
                <a:solidFill>
                  <a:srgbClr val="00B0F0"/>
                </a:solidFill>
              </a:rPr>
              <a:t>感知</a:t>
            </a:r>
            <a:r>
              <a:rPr lang="zh-CN" altLang="en-US" sz="2400" dirty="0"/>
              <a:t>一切的自我就是梵。</a:t>
            </a:r>
            <a:r>
              <a:rPr lang="en-US" altLang="zh-CN" sz="2400" dirty="0"/>
              <a:t>(</a:t>
            </a:r>
            <a:r>
              <a:rPr lang="zh-CN" altLang="en-US" sz="2400" dirty="0"/>
              <a:t>森</a:t>
            </a:r>
            <a:r>
              <a:rPr lang="en-US" altLang="zh-CN" sz="2400" dirty="0"/>
              <a:t>2.5.19)</a:t>
            </a:r>
          </a:p>
          <a:p>
            <a:r>
              <a:rPr lang="zh-CN" altLang="en-US" sz="2400" dirty="0"/>
              <a:t>它既动又不动，既遥远又邻近。既在一切之中，又在一切之外。</a:t>
            </a:r>
            <a:r>
              <a:rPr lang="en-US" altLang="zh-CN" sz="2400" dirty="0"/>
              <a:t>(</a:t>
            </a:r>
            <a:r>
              <a:rPr lang="zh-CN" altLang="en-US" sz="2400" dirty="0"/>
              <a:t>自</a:t>
            </a:r>
            <a:r>
              <a:rPr lang="en-US" altLang="zh-CN" sz="2400" dirty="0"/>
              <a:t>5)</a:t>
            </a:r>
          </a:p>
          <a:p>
            <a:r>
              <a:rPr kumimoji="1" lang="zh-CN" altLang="en-US" sz="2400" dirty="0"/>
              <a:t>这是我内心的自我，小于米粒、麦粒、芥子、黍粒、黍</a:t>
            </a:r>
            <a:r>
              <a:rPr lang="zh-CN" altLang="en-US" sz="2400" dirty="0"/>
              <a:t>籽。这是我内心的自我，大于地、空、天、这些世界。包含一切行动、愿望、香、味，涵盖这一切，不说话，不旁骛，这就是我内心的自我。它是梵。死后离开这里，我将进入它。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歌</a:t>
            </a:r>
            <a:r>
              <a:rPr kumimoji="1" lang="en-US" altLang="zh-CN" sz="2400" dirty="0"/>
              <a:t>3.14.3-4)</a:t>
            </a:r>
          </a:p>
          <a:p>
            <a:r>
              <a:rPr kumimoji="1" lang="en-US" altLang="zh-CN" sz="2400" dirty="0"/>
              <a:t>“</a:t>
            </a:r>
            <a:r>
              <a:rPr kumimoji="1" lang="zh-CN" altLang="en-US" sz="2400" dirty="0"/>
              <a:t>他是生命气息中由</a:t>
            </a:r>
            <a:r>
              <a:rPr kumimoji="1" lang="zh-CN" altLang="en-US" sz="2400" dirty="0">
                <a:solidFill>
                  <a:srgbClr val="00B0F0"/>
                </a:solidFill>
              </a:rPr>
              <a:t>知觉</a:t>
            </a:r>
            <a:r>
              <a:rPr kumimoji="1" lang="zh-CN" altLang="en-US" sz="2400" dirty="0"/>
              <a:t>构成的原人，是心中的光。</a:t>
            </a:r>
            <a:r>
              <a:rPr kumimoji="1" lang="en-US" altLang="zh-CN" sz="2400" dirty="0"/>
              <a:t>”(</a:t>
            </a:r>
            <a:r>
              <a:rPr kumimoji="1" lang="zh-CN" altLang="en-US" sz="2400" dirty="0"/>
              <a:t>森</a:t>
            </a:r>
            <a:r>
              <a:rPr lang="en-US" altLang="zh-CN" sz="2400" dirty="0"/>
              <a:t>4.3.7</a:t>
            </a:r>
            <a:r>
              <a:rPr kumimoji="1" lang="en-US" altLang="zh-CN" sz="2400" dirty="0"/>
              <a:t>)</a:t>
            </a:r>
          </a:p>
          <a:p>
            <a:r>
              <a:rPr kumimoji="1" lang="zh-CN" altLang="en-US" sz="2400" dirty="0"/>
              <a:t>无音素，“第四”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状态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，不可言说，灭寂戏论，吉祥，不二。这样，唵</a:t>
            </a:r>
            <a:r>
              <a:rPr kumimoji="1" lang="en-US" altLang="zh-CN" sz="2400" dirty="0"/>
              <a:t>(Om)</a:t>
            </a:r>
            <a:r>
              <a:rPr kumimoji="1" lang="zh-CN" altLang="en-US" sz="2400" dirty="0"/>
              <a:t>这个音节就是自我。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蛙</a:t>
            </a:r>
            <a:r>
              <a:rPr kumimoji="1" lang="en-US" altLang="zh-CN" sz="2400" dirty="0"/>
              <a:t>12)</a:t>
            </a:r>
          </a:p>
        </p:txBody>
      </p:sp>
    </p:spTree>
    <p:extLst>
      <p:ext uri="{BB962C8B-B14F-4D97-AF65-F5344CB8AC3E}">
        <p14:creationId xmlns:p14="http://schemas.microsoft.com/office/powerpoint/2010/main" val="112606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AC9BD-0AE4-4900-ACD3-611944D7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梵：原人</a:t>
            </a:r>
            <a:endParaRPr lang="en-US" altLang="zh-CN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505E1-5F08-4DB5-B94D-14F6C070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这自我确实是一切众生的世界。</a:t>
            </a:r>
            <a:r>
              <a:rPr lang="en-US" altLang="zh-CN" sz="2400" dirty="0"/>
              <a:t>……</a:t>
            </a:r>
            <a:r>
              <a:rPr lang="zh-CN" altLang="en-US" sz="2400" dirty="0"/>
              <a:t>。思想是他的自我。语言是它的妻子。生命气息是他的后代。眼睛是他的人间财富。身体是他的祭祀。</a:t>
            </a:r>
            <a:r>
              <a:rPr lang="en-US" altLang="zh-CN" sz="2400" dirty="0"/>
              <a:t>(</a:t>
            </a:r>
            <a:r>
              <a:rPr lang="zh-CN" altLang="en-US" sz="2400" dirty="0"/>
              <a:t>森</a:t>
            </a:r>
            <a:r>
              <a:rPr lang="en-US" altLang="zh-CN" sz="2400" dirty="0"/>
              <a:t>1.4.17)</a:t>
            </a:r>
          </a:p>
          <a:p>
            <a:r>
              <a:rPr lang="zh-CN" altLang="en-US" sz="2400" dirty="0"/>
              <a:t>他的头是火，双眼是月亮和太阳，耳朵是方位，语言是展示的吠陀，呼吸是风，心是宇宙，双足产生大地，他是一切众生内在的自我。</a:t>
            </a:r>
            <a:r>
              <a:rPr lang="en-US" altLang="zh-CN" sz="2400" dirty="0"/>
              <a:t>(</a:t>
            </a:r>
            <a:r>
              <a:rPr lang="zh-CN" altLang="en-US" sz="2400" dirty="0"/>
              <a:t>剃</a:t>
            </a:r>
            <a:r>
              <a:rPr lang="en-US" altLang="zh-CN" sz="2400" dirty="0"/>
              <a:t>2.1.4)</a:t>
            </a:r>
          </a:p>
          <a:p>
            <a:r>
              <a:rPr lang="zh-CN" altLang="en-US" sz="2400" dirty="0"/>
              <a:t>确实，从自我中出现一切气息，一切世界，一切吠陀，一切天神，一切众生。它的奥义是真实中的真实。</a:t>
            </a:r>
            <a:r>
              <a:rPr lang="en-US" altLang="zh-CN" sz="2400" dirty="0"/>
              <a:t>(</a:t>
            </a:r>
            <a:r>
              <a:rPr lang="zh-CN" altLang="en-US" sz="2400" dirty="0"/>
              <a:t>弥</a:t>
            </a:r>
            <a:r>
              <a:rPr lang="en-US" altLang="zh-CN" sz="2400" dirty="0"/>
              <a:t>6.32)</a:t>
            </a:r>
            <a:endParaRPr lang="ja-JP" altLang="en-US" sz="2400" dirty="0"/>
          </a:p>
          <a:p>
            <a:r>
              <a:rPr lang="zh-CN" altLang="en-US" sz="2400" dirty="0"/>
              <a:t>这位智者不生也不死，不来自哪儿，不变成什么，不生，永恒，持久，古老，身体被杀，它也不被杀。</a:t>
            </a:r>
            <a:r>
              <a:rPr lang="en-US" altLang="zh-CN" sz="2400" dirty="0"/>
              <a:t>(</a:t>
            </a:r>
            <a:r>
              <a:rPr lang="zh-CN" altLang="en-US" sz="2400" dirty="0"/>
              <a:t>伽</a:t>
            </a:r>
            <a:r>
              <a:rPr lang="en-US" altLang="zh-CN" sz="2400" dirty="0"/>
              <a:t>1.2.18)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原人遍及一切</a:t>
            </a:r>
            <a:r>
              <a:rPr lang="zh-CN" altLang="en-US" sz="2400" dirty="0"/>
              <a:t>，无相，高于未显者，人知道它，便获得解脱，走向永恒。</a:t>
            </a:r>
            <a:r>
              <a:rPr lang="en-US" altLang="zh-CN" sz="2400" dirty="0"/>
              <a:t>(</a:t>
            </a:r>
            <a:r>
              <a:rPr lang="zh-CN" altLang="en-US" sz="2400" dirty="0"/>
              <a:t>伽</a:t>
            </a:r>
            <a:r>
              <a:rPr lang="en-US" altLang="zh-CN" sz="2400" dirty="0"/>
              <a:t>2.3.8)</a:t>
            </a:r>
            <a:endParaRPr lang="ja-JP" altLang="en-US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92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AC9BD-0AE4-4900-ACD3-611944D7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梵：遮诠</a:t>
            </a:r>
            <a:endParaRPr lang="en-US" altLang="zh-CN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505E1-5F08-4DB5-B94D-14F6C070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802"/>
          </a:xfrm>
        </p:spPr>
        <p:txBody>
          <a:bodyPr>
            <a:normAutofit fontScale="92500"/>
          </a:bodyPr>
          <a:lstStyle/>
          <a:p>
            <a:r>
              <a:rPr kumimoji="1" lang="zh-CN" altLang="en-US" sz="2400" dirty="0"/>
              <a:t>它是不可观看的观看者，</a:t>
            </a:r>
            <a:r>
              <a:rPr kumimoji="1" lang="en-US" altLang="zh-CN" sz="2400" dirty="0"/>
              <a:t>……</a:t>
            </a:r>
            <a:r>
              <a:rPr kumimoji="1" lang="zh-CN" altLang="en-US" sz="2400" dirty="0"/>
              <a:t>听取</a:t>
            </a:r>
            <a:r>
              <a:rPr kumimoji="1" lang="en-US" altLang="zh-CN" sz="2400" dirty="0"/>
              <a:t>……</a:t>
            </a:r>
            <a:r>
              <a:rPr kumimoji="1" lang="zh-CN" altLang="en-US" sz="2400" dirty="0"/>
              <a:t>思考</a:t>
            </a:r>
            <a:r>
              <a:rPr kumimoji="1" lang="en-US" altLang="zh-CN" sz="2400" dirty="0"/>
              <a:t>……</a:t>
            </a:r>
            <a:r>
              <a:rPr kumimoji="1" lang="zh-CN" altLang="en-US" sz="2400" dirty="0"/>
              <a:t>认知</a:t>
            </a:r>
            <a:r>
              <a:rPr kumimoji="1" lang="en-US" altLang="zh-CN" sz="2400" dirty="0"/>
              <a:t>……</a:t>
            </a:r>
            <a:r>
              <a:rPr kumimoji="1" lang="zh-CN" altLang="en-US" sz="2400" dirty="0"/>
              <a:t>。</a:t>
            </a:r>
            <a:r>
              <a:rPr lang="zh-CN" altLang="en-US" sz="2400" dirty="0"/>
              <a:t>它</a:t>
            </a:r>
            <a:r>
              <a:rPr kumimoji="1" lang="zh-CN" altLang="en-US" sz="2400" dirty="0"/>
              <a:t>就是你的自我，内在控制者，永生者。</a:t>
            </a:r>
            <a:r>
              <a:rPr kumimoji="1" lang="zh-CN" altLang="en-US" sz="2400" dirty="0">
                <a:solidFill>
                  <a:srgbClr val="00B0F0"/>
                </a:solidFill>
              </a:rPr>
              <a:t>此外一切都是痛苦</a:t>
            </a:r>
            <a:r>
              <a:rPr kumimoji="1" lang="en-US" altLang="zh-CN" sz="2400" dirty="0" err="1">
                <a:solidFill>
                  <a:srgbClr val="00B0F0"/>
                </a:solidFill>
              </a:rPr>
              <a:t>dukha</a:t>
            </a:r>
            <a:r>
              <a:rPr kumimoji="1" lang="zh-CN" altLang="en-US" sz="2400" dirty="0">
                <a:solidFill>
                  <a:srgbClr val="00B0F0"/>
                </a:solidFill>
              </a:rPr>
              <a:t>。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森</a:t>
            </a:r>
            <a:r>
              <a:rPr kumimoji="1" lang="en-US" altLang="zh-CN" sz="2400" dirty="0"/>
              <a:t>3.7.23)</a:t>
            </a:r>
          </a:p>
          <a:p>
            <a:r>
              <a:rPr kumimoji="1" lang="en-US" altLang="zh-CN" sz="2400" dirty="0"/>
              <a:t>“</a:t>
            </a:r>
            <a:r>
              <a:rPr kumimoji="1" lang="zh-CN" altLang="en-US" sz="2400" dirty="0"/>
              <a:t>婆罗门说的这个不灭者不粗，不细，不短，不长，不红，不湿，无暗，无风，无空间，无接触，无味，无香，无眼，无耳，无语，无思想，无光热，无气息，无嘴，无量，无内，无外。它不吃任何东西，任何东西也不吃它。</a:t>
            </a:r>
            <a:r>
              <a:rPr kumimoji="1" lang="en-US" altLang="zh-CN" sz="2400" dirty="0"/>
              <a:t>”(</a:t>
            </a:r>
            <a:r>
              <a:rPr kumimoji="1" lang="zh-CN" altLang="en-US" sz="2400" dirty="0"/>
              <a:t>森</a:t>
            </a:r>
            <a:r>
              <a:rPr kumimoji="1" lang="en-US" altLang="zh-CN" sz="2400" dirty="0"/>
              <a:t>3.8.8)</a:t>
            </a:r>
          </a:p>
          <a:p>
            <a:r>
              <a:rPr lang="zh-CN" altLang="en-US" sz="2400" dirty="0"/>
              <a:t>对于自我，只能称说‘不是这个，不是那个’。不可把握，因为他不可把握。</a:t>
            </a:r>
            <a:r>
              <a:rPr lang="en-US" altLang="zh-CN" sz="2400" dirty="0"/>
              <a:t>……</a:t>
            </a:r>
            <a:r>
              <a:rPr lang="zh-CN" altLang="en-US" sz="2400" dirty="0"/>
              <a:t>毁灭</a:t>
            </a:r>
            <a:r>
              <a:rPr lang="en-US" altLang="zh-CN" sz="2400" dirty="0"/>
              <a:t>……</a:t>
            </a:r>
            <a:r>
              <a:rPr lang="zh-CN" altLang="en-US" sz="2400" dirty="0"/>
              <a:t>接触</a:t>
            </a:r>
            <a:r>
              <a:rPr lang="en-US" altLang="zh-CN" sz="2400" dirty="0"/>
              <a:t>……</a:t>
            </a:r>
            <a:r>
              <a:rPr lang="zh-CN" altLang="en-US" sz="2400" dirty="0"/>
              <a:t>。不受束缚</a:t>
            </a:r>
            <a:r>
              <a:rPr lang="en-US" altLang="zh-CN" sz="2400" dirty="0"/>
              <a:t>……</a:t>
            </a:r>
            <a:r>
              <a:rPr lang="zh-CN" altLang="en-US" sz="2400" dirty="0"/>
              <a:t>侵扰</a:t>
            </a:r>
            <a:r>
              <a:rPr lang="en-US" altLang="zh-CN" sz="2400" dirty="0"/>
              <a:t>……</a:t>
            </a:r>
            <a:r>
              <a:rPr lang="zh-CN" altLang="en-US" sz="2400" dirty="0"/>
              <a:t>伤害。</a:t>
            </a:r>
            <a:r>
              <a:rPr lang="en-US" altLang="zh-CN" sz="2400" dirty="0"/>
              <a:t>(</a:t>
            </a:r>
            <a:r>
              <a:rPr lang="zh-CN" altLang="en-US" sz="2400" dirty="0"/>
              <a:t>森</a:t>
            </a:r>
            <a:r>
              <a:rPr lang="en-US" altLang="zh-CN" sz="2400" dirty="0"/>
              <a:t>3.9.26)</a:t>
            </a:r>
          </a:p>
          <a:p>
            <a:r>
              <a:rPr kumimoji="1" lang="zh-CN" altLang="en-US" sz="2400" dirty="0"/>
              <a:t>眼睛看不到，语言说不到，思想想不到；我们不清楚，我们不知道该怎样说明它。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由</a:t>
            </a:r>
            <a:r>
              <a:rPr kumimoji="1" lang="en-US" altLang="zh-CN" sz="2400" dirty="0"/>
              <a:t>1.3)</a:t>
            </a:r>
          </a:p>
          <a:p>
            <a:r>
              <a:rPr kumimoji="1" lang="zh-CN" altLang="en-US" sz="2400" dirty="0">
                <a:solidFill>
                  <a:srgbClr val="00B0F0"/>
                </a:solidFill>
              </a:rPr>
              <a:t>不是凭借语言表达它，而是语言由它表达。</a:t>
            </a:r>
            <a:r>
              <a:rPr kumimoji="1" lang="en-US" altLang="zh-CN" sz="2400" dirty="0"/>
              <a:t>……</a:t>
            </a:r>
            <a:r>
              <a:rPr kumimoji="1" lang="zh-CN" altLang="en-US" sz="2400" dirty="0"/>
              <a:t>思想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思考</a:t>
            </a:r>
            <a:r>
              <a:rPr kumimoji="1" lang="en-US" altLang="zh-CN" sz="2400" dirty="0"/>
              <a:t>……</a:t>
            </a:r>
            <a:r>
              <a:rPr kumimoji="1" lang="zh-CN" altLang="en-US" sz="2400" dirty="0"/>
              <a:t>眼睛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观看</a:t>
            </a:r>
            <a:r>
              <a:rPr kumimoji="1" lang="en-US" altLang="zh-CN" sz="2400" dirty="0"/>
              <a:t>……</a:t>
            </a:r>
            <a:r>
              <a:rPr kumimoji="1" lang="zh-CN" altLang="en-US" sz="2400" dirty="0"/>
              <a:t>耳朵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谛听</a:t>
            </a:r>
            <a:r>
              <a:rPr kumimoji="1" lang="en-US" altLang="zh-CN" sz="2400" dirty="0"/>
              <a:t>……</a:t>
            </a:r>
            <a:r>
              <a:rPr kumimoji="1" lang="zh-CN" altLang="en-US" sz="2400" dirty="0"/>
              <a:t>气息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呼吸</a:t>
            </a:r>
            <a:r>
              <a:rPr kumimoji="1" lang="en-US" altLang="zh-CN" sz="2400" dirty="0"/>
              <a:t>……</a:t>
            </a:r>
            <a:r>
              <a:rPr kumimoji="1" lang="zh-CN" altLang="en-US" sz="2400" dirty="0"/>
              <a:t>。你要知道它就是梵，而非人们所崇拜者。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由</a:t>
            </a:r>
            <a:r>
              <a:rPr kumimoji="1" lang="en-US" altLang="zh-CN" sz="2400" dirty="0"/>
              <a:t>1.5-9)</a:t>
            </a: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我不认为我知道，我也不知道我不知道；我们之中，知道它者知道它，他也不知道他不知道。不思考它者知道，思考它者不知道；认知它者不认知，不认知它者认知。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由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2.2-3)</a:t>
            </a:r>
          </a:p>
        </p:txBody>
      </p:sp>
    </p:spTree>
    <p:extLst>
      <p:ext uri="{BB962C8B-B14F-4D97-AF65-F5344CB8AC3E}">
        <p14:creationId xmlns:p14="http://schemas.microsoft.com/office/powerpoint/2010/main" val="3276484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5FBA5-AB31-4774-912E-9F0FDE82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PS</a:t>
            </a:r>
            <a:r>
              <a:rPr kumimoji="1" lang="zh-CN" altLang="en-US" dirty="0"/>
              <a:t>：话术与修辞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1F9AB-2D8D-4407-A4CA-CD6D9247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拆字：拆词，拆仙人的名字，亦用于解释流传至今的习俗</a:t>
            </a:r>
            <a:endParaRPr lang="en-US" altLang="zh-CN" dirty="0"/>
          </a:p>
          <a:p>
            <a:pPr lvl="1"/>
            <a:r>
              <a:rPr lang="zh-CN" altLang="en-US" dirty="0"/>
              <a:t>颂诗</a:t>
            </a:r>
            <a:r>
              <a:rPr lang="en-US" altLang="zh-CN" dirty="0" err="1"/>
              <a:t>arka</a:t>
            </a:r>
            <a:r>
              <a:rPr lang="zh-CN" altLang="en-US" dirty="0"/>
              <a:t>＝赞颂</a:t>
            </a:r>
            <a:r>
              <a:rPr lang="en-US" altLang="zh-CN" dirty="0"/>
              <a:t>arc</a:t>
            </a:r>
            <a:r>
              <a:rPr lang="zh-CN" altLang="en-US" dirty="0"/>
              <a:t>＋水</a:t>
            </a:r>
            <a:r>
              <a:rPr lang="en-US" altLang="zh-CN" dirty="0" err="1"/>
              <a:t>kam</a:t>
            </a:r>
            <a:r>
              <a:rPr lang="zh-CN" altLang="en-US" dirty="0"/>
              <a:t>，原人</a:t>
            </a:r>
            <a:r>
              <a:rPr lang="en-US" altLang="zh-CN" dirty="0"/>
              <a:t>Purusha</a:t>
            </a:r>
            <a:r>
              <a:rPr lang="zh-CN" altLang="en-US" dirty="0"/>
              <a:t>＝</a:t>
            </a:r>
            <a:r>
              <a:rPr lang="en-US" altLang="zh-CN" dirty="0"/>
              <a:t>(</a:t>
            </a:r>
            <a:r>
              <a:rPr lang="zh-CN" altLang="en-US" dirty="0"/>
              <a:t>出现</a:t>
            </a:r>
            <a:r>
              <a:rPr lang="en-US" altLang="zh-CN" dirty="0"/>
              <a:t>)</a:t>
            </a:r>
            <a:r>
              <a:rPr lang="zh-CN" altLang="en-US" dirty="0"/>
              <a:t>之前</a:t>
            </a:r>
            <a:r>
              <a:rPr lang="en-US" altLang="zh-CN" dirty="0" err="1"/>
              <a:t>purva</a:t>
            </a:r>
            <a:r>
              <a:rPr lang="zh-CN" altLang="en-US" dirty="0"/>
              <a:t>＋焚毁</a:t>
            </a:r>
            <a:r>
              <a:rPr lang="en-US" altLang="zh-CN" dirty="0" err="1"/>
              <a:t>ush</a:t>
            </a:r>
            <a:endParaRPr lang="en-US" altLang="zh-CN" dirty="0"/>
          </a:p>
          <a:p>
            <a:r>
              <a:rPr lang="zh-CN" altLang="en-US" dirty="0"/>
              <a:t>因明：“何为</a:t>
            </a:r>
            <a:r>
              <a:rPr lang="en-US" altLang="zh-CN" dirty="0"/>
              <a:t>xx</a:t>
            </a:r>
            <a:r>
              <a:rPr lang="zh-CN" altLang="en-US" dirty="0"/>
              <a:t>的根基？”</a:t>
            </a:r>
            <a:endParaRPr lang="en-US" altLang="zh-CN" dirty="0"/>
          </a:p>
          <a:p>
            <a:pPr lvl="1"/>
            <a:r>
              <a:rPr kumimoji="1" lang="zh-CN" altLang="en-US" dirty="0"/>
              <a:t>通常从给定对象出发，经由</a:t>
            </a:r>
            <a:r>
              <a:rPr kumimoji="1" lang="zh-CN" altLang="en-US" dirty="0">
                <a:solidFill>
                  <a:srgbClr val="00B0F0"/>
                </a:solidFill>
              </a:rPr>
              <a:t>感知</a:t>
            </a:r>
            <a:r>
              <a:rPr kumimoji="1" lang="en-US" altLang="zh-CN" dirty="0">
                <a:solidFill>
                  <a:srgbClr val="00B0F0"/>
                </a:solidFill>
              </a:rPr>
              <a:t>/</a:t>
            </a:r>
            <a:r>
              <a:rPr kumimoji="1" lang="zh-CN" altLang="en-US" dirty="0">
                <a:solidFill>
                  <a:srgbClr val="00B0F0"/>
                </a:solidFill>
              </a:rPr>
              <a:t>感官</a:t>
            </a:r>
            <a:r>
              <a:rPr kumimoji="1" lang="zh-CN" altLang="en-US" dirty="0"/>
              <a:t>，上溯至梵或某根基</a:t>
            </a:r>
            <a:endParaRPr kumimoji="1" lang="en-US" altLang="zh-CN" dirty="0"/>
          </a:p>
          <a:p>
            <a:r>
              <a:rPr lang="zh-CN" altLang="en-US" dirty="0"/>
              <a:t>数论：枚举组成要素</a:t>
            </a:r>
            <a:endParaRPr lang="en-US" altLang="zh-CN" dirty="0"/>
          </a:p>
          <a:p>
            <a:pPr lvl="1"/>
            <a:r>
              <a:rPr lang="zh-CN" altLang="en-US" dirty="0"/>
              <a:t>梵四足、生命六分、正法三支</a:t>
            </a:r>
            <a:endParaRPr lang="en-US" altLang="zh-CN" dirty="0"/>
          </a:p>
          <a:p>
            <a:r>
              <a:rPr lang="zh-CN" altLang="en-US" dirty="0"/>
              <a:t>秩序：构建唯一正法的语义世界</a:t>
            </a:r>
            <a:endParaRPr lang="en-US" altLang="zh-CN" dirty="0"/>
          </a:p>
          <a:p>
            <a:pPr lvl="1"/>
            <a:r>
              <a:rPr lang="en-US" altLang="zh-CN" dirty="0"/>
              <a:t>“xx</a:t>
            </a:r>
            <a:r>
              <a:rPr lang="zh-CN" altLang="en-US" dirty="0"/>
              <a:t>是</a:t>
            </a:r>
            <a:r>
              <a:rPr lang="en-US" altLang="zh-CN" dirty="0"/>
              <a:t>xx</a:t>
            </a:r>
            <a:r>
              <a:rPr lang="zh-CN" altLang="en-US" dirty="0"/>
              <a:t>，</a:t>
            </a:r>
            <a:r>
              <a:rPr lang="en-US" altLang="zh-CN" dirty="0"/>
              <a:t>xx</a:t>
            </a:r>
            <a:r>
              <a:rPr lang="zh-CN" altLang="en-US" dirty="0"/>
              <a:t>在</a:t>
            </a:r>
            <a:r>
              <a:rPr lang="en-US" altLang="zh-CN" dirty="0"/>
              <a:t>xx”</a:t>
            </a:r>
            <a:r>
              <a:rPr lang="zh-CN" altLang="en-US" dirty="0"/>
              <a:t>，“你的头确实会落地！”</a:t>
            </a:r>
            <a:endParaRPr lang="en-US" altLang="zh-CN" dirty="0"/>
          </a:p>
          <a:p>
            <a:r>
              <a:rPr lang="zh-CN" altLang="en-US" dirty="0"/>
              <a:t>言灵：知识的现实力量</a:t>
            </a:r>
            <a:endParaRPr lang="en-US" altLang="zh-CN" dirty="0"/>
          </a:p>
          <a:p>
            <a:pPr lvl="1"/>
            <a:r>
              <a:rPr lang="zh-CN" altLang="en-US" dirty="0"/>
              <a:t>“任何人</a:t>
            </a:r>
            <a:r>
              <a:rPr lang="zh-CN" altLang="en-US" dirty="0">
                <a:solidFill>
                  <a:srgbClr val="00B0F0"/>
                </a:solidFill>
              </a:rPr>
              <a:t>知道</a:t>
            </a:r>
            <a:r>
              <a:rPr lang="zh-CN" altLang="en-US" dirty="0"/>
              <a:t>这样，他就</a:t>
            </a:r>
            <a:r>
              <a:rPr lang="en-US" altLang="zh-CN" dirty="0"/>
              <a:t>……</a:t>
            </a:r>
            <a:r>
              <a:rPr lang="zh-CN" altLang="en-US" dirty="0"/>
              <a:t>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102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88355-1EFC-4FBA-8C7E-A7E649A6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六师外道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81816-D57B-4B2F-93D3-E857E087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733"/>
            <a:ext cx="10515600" cy="5043667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ja-JP" sz="2400" u="sng" dirty="0"/>
              <a:t>不兰迦叶</a:t>
            </a:r>
            <a:r>
              <a:rPr lang="zh-CN" altLang="ja-JP" sz="2400" dirty="0"/>
              <a:t>：非业</a:t>
            </a:r>
            <a:r>
              <a:rPr lang="en-US" altLang="zh-CN" sz="2400" dirty="0"/>
              <a:t>(</a:t>
            </a:r>
            <a:r>
              <a:rPr lang="zh-CN" altLang="ja-JP" sz="2400" dirty="0"/>
              <a:t>无意义无作用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ja-JP" sz="2000" dirty="0"/>
              <a:t>杀戮无罪恶之果报、布施无功德之果报。</a:t>
            </a:r>
            <a:endParaRPr lang="ja-JP" altLang="ja-JP" sz="2000" dirty="0"/>
          </a:p>
          <a:p>
            <a:pPr lvl="0"/>
            <a:r>
              <a:rPr lang="zh-CN" altLang="ja-JP" sz="2400" u="sng" dirty="0"/>
              <a:t>末伽梨瞿舍罗</a:t>
            </a:r>
            <a:r>
              <a:rPr lang="zh-CN" altLang="ja-JP" sz="2400" dirty="0"/>
              <a:t>：轮回之净化</a:t>
            </a:r>
            <a:endParaRPr lang="en-US" altLang="zh-CN" sz="2400" dirty="0"/>
          </a:p>
          <a:p>
            <a:pPr lvl="1"/>
            <a:r>
              <a:rPr lang="zh-CN" altLang="ja-JP" sz="2000" dirty="0"/>
              <a:t>一切有情无自在力</a:t>
            </a:r>
            <a:r>
              <a:rPr lang="en-US" altLang="zh-CN" sz="2000" dirty="0"/>
              <a:t>(</a:t>
            </a:r>
            <a:r>
              <a:rPr lang="zh-CN" altLang="ja-JP" sz="2000" dirty="0"/>
              <a:t>能动性</a:t>
            </a:r>
            <a:r>
              <a:rPr lang="en-US" altLang="zh-CN" sz="2000" dirty="0"/>
              <a:t>)</a:t>
            </a:r>
            <a:r>
              <a:rPr lang="zh-CN" altLang="ja-JP" sz="2000" dirty="0"/>
              <a:t>而皆由自然之决定结合、相互变化，如是在各种阶级上感受苦乐，八百四十万大劫的轮回流转已时则为苦之终止。</a:t>
            </a:r>
            <a:endParaRPr lang="ja-JP" altLang="ja-JP" sz="2000" dirty="0"/>
          </a:p>
          <a:p>
            <a:pPr lvl="0"/>
            <a:r>
              <a:rPr lang="zh-CN" altLang="ja-JP" sz="2400" u="sng" dirty="0"/>
              <a:t>阿耆多翅舍钦婆罗</a:t>
            </a:r>
            <a:r>
              <a:rPr lang="zh-CN" altLang="ja-JP" sz="2400" dirty="0"/>
              <a:t>：断灭论</a:t>
            </a:r>
            <a:endParaRPr lang="en-US" altLang="zh-CN" sz="2400" dirty="0"/>
          </a:p>
          <a:p>
            <a:pPr lvl="1"/>
            <a:r>
              <a:rPr lang="zh-CN" altLang="ja-JP" sz="2000" dirty="0"/>
              <a:t>人由四大成、身死即断灭，布施为对愚者所设，死后之存在为无根妄言。</a:t>
            </a:r>
            <a:endParaRPr lang="ja-JP" altLang="ja-JP" sz="2000" dirty="0"/>
          </a:p>
          <a:p>
            <a:pPr lvl="0"/>
            <a:r>
              <a:rPr lang="zh-CN" altLang="ja-JP" sz="2400" u="sng" dirty="0"/>
              <a:t>婆浮陀迦旃延那</a:t>
            </a:r>
            <a:r>
              <a:rPr lang="zh-CN" altLang="ja-JP" sz="2400" dirty="0"/>
              <a:t>：由异而异</a:t>
            </a:r>
            <a:endParaRPr lang="en-US" altLang="zh-CN" sz="2400" dirty="0"/>
          </a:p>
          <a:p>
            <a:pPr lvl="1"/>
            <a:r>
              <a:rPr lang="zh-CN" altLang="ja-JP" sz="2000" dirty="0"/>
              <a:t>此等七身非能作、非所作、非能造、非所造，以常住不动故，不变不害、不致苦乐，若人以刀断他人之头，无有夺命，唯刀过七身之间隙尔。</a:t>
            </a:r>
            <a:endParaRPr lang="ja-JP" altLang="ja-JP" sz="2000" dirty="0"/>
          </a:p>
          <a:p>
            <a:pPr lvl="0"/>
            <a:r>
              <a:rPr lang="zh-CN" altLang="ja-JP" sz="2400" u="sng" dirty="0"/>
              <a:t>尼乾子</a:t>
            </a:r>
            <a:r>
              <a:rPr lang="zh-CN" altLang="ja-JP" sz="2400" dirty="0"/>
              <a:t>：四种禁戒</a:t>
            </a:r>
            <a:endParaRPr lang="en-US" altLang="zh-CN" sz="2400" dirty="0"/>
          </a:p>
          <a:p>
            <a:pPr lvl="1"/>
            <a:r>
              <a:rPr lang="en-US" altLang="ja-JP" sz="2000" dirty="0"/>
              <a:t>[</a:t>
            </a:r>
            <a:r>
              <a:rPr lang="zh-CN" altLang="ja-JP" sz="2000" dirty="0"/>
              <a:t>避</a:t>
            </a:r>
            <a:r>
              <a:rPr lang="en-US" altLang="ja-JP" sz="2000" dirty="0"/>
              <a:t>]</a:t>
            </a:r>
            <a:r>
              <a:rPr lang="zh-CN" altLang="ja-JP" sz="2000" dirty="0"/>
              <a:t>一切水以防</a:t>
            </a:r>
            <a:r>
              <a:rPr lang="en-US" altLang="ja-JP" sz="2000" dirty="0"/>
              <a:t>(</a:t>
            </a:r>
            <a:r>
              <a:rPr lang="zh-CN" altLang="ja-JP" sz="2000" dirty="0"/>
              <a:t>杀生之恶</a:t>
            </a:r>
            <a:r>
              <a:rPr lang="en-US" altLang="ja-JP" sz="2000" dirty="0"/>
              <a:t>)</a:t>
            </a:r>
            <a:r>
              <a:rPr lang="zh-CN" altLang="en-US" sz="2000" dirty="0"/>
              <a:t>。</a:t>
            </a:r>
            <a:endParaRPr lang="ja-JP" altLang="ja-JP" sz="2000" dirty="0"/>
          </a:p>
          <a:p>
            <a:pPr lvl="0"/>
            <a:r>
              <a:rPr lang="zh-CN" altLang="ja-JP" sz="2400" u="sng" dirty="0"/>
              <a:t>散若夷毗罗梨弗</a:t>
            </a:r>
            <a:r>
              <a:rPr lang="zh-CN" altLang="ja-JP" sz="2400" dirty="0"/>
              <a:t>：矫乱</a:t>
            </a:r>
            <a:r>
              <a:rPr lang="en-US" altLang="ja-JP" sz="2400" dirty="0"/>
              <a:t>/</a:t>
            </a:r>
            <a:r>
              <a:rPr lang="zh-CN" altLang="ja-JP" sz="2400" dirty="0"/>
              <a:t>诡辩论</a:t>
            </a:r>
            <a:endParaRPr lang="en-US" altLang="zh-CN" sz="2400" dirty="0"/>
          </a:p>
          <a:p>
            <a:pPr lvl="1"/>
            <a:r>
              <a:rPr lang="zh-CN" altLang="ja-JP" sz="2000" dirty="0"/>
              <a:t>“不如是想、不想如此、亦不想其他、不想非如此、亦不想非非如此。”</a:t>
            </a:r>
            <a:endParaRPr lang="ja-JP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512445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88355-1EFC-4FBA-8C7E-A7E649A6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戒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81816-D57B-4B2F-93D3-E857E087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依</a:t>
            </a:r>
            <a:r>
              <a:rPr lang="zh-CN" altLang="en-US" dirty="0">
                <a:solidFill>
                  <a:srgbClr val="FF0000"/>
                </a:solidFill>
              </a:rPr>
              <a:t>波罗提木叉之禁戒</a:t>
            </a:r>
            <a:r>
              <a:rPr lang="zh-CN" altLang="en-US" dirty="0"/>
              <a:t>出家，具足：</a:t>
            </a:r>
          </a:p>
          <a:p>
            <a:pPr lvl="1"/>
            <a:r>
              <a:rPr lang="zh-CN" altLang="en-US" dirty="0"/>
              <a:t>戒蕴：</a:t>
            </a:r>
            <a:endParaRPr lang="en-US" altLang="zh-CN" dirty="0"/>
          </a:p>
          <a:p>
            <a:pPr lvl="2"/>
            <a:r>
              <a:rPr lang="en-US" altLang="ja-JP" dirty="0"/>
              <a:t>[</a:t>
            </a:r>
            <a:r>
              <a:rPr lang="zh-CN" altLang="ja-JP" dirty="0"/>
              <a:t>小戒</a:t>
            </a:r>
            <a:r>
              <a:rPr lang="en-US" altLang="ja-JP" dirty="0"/>
              <a:t>]</a:t>
            </a:r>
            <a:r>
              <a:rPr lang="zh-CN" altLang="ja-JP" dirty="0"/>
              <a:t>舍杀生、舍不与取</a:t>
            </a:r>
            <a:r>
              <a:rPr lang="en-US" altLang="zh-CN" dirty="0"/>
              <a:t>(</a:t>
            </a:r>
            <a:r>
              <a:rPr lang="zh-CN" altLang="ja-JP" dirty="0"/>
              <a:t>盗</a:t>
            </a:r>
            <a:r>
              <a:rPr lang="en-US" altLang="zh-CN" dirty="0"/>
              <a:t>)</a:t>
            </a:r>
            <a:r>
              <a:rPr lang="zh-CN" altLang="ja-JP" dirty="0"/>
              <a:t>、舍非梵行</a:t>
            </a:r>
            <a:r>
              <a:rPr lang="en-US" altLang="zh-CN" dirty="0"/>
              <a:t>(</a:t>
            </a:r>
            <a:r>
              <a:rPr lang="zh-CN" altLang="ja-JP" dirty="0"/>
              <a:t>淫</a:t>
            </a:r>
            <a:r>
              <a:rPr lang="en-US" altLang="zh-CN" dirty="0"/>
              <a:t>)</a:t>
            </a:r>
            <a:r>
              <a:rPr lang="zh-CN" altLang="ja-JP" dirty="0"/>
              <a:t>、舍妄语、舍两舌</a:t>
            </a:r>
            <a:r>
              <a:rPr lang="en-US" altLang="zh-CN" dirty="0"/>
              <a:t>(</a:t>
            </a:r>
            <a:r>
              <a:rPr lang="zh-CN" altLang="ja-JP" dirty="0"/>
              <a:t>离间</a:t>
            </a:r>
            <a:r>
              <a:rPr lang="en-US" altLang="zh-CN" dirty="0"/>
              <a:t>)</a:t>
            </a:r>
            <a:r>
              <a:rPr lang="zh-CN" altLang="ja-JP" dirty="0"/>
              <a:t>、舍恶口、舍绮语，离采诸木之伐植、离非时食，离舞乐粉饰高床金银、离受妇少奴隶，离受生谷肉山羊鸡豚象牛马、离差使传卖买贿赂谲诈虚伪、离伤害杀戮拘束剽夺窃盗</a:t>
            </a:r>
            <a:endParaRPr lang="ja-JP" altLang="ja-JP" dirty="0"/>
          </a:p>
          <a:p>
            <a:pPr lvl="2"/>
            <a:r>
              <a:rPr lang="en-US" altLang="ja-JP" dirty="0"/>
              <a:t>[</a:t>
            </a:r>
            <a:r>
              <a:rPr lang="zh-CN" altLang="ja-JP" dirty="0"/>
              <a:t>中戒</a:t>
            </a:r>
            <a:r>
              <a:rPr lang="en-US" altLang="ja-JP" dirty="0"/>
              <a:t>]</a:t>
            </a:r>
            <a:r>
              <a:rPr lang="zh-CN" altLang="ja-JP" dirty="0"/>
              <a:t>离根干节芽种生植物之损伤、离受食饮衣乘卧香财等积蓄物、离观听歌舞兵斗等娱乐、离赌博、离高床大座、离粉饰装饰、离无益徒劳之理论、离诤论</a:t>
            </a:r>
            <a:r>
              <a:rPr lang="en-US" altLang="zh-CN" dirty="0"/>
              <a:t>(</a:t>
            </a:r>
            <a:r>
              <a:rPr lang="zh-CN" altLang="ja-JP" dirty="0"/>
              <a:t>语言论辩</a:t>
            </a:r>
            <a:r>
              <a:rPr lang="en-US" altLang="zh-CN" dirty="0"/>
              <a:t>)</a:t>
            </a:r>
            <a:r>
              <a:rPr lang="zh-CN" altLang="ja-JP" dirty="0"/>
              <a:t>、离使者传信</a:t>
            </a:r>
            <a:r>
              <a:rPr lang="en-US" altLang="zh-CN" dirty="0"/>
              <a:t>(</a:t>
            </a:r>
            <a:r>
              <a:rPr lang="zh-CN" altLang="ja-JP" dirty="0"/>
              <a:t>官职任免</a:t>
            </a:r>
            <a:r>
              <a:rPr lang="en-US" altLang="zh-CN" dirty="0"/>
              <a:t>)</a:t>
            </a:r>
            <a:r>
              <a:rPr lang="zh-CN" altLang="ja-JP" dirty="0"/>
              <a:t>、离欺瞒饶谀</a:t>
            </a:r>
            <a:endParaRPr lang="ja-JP" altLang="ja-JP" dirty="0"/>
          </a:p>
          <a:p>
            <a:pPr lvl="2"/>
            <a:r>
              <a:rPr lang="en-US" altLang="ja-JP" dirty="0"/>
              <a:t>[</a:t>
            </a:r>
            <a:r>
              <a:rPr lang="zh-CN" altLang="ja-JP" dirty="0"/>
              <a:t>大戒</a:t>
            </a:r>
            <a:r>
              <a:rPr lang="en-US" altLang="ja-JP" dirty="0"/>
              <a:t>]</a:t>
            </a:r>
            <a:r>
              <a:rPr lang="zh-CN" altLang="ja-JP" dirty="0"/>
              <a:t>离无益徒劳之横明</a:t>
            </a:r>
            <a:r>
              <a:rPr lang="en-US" altLang="zh-CN" dirty="0"/>
              <a:t>(</a:t>
            </a:r>
            <a:r>
              <a:rPr lang="zh-CN" altLang="ja-JP" dirty="0"/>
              <a:t>各种占卜命咒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诸根之防护：触入根时不执取总相</a:t>
            </a:r>
            <a:r>
              <a:rPr lang="en-US" altLang="zh-CN" dirty="0"/>
              <a:t>/</a:t>
            </a:r>
            <a:r>
              <a:rPr lang="zh-CN" altLang="en-US" dirty="0"/>
              <a:t>别相</a:t>
            </a:r>
          </a:p>
          <a:p>
            <a:pPr lvl="1"/>
            <a:r>
              <a:rPr lang="zh-CN" altLang="en-US" dirty="0"/>
              <a:t>正念正智：时刻皆具正智</a:t>
            </a:r>
          </a:p>
          <a:p>
            <a:pPr lvl="1"/>
            <a:r>
              <a:rPr lang="zh-CN" altLang="en-US" dirty="0"/>
              <a:t>望之满足：护身之衣、养体之施食、知所行往</a:t>
            </a:r>
            <a:endParaRPr lang="en-US" altLang="zh-CN" dirty="0"/>
          </a:p>
          <a:p>
            <a:r>
              <a:rPr lang="zh-CN" altLang="en-US" sz="2400" dirty="0"/>
              <a:t>持戒而住于旷野、乞食、结跏趺坐、起深正念。离于五盖：贪欲、害心嗔恚、惛沈睡眠、掉举恶作、疑。</a:t>
            </a:r>
          </a:p>
        </p:txBody>
      </p:sp>
    </p:spTree>
    <p:extLst>
      <p:ext uri="{BB962C8B-B14F-4D97-AF65-F5344CB8AC3E}">
        <p14:creationId xmlns:p14="http://schemas.microsoft.com/office/powerpoint/2010/main" val="1123670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88355-1EFC-4FBA-8C7E-A7E649A6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81816-D57B-4B2F-93D3-E857E087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以沐浴喻，说</a:t>
            </a:r>
            <a:r>
              <a:rPr lang="zh-CN" altLang="en-US" dirty="0">
                <a:solidFill>
                  <a:srgbClr val="FF0000"/>
                </a:solidFill>
              </a:rPr>
              <a:t>四禅住</a:t>
            </a:r>
            <a:r>
              <a:rPr lang="zh-CN" altLang="en-US" dirty="0"/>
              <a:t>，得内心寂静安住</a:t>
            </a:r>
            <a:endParaRPr lang="en-US" altLang="zh-CN" dirty="0"/>
          </a:p>
          <a:p>
            <a:pPr lvl="1"/>
            <a:r>
              <a:rPr lang="zh-CN" altLang="en-US" dirty="0"/>
              <a:t>观察自己，舍离彼五盖者，而生欢喜，生欢喜者而身轻安；身轻安者而觉乐，觉乐者而心得三昧。彼离诸欲、离不善法；</a:t>
            </a:r>
            <a:r>
              <a:rPr lang="zh-CN" altLang="en-US" dirty="0">
                <a:solidFill>
                  <a:srgbClr val="00B0F0"/>
                </a:solidFill>
              </a:rPr>
              <a:t>有寻有伺</a:t>
            </a:r>
            <a:r>
              <a:rPr lang="zh-CN" altLang="en-US" dirty="0"/>
              <a:t>、由离生喜乐，达初禅而住。</a:t>
            </a:r>
            <a:endParaRPr lang="en-US" altLang="zh-CN" dirty="0"/>
          </a:p>
          <a:p>
            <a:pPr lvl="1"/>
            <a:r>
              <a:rPr lang="zh-CN" altLang="en-US" dirty="0"/>
              <a:t>以灭寻伺，内心安静、心为专一，</a:t>
            </a:r>
            <a:r>
              <a:rPr lang="zh-CN" altLang="en-US" dirty="0">
                <a:solidFill>
                  <a:srgbClr val="00B0F0"/>
                </a:solidFill>
              </a:rPr>
              <a:t>无寻无伺</a:t>
            </a:r>
            <a:r>
              <a:rPr lang="zh-CN" altLang="en-US" dirty="0"/>
              <a:t>，由定生喜乐，达第二禅而住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离喜</a:t>
            </a:r>
            <a:r>
              <a:rPr lang="zh-CN" altLang="en-US" dirty="0"/>
              <a:t>而住舍，正念正智，以身感</a:t>
            </a:r>
            <a:r>
              <a:rPr lang="zh-CN" altLang="en-US" dirty="0">
                <a:solidFill>
                  <a:srgbClr val="00B0F0"/>
                </a:solidFill>
              </a:rPr>
              <a:t>受乐</a:t>
            </a:r>
            <a:r>
              <a:rPr lang="zh-CN" altLang="en-US" dirty="0"/>
              <a:t>。诸圣者言：‘以舍而正念乐住’达第三禅而住</a:t>
            </a:r>
            <a:endParaRPr lang="en-US" altLang="zh-CN" dirty="0"/>
          </a:p>
          <a:p>
            <a:pPr lvl="1"/>
            <a:r>
              <a:rPr lang="zh-CN" altLang="en-US" dirty="0"/>
              <a:t>舍乐离苦，前所感受之悦、忧具灭，</a:t>
            </a:r>
            <a:r>
              <a:rPr lang="zh-CN" altLang="en-US" dirty="0">
                <a:solidFill>
                  <a:srgbClr val="00B0F0"/>
                </a:solidFill>
              </a:rPr>
              <a:t>不苦不乐</a:t>
            </a:r>
            <a:r>
              <a:rPr lang="zh-CN" altLang="en-US" dirty="0"/>
              <a:t>，成为舍念清净，达第四禅而住。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9330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E88355-1EFC-4FBA-8C7E-A7E649A6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A81816-D57B-4B2F-93D3-E857E087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心倾注于智见，证知</a:t>
            </a:r>
            <a:endParaRPr lang="en-US" altLang="zh-CN" dirty="0"/>
          </a:p>
          <a:p>
            <a:pPr lvl="1"/>
            <a:r>
              <a:rPr lang="zh-CN" altLang="en-US" dirty="0"/>
              <a:t>我</a:t>
            </a:r>
            <a:r>
              <a:rPr lang="zh-CN" altLang="en-US" dirty="0">
                <a:solidFill>
                  <a:srgbClr val="00B0F0"/>
                </a:solidFill>
              </a:rPr>
              <a:t>此身是色所成</a:t>
            </a:r>
            <a:r>
              <a:rPr lang="zh-CN" altLang="en-US" dirty="0"/>
              <a:t>、无常坏灭之法</a:t>
            </a:r>
            <a:endParaRPr lang="en-US" altLang="zh-CN" dirty="0"/>
          </a:p>
          <a:p>
            <a:pPr lvl="1"/>
            <a:r>
              <a:rPr lang="zh-CN" altLang="en-US" dirty="0"/>
              <a:t>我之</a:t>
            </a:r>
            <a:r>
              <a:rPr lang="zh-CN" altLang="en-US" dirty="0">
                <a:solidFill>
                  <a:srgbClr val="00B0F0"/>
                </a:solidFill>
              </a:rPr>
              <a:t>识依此存在</a:t>
            </a:r>
          </a:p>
          <a:p>
            <a:r>
              <a:rPr lang="zh-CN" altLang="en-US" dirty="0"/>
              <a:t>证得种种神通</a:t>
            </a:r>
            <a:endParaRPr lang="en-US" altLang="zh-CN" dirty="0"/>
          </a:p>
          <a:p>
            <a:pPr lvl="1"/>
            <a:r>
              <a:rPr lang="zh-CN" altLang="en-US" dirty="0"/>
              <a:t>化作意所成之身，而使一切大肢小肢不异其己身</a:t>
            </a:r>
            <a:endParaRPr lang="en-US" altLang="zh-CN" dirty="0"/>
          </a:p>
          <a:p>
            <a:pPr lvl="1"/>
            <a:r>
              <a:rPr lang="zh-CN" altLang="en-US" dirty="0"/>
              <a:t>化身、任意行、天耳、彻见他人心、见宿住</a:t>
            </a:r>
            <a:r>
              <a:rPr lang="en-US" altLang="zh-CN" dirty="0"/>
              <a:t>(</a:t>
            </a:r>
            <a:r>
              <a:rPr lang="zh-CN" altLang="en-US" dirty="0"/>
              <a:t>前世</a:t>
            </a:r>
            <a:r>
              <a:rPr lang="en-US" altLang="zh-CN" dirty="0"/>
              <a:t>)</a:t>
            </a:r>
            <a:r>
              <a:rPr lang="zh-CN" altLang="en-US" dirty="0"/>
              <a:t>、天眼</a:t>
            </a:r>
          </a:p>
          <a:p>
            <a:r>
              <a:rPr lang="zh-CN" altLang="en-US" dirty="0"/>
              <a:t>心倾注于宿住随念智、生死智、漏尽智</a:t>
            </a:r>
            <a:endParaRPr lang="en-US" altLang="zh-CN" dirty="0"/>
          </a:p>
          <a:p>
            <a:pPr lvl="1"/>
            <a:r>
              <a:rPr lang="zh-CN" altLang="en-US" dirty="0"/>
              <a:t>证知四圣谛</a:t>
            </a:r>
            <a:r>
              <a:rPr lang="en-US" altLang="zh-CN" dirty="0"/>
              <a:t>(</a:t>
            </a:r>
            <a:r>
              <a:rPr lang="zh-CN" altLang="en-US" dirty="0"/>
              <a:t>此是苦、此是苦之集、此是苦之灭、此是到达苦灭之道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解脱</a:t>
            </a:r>
            <a:r>
              <a:rPr lang="zh-CN" altLang="en-US" dirty="0">
                <a:solidFill>
                  <a:srgbClr val="FF0000"/>
                </a:solidFill>
              </a:rPr>
              <a:t>三漏</a:t>
            </a:r>
            <a:r>
              <a:rPr lang="en-US" altLang="zh-CN" dirty="0"/>
              <a:t>(</a:t>
            </a:r>
            <a:r>
              <a:rPr lang="zh-CN" altLang="en-US" dirty="0"/>
              <a:t>欲漏、有漏、无明漏</a:t>
            </a:r>
            <a:r>
              <a:rPr lang="en-US" altLang="zh-CN" dirty="0"/>
              <a:t>)</a:t>
            </a:r>
            <a:r>
              <a:rPr lang="zh-CN" altLang="en-US" dirty="0"/>
              <a:t>而生智慧</a:t>
            </a:r>
            <a:endParaRPr lang="en-US" altLang="zh-CN" dirty="0"/>
          </a:p>
          <a:p>
            <a:pPr lvl="1"/>
            <a:r>
              <a:rPr lang="zh-CN" altLang="en-US" dirty="0"/>
              <a:t>证知‘生已尽、梵行已修、应作已作、更不再生’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7594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8C239-CF38-446B-955C-263448F4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太子乔达摩</a:t>
            </a:r>
            <a:r>
              <a:rPr lang="en-US" altLang="ja-JP" dirty="0"/>
              <a:t>Gautama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C2D7D-F1F8-4CAE-9D44-1E15A0A1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9922" cy="4351338"/>
          </a:xfrm>
        </p:spPr>
        <p:txBody>
          <a:bodyPr>
            <a:normAutofit/>
          </a:bodyPr>
          <a:lstStyle/>
          <a:p>
            <a:r>
              <a:rPr lang="zh-CN" altLang="en-US" sz="2000" u="sng" dirty="0"/>
              <a:t>拘萨罗</a:t>
            </a:r>
            <a:r>
              <a:rPr lang="zh-CN" altLang="en-US" sz="2000" dirty="0"/>
              <a:t>国之臣属国</a:t>
            </a:r>
            <a:r>
              <a:rPr lang="zh-CN" altLang="en-US" sz="2000" u="sng" dirty="0"/>
              <a:t>迦毗罗卫</a:t>
            </a:r>
            <a:endParaRPr lang="en-US" altLang="zh-CN" sz="2000" u="sng" dirty="0"/>
          </a:p>
          <a:p>
            <a:pPr lvl="1"/>
            <a:r>
              <a:rPr lang="zh-CN" altLang="en-US" sz="1800" dirty="0"/>
              <a:t>父净饭王、母摩诃末那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产后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</a:rPr>
              <a:t>日去世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000" u="sng" dirty="0"/>
              <a:t>阿私陀</a:t>
            </a:r>
            <a:r>
              <a:rPr lang="zh-CN" altLang="en-US" sz="2000" dirty="0"/>
              <a:t>仙人占相：“自今经</a:t>
            </a:r>
            <a:r>
              <a:rPr lang="zh-CN" altLang="en-US" sz="2000" dirty="0">
                <a:solidFill>
                  <a:srgbClr val="FF0000"/>
                </a:solidFill>
              </a:rPr>
              <a:t>三十五</a:t>
            </a:r>
            <a:r>
              <a:rPr lang="zh-CN" altLang="en-US" sz="2000" dirty="0"/>
              <a:t>年，彼将成佛”</a:t>
            </a:r>
            <a:endParaRPr lang="en-US" altLang="zh-CN" sz="2000" dirty="0"/>
          </a:p>
          <a:p>
            <a:r>
              <a:rPr lang="zh-CN" altLang="en-US" sz="2000" dirty="0"/>
              <a:t>树影：王行耕种之式，菩萨调出入息入第一禅定，稍时，他树之影移动，唯阎浮树之影圆形而静止</a:t>
            </a:r>
            <a:endParaRPr lang="en-US" altLang="zh-CN" sz="2000" dirty="0"/>
          </a:p>
          <a:p>
            <a:r>
              <a:rPr lang="zh-CN" altLang="en-US" sz="2000" dirty="0"/>
              <a:t>三时殿：年十六时，菩萨如天王受天女之群所围绕，为美饰之舞姬所包围，不交男子，奏乐为乐</a:t>
            </a:r>
            <a:endParaRPr lang="en-US" altLang="zh-CN" sz="2000" dirty="0"/>
          </a:p>
          <a:p>
            <a:r>
              <a:rPr lang="zh-CN" altLang="en-US" sz="2000" dirty="0"/>
              <a:t>四门出游：菩萨见天神所化之老</a:t>
            </a:r>
            <a:r>
              <a:rPr lang="en-US" altLang="zh-CN" sz="2000" dirty="0"/>
              <a:t>/</a:t>
            </a:r>
            <a:r>
              <a:rPr lang="zh-CN" altLang="en-US" sz="2000" dirty="0"/>
              <a:t>病</a:t>
            </a:r>
            <a:r>
              <a:rPr lang="en-US" altLang="zh-CN" sz="2000" dirty="0"/>
              <a:t>/</a:t>
            </a:r>
            <a:r>
              <a:rPr lang="zh-CN" altLang="en-US" sz="2000" dirty="0"/>
              <a:t>死</a:t>
            </a:r>
            <a:r>
              <a:rPr lang="en-US" altLang="zh-CN" sz="2000" dirty="0"/>
              <a:t>/</a:t>
            </a:r>
            <a:r>
              <a:rPr lang="zh-CN" altLang="en-US" sz="2000" dirty="0"/>
              <a:t>沙门</a:t>
            </a:r>
            <a:endParaRPr lang="en-US" altLang="zh-CN" sz="2000" dirty="0"/>
          </a:p>
          <a:p>
            <a:r>
              <a:rPr lang="zh-CN" altLang="en-US" sz="2000" dirty="0"/>
              <a:t>王妃</a:t>
            </a:r>
            <a:r>
              <a:rPr lang="zh-CN" altLang="en-US" sz="2000" u="sng" dirty="0"/>
              <a:t>耶输陀罗</a:t>
            </a:r>
            <a:r>
              <a:rPr lang="zh-CN" altLang="en-US" sz="2000" dirty="0"/>
              <a:t>、儿子</a:t>
            </a:r>
            <a:r>
              <a:rPr lang="zh-CN" altLang="en-US" sz="2000" u="sng" dirty="0"/>
              <a:t>罗睺罗</a:t>
            </a:r>
            <a:endParaRPr lang="en-US" altLang="zh-CN" sz="2000" u="sng" dirty="0"/>
          </a:p>
          <a:p>
            <a:pPr lvl="1"/>
            <a:r>
              <a:rPr lang="zh-CN" altLang="en-US" sz="1800" dirty="0"/>
              <a:t>菩萨闻之曰：“邪障罗睺罗出，为我之系缚。”</a:t>
            </a:r>
            <a:endParaRPr lang="en-US" altLang="zh-CN" sz="1800" dirty="0"/>
          </a:p>
          <a:p>
            <a:r>
              <a:rPr lang="zh-CN" altLang="en-US" sz="2000" dirty="0"/>
              <a:t>出家为沙门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“罗睺罗王子生将七日”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C9CA623-E438-4218-809C-BBCEA63C9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108" y="2048971"/>
            <a:ext cx="4684523" cy="3507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E0EF256-BF75-41F0-8F4F-8BFBA6167F61}"/>
              </a:ext>
            </a:extLst>
          </p:cNvPr>
          <p:cNvSpPr/>
          <p:nvPr/>
        </p:nvSpPr>
        <p:spPr>
          <a:xfrm>
            <a:off x="8393031" y="5740733"/>
            <a:ext cx="1882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蓝毗尼僧院遗址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978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BF956-ADDC-48F8-A858-5C59E6A5A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奥义书 </a:t>
            </a:r>
            <a:r>
              <a:rPr lang="en-US" altLang="zh-CN" dirty="0"/>
              <a:t>vs </a:t>
            </a:r>
            <a:r>
              <a:rPr lang="zh-CN" altLang="en-US" dirty="0"/>
              <a:t>沙门果经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FA5638-AE12-4046-910E-4573A4730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—— </a:t>
            </a:r>
            <a:r>
              <a:rPr lang="zh-CN" altLang="en-US" dirty="0"/>
              <a:t>从吠檀多到原始佛教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vhaktyr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/6/9</a:t>
            </a:r>
          </a:p>
        </p:txBody>
      </p:sp>
    </p:spTree>
    <p:extLst>
      <p:ext uri="{BB962C8B-B14F-4D97-AF65-F5344CB8AC3E}">
        <p14:creationId xmlns:p14="http://schemas.microsoft.com/office/powerpoint/2010/main" val="2482476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8C239-CF38-446B-955C-263448F4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求道者悉达多</a:t>
            </a:r>
            <a:r>
              <a:rPr lang="en-US" altLang="ja-JP" dirty="0" err="1"/>
              <a:t>Siddhārtha</a:t>
            </a:r>
            <a:endParaRPr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C2D7D-F1F8-4CAE-9D44-1E15A0A1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9740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行经阿奴夷之庵婆树林，入王舍城</a:t>
            </a:r>
            <a:endParaRPr lang="en-US" altLang="zh-CN" sz="2000" dirty="0"/>
          </a:p>
          <a:p>
            <a:r>
              <a:rPr lang="zh-CN" altLang="en-US" sz="2000" dirty="0"/>
              <a:t>两仙人：访</a:t>
            </a:r>
            <a:r>
              <a:rPr lang="zh-CN" altLang="en-US" sz="2000" u="sng" dirty="0"/>
              <a:t>阿罗逻迦兰</a:t>
            </a:r>
            <a:r>
              <a:rPr lang="zh-CN" altLang="en-US" sz="2000" dirty="0"/>
              <a:t>与</a:t>
            </a:r>
            <a:r>
              <a:rPr lang="zh-CN" altLang="en-US" sz="2000" u="sng" dirty="0"/>
              <a:t>优陀罗罗摩子</a:t>
            </a:r>
            <a:endParaRPr lang="en-US" altLang="zh-CN" sz="2000" dirty="0"/>
          </a:p>
          <a:p>
            <a:pPr lvl="1"/>
            <a:r>
              <a:rPr lang="zh-CN" altLang="en-US" sz="1800" dirty="0"/>
              <a:t>禅修无所有处与非想非非想处；“此非菩提之道”</a:t>
            </a:r>
            <a:endParaRPr lang="en-US" altLang="zh-CN" sz="1800" dirty="0"/>
          </a:p>
          <a:p>
            <a:r>
              <a:rPr lang="zh-CN" altLang="en-US" sz="2000" dirty="0"/>
              <a:t>五行者：路遇</a:t>
            </a:r>
            <a:r>
              <a:rPr lang="zh-CN" altLang="en-US" sz="2000" u="sng" dirty="0"/>
              <a:t>憍陈如</a:t>
            </a:r>
            <a:r>
              <a:rPr lang="zh-CN" altLang="en-US" sz="2000" dirty="0"/>
              <a:t>等五出家者，共精进</a:t>
            </a:r>
            <a:endParaRPr lang="en-US" altLang="zh-CN" sz="2000" dirty="0"/>
          </a:p>
          <a:p>
            <a:pPr lvl="1"/>
            <a:r>
              <a:rPr lang="zh-CN" altLang="en-US" sz="1800" dirty="0"/>
              <a:t>六年</a:t>
            </a:r>
            <a:r>
              <a:rPr lang="zh-CN" altLang="en-US" sz="1800" dirty="0">
                <a:solidFill>
                  <a:srgbClr val="FF0000"/>
                </a:solidFill>
              </a:rPr>
              <a:t>苦行</a:t>
            </a:r>
            <a:r>
              <a:rPr lang="zh-CN" altLang="en-US" sz="1800" dirty="0"/>
              <a:t>，绝食、观断息禅； “此苦行非菩提之道”</a:t>
            </a:r>
            <a:endParaRPr lang="en-US" altLang="zh-CN" sz="1800" dirty="0"/>
          </a:p>
          <a:p>
            <a:r>
              <a:rPr lang="zh-CN" altLang="en-US" sz="2000" dirty="0"/>
              <a:t>榕树下受乳糜供养而活转，尼连禅河沐浴、沙罗树林中菩提树下成道</a:t>
            </a:r>
            <a:endParaRPr lang="en-US" altLang="zh-CN" sz="2000" dirty="0"/>
          </a:p>
          <a:p>
            <a:pPr lvl="1"/>
            <a:r>
              <a:rPr lang="zh-CN" altLang="en-US" sz="1800" dirty="0"/>
              <a:t>“假令我之皮肤筋骨、全身血肉干枯，我如不成正觉，誓不解此踟趺之坐！”</a:t>
            </a:r>
            <a:endParaRPr lang="en-US" altLang="zh-CN" sz="1800" dirty="0"/>
          </a:p>
          <a:p>
            <a:pPr lvl="1"/>
            <a:r>
              <a:rPr lang="zh-CN" altLang="en-US" sz="1800" dirty="0"/>
              <a:t>彼于初夜获宿住智，中夜清净天眼，后夜为缘起观。当菩萨思量十二句缘起之样式、前后及顺逆时，一万世界之海端起十二遍震动</a:t>
            </a:r>
            <a:endParaRPr lang="en-US" altLang="zh-CN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2CFF70-5BD4-4AD5-BFE8-0F740EBC1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35" y="1938127"/>
            <a:ext cx="4644887" cy="3483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33A1CD-B66F-40E3-B251-B0807E272D2F}"/>
              </a:ext>
            </a:extLst>
          </p:cNvPr>
          <p:cNvSpPr/>
          <p:nvPr/>
        </p:nvSpPr>
        <p:spPr>
          <a:xfrm>
            <a:off x="8673910" y="559965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王舍城外鹫峰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76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8C239-CF38-446B-955C-263448F4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转轮王佛陀</a:t>
            </a:r>
            <a:r>
              <a:rPr lang="en-US" altLang="zh-CN" dirty="0"/>
              <a:t>Budda</a:t>
            </a:r>
            <a:endParaRPr kumimoji="1"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C2D7D-F1F8-4CAE-9D44-1E15A0A1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2965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初转法轮：</a:t>
            </a:r>
            <a:r>
              <a:rPr lang="zh-CN" altLang="en-US" sz="2000" dirty="0"/>
              <a:t>波罗奈之鹿野苑</a:t>
            </a:r>
            <a:endParaRPr kumimoji="1" lang="en-US" altLang="zh-CN" sz="2000" dirty="0"/>
          </a:p>
          <a:p>
            <a:pPr lvl="1"/>
            <a:r>
              <a:rPr lang="zh-CN" altLang="en-US" sz="1800" dirty="0"/>
              <a:t>为</a:t>
            </a:r>
            <a:r>
              <a:rPr lang="zh-CN" altLang="en-US" sz="1800" u="sng" dirty="0"/>
              <a:t>憍陈如</a:t>
            </a:r>
            <a:r>
              <a:rPr lang="zh-CN" altLang="en-US" sz="1800" dirty="0"/>
              <a:t>等五出家者说</a:t>
            </a:r>
            <a:r>
              <a:rPr lang="zh-CN" altLang="en-US" sz="1800" dirty="0">
                <a:solidFill>
                  <a:srgbClr val="FF0000"/>
                </a:solidFill>
              </a:rPr>
              <a:t>中道</a:t>
            </a:r>
            <a:r>
              <a:rPr lang="en-US" altLang="zh-CN" sz="1800" dirty="0">
                <a:solidFill>
                  <a:srgbClr val="FF0000"/>
                </a:solidFill>
              </a:rPr>
              <a:t>-</a:t>
            </a:r>
            <a:r>
              <a:rPr lang="zh-CN" altLang="en-US" sz="1800" dirty="0">
                <a:solidFill>
                  <a:srgbClr val="FF0000"/>
                </a:solidFill>
              </a:rPr>
              <a:t>缘起</a:t>
            </a:r>
            <a:r>
              <a:rPr lang="zh-CN" altLang="en-US" sz="1800" dirty="0"/>
              <a:t>，入预流果</a:t>
            </a:r>
            <a:endParaRPr lang="en-US" altLang="zh-CN" sz="1800" dirty="0"/>
          </a:p>
          <a:p>
            <a:pPr lvl="1"/>
            <a:r>
              <a:rPr lang="zh-CN" altLang="en-US" sz="1800" dirty="0"/>
              <a:t>再集结说</a:t>
            </a:r>
            <a:r>
              <a:rPr lang="zh-CN" altLang="en-US" sz="1800" dirty="0">
                <a:solidFill>
                  <a:srgbClr val="FF0000"/>
                </a:solidFill>
              </a:rPr>
              <a:t>无我相经</a:t>
            </a:r>
            <a:r>
              <a:rPr lang="zh-CN" altLang="en-US" sz="1800" dirty="0"/>
              <a:t>，皆入阿罗汉果</a:t>
            </a:r>
            <a:endParaRPr lang="en-US" altLang="ja-JP" sz="1800" dirty="0"/>
          </a:p>
          <a:p>
            <a:r>
              <a:rPr kumimoji="1" lang="zh-CN" altLang="en-US" sz="2000" dirty="0"/>
              <a:t>净饭王召归，默然不应</a:t>
            </a:r>
            <a:endParaRPr kumimoji="1" lang="en-US" altLang="zh-CN" sz="2000" dirty="0"/>
          </a:p>
          <a:p>
            <a:pPr lvl="1"/>
            <a:r>
              <a:rPr lang="zh-CN" altLang="en-US" sz="1800" dirty="0"/>
              <a:t>直到</a:t>
            </a:r>
            <a:r>
              <a:rPr lang="zh-CN" altLang="en-US" sz="1800" u="sng" dirty="0"/>
              <a:t>迦留陀夷</a:t>
            </a:r>
            <a:r>
              <a:rPr lang="zh-CN" altLang="en-US" sz="1800" dirty="0"/>
              <a:t>长老劝其返里探亲</a:t>
            </a:r>
            <a:endParaRPr lang="en-US" altLang="zh-CN" sz="1800" dirty="0"/>
          </a:p>
          <a:p>
            <a:pPr lvl="1"/>
            <a:r>
              <a:rPr lang="zh-CN" altLang="en-US" sz="1800" dirty="0"/>
              <a:t>净饭王获不还果；</a:t>
            </a:r>
            <a:r>
              <a:rPr kumimoji="1" lang="zh-CN" altLang="en-US" sz="1800" u="sng" dirty="0"/>
              <a:t>难陀</a:t>
            </a:r>
            <a:r>
              <a:rPr kumimoji="1" lang="zh-CN" altLang="en-US" sz="1800" dirty="0"/>
              <a:t>、</a:t>
            </a:r>
            <a:r>
              <a:rPr kumimoji="1" lang="zh-CN" altLang="en-US" sz="1800" u="sng" dirty="0"/>
              <a:t>罗睺罗</a:t>
            </a:r>
            <a:r>
              <a:rPr kumimoji="1" lang="zh-CN" altLang="en-US" sz="1800" dirty="0"/>
              <a:t>出家</a:t>
            </a:r>
            <a:endParaRPr kumimoji="1" lang="en-US" altLang="zh-CN" sz="1800" dirty="0"/>
          </a:p>
          <a:p>
            <a:pPr lvl="1"/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</a:rPr>
              <a:t>释迦牟尼</a:t>
            </a:r>
            <a:r>
              <a:rPr lang="en-US" altLang="zh-CN" sz="1800" dirty="0" err="1">
                <a:solidFill>
                  <a:schemeClr val="bg1">
                    <a:lumMod val="50000"/>
                  </a:schemeClr>
                </a:solidFill>
              </a:rPr>
              <a:t>Śākya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  <a:t>-muni</a:t>
            </a:r>
          </a:p>
          <a:p>
            <a:r>
              <a:rPr lang="zh-CN" altLang="en-US" sz="2000" u="sng" dirty="0"/>
              <a:t>给孤独</a:t>
            </a:r>
            <a:r>
              <a:rPr lang="zh-CN" altLang="en-US" sz="2000" dirty="0"/>
              <a:t>长老建赠舍卫城外之祇园精舍</a:t>
            </a:r>
            <a:endParaRPr lang="en-US" altLang="ja-JP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F371E8-616E-487D-A74E-180E2E984D9A}"/>
              </a:ext>
            </a:extLst>
          </p:cNvPr>
          <p:cNvSpPr/>
          <p:nvPr/>
        </p:nvSpPr>
        <p:spPr>
          <a:xfrm>
            <a:off x="8292908" y="55883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祇园精舍遗址</a:t>
            </a:r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EA440DD-0D53-417A-934D-6971AE85D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9" y="1825625"/>
            <a:ext cx="4744279" cy="3558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6661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08D0C-65D5-440B-9E7A-B2A973ED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*与毗琉璃王之因缘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A83C3C-3DA8-4E27-8FBB-A83E2985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37243" cy="435133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拘萨罗王</a:t>
            </a:r>
            <a:r>
              <a:rPr lang="zh-CN" altLang="en-US" sz="2000" u="sng" dirty="0"/>
              <a:t>波斯匿</a:t>
            </a:r>
            <a:r>
              <a:rPr lang="zh-CN" altLang="en-US" sz="2000" dirty="0"/>
              <a:t>遣使者赴迦毗罗城，望联姻</a:t>
            </a:r>
            <a:endParaRPr lang="en-US" altLang="zh-CN" sz="2000" dirty="0"/>
          </a:p>
          <a:p>
            <a:pPr lvl="1"/>
            <a:r>
              <a:rPr lang="en-US" altLang="zh-CN" sz="1800" dirty="0"/>
              <a:t>“</a:t>
            </a:r>
            <a:r>
              <a:rPr lang="zh-CN" altLang="en-US" sz="1800" dirty="0"/>
              <a:t>若不与女，必有大报复；若与之，实将灭我等之族统</a:t>
            </a:r>
            <a:r>
              <a:rPr lang="en-US" altLang="zh-CN" sz="1800" dirty="0"/>
              <a:t>”</a:t>
            </a:r>
          </a:p>
          <a:p>
            <a:pPr lvl="1"/>
            <a:r>
              <a:rPr lang="zh-CN" altLang="en-US" sz="1800" u="sng" dirty="0"/>
              <a:t>摩诃那摩</a:t>
            </a:r>
            <a:r>
              <a:rPr lang="zh-CN" altLang="en-US" sz="1800" dirty="0"/>
              <a:t>出计，送予</a:t>
            </a:r>
            <a:r>
              <a:rPr lang="zh-CN" altLang="en-US" sz="1800" u="sng" dirty="0"/>
              <a:t>竭门多</a:t>
            </a:r>
            <a:r>
              <a:rPr lang="zh-CN" altLang="en-US" sz="1800" dirty="0"/>
              <a:t>下婢之女</a:t>
            </a:r>
            <a:r>
              <a:rPr lang="zh-CN" altLang="en-US" sz="1800" u="sng" dirty="0"/>
              <a:t>禹翅刹那</a:t>
            </a:r>
            <a:r>
              <a:rPr lang="zh-CN" altLang="en-US" sz="1800" dirty="0"/>
              <a:t>、告为刹帝利之女</a:t>
            </a:r>
            <a:endParaRPr lang="en-US" altLang="zh-CN" sz="1800" dirty="0"/>
          </a:p>
          <a:p>
            <a:pPr lvl="1"/>
            <a:r>
              <a:rPr kumimoji="1" lang="zh-CN" altLang="en-US" sz="1800" dirty="0"/>
              <a:t>波斯匿甚喜宠爱，遂诞下太子</a:t>
            </a:r>
            <a:r>
              <a:rPr kumimoji="1" lang="zh-CN" altLang="en-US" sz="1800" u="sng" dirty="0"/>
              <a:t>毗琉璃</a:t>
            </a:r>
            <a:endParaRPr kumimoji="1" lang="en-US" altLang="zh-CN" sz="1800" u="sng" dirty="0"/>
          </a:p>
          <a:p>
            <a:r>
              <a:rPr lang="zh-CN" altLang="en-US" sz="2000" dirty="0"/>
              <a:t>彼十六岁时，云：“我欲往与祖父相会。”</a:t>
            </a:r>
            <a:endParaRPr lang="en-US" altLang="zh-CN" sz="2000" dirty="0"/>
          </a:p>
          <a:p>
            <a:pPr lvl="1"/>
            <a:r>
              <a:rPr kumimoji="1" lang="zh-CN" altLang="en-US" sz="1800" dirty="0"/>
              <a:t>毗琉璃</a:t>
            </a:r>
            <a:r>
              <a:rPr lang="zh-CN" altLang="en-US" sz="1800" dirty="0"/>
              <a:t>赴迦毗罗城认亲；</a:t>
            </a:r>
            <a:r>
              <a:rPr kumimoji="1" lang="zh-CN" altLang="en-US" sz="1800" dirty="0"/>
              <a:t>但某</a:t>
            </a:r>
            <a:r>
              <a:rPr lang="zh-CN" altLang="en-US" sz="1800" dirty="0"/>
              <a:t>下婢不慎暴露了秘密，被某士兵听闻、骚动以至闻于毗琉璃之耳</a:t>
            </a:r>
            <a:endParaRPr lang="en-US" altLang="zh-CN" sz="1800" dirty="0"/>
          </a:p>
          <a:p>
            <a:pPr lvl="1"/>
            <a:r>
              <a:rPr lang="zh-CN" altLang="en-US" sz="1800" dirty="0"/>
              <a:t>“甚善！此奴等以牛乳与水净洗予所坐之椅，当予即王位之晓，立即取此奴等喉管之血，以洗净予所坐之椅。”</a:t>
            </a:r>
            <a:endParaRPr lang="en-US" altLang="zh-CN" sz="1800" dirty="0"/>
          </a:p>
          <a:p>
            <a:r>
              <a:rPr lang="zh-CN" altLang="en-US" sz="2000" dirty="0"/>
              <a:t>毗琉璃王得王位后，忆起复骤之事</a:t>
            </a:r>
            <a:endParaRPr lang="en-US" altLang="zh-CN" sz="2000" dirty="0"/>
          </a:p>
          <a:p>
            <a:pPr lvl="1"/>
            <a:r>
              <a:rPr lang="zh-CN" altLang="en-US" sz="1800" dirty="0"/>
              <a:t>彼云：“誓将</a:t>
            </a:r>
            <a:r>
              <a:rPr lang="zh-CN" altLang="en-US" sz="1800" u="sng" dirty="0"/>
              <a:t>释迦</a:t>
            </a:r>
            <a:r>
              <a:rPr lang="zh-CN" altLang="en-US" sz="1800" dirty="0"/>
              <a:t>之族人全部虐杀。”</a:t>
            </a:r>
            <a:endParaRPr lang="en-US" altLang="zh-CN" sz="1800" dirty="0"/>
          </a:p>
          <a:p>
            <a:pPr lvl="1"/>
            <a:r>
              <a:rPr lang="zh-CN" altLang="en-US" sz="1800" dirty="0"/>
              <a:t>于是，毗琉璃王将</a:t>
            </a:r>
            <a:r>
              <a:rPr lang="zh-CN" altLang="en-US" sz="1800" dirty="0">
                <a:solidFill>
                  <a:srgbClr val="FF0000"/>
                </a:solidFill>
              </a:rPr>
              <a:t>释迦族自乳儿以下全部虐杀</a:t>
            </a:r>
            <a:r>
              <a:rPr lang="zh-CN" altLang="en-US" sz="1800" dirty="0"/>
              <a:t>，以彼等之喉血洗净其所坐之腰椅而归</a:t>
            </a:r>
            <a:endParaRPr kumimoji="1" lang="ja-JP" altLang="en-US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46FDE84-158A-451A-A38D-A9E37D634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3" t="-1356" r="5732" b="1474"/>
          <a:stretch/>
        </p:blipFill>
        <p:spPr>
          <a:xfrm>
            <a:off x="7553339" y="2300265"/>
            <a:ext cx="4294106" cy="3086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1498960-6592-4DBD-90F9-D7BE3EA6E8F7}"/>
              </a:ext>
            </a:extLst>
          </p:cNvPr>
          <p:cNvSpPr/>
          <p:nvPr/>
        </p:nvSpPr>
        <p:spPr>
          <a:xfrm>
            <a:off x="8910083" y="5597435"/>
            <a:ext cx="1580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佛陀</a:t>
            </a:r>
            <a:r>
              <a:rPr lang="en-US" altLang="zh-CN" dirty="0"/>
              <a:t>》</a:t>
            </a:r>
            <a:r>
              <a:rPr lang="zh-CN" altLang="en-US" dirty="0"/>
              <a:t>剧照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388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C8C239-CF38-446B-955C-263448F4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*耆那大雄</a:t>
            </a:r>
            <a:r>
              <a:rPr lang="en-US" altLang="zh-CN" sz="3600" dirty="0" err="1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ja-JP" sz="3600" dirty="0" err="1">
                <a:solidFill>
                  <a:schemeClr val="bg1">
                    <a:lumMod val="50000"/>
                  </a:schemeClr>
                </a:solidFill>
              </a:rPr>
              <a:t>ahavira</a:t>
            </a:r>
            <a:endParaRPr lang="ja-JP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AC2D7D-F1F8-4CAE-9D44-1E15A0A1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u="sng" dirty="0"/>
              <a:t>筏陀摩那</a:t>
            </a:r>
            <a:r>
              <a:rPr lang="en-US" altLang="ja-JP" dirty="0" err="1"/>
              <a:t>Vardhamana</a:t>
            </a:r>
            <a:endParaRPr lang="en-US" altLang="ja-JP" dirty="0"/>
          </a:p>
          <a:p>
            <a:pPr lvl="1"/>
            <a:r>
              <a:rPr lang="zh-CN" altLang="en-US" dirty="0"/>
              <a:t>酋长次子，奢侈豪华环境中成长，</a:t>
            </a:r>
            <a:r>
              <a:rPr lang="en-US" altLang="zh-CN" dirty="0"/>
              <a:t>30</a:t>
            </a:r>
            <a:r>
              <a:rPr lang="zh-CN" altLang="en-US" dirty="0"/>
              <a:t>岁毅然出家求道</a:t>
            </a:r>
            <a:endParaRPr lang="en-US" altLang="zh-CN" dirty="0"/>
          </a:p>
          <a:p>
            <a:pPr lvl="1"/>
            <a:r>
              <a:rPr lang="zh-CN" altLang="en-US" dirty="0"/>
              <a:t>经</a:t>
            </a:r>
            <a:r>
              <a:rPr lang="en-US" altLang="zh-CN" dirty="0"/>
              <a:t>12</a:t>
            </a:r>
            <a:r>
              <a:rPr lang="zh-CN" altLang="en-US" dirty="0"/>
              <a:t>年苦行证悟，传道</a:t>
            </a:r>
            <a:r>
              <a:rPr lang="en-US" altLang="zh-CN" dirty="0"/>
              <a:t>30</a:t>
            </a:r>
            <a:r>
              <a:rPr lang="zh-CN" altLang="en-US" dirty="0"/>
              <a:t>年</a:t>
            </a:r>
            <a:endParaRPr lang="en-US" altLang="zh-CN" dirty="0"/>
          </a:p>
          <a:p>
            <a:r>
              <a:rPr lang="zh-CN" altLang="en-US" dirty="0"/>
              <a:t>七谛：</a:t>
            </a:r>
            <a:endParaRPr lang="en-US" altLang="zh-CN" dirty="0"/>
          </a:p>
          <a:p>
            <a:pPr lvl="1"/>
            <a:r>
              <a:rPr lang="zh-CN" altLang="en-US" dirty="0"/>
              <a:t>命、非命：宇宙永恒、因缘和合、灵魂转生</a:t>
            </a:r>
            <a:endParaRPr lang="en-US" altLang="zh-CN" dirty="0"/>
          </a:p>
          <a:p>
            <a:pPr lvl="1"/>
            <a:r>
              <a:rPr lang="zh-CN" altLang="en-US" dirty="0"/>
              <a:t>漏入、系缚：灵魂本净、积业成罪</a:t>
            </a:r>
            <a:endParaRPr lang="en-US" altLang="zh-CN" dirty="0"/>
          </a:p>
          <a:p>
            <a:pPr lvl="1"/>
            <a:r>
              <a:rPr lang="zh-CN" altLang="en-US" dirty="0"/>
              <a:t>制御</a:t>
            </a:r>
            <a:endParaRPr lang="en-US" altLang="zh-CN" dirty="0"/>
          </a:p>
          <a:p>
            <a:pPr lvl="2"/>
            <a:r>
              <a:rPr lang="zh-CN" altLang="en-US" dirty="0"/>
              <a:t>三宝：正信、正知、正行</a:t>
            </a:r>
            <a:endParaRPr lang="en-US" altLang="zh-CN" dirty="0"/>
          </a:p>
          <a:p>
            <a:pPr lvl="2"/>
            <a:r>
              <a:rPr lang="zh-CN" altLang="en-US" dirty="0"/>
              <a:t>五戒：不伤生</a:t>
            </a:r>
            <a:r>
              <a:rPr lang="en-US" altLang="zh-CN" dirty="0"/>
              <a:t>/</a:t>
            </a:r>
            <a:r>
              <a:rPr lang="zh-CN" altLang="en-US" dirty="0"/>
              <a:t>非暴力、不诳语、不偷盗、不奸淫、不贪财</a:t>
            </a:r>
            <a:endParaRPr lang="ja-JP" altLang="en-US" dirty="0"/>
          </a:p>
          <a:p>
            <a:pPr lvl="1"/>
            <a:r>
              <a:rPr lang="zh-CN" altLang="en-US" dirty="0"/>
              <a:t>寂静、解脱：苦行</a:t>
            </a:r>
            <a:endParaRPr lang="en-US" altLang="zh-CN" dirty="0"/>
          </a:p>
          <a:p>
            <a:r>
              <a:rPr lang="zh-CN" altLang="en-US" dirty="0"/>
              <a:t>不敬神，反种姓，反杀生献祭，人人均可得道，不歧视妇女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9674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B99D2-9700-482C-B693-0BC8CDE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根本</a:t>
            </a:r>
            <a:r>
              <a:rPr kumimoji="1" lang="zh-CN" altLang="en-US" dirty="0"/>
              <a:t>佛教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8AD90F-98B4-45A0-B3F7-5E2459DD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五蕴：色、受、想、行、识</a:t>
            </a:r>
            <a:endParaRPr kumimoji="1"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十二因缘</a:t>
            </a:r>
            <a:r>
              <a:rPr lang="en-US" altLang="zh-CN" sz="1900" dirty="0">
                <a:solidFill>
                  <a:schemeClr val="bg1">
                    <a:lumMod val="50000"/>
                  </a:schemeClr>
                </a:solidFill>
              </a:rPr>
              <a:t>|</a:t>
            </a:r>
            <a:r>
              <a:rPr lang="zh-CN" altLang="en-US" sz="1900" dirty="0">
                <a:solidFill>
                  <a:schemeClr val="bg1">
                    <a:lumMod val="50000"/>
                  </a:schemeClr>
                </a:solidFill>
              </a:rPr>
              <a:t>业感缘起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685800" lvl="3">
              <a:spcBef>
                <a:spcPts val="1000"/>
              </a:spcBef>
            </a:pPr>
            <a:r>
              <a:rPr lang="zh-CN" altLang="en-US" sz="2800" dirty="0"/>
              <a:t>无明、行、识、名色、六入、触</a:t>
            </a:r>
            <a:endParaRPr lang="en-US" altLang="zh-CN" sz="2800" dirty="0"/>
          </a:p>
          <a:p>
            <a:pPr marL="685800" lvl="3">
              <a:spcBef>
                <a:spcPts val="1000"/>
              </a:spcBef>
            </a:pPr>
            <a:r>
              <a:rPr lang="zh-CN" altLang="en-US" sz="2800" dirty="0"/>
              <a:t>受、爱、取、有；生、老死</a:t>
            </a:r>
            <a:endParaRPr lang="en-US" altLang="zh-CN" sz="2800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四圣谛</a:t>
            </a:r>
            <a:r>
              <a:rPr kumimoji="1" lang="zh-CN" altLang="en-US" dirty="0"/>
              <a:t>：苦、集、灭、道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四念处：身、受、心、法</a:t>
            </a:r>
            <a:endParaRPr kumimoji="1"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八正道</a:t>
            </a:r>
            <a:r>
              <a:rPr lang="zh-CN" altLang="en-US" dirty="0"/>
              <a:t>：正见、正思维、正语、正业、正命、正精进、正念、正定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三法印：诸行无常、诸法无我、涅槃寂静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3DC0C9D-9916-44F5-B1FA-1A53EEDE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28" y="866236"/>
            <a:ext cx="3983472" cy="2867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3816D50-611D-48CE-9CA2-AA4219689AD9}"/>
              </a:ext>
            </a:extLst>
          </p:cNvPr>
          <p:cNvSpPr/>
          <p:nvPr/>
        </p:nvSpPr>
        <p:spPr>
          <a:xfrm>
            <a:off x="8207688" y="3868560"/>
            <a:ext cx="2132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大足石刻</a:t>
            </a:r>
            <a:r>
              <a:rPr lang="en-US" altLang="zh-CN" dirty="0"/>
              <a:t>-</a:t>
            </a:r>
            <a:r>
              <a:rPr lang="zh-CN" altLang="en-US" dirty="0"/>
              <a:t>六道轮回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5662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193C27-9175-4688-AAE0-64DB0C92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长部</a:t>
            </a:r>
            <a:r>
              <a:rPr kumimoji="1" lang="en-US" altLang="zh-CN" dirty="0"/>
              <a:t>34</a:t>
            </a:r>
            <a:r>
              <a:rPr kumimoji="1" lang="zh-CN" altLang="en-US" dirty="0"/>
              <a:t>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D23A7D-8F7C-4E6A-A6A1-F9885E6C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numCol="4" spcCol="72000">
            <a:normAutofit fontScale="92500" lnSpcReduction="10000"/>
          </a:bodyPr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梵网经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沙门果经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阿摩昼经</a:t>
            </a:r>
            <a:endParaRPr lang="en-US" altLang="zh-CN" dirty="0"/>
          </a:p>
          <a:p>
            <a:pPr lvl="0"/>
            <a:r>
              <a:rPr lang="zh-CN" altLang="en-US" dirty="0"/>
              <a:t>种德经本经</a:t>
            </a:r>
            <a:endParaRPr lang="en-US" altLang="zh-CN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究罗檀头经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摩诃梨经</a:t>
            </a:r>
            <a:endParaRPr lang="en-US" altLang="zh-CN" dirty="0"/>
          </a:p>
          <a:p>
            <a:pPr lvl="0"/>
            <a:r>
              <a:rPr lang="zh-CN" altLang="en-US" dirty="0"/>
              <a:t>阇利经</a:t>
            </a:r>
            <a:endParaRPr lang="en-US" altLang="zh-CN" dirty="0"/>
          </a:p>
          <a:p>
            <a:pPr lvl="0"/>
            <a:r>
              <a:rPr lang="zh-CN" altLang="en-US" dirty="0"/>
              <a:t>迦叶狮子吼经</a:t>
            </a:r>
          </a:p>
          <a:p>
            <a:pPr lvl="0"/>
            <a:r>
              <a:rPr lang="zh-CN" altLang="en-US" dirty="0"/>
              <a:t>布吒婆楼经</a:t>
            </a:r>
            <a:endParaRPr lang="en-US" altLang="zh-CN" dirty="0"/>
          </a:p>
          <a:p>
            <a:pPr lvl="0"/>
            <a:r>
              <a:rPr lang="zh-CN" altLang="en-US" dirty="0"/>
              <a:t>须婆经</a:t>
            </a:r>
          </a:p>
          <a:p>
            <a:pPr lvl="0"/>
            <a:r>
              <a:rPr lang="zh-CN" altLang="en-US" dirty="0"/>
              <a:t>坚固经</a:t>
            </a:r>
          </a:p>
          <a:p>
            <a:pPr lvl="0"/>
            <a:r>
              <a:rPr lang="zh-CN" altLang="en-US" dirty="0"/>
              <a:t>露遮经</a:t>
            </a: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三明经</a:t>
            </a:r>
          </a:p>
          <a:p>
            <a:pPr lvl="0"/>
            <a:r>
              <a:rPr lang="zh-CN" altLang="en-US" dirty="0"/>
              <a:t>大本经</a:t>
            </a: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大缘经</a:t>
            </a:r>
          </a:p>
          <a:p>
            <a:pPr lvl="0"/>
            <a:r>
              <a:rPr lang="zh-CN" altLang="en-US" dirty="0">
                <a:solidFill>
                  <a:srgbClr val="00B0F0"/>
                </a:solidFill>
              </a:rPr>
              <a:t>大般涅盘经</a:t>
            </a:r>
            <a:endParaRPr lang="zh-CN" altLang="en-US" b="1" dirty="0">
              <a:solidFill>
                <a:srgbClr val="00B0F0"/>
              </a:solidFill>
            </a:endParaRPr>
          </a:p>
          <a:p>
            <a:pPr lvl="0"/>
            <a:r>
              <a:rPr lang="zh-CN" altLang="en-US" dirty="0"/>
              <a:t>大善见王经</a:t>
            </a:r>
            <a:endParaRPr lang="zh-CN" altLang="en-US" b="1" dirty="0"/>
          </a:p>
          <a:p>
            <a:pPr lvl="0"/>
            <a:r>
              <a:rPr lang="zh-CN" altLang="en-US" dirty="0"/>
              <a:t>阇尼沙经</a:t>
            </a:r>
            <a:endParaRPr lang="zh-CN" altLang="en-US" b="1" dirty="0"/>
          </a:p>
          <a:p>
            <a:pPr lvl="0"/>
            <a:r>
              <a:rPr lang="zh-CN" altLang="en-US" dirty="0"/>
              <a:t>大典尊经</a:t>
            </a:r>
            <a:endParaRPr lang="zh-CN" altLang="en-US" b="1" dirty="0"/>
          </a:p>
          <a:p>
            <a:pPr lvl="0"/>
            <a:r>
              <a:rPr lang="zh-CN" altLang="en-US" dirty="0"/>
              <a:t>大会经</a:t>
            </a:r>
            <a:endParaRPr lang="zh-CN" altLang="en-US" b="1" dirty="0"/>
          </a:p>
          <a:p>
            <a:pPr lvl="0"/>
            <a:r>
              <a:rPr lang="zh-CN" altLang="en-US" dirty="0"/>
              <a:t>帝释所问经</a:t>
            </a:r>
            <a:endParaRPr lang="zh-CN" altLang="en-US" b="1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大念处经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弊宿经</a:t>
            </a:r>
            <a:endParaRPr lang="zh-CN" altLang="en-US" b="1" dirty="0"/>
          </a:p>
          <a:p>
            <a:pPr lvl="0"/>
            <a:r>
              <a:rPr lang="zh-CN" altLang="en-US" dirty="0"/>
              <a:t>波梨经</a:t>
            </a:r>
            <a:endParaRPr lang="zh-CN" altLang="en-US" b="1" dirty="0"/>
          </a:p>
          <a:p>
            <a:pPr lvl="0"/>
            <a:r>
              <a:rPr lang="zh-CN" altLang="en-US" dirty="0"/>
              <a:t>优昙婆逻师子吼经</a:t>
            </a:r>
            <a:endParaRPr lang="zh-CN" altLang="en-US" b="1" dirty="0"/>
          </a:p>
          <a:p>
            <a:pPr lvl="0"/>
            <a:r>
              <a:rPr lang="zh-CN" altLang="en-US" dirty="0"/>
              <a:t>转轮圣王师子吼经</a:t>
            </a:r>
            <a:endParaRPr lang="zh-CN" altLang="en-US" b="1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起世因本经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自欢喜经</a:t>
            </a:r>
            <a:endParaRPr lang="zh-CN" altLang="en-US" b="1" dirty="0"/>
          </a:p>
          <a:p>
            <a:pPr lvl="0"/>
            <a:r>
              <a:rPr lang="zh-CN" altLang="en-US" dirty="0"/>
              <a:t>清静经</a:t>
            </a:r>
            <a:endParaRPr lang="zh-CN" altLang="en-US" b="1" dirty="0"/>
          </a:p>
          <a:p>
            <a:pPr lvl="0"/>
            <a:r>
              <a:rPr lang="zh-CN" altLang="en-US" dirty="0"/>
              <a:t>三十二相经</a:t>
            </a:r>
            <a:endParaRPr lang="zh-CN" altLang="en-US" b="1" dirty="0"/>
          </a:p>
          <a:p>
            <a:pPr lvl="0"/>
            <a:r>
              <a:rPr lang="zh-CN" altLang="en-US" dirty="0"/>
              <a:t>教授尸伽罗越经</a:t>
            </a:r>
            <a:endParaRPr lang="zh-CN" altLang="en-US" b="1" dirty="0"/>
          </a:p>
          <a:p>
            <a:pPr lvl="0"/>
            <a:r>
              <a:rPr lang="zh-CN" altLang="en-US" dirty="0"/>
              <a:t>阿吒曩胝经</a:t>
            </a:r>
            <a:endParaRPr lang="zh-CN" altLang="en-US" b="1" dirty="0"/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等诵经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十上经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96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83A48-DE62-42F3-ACE8-C96EE3FA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一花一世界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DCD5-DE4D-4AC0-99D3-F03389D5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世间集、世间灭、世间灭道</a:t>
            </a:r>
            <a:endParaRPr lang="en-US" altLang="zh-CN" dirty="0"/>
          </a:p>
          <a:p>
            <a:pPr lvl="1"/>
            <a:r>
              <a:rPr lang="zh-CN" altLang="en-US" dirty="0"/>
              <a:t>三明经、种德经本经、起世因本经：婆罗门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究罗檀头经：祭祀</a:t>
            </a:r>
          </a:p>
          <a:p>
            <a:pPr lvl="1"/>
            <a:r>
              <a:rPr lang="zh-CN" altLang="en-US" dirty="0"/>
              <a:t>梵网经、迦叶狮子吼经：邪见与外道</a:t>
            </a:r>
            <a:endParaRPr lang="en-US" altLang="zh-CN" dirty="0"/>
          </a:p>
          <a:p>
            <a:pPr lvl="1"/>
            <a:r>
              <a:rPr lang="zh-CN" altLang="en-US" dirty="0"/>
              <a:t>大缘经：缘起</a:t>
            </a:r>
            <a:endParaRPr lang="en-US" altLang="zh-CN" dirty="0"/>
          </a:p>
          <a:p>
            <a:pPr lvl="1"/>
            <a:r>
              <a:rPr lang="zh-CN" altLang="en-US" dirty="0"/>
              <a:t>大念处经：念处</a:t>
            </a:r>
            <a:endParaRPr lang="en-US" altLang="zh-CN" dirty="0"/>
          </a:p>
          <a:p>
            <a:pPr lvl="1"/>
            <a:r>
              <a:rPr lang="zh-CN" altLang="en-US" dirty="0"/>
              <a:t>沙门果经：果位</a:t>
            </a:r>
            <a:endParaRPr lang="en-US" altLang="zh-CN" dirty="0"/>
          </a:p>
          <a:p>
            <a:pPr lvl="1"/>
            <a:r>
              <a:rPr lang="zh-CN" altLang="en-US" dirty="0"/>
              <a:t>等诵经、十上经：佛法教纲</a:t>
            </a:r>
          </a:p>
          <a:p>
            <a:r>
              <a:rPr lang="zh-CN" altLang="en-US" dirty="0"/>
              <a:t>世间灭道迹</a:t>
            </a:r>
            <a:endParaRPr lang="en-US" altLang="zh-CN" dirty="0"/>
          </a:p>
          <a:p>
            <a:pPr lvl="1"/>
            <a:r>
              <a:rPr lang="zh-CN" altLang="en-US" dirty="0"/>
              <a:t>大般涅盘经：至涅槃前游方说法的行路纪实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4463442-0142-41CF-9ED7-B104FC9B6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706" y="3121989"/>
            <a:ext cx="3490633" cy="2359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FFB56E-E6D7-44EF-979F-325FC7C590F6}"/>
              </a:ext>
            </a:extLst>
          </p:cNvPr>
          <p:cNvSpPr/>
          <p:nvPr/>
        </p:nvSpPr>
        <p:spPr>
          <a:xfrm>
            <a:off x="9082638" y="5702517"/>
            <a:ext cx="1330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贝多罗叶经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4843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83A48-DE62-42F3-ACE8-C96EE3FA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DCD5-DE4D-4AC0-99D3-F03389D5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三明经、种德经本经、起世因本经</a:t>
            </a:r>
            <a:endParaRPr lang="zh-CN" altLang="en-US" b="1" dirty="0"/>
          </a:p>
          <a:p>
            <a:pPr lvl="1"/>
            <a:r>
              <a:rPr lang="zh-CN" altLang="ja-JP" dirty="0"/>
              <a:t>三明婆罗门</a:t>
            </a:r>
            <a:r>
              <a:rPr lang="zh-CN" altLang="en-US" dirty="0"/>
              <a:t>亲见梵天否？</a:t>
            </a:r>
            <a:endParaRPr lang="en-US" altLang="zh-CN" dirty="0"/>
          </a:p>
          <a:p>
            <a:pPr lvl="1"/>
            <a:r>
              <a:rPr lang="zh-CN" altLang="ja-JP" dirty="0"/>
              <a:t>婆罗门</a:t>
            </a:r>
            <a:r>
              <a:rPr lang="zh-CN" altLang="en-US" dirty="0"/>
              <a:t>五足：</a:t>
            </a:r>
            <a:r>
              <a:rPr lang="zh-CN" altLang="ja-JP" strike="sngStrike" dirty="0"/>
              <a:t>血统</a:t>
            </a:r>
            <a:r>
              <a:rPr lang="zh-CN" altLang="en-US" dirty="0"/>
              <a:t>、</a:t>
            </a:r>
            <a:r>
              <a:rPr lang="zh-CN" altLang="en-US" strike="sngStrike" dirty="0"/>
              <a:t>咒仪</a:t>
            </a:r>
            <a:r>
              <a:rPr lang="zh-CN" altLang="en-US" dirty="0"/>
              <a:t>、</a:t>
            </a:r>
            <a:r>
              <a:rPr lang="zh-CN" altLang="en-US" strike="sngStrike" dirty="0"/>
              <a:t>容姿</a:t>
            </a:r>
            <a:r>
              <a:rPr lang="zh-CN" altLang="en-US" dirty="0"/>
              <a:t>、修德、学慧</a:t>
            </a:r>
            <a:endParaRPr lang="en-US" altLang="zh-CN" dirty="0"/>
          </a:p>
          <a:p>
            <a:pPr lvl="1"/>
            <a:r>
              <a:rPr lang="zh-CN" altLang="en-US" dirty="0"/>
              <a:t>婆罗门亦可有五盖、无论种姓皆可修证</a:t>
            </a:r>
            <a:r>
              <a:rPr lang="zh-CN" altLang="ja-JP" dirty="0"/>
              <a:t>阿罗汉</a:t>
            </a:r>
            <a:endParaRPr lang="en-US" altLang="zh-CN" dirty="0"/>
          </a:p>
          <a:p>
            <a:r>
              <a:rPr lang="zh-CN" altLang="en-US" dirty="0"/>
              <a:t>究罗檀头经</a:t>
            </a:r>
            <a:endParaRPr lang="en-US" altLang="zh-CN" dirty="0"/>
          </a:p>
          <a:p>
            <a:pPr lvl="1"/>
            <a:r>
              <a:rPr lang="zh-CN" altLang="ja-JP" dirty="0"/>
              <a:t>此牺牲祭中不杀生伤</a:t>
            </a:r>
            <a:r>
              <a:rPr lang="zh-CN" altLang="en-US" dirty="0"/>
              <a:t>物</a:t>
            </a:r>
            <a:r>
              <a:rPr lang="zh-CN" altLang="ja-JP" dirty="0"/>
              <a:t>、不截断祭坛柱、不刈祭用吉祥草，备祭之家仆、雇佣、助祭者皆无受鞭吓、无受呵责、无有泣泪流于颜面者</a:t>
            </a:r>
            <a:endParaRPr lang="ja-JP" altLang="en-US" dirty="0"/>
          </a:p>
          <a:p>
            <a:r>
              <a:rPr lang="zh-CN" altLang="en-US" dirty="0"/>
              <a:t>梵网经、迦叶狮子吼经</a:t>
            </a:r>
            <a:endParaRPr lang="en-US" altLang="zh-CN" dirty="0"/>
          </a:p>
          <a:p>
            <a:pPr lvl="1"/>
            <a:r>
              <a:rPr lang="zh-CN" altLang="ja-JP" dirty="0"/>
              <a:t>我及世界常住</a:t>
            </a:r>
            <a:r>
              <a:rPr lang="en-US" altLang="zh-CN" dirty="0"/>
              <a:t>/</a:t>
            </a:r>
            <a:r>
              <a:rPr lang="zh-CN" altLang="en-US" dirty="0"/>
              <a:t>非常住</a:t>
            </a:r>
            <a:r>
              <a:rPr lang="zh-CN" altLang="ja-JP" dirty="0"/>
              <a:t>论</a:t>
            </a:r>
            <a:r>
              <a:rPr lang="zh-CN" altLang="en-US" dirty="0"/>
              <a:t>，</a:t>
            </a:r>
            <a:r>
              <a:rPr lang="zh-CN" altLang="ja-JP" dirty="0"/>
              <a:t>世界有边</a:t>
            </a:r>
            <a:r>
              <a:rPr lang="en-US" altLang="zh-CN" dirty="0"/>
              <a:t>/</a:t>
            </a:r>
            <a:r>
              <a:rPr lang="zh-CN" altLang="ja-JP" dirty="0"/>
              <a:t>无边论</a:t>
            </a:r>
            <a:r>
              <a:rPr lang="zh-CN" altLang="en-US" dirty="0"/>
              <a:t>，</a:t>
            </a:r>
            <a:r>
              <a:rPr lang="zh-CN" altLang="ja-JP" dirty="0"/>
              <a:t>我及世界无因生论</a:t>
            </a:r>
            <a:endParaRPr lang="en-US" altLang="zh-CN" dirty="0"/>
          </a:p>
          <a:p>
            <a:pPr lvl="1"/>
            <a:r>
              <a:rPr lang="zh-CN" altLang="ja-JP" dirty="0"/>
              <a:t>有想</a:t>
            </a:r>
            <a:r>
              <a:rPr lang="en-US" altLang="zh-CN" dirty="0"/>
              <a:t>/</a:t>
            </a:r>
            <a:r>
              <a:rPr lang="zh-CN" altLang="en-US" dirty="0"/>
              <a:t>无想</a:t>
            </a:r>
            <a:r>
              <a:rPr lang="en-US" altLang="zh-CN" dirty="0"/>
              <a:t>/</a:t>
            </a:r>
            <a:r>
              <a:rPr lang="zh-CN" altLang="ja-JP" dirty="0"/>
              <a:t>非有想非无想论</a:t>
            </a:r>
            <a:r>
              <a:rPr lang="zh-CN" altLang="en-US" dirty="0"/>
              <a:t>，</a:t>
            </a:r>
            <a:r>
              <a:rPr lang="zh-CN" altLang="ja-JP" dirty="0"/>
              <a:t>有情断灭消失无有论</a:t>
            </a:r>
            <a:endParaRPr lang="en-US" altLang="zh-CN" dirty="0"/>
          </a:p>
          <a:p>
            <a:pPr lvl="1"/>
            <a:r>
              <a:rPr lang="zh-CN" altLang="ja-JP" dirty="0"/>
              <a:t>诡辩论</a:t>
            </a:r>
            <a:r>
              <a:rPr lang="zh-CN" altLang="en-US" dirty="0"/>
              <a:t>；</a:t>
            </a:r>
            <a:r>
              <a:rPr lang="zh-CN" altLang="ja-JP" dirty="0"/>
              <a:t>苦行法</a:t>
            </a:r>
            <a:endParaRPr lang="ja-JP" altLang="ja-JP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36156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83A48-DE62-42F3-ACE8-C96EE3FA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DCD5-DE4D-4AC0-99D3-F03389D5E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大缘经</a:t>
            </a:r>
            <a:endParaRPr lang="en-US" altLang="zh-CN" dirty="0"/>
          </a:p>
          <a:p>
            <a:pPr lvl="1"/>
            <a:r>
              <a:rPr lang="zh-CN" altLang="ja-JP" dirty="0"/>
              <a:t>名色</a:t>
            </a:r>
            <a:r>
              <a:rPr lang="zh-CN" altLang="en-US" dirty="0"/>
              <a:t>，</a:t>
            </a:r>
            <a:r>
              <a:rPr lang="zh-CN" altLang="ja-JP" dirty="0"/>
              <a:t>识</a:t>
            </a:r>
            <a:r>
              <a:rPr lang="zh-CN" altLang="en-US" dirty="0"/>
              <a:t>，</a:t>
            </a:r>
            <a:r>
              <a:rPr lang="zh-CN" altLang="ja-JP" dirty="0"/>
              <a:t>名色</a:t>
            </a:r>
            <a:r>
              <a:rPr lang="zh-CN" altLang="en-US" dirty="0"/>
              <a:t>，</a:t>
            </a:r>
            <a:r>
              <a:rPr lang="zh-CN" altLang="ja-JP" dirty="0"/>
              <a:t>触</a:t>
            </a:r>
            <a:r>
              <a:rPr lang="zh-CN" altLang="en-US" dirty="0"/>
              <a:t>，</a:t>
            </a:r>
            <a:r>
              <a:rPr lang="zh-CN" altLang="ja-JP" dirty="0"/>
              <a:t>受</a:t>
            </a:r>
            <a:r>
              <a:rPr lang="zh-CN" altLang="en-US" dirty="0"/>
              <a:t>，</a:t>
            </a:r>
            <a:r>
              <a:rPr lang="zh-CN" altLang="ja-JP" dirty="0"/>
              <a:t>爱</a:t>
            </a:r>
            <a:r>
              <a:rPr lang="zh-CN" altLang="en-US" dirty="0"/>
              <a:t>，</a:t>
            </a:r>
            <a:r>
              <a:rPr lang="zh-CN" altLang="ja-JP" dirty="0"/>
              <a:t>取</a:t>
            </a:r>
            <a:r>
              <a:rPr lang="zh-CN" altLang="en-US" dirty="0"/>
              <a:t>，</a:t>
            </a:r>
            <a:r>
              <a:rPr lang="zh-CN" altLang="ja-JP" dirty="0"/>
              <a:t>有</a:t>
            </a:r>
            <a:r>
              <a:rPr lang="zh-CN" altLang="en-US" dirty="0"/>
              <a:t>，</a:t>
            </a:r>
            <a:r>
              <a:rPr lang="zh-CN" altLang="ja-JP" dirty="0"/>
              <a:t>生</a:t>
            </a:r>
            <a:r>
              <a:rPr lang="zh-CN" altLang="en-US" dirty="0"/>
              <a:t>，</a:t>
            </a:r>
            <a:r>
              <a:rPr lang="zh-CN" altLang="ja-JP" dirty="0"/>
              <a:t>老死</a:t>
            </a:r>
            <a:r>
              <a:rPr lang="zh-CN" altLang="en-US" dirty="0"/>
              <a:t>，</a:t>
            </a:r>
            <a:r>
              <a:rPr lang="zh-CN" altLang="ja-JP" dirty="0"/>
              <a:t>愁、悲、苦、忧、恼</a:t>
            </a:r>
            <a:r>
              <a:rPr lang="en-US" altLang="zh-CN" dirty="0"/>
              <a:t>(</a:t>
            </a:r>
            <a:r>
              <a:rPr lang="zh-CN" altLang="ja-JP" dirty="0"/>
              <a:t>如是一切苦蕴之集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‘</a:t>
            </a:r>
            <a:r>
              <a:rPr lang="zh-CN" altLang="en-US" dirty="0"/>
              <a:t>受</a:t>
            </a:r>
            <a:r>
              <a:rPr lang="en-US" altLang="zh-CN" dirty="0"/>
              <a:t>’</a:t>
            </a:r>
            <a:r>
              <a:rPr lang="zh-CN" altLang="en-US" dirty="0"/>
              <a:t>之我、</a:t>
            </a:r>
            <a:r>
              <a:rPr lang="zh-CN" altLang="ja-JP" dirty="0"/>
              <a:t>七识住二处</a:t>
            </a:r>
            <a:r>
              <a:rPr lang="zh-CN" altLang="en-US" dirty="0"/>
              <a:t>、</a:t>
            </a:r>
            <a:r>
              <a:rPr lang="zh-CN" altLang="ja-JP" dirty="0"/>
              <a:t>八解脱</a:t>
            </a:r>
            <a:endParaRPr lang="en-US" altLang="zh-CN" dirty="0"/>
          </a:p>
          <a:p>
            <a:r>
              <a:rPr lang="zh-CN" altLang="en-US" dirty="0"/>
              <a:t>大念处经</a:t>
            </a:r>
            <a:endParaRPr lang="en-US" altLang="zh-CN" dirty="0"/>
          </a:p>
          <a:p>
            <a:pPr lvl="1"/>
            <a:r>
              <a:rPr lang="zh-CN" altLang="ja-JP" dirty="0"/>
              <a:t>四念处</a:t>
            </a:r>
            <a:r>
              <a:rPr lang="zh-CN" altLang="en-US" dirty="0"/>
              <a:t>、</a:t>
            </a:r>
            <a:r>
              <a:rPr lang="zh-CN" altLang="ja-JP" dirty="0"/>
              <a:t>五盖</a:t>
            </a:r>
            <a:r>
              <a:rPr lang="zh-CN" altLang="en-US" dirty="0"/>
              <a:t>、</a:t>
            </a:r>
            <a:r>
              <a:rPr lang="zh-CN" altLang="ja-JP" dirty="0"/>
              <a:t>五取蕴</a:t>
            </a:r>
            <a:r>
              <a:rPr lang="zh-CN" altLang="en-US" dirty="0"/>
              <a:t>、</a:t>
            </a:r>
            <a:r>
              <a:rPr lang="zh-CN" altLang="ja-JP" dirty="0"/>
              <a:t>六内外处法</a:t>
            </a:r>
            <a:r>
              <a:rPr lang="zh-CN" altLang="en-US" dirty="0"/>
              <a:t>、</a:t>
            </a:r>
            <a:r>
              <a:rPr lang="zh-CN" altLang="ja-JP" dirty="0"/>
              <a:t>七觉法</a:t>
            </a:r>
            <a:r>
              <a:rPr lang="zh-CN" altLang="en-US" dirty="0"/>
              <a:t>、</a:t>
            </a:r>
            <a:r>
              <a:rPr lang="zh-CN" altLang="ja-JP" dirty="0"/>
              <a:t>四圣谛</a:t>
            </a:r>
            <a:r>
              <a:rPr lang="zh-CN" altLang="en-US" dirty="0"/>
              <a:t>、</a:t>
            </a:r>
            <a:r>
              <a:rPr lang="zh-CN" altLang="ja-JP" dirty="0"/>
              <a:t>八圣道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沙门果经</a:t>
            </a:r>
            <a:endParaRPr lang="en-US" altLang="zh-CN" dirty="0"/>
          </a:p>
          <a:p>
            <a:pPr lvl="1"/>
            <a:r>
              <a:rPr lang="zh-CN" altLang="en-US" dirty="0"/>
              <a:t>十名号、六师外道、</a:t>
            </a:r>
            <a:r>
              <a:rPr lang="zh-CN" altLang="ja-JP" dirty="0"/>
              <a:t>波罗提木叉</a:t>
            </a:r>
            <a:r>
              <a:rPr lang="en-US" altLang="zh-CN" dirty="0"/>
              <a:t>(</a:t>
            </a:r>
            <a:r>
              <a:rPr lang="zh-CN" altLang="en-US" dirty="0"/>
              <a:t>戒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zh-CN" altLang="ja-JP" dirty="0"/>
              <a:t>四禅住</a:t>
            </a:r>
            <a:r>
              <a:rPr lang="zh-CN" altLang="en-US" dirty="0"/>
              <a:t>、</a:t>
            </a:r>
            <a:r>
              <a:rPr lang="zh-CN" altLang="ja-JP" dirty="0"/>
              <a:t>神通</a:t>
            </a:r>
            <a:r>
              <a:rPr lang="zh-CN" altLang="en-US" dirty="0"/>
              <a:t>、</a:t>
            </a:r>
            <a:r>
              <a:rPr lang="zh-CN" altLang="ja-JP" dirty="0"/>
              <a:t>四圣谛</a:t>
            </a:r>
            <a:r>
              <a:rPr lang="zh-CN" altLang="en-US" dirty="0"/>
              <a:t>、</a:t>
            </a:r>
            <a:r>
              <a:rPr lang="zh-CN" altLang="ja-JP" dirty="0"/>
              <a:t>漏</a:t>
            </a:r>
            <a:r>
              <a:rPr lang="zh-CN" altLang="en-US" dirty="0"/>
              <a:t>解脱</a:t>
            </a:r>
            <a:endParaRPr lang="en-US" altLang="zh-CN" dirty="0"/>
          </a:p>
          <a:p>
            <a:r>
              <a:rPr lang="zh-CN" altLang="en-US" dirty="0"/>
              <a:t>等诵经、十上经</a:t>
            </a:r>
          </a:p>
          <a:p>
            <a:pPr lvl="1"/>
            <a:r>
              <a:rPr kumimoji="1" lang="en-US" altLang="ja-JP" dirty="0"/>
              <a:t>(</a:t>
            </a:r>
            <a:r>
              <a:rPr kumimoji="1" lang="zh-CN" altLang="en-US" dirty="0"/>
              <a:t>意义不明的两张大表，</a:t>
            </a:r>
            <a:r>
              <a:rPr lang="zh-CN" altLang="en-US" dirty="0"/>
              <a:t>略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0396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83A48-DE62-42F3-ACE8-C96EE3FA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行止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A2DCD5-DE4D-4AC0-99D3-F03389D5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819"/>
          </a:xfrm>
        </p:spPr>
        <p:txBody>
          <a:bodyPr>
            <a:normAutofit/>
          </a:bodyPr>
          <a:lstStyle/>
          <a:p>
            <a:r>
              <a:rPr lang="zh-CN" altLang="en-US" dirty="0"/>
              <a:t>大般涅盘经</a:t>
            </a:r>
            <a:endParaRPr lang="ja-JP" altLang="en-US" dirty="0"/>
          </a:p>
          <a:p>
            <a:pPr lvl="1"/>
            <a:r>
              <a:rPr lang="zh-CN" altLang="ja-JP" dirty="0"/>
              <a:t>尔时，</a:t>
            </a:r>
            <a:r>
              <a:rPr kumimoji="1" lang="zh-CN" altLang="en-US" dirty="0"/>
              <a:t>世尊流转各地说法</a:t>
            </a:r>
            <a:r>
              <a:rPr kumimoji="1" lang="en-US" altLang="zh-CN" dirty="0"/>
              <a:t>……</a:t>
            </a:r>
          </a:p>
          <a:p>
            <a:pPr lvl="1"/>
            <a:r>
              <a:rPr lang="zh-CN" altLang="ja-JP" dirty="0"/>
              <a:t>尔时，世尊住竹林村</a:t>
            </a:r>
            <a:endParaRPr lang="en-US" altLang="zh-CN" dirty="0"/>
          </a:p>
          <a:p>
            <a:pPr lvl="2"/>
            <a:r>
              <a:rPr lang="zh-CN" altLang="ja-JP" dirty="0"/>
              <a:t>入雨安居时，忽患激痛之</a:t>
            </a:r>
            <a:r>
              <a:rPr lang="zh-CN" altLang="ja-JP" dirty="0">
                <a:solidFill>
                  <a:srgbClr val="00B0F0"/>
                </a:solidFill>
              </a:rPr>
              <a:t>痢病</a:t>
            </a:r>
            <a:r>
              <a:rPr lang="zh-CN" altLang="en-US" dirty="0"/>
              <a:t>、</a:t>
            </a:r>
            <a:r>
              <a:rPr lang="zh-CN" altLang="ja-JP" dirty="0"/>
              <a:t>几近绝命</a:t>
            </a:r>
            <a:endParaRPr lang="en-US" altLang="zh-CN" dirty="0"/>
          </a:p>
          <a:p>
            <a:pPr lvl="2"/>
            <a:r>
              <a:rPr lang="zh-CN" altLang="en-US" dirty="0"/>
              <a:t>阿难恳请遗教言，世尊说“</a:t>
            </a:r>
            <a:r>
              <a:rPr lang="zh-CN" altLang="ja-JP" dirty="0"/>
              <a:t>依法不依人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ja-JP" dirty="0"/>
              <a:t>尔时，世尊住波婆城铁匠子</a:t>
            </a:r>
            <a:r>
              <a:rPr lang="zh-CN" altLang="ja-JP" u="sng" dirty="0"/>
              <a:t>准陀</a:t>
            </a:r>
            <a:r>
              <a:rPr lang="zh-CN" altLang="ja-JP" dirty="0"/>
              <a:t>之庵罗林</a:t>
            </a:r>
            <a:endParaRPr lang="en-US" altLang="zh-CN" dirty="0"/>
          </a:p>
          <a:p>
            <a:pPr lvl="2"/>
            <a:r>
              <a:rPr lang="zh-CN" altLang="en-US" dirty="0"/>
              <a:t>“</a:t>
            </a:r>
            <a:r>
              <a:rPr lang="zh-CN" altLang="ja-JP" dirty="0"/>
              <a:t>汝所备办之栴檀树菌茸</a:t>
            </a:r>
            <a:r>
              <a:rPr lang="en-US" altLang="zh-CN" dirty="0"/>
              <a:t>(?)</a:t>
            </a:r>
            <a:r>
              <a:rPr lang="zh-CN" altLang="ja-JP" dirty="0"/>
              <a:t>供奉与我</a:t>
            </a:r>
            <a:r>
              <a:rPr lang="zh-CN" altLang="en-US" dirty="0"/>
              <a:t>，其余与比丘众”</a:t>
            </a:r>
            <a:endParaRPr lang="en-US" altLang="zh-CN" dirty="0"/>
          </a:p>
          <a:p>
            <a:pPr lvl="2"/>
            <a:r>
              <a:rPr lang="zh-CN" altLang="en-US" dirty="0"/>
              <a:t>“</a:t>
            </a:r>
            <a:r>
              <a:rPr lang="zh-CN" altLang="ja-JP" dirty="0"/>
              <a:t>准陀所剩余之菌茸，应埋藏于洞穴。除如来之外，不见有人食此茸物能消化者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ja-JP" dirty="0"/>
              <a:t>食准陀之供食时，患重症之</a:t>
            </a:r>
            <a:r>
              <a:rPr lang="en-US" altLang="ja-JP" dirty="0"/>
              <a:t>[</a:t>
            </a:r>
            <a:r>
              <a:rPr lang="zh-CN" altLang="ja-JP" dirty="0"/>
              <a:t>痢</a:t>
            </a:r>
            <a:r>
              <a:rPr lang="en-US" altLang="ja-JP" dirty="0"/>
              <a:t>]</a:t>
            </a:r>
            <a:r>
              <a:rPr lang="zh-CN" altLang="ja-JP" dirty="0"/>
              <a:t>疾，痢血痛极，几近于死</a:t>
            </a:r>
            <a:endParaRPr lang="en-US" altLang="zh-CN" dirty="0"/>
          </a:p>
          <a:p>
            <a:pPr lvl="1"/>
            <a:r>
              <a:rPr lang="zh-CN" altLang="ja-JP" dirty="0"/>
              <a:t>尔时，世尊赴希连禅河之彼岸，拘夷那竭末罗族恕跋单之沙罗林</a:t>
            </a:r>
            <a:endParaRPr lang="en-US" altLang="zh-CN" dirty="0"/>
          </a:p>
          <a:p>
            <a:pPr lvl="2"/>
            <a:r>
              <a:rPr lang="zh-CN" altLang="ja-JP" dirty="0"/>
              <a:t>敷床座于沙罗双树间</a:t>
            </a:r>
            <a:r>
              <a:rPr lang="zh-CN" altLang="en-US" dirty="0"/>
              <a:t>，树开非时花、天乐奏响</a:t>
            </a:r>
            <a:endParaRPr lang="en-US" altLang="zh-CN" dirty="0"/>
          </a:p>
          <a:p>
            <a:pPr lvl="2"/>
            <a:r>
              <a:rPr kumimoji="1" lang="zh-CN" altLang="en-US" dirty="0"/>
              <a:t>“</a:t>
            </a:r>
            <a:r>
              <a:rPr lang="zh-CN" altLang="ja-JP" dirty="0"/>
              <a:t>我</a:t>
            </a:r>
            <a:r>
              <a:rPr lang="zh-CN" altLang="ja-JP" dirty="0">
                <a:solidFill>
                  <a:srgbClr val="FF0000"/>
                </a:solidFill>
              </a:rPr>
              <a:t>二十九</a:t>
            </a:r>
            <a:r>
              <a:rPr lang="zh-CN" altLang="ja-JP" dirty="0"/>
              <a:t>岁出家求善道，至今已</a:t>
            </a:r>
            <a:r>
              <a:rPr lang="zh-CN" altLang="ja-JP" dirty="0">
                <a:solidFill>
                  <a:srgbClr val="FF0000"/>
                </a:solidFill>
              </a:rPr>
              <a:t>五十一</a:t>
            </a:r>
            <a:r>
              <a:rPr lang="zh-CN" altLang="ja-JP" dirty="0"/>
              <a:t>年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kumimoji="1" lang="zh-CN" altLang="en-US" dirty="0"/>
              <a:t>世尊涅槃、以</a:t>
            </a:r>
            <a:r>
              <a:rPr lang="zh-CN" altLang="ja-JP" dirty="0"/>
              <a:t>转轮王</a:t>
            </a:r>
            <a:r>
              <a:rPr lang="zh-CN" altLang="en-US" dirty="0"/>
              <a:t>礼</a:t>
            </a:r>
            <a:r>
              <a:rPr kumimoji="1" lang="zh-CN" altLang="en-US" dirty="0"/>
              <a:t>葬、舍利八分</a:t>
            </a:r>
            <a:r>
              <a:rPr lang="zh-CN" altLang="ja-JP" dirty="0"/>
              <a:t>造塔</a:t>
            </a:r>
            <a:r>
              <a:rPr lang="zh-CN" altLang="en-US" dirty="0"/>
              <a:t>以供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902176-F7D7-43D1-B24A-944AA2511E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3" t="10621" r="14066" b="25499"/>
          <a:stretch/>
        </p:blipFill>
        <p:spPr>
          <a:xfrm>
            <a:off x="7577862" y="810478"/>
            <a:ext cx="4019007" cy="2747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2ECE10-E636-456A-BEF5-9B1E5A130027}"/>
              </a:ext>
            </a:extLst>
          </p:cNvPr>
          <p:cNvSpPr/>
          <p:nvPr/>
        </p:nvSpPr>
        <p:spPr>
          <a:xfrm>
            <a:off x="8687118" y="373810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佛陀时代的地图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112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4D34F5-3D03-4B1E-8A99-6C84AF7D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茵蒂克丝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D1D47-49ED-4DFD-8B23-92F31CF5D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奥义书与神我</a:t>
            </a:r>
            <a:endParaRPr kumimoji="1" lang="en-US" altLang="zh-CN" dirty="0"/>
          </a:p>
          <a:p>
            <a:r>
              <a:rPr lang="zh-CN" altLang="en-US" dirty="0"/>
              <a:t>沙门果经</a:t>
            </a:r>
            <a:endParaRPr kumimoji="1" lang="en-US" altLang="zh-CN" dirty="0"/>
          </a:p>
          <a:p>
            <a:r>
              <a:rPr kumimoji="1" lang="zh-CN" altLang="en-US" dirty="0"/>
              <a:t>本生谭</a:t>
            </a:r>
            <a:endParaRPr kumimoji="1" lang="en-US" altLang="zh-CN" dirty="0"/>
          </a:p>
          <a:p>
            <a:r>
              <a:rPr kumimoji="1" lang="zh-CN" altLang="en-US" dirty="0"/>
              <a:t>根本佛教</a:t>
            </a:r>
            <a:endParaRPr kumimoji="1"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长尼柯耶</a:t>
            </a:r>
            <a:r>
              <a:rPr lang="en-US" altLang="zh-CN" dirty="0"/>
              <a:t>》</a:t>
            </a:r>
            <a:r>
              <a:rPr lang="zh-CN" altLang="en-US" dirty="0"/>
              <a:t>纲要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8FEDE50-383E-4EE3-B4A4-7B7BCF2B0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86" r="15079"/>
          <a:stretch/>
        </p:blipFill>
        <p:spPr>
          <a:xfrm>
            <a:off x="5855868" y="1297812"/>
            <a:ext cx="5185458" cy="433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DDFDAE-4048-4FEF-A037-8DA2601737FF}"/>
              </a:ext>
            </a:extLst>
          </p:cNvPr>
          <p:cNvSpPr/>
          <p:nvPr/>
        </p:nvSpPr>
        <p:spPr>
          <a:xfrm>
            <a:off x="6278772" y="5770721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手冢治虫的佛陀：永无止境之旅</a:t>
            </a:r>
            <a:r>
              <a:rPr lang="en-US" altLang="zh-CN" dirty="0"/>
              <a:t>》</a:t>
            </a:r>
            <a:r>
              <a:rPr lang="zh-CN" altLang="en-US" dirty="0"/>
              <a:t>剧照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62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88C6A-5AD0-414A-A230-8DD2CD9F0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8408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何为正法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4400" dirty="0">
                <a:solidFill>
                  <a:srgbClr val="FF0000"/>
                </a:solidFill>
              </a:rPr>
              <a:t>dharma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754555-FA9F-4F60-B9EC-B928F546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083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为什么要问呢</a:t>
            </a:r>
            <a:endParaRPr lang="ja-JP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E24E9C-FBBB-40A6-ACD1-EA3178450B4D}"/>
              </a:ext>
            </a:extLst>
          </p:cNvPr>
          <p:cNvSpPr/>
          <p:nvPr/>
        </p:nvSpPr>
        <p:spPr>
          <a:xfrm>
            <a:off x="762903" y="725666"/>
            <a:ext cx="4493538" cy="461665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B0F0"/>
                </a:solidFill>
              </a:rPr>
              <a:t>那么，两千五百多年过去了</a:t>
            </a:r>
            <a:r>
              <a:rPr lang="en-US" altLang="zh-CN" sz="2400" dirty="0">
                <a:solidFill>
                  <a:srgbClr val="00B0F0"/>
                </a:solidFill>
              </a:rPr>
              <a:t>……</a:t>
            </a:r>
            <a:endParaRPr lang="ja-JP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0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D2D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20F31BAA-7CA1-44E7-968A-3A6D75680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8000"/>
            <a:ext cx="9144000" cy="3479800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有为一切法</a:t>
            </a:r>
            <a:endParaRPr kumimoji="1" lang="en-US" altLang="zh-CN" sz="3600" dirty="0"/>
          </a:p>
          <a:p>
            <a:r>
              <a:rPr lang="zh-CN" altLang="en-US" sz="3600" dirty="0"/>
              <a:t>无常往住</a:t>
            </a:r>
            <a:endParaRPr lang="en-US" altLang="zh-CN" sz="3600" dirty="0"/>
          </a:p>
          <a:p>
            <a:r>
              <a:rPr lang="zh-CN" altLang="en-US" sz="3600" dirty="0"/>
              <a:t>名色空幻故</a:t>
            </a:r>
            <a:endParaRPr lang="en-US" altLang="zh-CN" sz="3600" dirty="0"/>
          </a:p>
          <a:p>
            <a:r>
              <a:rPr lang="zh-CN" altLang="en-US" sz="3600" dirty="0"/>
              <a:t>取饮瀑流</a:t>
            </a:r>
            <a:endParaRPr kumimoji="1" lang="en-US" altLang="zh-CN" sz="3600" dirty="0"/>
          </a:p>
          <a:p>
            <a:endParaRPr lang="en-US" altLang="zh-CN" dirty="0"/>
          </a:p>
          <a:p>
            <a:r>
              <a:rPr kumimoji="1" lang="en-US" altLang="zh-CN" dirty="0"/>
              <a:t>—— </a:t>
            </a:r>
            <a:r>
              <a:rPr kumimoji="1" lang="zh-CN" altLang="en-US" dirty="0"/>
              <a:t>拘闼特玛尊者 </a:t>
            </a:r>
            <a:r>
              <a:rPr kumimoji="1" lang="en-US" altLang="zh-CN" dirty="0"/>
              <a:t>(</a:t>
            </a:r>
            <a:r>
              <a:rPr kumimoji="1" lang="zh-CN" altLang="en-US" dirty="0"/>
              <a:t>前</a:t>
            </a:r>
            <a:r>
              <a:rPr kumimoji="1" lang="en-US" altLang="zh-CN" dirty="0"/>
              <a:t>114~514</a:t>
            </a:r>
            <a:r>
              <a:rPr kumimoji="1" lang="zh-CN" altLang="en-US" dirty="0"/>
              <a:t>年</a:t>
            </a:r>
            <a:r>
              <a:rPr kumimoji="1" lang="en-US" altLang="zh-CN" dirty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2F1EDF8E-C42E-4E90-9D5D-22EE625B107F}"/>
              </a:ext>
            </a:extLst>
          </p:cNvPr>
          <p:cNvSpPr txBox="1">
            <a:spLocks/>
          </p:cNvSpPr>
          <p:nvPr/>
        </p:nvSpPr>
        <p:spPr>
          <a:xfrm>
            <a:off x="1757424" y="1965127"/>
            <a:ext cx="9144000" cy="347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i="1" dirty="0">
                <a:solidFill>
                  <a:srgbClr val="F69200"/>
                </a:solidFill>
              </a:rPr>
              <a:t>不住与不求</a:t>
            </a:r>
          </a:p>
          <a:p>
            <a:r>
              <a:rPr lang="zh-CN" altLang="en-US" sz="3600" i="1" dirty="0">
                <a:solidFill>
                  <a:srgbClr val="F69200"/>
                </a:solidFill>
              </a:rPr>
              <a:t>度世间执著</a:t>
            </a:r>
          </a:p>
          <a:p>
            <a:r>
              <a:rPr lang="zh-CN" altLang="en-US" sz="3600" i="1" dirty="0">
                <a:solidFill>
                  <a:srgbClr val="F69200"/>
                </a:solidFill>
              </a:rPr>
              <a:t>涅槃婆罗门</a:t>
            </a:r>
          </a:p>
          <a:p>
            <a:r>
              <a:rPr lang="zh-CN" altLang="en-US" sz="3600" i="1" dirty="0">
                <a:solidFill>
                  <a:srgbClr val="F69200"/>
                </a:solidFill>
              </a:rPr>
              <a:t>久久我见知</a:t>
            </a:r>
          </a:p>
          <a:p>
            <a:endParaRPr lang="en-US" altLang="zh-CN" i="1" dirty="0">
              <a:solidFill>
                <a:srgbClr val="F69200"/>
              </a:solidFill>
            </a:endParaRPr>
          </a:p>
          <a:p>
            <a:r>
              <a:rPr lang="en-US" altLang="zh-CN" i="1" dirty="0">
                <a:solidFill>
                  <a:srgbClr val="F69200"/>
                </a:solidFill>
              </a:rPr>
              <a:t>—— 《</a:t>
            </a:r>
            <a:r>
              <a:rPr lang="zh-CN" altLang="en-US" i="1" dirty="0">
                <a:solidFill>
                  <a:srgbClr val="F69200"/>
                </a:solidFill>
              </a:rPr>
              <a:t>相应部</a:t>
            </a:r>
            <a:r>
              <a:rPr lang="en-US" altLang="zh-CN" i="1" dirty="0">
                <a:solidFill>
                  <a:srgbClr val="F69200"/>
                </a:solidFill>
              </a:rPr>
              <a:t>-</a:t>
            </a:r>
            <a:r>
              <a:rPr lang="zh-CN" altLang="en-US" i="1" dirty="0">
                <a:solidFill>
                  <a:srgbClr val="F69200"/>
                </a:solidFill>
              </a:rPr>
              <a:t>有偈篇</a:t>
            </a:r>
            <a:r>
              <a:rPr lang="en-US" altLang="zh-CN" i="1" dirty="0">
                <a:solidFill>
                  <a:srgbClr val="F69200"/>
                </a:solidFill>
              </a:rPr>
              <a:t>-</a:t>
            </a:r>
            <a:r>
              <a:rPr lang="zh-CN" altLang="en-US" i="1" dirty="0">
                <a:solidFill>
                  <a:srgbClr val="F69200"/>
                </a:solidFill>
              </a:rPr>
              <a:t>诸天相应</a:t>
            </a:r>
            <a:r>
              <a:rPr lang="en-US" altLang="zh-CN" i="1" dirty="0">
                <a:solidFill>
                  <a:srgbClr val="F69200"/>
                </a:solidFill>
              </a:rPr>
              <a:t>-</a:t>
            </a:r>
            <a:r>
              <a:rPr lang="zh-CN" altLang="en-US" i="1" dirty="0">
                <a:solidFill>
                  <a:srgbClr val="F69200"/>
                </a:solidFill>
              </a:rPr>
              <a:t>瀑流</a:t>
            </a:r>
            <a:r>
              <a:rPr lang="en-US" altLang="zh-CN" i="1" dirty="0">
                <a:solidFill>
                  <a:srgbClr val="F69200"/>
                </a:solidFill>
              </a:rPr>
              <a:t>》</a:t>
            </a:r>
            <a:endParaRPr lang="ja-JP" altLang="en-US" i="1" dirty="0">
              <a:solidFill>
                <a:srgbClr val="F69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430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6AF3B25-AC9D-4122-B203-799ADA5B9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20" y="684087"/>
            <a:ext cx="7334559" cy="4866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36AF9D-DBAC-4F73-A36B-9FB5AEABB64A}"/>
              </a:ext>
            </a:extLst>
          </p:cNvPr>
          <p:cNvSpPr/>
          <p:nvPr/>
        </p:nvSpPr>
        <p:spPr>
          <a:xfrm>
            <a:off x="4442341" y="5943080"/>
            <a:ext cx="3307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意</a:t>
            </a:r>
            <a:r>
              <a:rPr lang="en-US" altLang="zh-CN" sz="2400" dirty="0" err="1"/>
              <a:t>jing</a:t>
            </a:r>
            <a:r>
              <a:rPr lang="zh-CN" altLang="en-US" sz="2400" dirty="0"/>
              <a:t>义</a:t>
            </a:r>
            <a:r>
              <a:rPr lang="en-US" altLang="zh-CN" sz="2400" dirty="0" err="1"/>
              <a:t>kong</a:t>
            </a:r>
            <a:r>
              <a:rPr lang="zh-CN" altLang="en-US" sz="2400" dirty="0"/>
              <a:t>不</a:t>
            </a:r>
            <a:r>
              <a:rPr lang="en-US" altLang="zh-CN" sz="2400" dirty="0"/>
              <a:t>fa</a:t>
            </a:r>
            <a:r>
              <a:rPr lang="zh-CN" altLang="en-US" sz="2400" dirty="0"/>
              <a:t>明</a:t>
            </a:r>
            <a:r>
              <a:rPr lang="en-US" altLang="zh-CN" sz="2400" dirty="0" err="1"/>
              <a:t>shi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4266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27099-7810-4B78-B3F8-76A70095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我该去哪里白嫖资源？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86717B-D48A-40D5-A066-3653073D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印度佛教简史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http://www.arahant.org.cn/</a:t>
            </a:r>
            <a:r>
              <a:rPr lang="zh-CN" altLang="en-US" dirty="0">
                <a:hlinkClick r:id="rId3"/>
              </a:rPr>
              <a:t>原始佛教</a:t>
            </a:r>
            <a:r>
              <a:rPr lang="en-US" altLang="zh-CN" dirty="0">
                <a:hlinkClick r:id="rId3"/>
              </a:rPr>
              <a:t>/</a:t>
            </a:r>
            <a:r>
              <a:rPr lang="zh-CN" altLang="en-US" dirty="0">
                <a:hlinkClick r:id="rId3"/>
              </a:rPr>
              <a:t>印度佛教史简表</a:t>
            </a:r>
            <a:endParaRPr lang="en-US" altLang="ja-JP" dirty="0"/>
          </a:p>
          <a:p>
            <a:r>
              <a:rPr lang="zh-CN" altLang="en-US" dirty="0"/>
              <a:t>上座部中文站点</a:t>
            </a:r>
            <a:r>
              <a:rPr lang="en-US" altLang="zh-CN" dirty="0"/>
              <a:t>-</a:t>
            </a:r>
            <a:r>
              <a:rPr lang="zh-CN" altLang="en-US" dirty="0"/>
              <a:t>觉悟之路</a:t>
            </a:r>
            <a:endParaRPr lang="en-US" altLang="zh-CN" dirty="0"/>
          </a:p>
          <a:p>
            <a:pPr lvl="1"/>
            <a:r>
              <a:rPr lang="en-US" altLang="zh-CN" dirty="0">
                <a:hlinkClick r:id="rId4"/>
              </a:rPr>
              <a:t>http://nav.sutta.org</a:t>
            </a:r>
          </a:p>
          <a:p>
            <a:pPr lvl="1"/>
            <a:r>
              <a:rPr lang="en-US" altLang="zh-CN" dirty="0">
                <a:hlinkClick r:id="rId4"/>
              </a:rPr>
              <a:t>http://wiki.sutta.org</a:t>
            </a:r>
          </a:p>
          <a:p>
            <a:pPr lvl="1"/>
            <a:r>
              <a:rPr lang="en-US" altLang="zh-CN" dirty="0">
                <a:hlinkClick r:id="rId4"/>
              </a:rPr>
              <a:t>http://dhamma.sutta.org</a:t>
            </a:r>
            <a:endParaRPr lang="en-US" altLang="zh-CN" dirty="0"/>
          </a:p>
          <a:p>
            <a:r>
              <a:rPr kumimoji="1" lang="zh-CN" altLang="en-US" dirty="0"/>
              <a:t>豆瓣小组</a:t>
            </a:r>
            <a:r>
              <a:rPr kumimoji="1" lang="en-US" altLang="zh-CN" dirty="0"/>
              <a:t>-</a:t>
            </a:r>
            <a:r>
              <a:rPr kumimoji="1" lang="zh-CN" altLang="en-US" dirty="0"/>
              <a:t>阿含学人</a:t>
            </a:r>
            <a:endParaRPr kumimoji="1" lang="en-US" altLang="zh-CN" dirty="0"/>
          </a:p>
          <a:p>
            <a:pPr lvl="1"/>
            <a:r>
              <a:rPr lang="en-US" altLang="ja-JP" dirty="0">
                <a:hlinkClick r:id="rId5"/>
              </a:rPr>
              <a:t>https://www.douban.com/group/agama-nikaya</a:t>
            </a:r>
            <a:endParaRPr lang="en-US" altLang="ja-JP" dirty="0"/>
          </a:p>
          <a:p>
            <a:r>
              <a:rPr kumimoji="1" lang="zh-CN" altLang="en-US" dirty="0"/>
              <a:t>庄春江居士的工作站</a:t>
            </a:r>
            <a:endParaRPr kumimoji="1" lang="en-US" altLang="zh-CN" dirty="0"/>
          </a:p>
          <a:p>
            <a:pPr lvl="1"/>
            <a:r>
              <a:rPr lang="en-US" altLang="ja-JP" dirty="0">
                <a:hlinkClick r:id="rId6"/>
              </a:rPr>
              <a:t>http://agama.buddhason.org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CC7E51-0AE0-4FE8-A0C1-03BB6895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364" y="3152483"/>
            <a:ext cx="1882816" cy="1882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40ED92-B4F5-4E59-93F0-CB271CCED2D8}"/>
              </a:ext>
            </a:extLst>
          </p:cNvPr>
          <p:cNvSpPr/>
          <p:nvPr/>
        </p:nvSpPr>
        <p:spPr>
          <a:xfrm>
            <a:off x="9000763" y="5271524"/>
            <a:ext cx="2476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随</a:t>
            </a:r>
            <a:r>
              <a:rPr lang="en-US" altLang="zh-CN" dirty="0"/>
              <a:t>duo</a:t>
            </a:r>
            <a:r>
              <a:rPr lang="zh-CN" altLang="en-US" dirty="0"/>
              <a:t>喜</a:t>
            </a:r>
            <a:r>
              <a:rPr lang="en-US" altLang="zh-CN" dirty="0" err="1"/>
              <a:t>kan</a:t>
            </a:r>
            <a:r>
              <a:rPr lang="zh-CN" altLang="en-US" dirty="0"/>
              <a:t>功</a:t>
            </a:r>
            <a:r>
              <a:rPr lang="en-US" altLang="zh-CN" dirty="0"/>
              <a:t>bai</a:t>
            </a:r>
            <a:r>
              <a:rPr lang="zh-CN" altLang="en-US" dirty="0"/>
              <a:t>德</a:t>
            </a:r>
            <a:r>
              <a:rPr lang="en-US" altLang="zh-CN" dirty="0" err="1"/>
              <a:t>ke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625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88C6A-5AD0-414A-A230-8DD2CD9F0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0896"/>
            <a:ext cx="9144000" cy="23876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何为正法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4400" dirty="0">
                <a:solidFill>
                  <a:srgbClr val="FF0000"/>
                </a:solidFill>
              </a:rPr>
              <a:t>dharma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4D2D1F8F-6AC2-4159-BD9F-F5D7AFD5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0571"/>
            <a:ext cx="9144000" cy="1655762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宇宙规律</a:t>
            </a:r>
            <a:endParaRPr kumimoji="1"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社会律法</a:t>
            </a:r>
            <a:endParaRPr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伦理规范</a:t>
            </a:r>
            <a:endParaRPr kumimoji="1" lang="en-US" altLang="zh-C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275D6C-CF25-4F2B-8D03-1EF8AC0BA2CC}"/>
              </a:ext>
            </a:extLst>
          </p:cNvPr>
          <p:cNvSpPr/>
          <p:nvPr/>
        </p:nvSpPr>
        <p:spPr>
          <a:xfrm>
            <a:off x="609010" y="636215"/>
            <a:ext cx="4801314" cy="156966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B0F0"/>
                </a:solidFill>
              </a:rPr>
              <a:t>由谁的意愿和指令，</a:t>
            </a:r>
            <a:r>
              <a:rPr lang="zh-CN" altLang="en-US" sz="2400" u="sng" dirty="0">
                <a:solidFill>
                  <a:srgbClr val="00B0F0"/>
                </a:solidFill>
              </a:rPr>
              <a:t>思想</a:t>
            </a:r>
            <a:r>
              <a:rPr lang="zh-CN" altLang="en-US" sz="2400" dirty="0">
                <a:solidFill>
                  <a:srgbClr val="00B0F0"/>
                </a:solidFill>
              </a:rPr>
              <a:t>出现？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00B0F0"/>
                </a:solidFill>
              </a:rPr>
              <a:t>由谁促使最初的</a:t>
            </a:r>
            <a:r>
              <a:rPr lang="zh-CN" altLang="en-US" sz="2400" u="sng" dirty="0">
                <a:solidFill>
                  <a:srgbClr val="00B0F0"/>
                </a:solidFill>
              </a:rPr>
              <a:t>生命气息</a:t>
            </a:r>
            <a:r>
              <a:rPr lang="zh-CN" altLang="en-US" sz="2400" dirty="0">
                <a:solidFill>
                  <a:srgbClr val="00B0F0"/>
                </a:solidFill>
              </a:rPr>
              <a:t>启动？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algn="ctr"/>
            <a:r>
              <a:rPr lang="zh-CN" altLang="en-US" sz="2400" dirty="0">
                <a:solidFill>
                  <a:srgbClr val="00B0F0"/>
                </a:solidFill>
              </a:rPr>
              <a:t>由谁的意愿，人们说这样的</a:t>
            </a:r>
            <a:r>
              <a:rPr lang="zh-CN" altLang="en-US" sz="2400" u="sng" dirty="0">
                <a:solidFill>
                  <a:srgbClr val="00B0F0"/>
                </a:solidFill>
              </a:rPr>
              <a:t>语言</a:t>
            </a:r>
            <a:r>
              <a:rPr lang="zh-CN" altLang="en-US" sz="2400" dirty="0">
                <a:solidFill>
                  <a:srgbClr val="00B0F0"/>
                </a:solidFill>
              </a:rPr>
              <a:t>？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algn="r"/>
            <a:r>
              <a:rPr lang="en-US" altLang="zh-CN" sz="2400" dirty="0">
                <a:solidFill>
                  <a:srgbClr val="00B0F0"/>
                </a:solidFill>
              </a:rPr>
              <a:t>——《</a:t>
            </a:r>
            <a:r>
              <a:rPr lang="zh-CN" altLang="en-US" sz="2400" dirty="0">
                <a:solidFill>
                  <a:srgbClr val="00B0F0"/>
                </a:solidFill>
              </a:rPr>
              <a:t>由谁奥义书</a:t>
            </a:r>
            <a:r>
              <a:rPr lang="en-US" altLang="zh-CN" sz="2400" dirty="0">
                <a:solidFill>
                  <a:srgbClr val="00B0F0"/>
                </a:solidFill>
              </a:rPr>
              <a:t>1.1》</a:t>
            </a:r>
            <a:endParaRPr lang="ja-JP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9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92770-D33B-4E60-A5D2-5C97F076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十三奥义书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05A801-BD93-40A7-8949-9EAF247D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大森林奥义书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歌者奥义书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爱多雷耶奥义书</a:t>
            </a:r>
          </a:p>
          <a:p>
            <a:r>
              <a:rPr lang="zh-CN" altLang="en-US" dirty="0"/>
              <a:t>泰帝利耶奥义书</a:t>
            </a:r>
          </a:p>
          <a:p>
            <a:r>
              <a:rPr lang="zh-CN" altLang="en-US" dirty="0"/>
              <a:t>自在奥义书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由谁奥义书</a:t>
            </a:r>
          </a:p>
          <a:p>
            <a:r>
              <a:rPr lang="zh-CN" altLang="en-US" dirty="0"/>
              <a:t>伽陀奥义书</a:t>
            </a:r>
          </a:p>
          <a:p>
            <a:r>
              <a:rPr lang="zh-CN" altLang="en-US" dirty="0"/>
              <a:t>疑问奥义书</a:t>
            </a:r>
          </a:p>
          <a:p>
            <a:r>
              <a:rPr lang="zh-CN" altLang="en-US" dirty="0"/>
              <a:t>剃发奥义书</a:t>
            </a:r>
          </a:p>
          <a:p>
            <a:r>
              <a:rPr lang="zh-CN" altLang="en-US" dirty="0"/>
              <a:t>蛙氏奥义书</a:t>
            </a:r>
          </a:p>
          <a:p>
            <a:r>
              <a:rPr lang="zh-CN" altLang="en-US" dirty="0"/>
              <a:t>白骡奥义书</a:t>
            </a:r>
          </a:p>
          <a:p>
            <a:r>
              <a:rPr lang="zh-CN" altLang="en-US" dirty="0"/>
              <a:t>憍尸多基奥义书</a:t>
            </a: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弥勒奥义书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906C705-952C-420B-ACE1-7A762038A1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t="1127" r="16982" b="1127"/>
          <a:stretch/>
        </p:blipFill>
        <p:spPr>
          <a:xfrm>
            <a:off x="8452393" y="2065363"/>
            <a:ext cx="2361080" cy="350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E8F0F3A-D4A0-4575-8E9F-A6148F0720C1}"/>
              </a:ext>
            </a:extLst>
          </p:cNvPr>
          <p:cNvSpPr/>
          <p:nvPr/>
        </p:nvSpPr>
        <p:spPr>
          <a:xfrm>
            <a:off x="8963519" y="580763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十三奥义书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0466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AC9BD-0AE4-4900-ACD3-611944D7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*根 枝 辞 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505E1-5F08-4DB5-B94D-14F6C070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食物、捕捉、吃</a:t>
            </a:r>
            <a:r>
              <a:rPr kumimoji="1" lang="en-US" altLang="zh-CN" dirty="0"/>
              <a:t>/</a:t>
            </a:r>
            <a:r>
              <a:rPr kumimoji="1" lang="zh-CN" altLang="en-US" dirty="0"/>
              <a:t>被吃；加热、摩擦；居处</a:t>
            </a:r>
            <a:r>
              <a:rPr kumimoji="1" lang="en-US" altLang="zh-CN" dirty="0"/>
              <a:t>/</a:t>
            </a:r>
            <a:r>
              <a:rPr lang="zh-CN" altLang="en-US" dirty="0"/>
              <a:t>居所</a:t>
            </a:r>
            <a:r>
              <a:rPr kumimoji="1" lang="zh-CN" altLang="en-US" dirty="0"/>
              <a:t>、根基、肢体</a:t>
            </a:r>
            <a:endParaRPr kumimoji="1" lang="en-US" altLang="zh-CN" dirty="0"/>
          </a:p>
          <a:p>
            <a:r>
              <a:rPr lang="zh-CN" altLang="en-US" dirty="0"/>
              <a:t>觉醒、睡梦、沉眠</a:t>
            </a:r>
            <a:endParaRPr kumimoji="1"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语言、气息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生命气息</a:t>
            </a:r>
            <a:r>
              <a:rPr lang="zh-CN" altLang="en-US" dirty="0"/>
              <a:t>、眼睛、耳朵、</a:t>
            </a:r>
            <a:r>
              <a:rPr lang="zh-CN" altLang="en-US" dirty="0">
                <a:solidFill>
                  <a:srgbClr val="FF0000"/>
                </a:solidFill>
              </a:rPr>
              <a:t>思想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火、风、太阳、方位、月亮</a:t>
            </a:r>
            <a:endParaRPr lang="en-US" altLang="zh-CN" dirty="0"/>
          </a:p>
          <a:p>
            <a:r>
              <a:rPr lang="zh-CN" altLang="en-US" dirty="0"/>
              <a:t>太阳、月亮、闪电、空、风、火、水、镜、方位、影子、身体</a:t>
            </a:r>
            <a:endParaRPr lang="en-US" altLang="zh-CN" dirty="0"/>
          </a:p>
          <a:p>
            <a:pPr lvl="1"/>
            <a:r>
              <a:rPr lang="zh-CN" altLang="en-US" sz="2000" dirty="0"/>
              <a:t>至高、生殖</a:t>
            </a:r>
            <a:r>
              <a:rPr lang="en-US" altLang="zh-CN" sz="2000" dirty="0"/>
              <a:t>/</a:t>
            </a:r>
            <a:r>
              <a:rPr lang="zh-CN" altLang="en-US" sz="2000" dirty="0"/>
              <a:t>食物、光辉、胜利、不可抵御、相像、生命、不分离、死亡、有躯体</a:t>
            </a:r>
            <a:endParaRPr lang="en-US" altLang="zh-CN" sz="2000" dirty="0"/>
          </a:p>
          <a:p>
            <a:r>
              <a:rPr kumimoji="1" lang="zh-CN" altLang="en-US" dirty="0"/>
              <a:t>气息、语言、眼睛、耳朵、思想、皮肤、知觉、精液</a:t>
            </a:r>
            <a:endParaRPr kumimoji="1" lang="en-US" altLang="zh-CN" dirty="0"/>
          </a:p>
          <a:p>
            <a:r>
              <a:rPr lang="zh-CN" altLang="en-US" dirty="0"/>
              <a:t>梵</a:t>
            </a:r>
            <a:r>
              <a:rPr lang="en-US" altLang="zh-CN" dirty="0"/>
              <a:t>brahman</a:t>
            </a:r>
            <a:r>
              <a:rPr lang="zh-CN" altLang="en-US" dirty="0"/>
              <a:t>、自我</a:t>
            </a:r>
            <a:r>
              <a:rPr lang="en-US" altLang="zh-CN" dirty="0"/>
              <a:t>atman</a:t>
            </a:r>
            <a:r>
              <a:rPr lang="zh-CN" altLang="en-US" dirty="0"/>
              <a:t>、空间</a:t>
            </a:r>
            <a:r>
              <a:rPr lang="en-US" altLang="zh-CN" dirty="0"/>
              <a:t>akasha</a:t>
            </a:r>
            <a:r>
              <a:rPr lang="zh-CN" altLang="en-US" dirty="0"/>
              <a:t>、不灭者</a:t>
            </a:r>
            <a:endParaRPr lang="en-US" altLang="zh-CN" dirty="0"/>
          </a:p>
          <a:p>
            <a:r>
              <a:rPr kumimoji="1" lang="zh-CN" altLang="en-US" dirty="0"/>
              <a:t>名</a:t>
            </a:r>
            <a:r>
              <a:rPr kumimoji="1" lang="en-US" altLang="zh-CN" dirty="0" err="1"/>
              <a:t>nama</a:t>
            </a:r>
            <a:r>
              <a:rPr lang="zh-CN" altLang="en-US" dirty="0"/>
              <a:t>、</a:t>
            </a:r>
            <a:r>
              <a:rPr kumimoji="1" lang="zh-CN" altLang="en-US" dirty="0"/>
              <a:t>色</a:t>
            </a:r>
            <a:r>
              <a:rPr kumimoji="1" lang="en-US" altLang="zh-CN" dirty="0" err="1"/>
              <a:t>rupa</a:t>
            </a:r>
            <a:r>
              <a:rPr kumimoji="1" lang="zh-CN" altLang="en-US" dirty="0"/>
              <a:t>、业</a:t>
            </a:r>
            <a:r>
              <a:rPr kumimoji="1" lang="en-US" altLang="zh-CN" dirty="0"/>
              <a:t>karma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7D5F3E0-7ECC-4DFF-8006-0797B478F8A5}"/>
              </a:ext>
            </a:extLst>
          </p:cNvPr>
          <p:cNvSpPr/>
          <p:nvPr/>
        </p:nvSpPr>
        <p:spPr>
          <a:xfrm>
            <a:off x="838200" y="2797437"/>
            <a:ext cx="9978735" cy="230832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074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AC9BD-0AE4-4900-ACD3-611944D7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  <a:r>
              <a:rPr kumimoji="1" lang="zh-CN" altLang="en-US" dirty="0"/>
              <a:t>神话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505E1-5F08-4DB5-B94D-14F6C070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729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最初，</a:t>
            </a:r>
            <a:r>
              <a:rPr kumimoji="1" lang="zh-CN" altLang="en-US" dirty="0">
                <a:solidFill>
                  <a:srgbClr val="00B0F0"/>
                </a:solidFill>
              </a:rPr>
              <a:t>自我</a:t>
            </a:r>
            <a:r>
              <a:rPr kumimoji="1" lang="zh-CN" altLang="en-US" dirty="0"/>
              <a:t>就是这个。他是唯一者，没有任何其他睁眼者。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他想：“现在让我创造世界吧！”</a:t>
            </a:r>
            <a:r>
              <a:rPr lang="zh-CN" altLang="en-US" dirty="0"/>
              <a:t>，故生上水</a:t>
            </a:r>
            <a:r>
              <a:rPr lang="en-US" altLang="zh-CN" dirty="0"/>
              <a:t>/</a:t>
            </a:r>
            <a:r>
              <a:rPr lang="zh-CN" altLang="en-US" dirty="0"/>
              <a:t>天，光</a:t>
            </a:r>
            <a:r>
              <a:rPr lang="en-US" altLang="zh-CN" dirty="0"/>
              <a:t>/</a:t>
            </a:r>
            <a:r>
              <a:rPr lang="zh-CN" altLang="en-US" dirty="0"/>
              <a:t>空，死亡</a:t>
            </a:r>
            <a:r>
              <a:rPr lang="en-US" altLang="zh-CN" dirty="0"/>
              <a:t>/</a:t>
            </a:r>
            <a:r>
              <a:rPr lang="zh-CN" altLang="en-US" dirty="0"/>
              <a:t>地，下水。</a:t>
            </a:r>
            <a:endParaRPr lang="en-US" altLang="zh-CN" dirty="0"/>
          </a:p>
          <a:p>
            <a:pPr lvl="1"/>
            <a:r>
              <a:rPr kumimoji="1" lang="zh-CN" altLang="en-US" dirty="0"/>
              <a:t>他想：“现在让我创造世界的保护者吧！”，故从水中取出</a:t>
            </a:r>
            <a:r>
              <a:rPr kumimoji="1" lang="zh-CN" altLang="en-US" dirty="0">
                <a:solidFill>
                  <a:srgbClr val="FF0000"/>
                </a:solidFill>
              </a:rPr>
              <a:t>原人</a:t>
            </a:r>
            <a:r>
              <a:rPr kumimoji="1" lang="zh-CN" altLang="en-US" dirty="0"/>
              <a:t>、赋予形状。他给原人加热：</a:t>
            </a:r>
            <a:endParaRPr kumimoji="1" lang="en-US" altLang="zh-CN" dirty="0"/>
          </a:p>
          <a:p>
            <a:pPr lvl="2"/>
            <a:r>
              <a:rPr lang="zh-CN" altLang="en-US" dirty="0"/>
              <a:t>嘴</a:t>
            </a:r>
            <a:r>
              <a:rPr lang="en-US" altLang="zh-CN" dirty="0"/>
              <a:t>-</a:t>
            </a:r>
            <a:r>
              <a:rPr lang="zh-CN" altLang="en-US" dirty="0"/>
              <a:t>语言</a:t>
            </a:r>
            <a:r>
              <a:rPr lang="en-US" altLang="zh-CN" dirty="0"/>
              <a:t>-</a:t>
            </a:r>
            <a:r>
              <a:rPr lang="zh-CN" altLang="en-US" dirty="0"/>
              <a:t>火、鼻孔</a:t>
            </a:r>
            <a:r>
              <a:rPr lang="en-US" altLang="zh-CN" dirty="0"/>
              <a:t>-</a:t>
            </a:r>
            <a:r>
              <a:rPr lang="zh-CN" altLang="en-US" dirty="0"/>
              <a:t>气息</a:t>
            </a:r>
            <a:r>
              <a:rPr lang="en-US" altLang="zh-CN" dirty="0"/>
              <a:t>-</a:t>
            </a:r>
            <a:r>
              <a:rPr lang="zh-CN" altLang="en-US" dirty="0"/>
              <a:t>风、眼睛</a:t>
            </a:r>
            <a:r>
              <a:rPr lang="en-US" altLang="zh-CN" dirty="0"/>
              <a:t>-</a:t>
            </a:r>
            <a:r>
              <a:rPr lang="zh-CN" altLang="en-US" dirty="0"/>
              <a:t>目光</a:t>
            </a:r>
            <a:r>
              <a:rPr lang="en-US" altLang="zh-CN" dirty="0"/>
              <a:t>-</a:t>
            </a:r>
            <a:r>
              <a:rPr lang="zh-CN" altLang="en-US" dirty="0"/>
              <a:t>太阳、耳朵</a:t>
            </a:r>
            <a:r>
              <a:rPr lang="en-US" altLang="zh-CN" dirty="0"/>
              <a:t>-</a:t>
            </a:r>
            <a:r>
              <a:rPr lang="zh-CN" altLang="en-US" dirty="0"/>
              <a:t>听觉</a:t>
            </a:r>
            <a:r>
              <a:rPr lang="en-US" altLang="zh-CN" dirty="0"/>
              <a:t>-</a:t>
            </a:r>
            <a:r>
              <a:rPr lang="zh-CN" altLang="en-US" dirty="0"/>
              <a:t>方位、</a:t>
            </a:r>
            <a:r>
              <a:rPr kumimoji="1" lang="zh-CN" altLang="en-US" dirty="0"/>
              <a:t>皮肤</a:t>
            </a:r>
            <a:r>
              <a:rPr kumimoji="1" lang="en-US" altLang="zh-CN" dirty="0"/>
              <a:t>-</a:t>
            </a:r>
            <a:r>
              <a:rPr kumimoji="1" lang="zh-CN" altLang="en-US" dirty="0"/>
              <a:t>汗毛</a:t>
            </a:r>
            <a:r>
              <a:rPr kumimoji="1" lang="en-US" altLang="zh-CN" dirty="0"/>
              <a:t>-</a:t>
            </a:r>
            <a:r>
              <a:rPr kumimoji="1" lang="zh-CN" altLang="en-US" dirty="0"/>
              <a:t>草木、心</a:t>
            </a:r>
            <a:r>
              <a:rPr kumimoji="1" lang="en-US" altLang="zh-CN" dirty="0"/>
              <a:t>-</a:t>
            </a:r>
            <a:r>
              <a:rPr kumimoji="1" lang="zh-CN" altLang="en-US" dirty="0"/>
              <a:t>思维</a:t>
            </a:r>
            <a:r>
              <a:rPr kumimoji="1" lang="en-US" altLang="zh-CN" dirty="0"/>
              <a:t>-</a:t>
            </a:r>
            <a:r>
              <a:rPr kumimoji="1" lang="zh-CN" altLang="en-US" dirty="0"/>
              <a:t>月亮、肚脐</a:t>
            </a:r>
            <a:r>
              <a:rPr kumimoji="1" lang="en-US" altLang="zh-CN" dirty="0"/>
              <a:t>-</a:t>
            </a:r>
            <a:r>
              <a:rPr kumimoji="1" lang="zh-CN" altLang="en-US" dirty="0"/>
              <a:t>下气</a:t>
            </a:r>
            <a:r>
              <a:rPr kumimoji="1" lang="en-US" altLang="zh-CN" dirty="0"/>
              <a:t>-</a:t>
            </a:r>
            <a:r>
              <a:rPr kumimoji="1" lang="zh-CN" altLang="en-US" dirty="0"/>
              <a:t>死亡、生殖器</a:t>
            </a:r>
            <a:r>
              <a:rPr kumimoji="1" lang="en-US" altLang="zh-CN" dirty="0"/>
              <a:t>-</a:t>
            </a:r>
            <a:r>
              <a:rPr kumimoji="1" lang="zh-CN" altLang="en-US" dirty="0"/>
              <a:t>精液</a:t>
            </a:r>
            <a:r>
              <a:rPr kumimoji="1" lang="en-US" altLang="zh-CN" dirty="0"/>
              <a:t>-</a:t>
            </a:r>
            <a:r>
              <a:rPr lang="zh-CN" altLang="en-US" dirty="0"/>
              <a:t>水</a:t>
            </a:r>
            <a:endParaRPr lang="en-US" altLang="zh-CN" dirty="0"/>
          </a:p>
          <a:p>
            <a:pPr lvl="2"/>
            <a:r>
              <a:rPr kumimoji="1" lang="zh-CN" altLang="en-US" dirty="0"/>
              <a:t>这些神灵沉入</a:t>
            </a:r>
            <a:r>
              <a:rPr kumimoji="1" lang="en-US" altLang="zh-CN" dirty="0"/>
              <a:t>(</a:t>
            </a:r>
            <a:r>
              <a:rPr kumimoji="1" lang="zh-CN" altLang="en-US" dirty="0"/>
              <a:t>轮回之</a:t>
            </a:r>
            <a:r>
              <a:rPr kumimoji="1" lang="en-US" altLang="zh-CN" dirty="0"/>
              <a:t>)</a:t>
            </a:r>
            <a:r>
              <a:rPr kumimoji="1" lang="zh-CN" altLang="en-US" dirty="0"/>
              <a:t>大海，他们请求他寻找安居处和食物</a:t>
            </a:r>
            <a:r>
              <a:rPr lang="zh-CN" altLang="en-US" dirty="0"/>
              <a:t>；他给他们带来人，“你们各自进入自己的住处吧”；</a:t>
            </a:r>
            <a:r>
              <a:rPr kumimoji="1" lang="zh-CN" altLang="en-US" dirty="0"/>
              <a:t>火变成语言进入嘴</a:t>
            </a:r>
            <a:r>
              <a:rPr kumimoji="1" lang="en-US" altLang="zh-CN" dirty="0"/>
              <a:t>……</a:t>
            </a:r>
            <a:r>
              <a:rPr kumimoji="1" lang="en-US" altLang="ja-JP" dirty="0"/>
              <a:t>(</a:t>
            </a:r>
            <a:r>
              <a:rPr kumimoji="1" lang="zh-CN" altLang="en-US" dirty="0"/>
              <a:t>逆过程</a:t>
            </a:r>
            <a:r>
              <a:rPr kumimoji="1" lang="en-US" altLang="ja-JP" dirty="0"/>
              <a:t>)</a:t>
            </a:r>
          </a:p>
          <a:p>
            <a:pPr lvl="1"/>
            <a:r>
              <a:rPr lang="zh-CN" altLang="en-US" dirty="0"/>
              <a:t>他想：“让我为他们创造</a:t>
            </a:r>
            <a:r>
              <a:rPr lang="zh-CN" altLang="en-US" dirty="0">
                <a:solidFill>
                  <a:srgbClr val="00B0F0"/>
                </a:solidFill>
              </a:rPr>
              <a:t>食物</a:t>
            </a:r>
            <a:r>
              <a:rPr lang="zh-CN" altLang="en-US" dirty="0"/>
              <a:t>吧！”</a:t>
            </a:r>
            <a:endParaRPr lang="en-US" altLang="zh-CN" dirty="0"/>
          </a:p>
          <a:p>
            <a:pPr lvl="2"/>
            <a:r>
              <a:rPr lang="zh-CN" altLang="en-US" dirty="0"/>
              <a:t>他给水加热，产生形态、形态产生食物，食物企图逃跑。</a:t>
            </a:r>
            <a:endParaRPr lang="en-US" altLang="zh-CN" dirty="0"/>
          </a:p>
          <a:p>
            <a:pPr lvl="2"/>
            <a:r>
              <a:rPr lang="zh-CN" altLang="en-US" dirty="0"/>
              <a:t>他用语言、气息、目光、听觉、皮肤、思维、生殖器去抓食物皆失败，最终被下气抓住了；故风</a:t>
            </a:r>
            <a:r>
              <a:rPr lang="en-US" altLang="zh-CN" dirty="0"/>
              <a:t>(</a:t>
            </a:r>
            <a:r>
              <a:rPr lang="zh-CN" altLang="en-US" dirty="0"/>
              <a:t>生命气息</a:t>
            </a:r>
            <a:r>
              <a:rPr lang="en-US" altLang="zh-CN" dirty="0"/>
              <a:t>)</a:t>
            </a:r>
            <a:r>
              <a:rPr lang="zh-CN" altLang="en-US" dirty="0"/>
              <a:t>以食物为生命。</a:t>
            </a:r>
            <a:endParaRPr lang="en-US" altLang="zh-CN" dirty="0"/>
          </a:p>
          <a:p>
            <a:pPr lvl="1"/>
            <a:r>
              <a:rPr lang="zh-CN" altLang="en-US" dirty="0"/>
              <a:t>他想：“缺了</a:t>
            </a:r>
            <a:r>
              <a:rPr lang="zh-CN" altLang="en-US" dirty="0">
                <a:solidFill>
                  <a:srgbClr val="FF0000"/>
                </a:solidFill>
              </a:rPr>
              <a:t>我</a:t>
            </a:r>
            <a:r>
              <a:rPr lang="zh-CN" altLang="en-US" dirty="0"/>
              <a:t>，这一切怎么存在？”</a:t>
            </a:r>
            <a:endParaRPr lang="en-US" altLang="zh-CN" dirty="0"/>
          </a:p>
          <a:p>
            <a:pPr lvl="2"/>
            <a:r>
              <a:rPr lang="zh-CN" altLang="en-US" dirty="0"/>
              <a:t>他裂开头顶，从骨缝进入。有三个居处：觉醒、梦中、睡眠。</a:t>
            </a:r>
            <a:endParaRPr lang="en-US" altLang="zh-CN" dirty="0"/>
          </a:p>
          <a:p>
            <a:pPr lvl="1"/>
            <a:r>
              <a:rPr lang="zh-CN" altLang="en-US" dirty="0"/>
              <a:t>他出生后看到那个原人、遍及一切的梵，说：“我看到这个</a:t>
            </a:r>
            <a:r>
              <a:rPr lang="en-US" altLang="zh-CN" dirty="0" err="1"/>
              <a:t>idam</a:t>
            </a:r>
            <a:r>
              <a:rPr lang="en-US" altLang="zh-CN" dirty="0"/>
              <a:t> </a:t>
            </a:r>
            <a:r>
              <a:rPr lang="en-US" altLang="zh-CN" dirty="0" err="1"/>
              <a:t>adarsham</a:t>
            </a:r>
            <a:r>
              <a:rPr lang="zh-CN" altLang="en-US" dirty="0"/>
              <a:t>”</a:t>
            </a:r>
            <a:endParaRPr lang="en-US" altLang="zh-CN" dirty="0"/>
          </a:p>
          <a:p>
            <a:pPr lvl="2"/>
            <a:r>
              <a:rPr lang="zh-CN" altLang="en-US" dirty="0"/>
              <a:t>因此他名为</a:t>
            </a:r>
            <a:r>
              <a:rPr lang="en-US" altLang="zh-CN" dirty="0" err="1"/>
              <a:t>Idandra</a:t>
            </a:r>
            <a:r>
              <a:rPr lang="zh-CN" altLang="en-US" dirty="0"/>
              <a:t>，众天神呼其隐称因陀罗</a:t>
            </a:r>
            <a:r>
              <a:rPr lang="en-US" altLang="zh-CN" dirty="0"/>
              <a:t>Indra</a:t>
            </a:r>
            <a:endParaRPr lang="ja-JP" altLang="en-US" dirty="0"/>
          </a:p>
          <a:p>
            <a:pPr lvl="1"/>
            <a:endParaRPr kumimoji="1" lang="en-US" altLang="ja-JP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3977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AC9BD-0AE4-4900-ACD3-611944D7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起源</a:t>
            </a:r>
            <a:r>
              <a:rPr kumimoji="1" lang="zh-CN" altLang="en-US" dirty="0"/>
              <a:t>神话</a:t>
            </a:r>
            <a:r>
              <a:rPr kumimoji="1" lang="en-US" altLang="zh-CN" dirty="0"/>
              <a:t>(</a:t>
            </a:r>
            <a:r>
              <a:rPr kumimoji="1" lang="zh-CN" altLang="en-US" dirty="0"/>
              <a:t>续</a:t>
            </a:r>
            <a:r>
              <a:rPr kumimoji="1" lang="en-US" altLang="zh-CN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505E1-5F08-4DB5-B94D-14F6C0703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起初，这个在人中成为</a:t>
            </a:r>
            <a:r>
              <a:rPr kumimoji="1" lang="zh-CN" altLang="en-US" sz="2400" dirty="0">
                <a:solidFill>
                  <a:srgbClr val="00B0F0"/>
                </a:solidFill>
              </a:rPr>
              <a:t>胎藏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 lvl="1"/>
            <a:r>
              <a:rPr lang="zh-CN" altLang="en-US" sz="2000" dirty="0"/>
              <a:t>这精液是从所有肢体中聚合的精力。他在自我中维持这个自我。他将它置入女子后，使它出生；</a:t>
            </a:r>
            <a:r>
              <a:rPr kumimoji="1" lang="zh-CN" altLang="en-US" sz="2000" dirty="0"/>
              <a:t>这是他的第一生。</a:t>
            </a:r>
            <a:endParaRPr kumimoji="1" lang="en-US" altLang="zh-CN" sz="2000" dirty="0"/>
          </a:p>
          <a:p>
            <a:pPr lvl="1"/>
            <a:endParaRPr kumimoji="1" lang="en-US" altLang="ja-JP" sz="2000" dirty="0"/>
          </a:p>
          <a:p>
            <a:r>
              <a:rPr lang="zh-CN" altLang="en-US" sz="2400" dirty="0"/>
              <a:t>女子维持这个胎藏。在出生之前和之后，他养育这个</a:t>
            </a:r>
            <a:r>
              <a:rPr lang="zh-CN" altLang="en-US" sz="2400" dirty="0">
                <a:solidFill>
                  <a:srgbClr val="00B0F0"/>
                </a:solidFill>
              </a:rPr>
              <a:t>孩子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kumimoji="1" lang="zh-CN" altLang="en-US" sz="2000" dirty="0"/>
              <a:t>他养育这个孩子也就是养育自我，以维系这些世界；这是他的第二生。</a:t>
            </a:r>
            <a:endParaRPr kumimoji="1" lang="en-US" altLang="zh-CN" sz="2000" dirty="0"/>
          </a:p>
          <a:p>
            <a:pPr lvl="1"/>
            <a:endParaRPr lang="en-US" altLang="ja-JP" sz="2000" dirty="0"/>
          </a:p>
          <a:p>
            <a:r>
              <a:rPr kumimoji="1" lang="zh-CN" altLang="en-US" sz="2400" dirty="0"/>
              <a:t>他依靠功德确立他的这个自我</a:t>
            </a:r>
            <a:r>
              <a:rPr lang="zh-CN" altLang="en-US" sz="2400" dirty="0"/>
              <a:t>，直到他的另一个自我</a:t>
            </a:r>
            <a:r>
              <a:rPr lang="en-US" altLang="zh-CN" sz="2400" dirty="0"/>
              <a:t>(</a:t>
            </a:r>
            <a:r>
              <a:rPr lang="zh-CN" altLang="en-US" sz="2400" dirty="0"/>
              <a:t>他的父亲</a:t>
            </a:r>
            <a:r>
              <a:rPr lang="en-US" altLang="zh-CN" sz="2400" dirty="0"/>
              <a:t>)</a:t>
            </a:r>
            <a:r>
              <a:rPr lang="zh-CN" altLang="en-US" sz="2400" dirty="0"/>
              <a:t>完成任务</a:t>
            </a:r>
            <a:r>
              <a:rPr lang="zh-CN" altLang="en-US" sz="2400" dirty="0">
                <a:solidFill>
                  <a:srgbClr val="00B0F0"/>
                </a:solidFill>
              </a:rPr>
              <a:t>寿终而去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kumimoji="1" lang="zh-CN" altLang="en-US" sz="2000" dirty="0"/>
              <a:t>他从这里离去，又再生；</a:t>
            </a:r>
            <a:r>
              <a:rPr lang="zh-CN" altLang="en-US" sz="2000" dirty="0"/>
              <a:t>这是他的第三生。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12250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7917</Words>
  <Application>Microsoft Office PowerPoint</Application>
  <PresentationFormat>ワイド画面</PresentationFormat>
  <Paragraphs>573</Paragraphs>
  <Slides>43</Slides>
  <Notes>43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49" baseType="lpstr">
      <vt:lpstr>游ゴシック</vt:lpstr>
      <vt:lpstr>游ゴシック Light</vt:lpstr>
      <vt:lpstr>华文楷体</vt:lpstr>
      <vt:lpstr>Arial</vt:lpstr>
      <vt:lpstr>Times New Roman</vt:lpstr>
      <vt:lpstr>Office テーマ</vt:lpstr>
      <vt:lpstr>PowerPoint プレゼンテーション</vt:lpstr>
      <vt:lpstr>婆罗门与沙门</vt:lpstr>
      <vt:lpstr>奥义书 vs 沙门果经</vt:lpstr>
      <vt:lpstr>茵蒂克丝</vt:lpstr>
      <vt:lpstr>何为正法 dharma</vt:lpstr>
      <vt:lpstr>十三奥义书</vt:lpstr>
      <vt:lpstr>*根 枝 辞 典</vt:lpstr>
      <vt:lpstr>起源神话</vt:lpstr>
      <vt:lpstr>起源神话(续)</vt:lpstr>
      <vt:lpstr>起源神话Ex</vt:lpstr>
      <vt:lpstr>婆罗门杂辩</vt:lpstr>
      <vt:lpstr>婆罗门杂辩(续)</vt:lpstr>
      <vt:lpstr>梦与生趣</vt:lpstr>
      <vt:lpstr>微妙者</vt:lpstr>
      <vt:lpstr>娑摩之根基</vt:lpstr>
      <vt:lpstr>无上论</vt:lpstr>
      <vt:lpstr>无上论(续)</vt:lpstr>
      <vt:lpstr>数论杂章</vt:lpstr>
      <vt:lpstr>解脱＝祭祀＋智慧</vt:lpstr>
      <vt:lpstr>崇神除业</vt:lpstr>
      <vt:lpstr>梵我同一</vt:lpstr>
      <vt:lpstr>梵：原人</vt:lpstr>
      <vt:lpstr>梵：遮诠</vt:lpstr>
      <vt:lpstr>PS：话术与修辞</vt:lpstr>
      <vt:lpstr>六师外道</vt:lpstr>
      <vt:lpstr>戒</vt:lpstr>
      <vt:lpstr>定</vt:lpstr>
      <vt:lpstr>慧</vt:lpstr>
      <vt:lpstr>太子乔达摩Gautama</vt:lpstr>
      <vt:lpstr>求道者悉达多Siddhārtha</vt:lpstr>
      <vt:lpstr>转轮王佛陀Budda</vt:lpstr>
      <vt:lpstr>*与毗琉璃王之因缘</vt:lpstr>
      <vt:lpstr>*耆那大雄mahavira</vt:lpstr>
      <vt:lpstr>根本佛教</vt:lpstr>
      <vt:lpstr>长部34经</vt:lpstr>
      <vt:lpstr>一花一世界</vt:lpstr>
      <vt:lpstr>论破</vt:lpstr>
      <vt:lpstr>论立</vt:lpstr>
      <vt:lpstr>行止</vt:lpstr>
      <vt:lpstr>何为正法 dharma</vt:lpstr>
      <vt:lpstr>PowerPoint プレゼンテーション</vt:lpstr>
      <vt:lpstr>PowerPoint プレゼンテーション</vt:lpstr>
      <vt:lpstr>我该去哪里白嫖资源？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荒谬、反抗、生存</dc:title>
  <dc:creator>犬灵 Kahsolt</dc:creator>
  <cp:lastModifiedBy>犬灵 Kahsolt</cp:lastModifiedBy>
  <cp:revision>267</cp:revision>
  <dcterms:created xsi:type="dcterms:W3CDTF">2020-03-26T05:00:16Z</dcterms:created>
  <dcterms:modified xsi:type="dcterms:W3CDTF">2020-06-09T15:23:07Z</dcterms:modified>
</cp:coreProperties>
</file>