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6" r:id="rId9"/>
    <p:sldId id="265" r:id="rId10"/>
    <p:sldId id="267" r:id="rId11"/>
    <p:sldId id="26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60ACC-BD28-44F6-930E-18339E59558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3CD7874-D73C-453B-8EDF-93EB0813F8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797C647-AE0A-4B20-9D75-E5BD5081894B}"/>
              </a:ext>
            </a:extLst>
          </p:cNvPr>
          <p:cNvSpPr>
            <a:spLocks noGrp="1"/>
          </p:cNvSpPr>
          <p:nvPr>
            <p:ph type="dt" sz="half" idx="10"/>
          </p:nvPr>
        </p:nvSpPr>
        <p:spPr/>
        <p:txBody>
          <a:bodyPr/>
          <a:lstStyle/>
          <a:p>
            <a:fld id="{142AD2F4-1FA7-45F5-8EC4-5539DE6D8C02}" type="datetimeFigureOut">
              <a:rPr lang="zh-CN" altLang="en-US" smtClean="0"/>
              <a:t>2020/5/6</a:t>
            </a:fld>
            <a:endParaRPr lang="zh-CN" altLang="en-US"/>
          </a:p>
        </p:txBody>
      </p:sp>
      <p:sp>
        <p:nvSpPr>
          <p:cNvPr id="5" name="页脚占位符 4">
            <a:extLst>
              <a:ext uri="{FF2B5EF4-FFF2-40B4-BE49-F238E27FC236}">
                <a16:creationId xmlns:a16="http://schemas.microsoft.com/office/drawing/2014/main" id="{FF1F8908-73E3-4E6D-A2DA-79E97274FD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FC97A4-ABA4-4F70-BDB6-D3050EFF14E3}"/>
              </a:ext>
            </a:extLst>
          </p:cNvPr>
          <p:cNvSpPr>
            <a:spLocks noGrp="1"/>
          </p:cNvSpPr>
          <p:nvPr>
            <p:ph type="sldNum" sz="quarter" idx="12"/>
          </p:nvPr>
        </p:nvSpPr>
        <p:spPr/>
        <p:txBody>
          <a:bodyPr/>
          <a:lstStyle/>
          <a:p>
            <a:fld id="{943FFAE0-19BB-40D1-9E57-5A8572E401C0}" type="slidenum">
              <a:rPr lang="zh-CN" altLang="en-US" smtClean="0"/>
              <a:t>‹#›</a:t>
            </a:fld>
            <a:endParaRPr lang="zh-CN" altLang="en-US"/>
          </a:p>
        </p:txBody>
      </p:sp>
    </p:spTree>
    <p:extLst>
      <p:ext uri="{BB962C8B-B14F-4D97-AF65-F5344CB8AC3E}">
        <p14:creationId xmlns:p14="http://schemas.microsoft.com/office/powerpoint/2010/main" val="130533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A09AA-0912-434D-A2F6-E999A3F8001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E94C039-87EB-45B3-A1B1-C6596521802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AAB106-22DD-43B7-A412-F8C3B920B1AD}"/>
              </a:ext>
            </a:extLst>
          </p:cNvPr>
          <p:cNvSpPr>
            <a:spLocks noGrp="1"/>
          </p:cNvSpPr>
          <p:nvPr>
            <p:ph type="dt" sz="half" idx="10"/>
          </p:nvPr>
        </p:nvSpPr>
        <p:spPr/>
        <p:txBody>
          <a:bodyPr/>
          <a:lstStyle/>
          <a:p>
            <a:fld id="{142AD2F4-1FA7-45F5-8EC4-5539DE6D8C02}" type="datetimeFigureOut">
              <a:rPr lang="zh-CN" altLang="en-US" smtClean="0"/>
              <a:t>2020/5/6</a:t>
            </a:fld>
            <a:endParaRPr lang="zh-CN" altLang="en-US"/>
          </a:p>
        </p:txBody>
      </p:sp>
      <p:sp>
        <p:nvSpPr>
          <p:cNvPr id="5" name="页脚占位符 4">
            <a:extLst>
              <a:ext uri="{FF2B5EF4-FFF2-40B4-BE49-F238E27FC236}">
                <a16:creationId xmlns:a16="http://schemas.microsoft.com/office/drawing/2014/main" id="{4CFC0065-4DAE-4615-AC90-7B4A664D87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D130D4-03D5-407D-9D46-07CD9698AD82}"/>
              </a:ext>
            </a:extLst>
          </p:cNvPr>
          <p:cNvSpPr>
            <a:spLocks noGrp="1"/>
          </p:cNvSpPr>
          <p:nvPr>
            <p:ph type="sldNum" sz="quarter" idx="12"/>
          </p:nvPr>
        </p:nvSpPr>
        <p:spPr/>
        <p:txBody>
          <a:bodyPr/>
          <a:lstStyle/>
          <a:p>
            <a:fld id="{943FFAE0-19BB-40D1-9E57-5A8572E401C0}" type="slidenum">
              <a:rPr lang="zh-CN" altLang="en-US" smtClean="0"/>
              <a:t>‹#›</a:t>
            </a:fld>
            <a:endParaRPr lang="zh-CN" altLang="en-US"/>
          </a:p>
        </p:txBody>
      </p:sp>
    </p:spTree>
    <p:extLst>
      <p:ext uri="{BB962C8B-B14F-4D97-AF65-F5344CB8AC3E}">
        <p14:creationId xmlns:p14="http://schemas.microsoft.com/office/powerpoint/2010/main" val="422441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C8C7D0-8518-4938-BAD6-5B400F79832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05F7BE-C159-419E-BC11-598E375CA95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9FAC91-EB6E-4D2C-8614-E37E8FEE5C6C}"/>
              </a:ext>
            </a:extLst>
          </p:cNvPr>
          <p:cNvSpPr>
            <a:spLocks noGrp="1"/>
          </p:cNvSpPr>
          <p:nvPr>
            <p:ph type="dt" sz="half" idx="10"/>
          </p:nvPr>
        </p:nvSpPr>
        <p:spPr/>
        <p:txBody>
          <a:bodyPr/>
          <a:lstStyle/>
          <a:p>
            <a:fld id="{142AD2F4-1FA7-45F5-8EC4-5539DE6D8C02}" type="datetimeFigureOut">
              <a:rPr lang="zh-CN" altLang="en-US" smtClean="0"/>
              <a:t>2020/5/6</a:t>
            </a:fld>
            <a:endParaRPr lang="zh-CN" altLang="en-US"/>
          </a:p>
        </p:txBody>
      </p:sp>
      <p:sp>
        <p:nvSpPr>
          <p:cNvPr id="5" name="页脚占位符 4">
            <a:extLst>
              <a:ext uri="{FF2B5EF4-FFF2-40B4-BE49-F238E27FC236}">
                <a16:creationId xmlns:a16="http://schemas.microsoft.com/office/drawing/2014/main" id="{79D699F8-8206-49FB-B4AF-043591AAF9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EA268A-5217-435F-BAF5-ED7436C970AB}"/>
              </a:ext>
            </a:extLst>
          </p:cNvPr>
          <p:cNvSpPr>
            <a:spLocks noGrp="1"/>
          </p:cNvSpPr>
          <p:nvPr>
            <p:ph type="sldNum" sz="quarter" idx="12"/>
          </p:nvPr>
        </p:nvSpPr>
        <p:spPr/>
        <p:txBody>
          <a:bodyPr/>
          <a:lstStyle/>
          <a:p>
            <a:fld id="{943FFAE0-19BB-40D1-9E57-5A8572E401C0}" type="slidenum">
              <a:rPr lang="zh-CN" altLang="en-US" smtClean="0"/>
              <a:t>‹#›</a:t>
            </a:fld>
            <a:endParaRPr lang="zh-CN" altLang="en-US"/>
          </a:p>
        </p:txBody>
      </p:sp>
    </p:spTree>
    <p:extLst>
      <p:ext uri="{BB962C8B-B14F-4D97-AF65-F5344CB8AC3E}">
        <p14:creationId xmlns:p14="http://schemas.microsoft.com/office/powerpoint/2010/main" val="2857730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56488-6B6B-4673-8FDA-4098F5DD3F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14BCB8-F65A-4E8A-A5A6-F11288C1A5E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CCF86-463B-4E86-89E5-AFD5D1AFEF63}"/>
              </a:ext>
            </a:extLst>
          </p:cNvPr>
          <p:cNvSpPr>
            <a:spLocks noGrp="1"/>
          </p:cNvSpPr>
          <p:nvPr>
            <p:ph type="dt" sz="half" idx="10"/>
          </p:nvPr>
        </p:nvSpPr>
        <p:spPr/>
        <p:txBody>
          <a:bodyPr/>
          <a:lstStyle/>
          <a:p>
            <a:fld id="{142AD2F4-1FA7-45F5-8EC4-5539DE6D8C02}" type="datetimeFigureOut">
              <a:rPr lang="zh-CN" altLang="en-US" smtClean="0"/>
              <a:t>2020/5/6</a:t>
            </a:fld>
            <a:endParaRPr lang="zh-CN" altLang="en-US"/>
          </a:p>
        </p:txBody>
      </p:sp>
      <p:sp>
        <p:nvSpPr>
          <p:cNvPr id="5" name="页脚占位符 4">
            <a:extLst>
              <a:ext uri="{FF2B5EF4-FFF2-40B4-BE49-F238E27FC236}">
                <a16:creationId xmlns:a16="http://schemas.microsoft.com/office/drawing/2014/main" id="{F5D8E516-F7A0-4EF9-B480-D2DA37E1DD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6583DF-216D-45DB-9CBC-F84493F80EA0}"/>
              </a:ext>
            </a:extLst>
          </p:cNvPr>
          <p:cNvSpPr>
            <a:spLocks noGrp="1"/>
          </p:cNvSpPr>
          <p:nvPr>
            <p:ph type="sldNum" sz="quarter" idx="12"/>
          </p:nvPr>
        </p:nvSpPr>
        <p:spPr/>
        <p:txBody>
          <a:bodyPr/>
          <a:lstStyle/>
          <a:p>
            <a:fld id="{943FFAE0-19BB-40D1-9E57-5A8572E401C0}" type="slidenum">
              <a:rPr lang="zh-CN" altLang="en-US" smtClean="0"/>
              <a:t>‹#›</a:t>
            </a:fld>
            <a:endParaRPr lang="zh-CN" altLang="en-US"/>
          </a:p>
        </p:txBody>
      </p:sp>
    </p:spTree>
    <p:extLst>
      <p:ext uri="{BB962C8B-B14F-4D97-AF65-F5344CB8AC3E}">
        <p14:creationId xmlns:p14="http://schemas.microsoft.com/office/powerpoint/2010/main" val="765012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3CC34-B032-42B9-987A-1AFDF29F7EF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2F00D60-A578-4511-A077-89A92DB2CF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7FBA94-4A65-4C8C-8706-789A62534177}"/>
              </a:ext>
            </a:extLst>
          </p:cNvPr>
          <p:cNvSpPr>
            <a:spLocks noGrp="1"/>
          </p:cNvSpPr>
          <p:nvPr>
            <p:ph type="dt" sz="half" idx="10"/>
          </p:nvPr>
        </p:nvSpPr>
        <p:spPr/>
        <p:txBody>
          <a:bodyPr/>
          <a:lstStyle/>
          <a:p>
            <a:fld id="{142AD2F4-1FA7-45F5-8EC4-5539DE6D8C02}" type="datetimeFigureOut">
              <a:rPr lang="zh-CN" altLang="en-US" smtClean="0"/>
              <a:t>2020/5/6</a:t>
            </a:fld>
            <a:endParaRPr lang="zh-CN" altLang="en-US"/>
          </a:p>
        </p:txBody>
      </p:sp>
      <p:sp>
        <p:nvSpPr>
          <p:cNvPr id="5" name="页脚占位符 4">
            <a:extLst>
              <a:ext uri="{FF2B5EF4-FFF2-40B4-BE49-F238E27FC236}">
                <a16:creationId xmlns:a16="http://schemas.microsoft.com/office/drawing/2014/main" id="{A75D6C55-21E7-4BC8-91AA-C74D6BBAF3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EF92E8-D558-4081-B8CA-7D84D01931D5}"/>
              </a:ext>
            </a:extLst>
          </p:cNvPr>
          <p:cNvSpPr>
            <a:spLocks noGrp="1"/>
          </p:cNvSpPr>
          <p:nvPr>
            <p:ph type="sldNum" sz="quarter" idx="12"/>
          </p:nvPr>
        </p:nvSpPr>
        <p:spPr/>
        <p:txBody>
          <a:bodyPr/>
          <a:lstStyle/>
          <a:p>
            <a:fld id="{943FFAE0-19BB-40D1-9E57-5A8572E401C0}" type="slidenum">
              <a:rPr lang="zh-CN" altLang="en-US" smtClean="0"/>
              <a:t>‹#›</a:t>
            </a:fld>
            <a:endParaRPr lang="zh-CN" altLang="en-US"/>
          </a:p>
        </p:txBody>
      </p:sp>
    </p:spTree>
    <p:extLst>
      <p:ext uri="{BB962C8B-B14F-4D97-AF65-F5344CB8AC3E}">
        <p14:creationId xmlns:p14="http://schemas.microsoft.com/office/powerpoint/2010/main" val="205203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716FF-B362-4F1E-AA36-EDC2886597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70531D4-505E-4A48-A817-2DC927D827D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7498211-645B-43A9-B7D0-15B485FA7A0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878172-73D1-494A-9A67-5CFB778E0B59}"/>
              </a:ext>
            </a:extLst>
          </p:cNvPr>
          <p:cNvSpPr>
            <a:spLocks noGrp="1"/>
          </p:cNvSpPr>
          <p:nvPr>
            <p:ph type="dt" sz="half" idx="10"/>
          </p:nvPr>
        </p:nvSpPr>
        <p:spPr/>
        <p:txBody>
          <a:bodyPr/>
          <a:lstStyle/>
          <a:p>
            <a:fld id="{142AD2F4-1FA7-45F5-8EC4-5539DE6D8C02}" type="datetimeFigureOut">
              <a:rPr lang="zh-CN" altLang="en-US" smtClean="0"/>
              <a:t>2020/5/6</a:t>
            </a:fld>
            <a:endParaRPr lang="zh-CN" altLang="en-US"/>
          </a:p>
        </p:txBody>
      </p:sp>
      <p:sp>
        <p:nvSpPr>
          <p:cNvPr id="6" name="页脚占位符 5">
            <a:extLst>
              <a:ext uri="{FF2B5EF4-FFF2-40B4-BE49-F238E27FC236}">
                <a16:creationId xmlns:a16="http://schemas.microsoft.com/office/drawing/2014/main" id="{F2ED014B-A047-43F2-9C1C-F728004CAF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BA1178-AA20-497D-B311-E5109AFE1B09}"/>
              </a:ext>
            </a:extLst>
          </p:cNvPr>
          <p:cNvSpPr>
            <a:spLocks noGrp="1"/>
          </p:cNvSpPr>
          <p:nvPr>
            <p:ph type="sldNum" sz="quarter" idx="12"/>
          </p:nvPr>
        </p:nvSpPr>
        <p:spPr/>
        <p:txBody>
          <a:bodyPr/>
          <a:lstStyle/>
          <a:p>
            <a:fld id="{943FFAE0-19BB-40D1-9E57-5A8572E401C0}" type="slidenum">
              <a:rPr lang="zh-CN" altLang="en-US" smtClean="0"/>
              <a:t>‹#›</a:t>
            </a:fld>
            <a:endParaRPr lang="zh-CN" altLang="en-US"/>
          </a:p>
        </p:txBody>
      </p:sp>
    </p:spTree>
    <p:extLst>
      <p:ext uri="{BB962C8B-B14F-4D97-AF65-F5344CB8AC3E}">
        <p14:creationId xmlns:p14="http://schemas.microsoft.com/office/powerpoint/2010/main" val="397062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4A2D1-3FD7-40ED-B34A-EDEEAEEC185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C0FB8E5-CA99-46EE-9B5F-F628B4604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489393A-85FC-4C0F-9030-0B5FF6B9F9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C2E77C8-E2F9-4FEE-B7DB-42C1FDA824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6C10699-A57B-43B6-B5C1-FC20D6A0C25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BF5358B-F940-4500-B6F0-EFC84E83BC93}"/>
              </a:ext>
            </a:extLst>
          </p:cNvPr>
          <p:cNvSpPr>
            <a:spLocks noGrp="1"/>
          </p:cNvSpPr>
          <p:nvPr>
            <p:ph type="dt" sz="half" idx="10"/>
          </p:nvPr>
        </p:nvSpPr>
        <p:spPr/>
        <p:txBody>
          <a:bodyPr/>
          <a:lstStyle/>
          <a:p>
            <a:fld id="{142AD2F4-1FA7-45F5-8EC4-5539DE6D8C02}" type="datetimeFigureOut">
              <a:rPr lang="zh-CN" altLang="en-US" smtClean="0"/>
              <a:t>2020/5/6</a:t>
            </a:fld>
            <a:endParaRPr lang="zh-CN" altLang="en-US"/>
          </a:p>
        </p:txBody>
      </p:sp>
      <p:sp>
        <p:nvSpPr>
          <p:cNvPr id="8" name="页脚占位符 7">
            <a:extLst>
              <a:ext uri="{FF2B5EF4-FFF2-40B4-BE49-F238E27FC236}">
                <a16:creationId xmlns:a16="http://schemas.microsoft.com/office/drawing/2014/main" id="{E3D44D8F-976E-4422-B086-48DC43BB76A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12753D6-8640-4E72-A944-4664D1A43FCA}"/>
              </a:ext>
            </a:extLst>
          </p:cNvPr>
          <p:cNvSpPr>
            <a:spLocks noGrp="1"/>
          </p:cNvSpPr>
          <p:nvPr>
            <p:ph type="sldNum" sz="quarter" idx="12"/>
          </p:nvPr>
        </p:nvSpPr>
        <p:spPr/>
        <p:txBody>
          <a:bodyPr/>
          <a:lstStyle/>
          <a:p>
            <a:fld id="{943FFAE0-19BB-40D1-9E57-5A8572E401C0}" type="slidenum">
              <a:rPr lang="zh-CN" altLang="en-US" smtClean="0"/>
              <a:t>‹#›</a:t>
            </a:fld>
            <a:endParaRPr lang="zh-CN" altLang="en-US"/>
          </a:p>
        </p:txBody>
      </p:sp>
    </p:spTree>
    <p:extLst>
      <p:ext uri="{BB962C8B-B14F-4D97-AF65-F5344CB8AC3E}">
        <p14:creationId xmlns:p14="http://schemas.microsoft.com/office/powerpoint/2010/main" val="163940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6DD35-0512-4694-B757-0DECDF98E84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B2FF4D3-2B4C-489C-A675-61C310505CC4}"/>
              </a:ext>
            </a:extLst>
          </p:cNvPr>
          <p:cNvSpPr>
            <a:spLocks noGrp="1"/>
          </p:cNvSpPr>
          <p:nvPr>
            <p:ph type="dt" sz="half" idx="10"/>
          </p:nvPr>
        </p:nvSpPr>
        <p:spPr/>
        <p:txBody>
          <a:bodyPr/>
          <a:lstStyle/>
          <a:p>
            <a:fld id="{142AD2F4-1FA7-45F5-8EC4-5539DE6D8C02}" type="datetimeFigureOut">
              <a:rPr lang="zh-CN" altLang="en-US" smtClean="0"/>
              <a:t>2020/5/6</a:t>
            </a:fld>
            <a:endParaRPr lang="zh-CN" altLang="en-US"/>
          </a:p>
        </p:txBody>
      </p:sp>
      <p:sp>
        <p:nvSpPr>
          <p:cNvPr id="4" name="页脚占位符 3">
            <a:extLst>
              <a:ext uri="{FF2B5EF4-FFF2-40B4-BE49-F238E27FC236}">
                <a16:creationId xmlns:a16="http://schemas.microsoft.com/office/drawing/2014/main" id="{3424949F-51C5-4735-98A3-C63BF42FA58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0A10E73-BB5D-4C22-833C-E2D16A5667A8}"/>
              </a:ext>
            </a:extLst>
          </p:cNvPr>
          <p:cNvSpPr>
            <a:spLocks noGrp="1"/>
          </p:cNvSpPr>
          <p:nvPr>
            <p:ph type="sldNum" sz="quarter" idx="12"/>
          </p:nvPr>
        </p:nvSpPr>
        <p:spPr/>
        <p:txBody>
          <a:bodyPr/>
          <a:lstStyle/>
          <a:p>
            <a:fld id="{943FFAE0-19BB-40D1-9E57-5A8572E401C0}" type="slidenum">
              <a:rPr lang="zh-CN" altLang="en-US" smtClean="0"/>
              <a:t>‹#›</a:t>
            </a:fld>
            <a:endParaRPr lang="zh-CN" altLang="en-US"/>
          </a:p>
        </p:txBody>
      </p:sp>
    </p:spTree>
    <p:extLst>
      <p:ext uri="{BB962C8B-B14F-4D97-AF65-F5344CB8AC3E}">
        <p14:creationId xmlns:p14="http://schemas.microsoft.com/office/powerpoint/2010/main" val="3599377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619673E-2573-4C72-B49B-3A7C828FCE7A}"/>
              </a:ext>
            </a:extLst>
          </p:cNvPr>
          <p:cNvSpPr>
            <a:spLocks noGrp="1"/>
          </p:cNvSpPr>
          <p:nvPr>
            <p:ph type="dt" sz="half" idx="10"/>
          </p:nvPr>
        </p:nvSpPr>
        <p:spPr/>
        <p:txBody>
          <a:bodyPr/>
          <a:lstStyle/>
          <a:p>
            <a:fld id="{142AD2F4-1FA7-45F5-8EC4-5539DE6D8C02}" type="datetimeFigureOut">
              <a:rPr lang="zh-CN" altLang="en-US" smtClean="0"/>
              <a:t>2020/5/6</a:t>
            </a:fld>
            <a:endParaRPr lang="zh-CN" altLang="en-US"/>
          </a:p>
        </p:txBody>
      </p:sp>
      <p:sp>
        <p:nvSpPr>
          <p:cNvPr id="3" name="页脚占位符 2">
            <a:extLst>
              <a:ext uri="{FF2B5EF4-FFF2-40B4-BE49-F238E27FC236}">
                <a16:creationId xmlns:a16="http://schemas.microsoft.com/office/drawing/2014/main" id="{4C1B71C0-401B-4C84-8BC9-5550E7DEE6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F9EF687-D345-4F8F-A4A8-DE9EFB6DE1E4}"/>
              </a:ext>
            </a:extLst>
          </p:cNvPr>
          <p:cNvSpPr>
            <a:spLocks noGrp="1"/>
          </p:cNvSpPr>
          <p:nvPr>
            <p:ph type="sldNum" sz="quarter" idx="12"/>
          </p:nvPr>
        </p:nvSpPr>
        <p:spPr/>
        <p:txBody>
          <a:bodyPr/>
          <a:lstStyle/>
          <a:p>
            <a:fld id="{943FFAE0-19BB-40D1-9E57-5A8572E401C0}" type="slidenum">
              <a:rPr lang="zh-CN" altLang="en-US" smtClean="0"/>
              <a:t>‹#›</a:t>
            </a:fld>
            <a:endParaRPr lang="zh-CN" altLang="en-US"/>
          </a:p>
        </p:txBody>
      </p:sp>
    </p:spTree>
    <p:extLst>
      <p:ext uri="{BB962C8B-B14F-4D97-AF65-F5344CB8AC3E}">
        <p14:creationId xmlns:p14="http://schemas.microsoft.com/office/powerpoint/2010/main" val="25285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9A608-E1AD-4CD9-97FC-CC90C53921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5995A94-495B-42C2-AC9B-028479322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598F6EB-BC10-408D-99E6-52DD50A92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7C94C3-E0E6-42EC-9BE6-B20CA85C3ADE}"/>
              </a:ext>
            </a:extLst>
          </p:cNvPr>
          <p:cNvSpPr>
            <a:spLocks noGrp="1"/>
          </p:cNvSpPr>
          <p:nvPr>
            <p:ph type="dt" sz="half" idx="10"/>
          </p:nvPr>
        </p:nvSpPr>
        <p:spPr/>
        <p:txBody>
          <a:bodyPr/>
          <a:lstStyle/>
          <a:p>
            <a:fld id="{142AD2F4-1FA7-45F5-8EC4-5539DE6D8C02}" type="datetimeFigureOut">
              <a:rPr lang="zh-CN" altLang="en-US" smtClean="0"/>
              <a:t>2020/5/6</a:t>
            </a:fld>
            <a:endParaRPr lang="zh-CN" altLang="en-US"/>
          </a:p>
        </p:txBody>
      </p:sp>
      <p:sp>
        <p:nvSpPr>
          <p:cNvPr id="6" name="页脚占位符 5">
            <a:extLst>
              <a:ext uri="{FF2B5EF4-FFF2-40B4-BE49-F238E27FC236}">
                <a16:creationId xmlns:a16="http://schemas.microsoft.com/office/drawing/2014/main" id="{BFCB12C2-722C-476C-B232-698DB1EE49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0A006A-FCFA-4119-AB60-BF222301CAE4}"/>
              </a:ext>
            </a:extLst>
          </p:cNvPr>
          <p:cNvSpPr>
            <a:spLocks noGrp="1"/>
          </p:cNvSpPr>
          <p:nvPr>
            <p:ph type="sldNum" sz="quarter" idx="12"/>
          </p:nvPr>
        </p:nvSpPr>
        <p:spPr/>
        <p:txBody>
          <a:bodyPr/>
          <a:lstStyle/>
          <a:p>
            <a:fld id="{943FFAE0-19BB-40D1-9E57-5A8572E401C0}" type="slidenum">
              <a:rPr lang="zh-CN" altLang="en-US" smtClean="0"/>
              <a:t>‹#›</a:t>
            </a:fld>
            <a:endParaRPr lang="zh-CN" altLang="en-US"/>
          </a:p>
        </p:txBody>
      </p:sp>
    </p:spTree>
    <p:extLst>
      <p:ext uri="{BB962C8B-B14F-4D97-AF65-F5344CB8AC3E}">
        <p14:creationId xmlns:p14="http://schemas.microsoft.com/office/powerpoint/2010/main" val="412438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FB897-4CF6-4782-ABD3-F91E181A26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795F00-C26B-41F3-AA1F-7C9F16A43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ECBC4F7-425B-43CB-B476-D101A25BE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CB9EF9-8D14-4F81-960A-7F2B5D4744E6}"/>
              </a:ext>
            </a:extLst>
          </p:cNvPr>
          <p:cNvSpPr>
            <a:spLocks noGrp="1"/>
          </p:cNvSpPr>
          <p:nvPr>
            <p:ph type="dt" sz="half" idx="10"/>
          </p:nvPr>
        </p:nvSpPr>
        <p:spPr/>
        <p:txBody>
          <a:bodyPr/>
          <a:lstStyle/>
          <a:p>
            <a:fld id="{142AD2F4-1FA7-45F5-8EC4-5539DE6D8C02}" type="datetimeFigureOut">
              <a:rPr lang="zh-CN" altLang="en-US" smtClean="0"/>
              <a:t>2020/5/6</a:t>
            </a:fld>
            <a:endParaRPr lang="zh-CN" altLang="en-US"/>
          </a:p>
        </p:txBody>
      </p:sp>
      <p:sp>
        <p:nvSpPr>
          <p:cNvPr id="6" name="页脚占位符 5">
            <a:extLst>
              <a:ext uri="{FF2B5EF4-FFF2-40B4-BE49-F238E27FC236}">
                <a16:creationId xmlns:a16="http://schemas.microsoft.com/office/drawing/2014/main" id="{9DC238A8-61BD-49E5-86C7-6CADF5CBCD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717CE8-9F64-423A-8373-621652FB98AA}"/>
              </a:ext>
            </a:extLst>
          </p:cNvPr>
          <p:cNvSpPr>
            <a:spLocks noGrp="1"/>
          </p:cNvSpPr>
          <p:nvPr>
            <p:ph type="sldNum" sz="quarter" idx="12"/>
          </p:nvPr>
        </p:nvSpPr>
        <p:spPr/>
        <p:txBody>
          <a:bodyPr/>
          <a:lstStyle/>
          <a:p>
            <a:fld id="{943FFAE0-19BB-40D1-9E57-5A8572E401C0}" type="slidenum">
              <a:rPr lang="zh-CN" altLang="en-US" smtClean="0"/>
              <a:t>‹#›</a:t>
            </a:fld>
            <a:endParaRPr lang="zh-CN" altLang="en-US"/>
          </a:p>
        </p:txBody>
      </p:sp>
    </p:spTree>
    <p:extLst>
      <p:ext uri="{BB962C8B-B14F-4D97-AF65-F5344CB8AC3E}">
        <p14:creationId xmlns:p14="http://schemas.microsoft.com/office/powerpoint/2010/main" val="1883908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6F6C0D0-9167-4138-86D2-CFD33B973E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E1C7590-4011-4C1A-BF55-E3B6E9E088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B994BB-2222-4807-91E0-955C22E9F1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D2F4-1FA7-45F5-8EC4-5539DE6D8C02}" type="datetimeFigureOut">
              <a:rPr lang="zh-CN" altLang="en-US" smtClean="0"/>
              <a:t>2020/5/6</a:t>
            </a:fld>
            <a:endParaRPr lang="zh-CN" altLang="en-US"/>
          </a:p>
        </p:txBody>
      </p:sp>
      <p:sp>
        <p:nvSpPr>
          <p:cNvPr id="5" name="页脚占位符 4">
            <a:extLst>
              <a:ext uri="{FF2B5EF4-FFF2-40B4-BE49-F238E27FC236}">
                <a16:creationId xmlns:a16="http://schemas.microsoft.com/office/drawing/2014/main" id="{84153ED3-5085-46C6-994F-87178918D1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6F03BE2-9329-46F6-836F-33FE11D754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FFAE0-19BB-40D1-9E57-5A8572E401C0}" type="slidenum">
              <a:rPr lang="zh-CN" altLang="en-US" smtClean="0"/>
              <a:t>‹#›</a:t>
            </a:fld>
            <a:endParaRPr lang="zh-CN" altLang="en-US"/>
          </a:p>
        </p:txBody>
      </p:sp>
    </p:spTree>
    <p:extLst>
      <p:ext uri="{BB962C8B-B14F-4D97-AF65-F5344CB8AC3E}">
        <p14:creationId xmlns:p14="http://schemas.microsoft.com/office/powerpoint/2010/main" val="2050525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GbtNQ7yzo9Y"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F1E08-56C8-4709-9734-0BBAD344B325}"/>
              </a:ext>
            </a:extLst>
          </p:cNvPr>
          <p:cNvSpPr>
            <a:spLocks noGrp="1"/>
          </p:cNvSpPr>
          <p:nvPr>
            <p:ph type="ctrTitle"/>
          </p:nvPr>
        </p:nvSpPr>
        <p:spPr/>
        <p:txBody>
          <a:bodyPr/>
          <a:lstStyle/>
          <a:p>
            <a:r>
              <a:rPr lang="zh-CN" altLang="en-US" dirty="0"/>
              <a:t>我们赖以生存的悖论</a:t>
            </a:r>
          </a:p>
        </p:txBody>
      </p:sp>
      <p:sp>
        <p:nvSpPr>
          <p:cNvPr id="3" name="副标题 2">
            <a:extLst>
              <a:ext uri="{FF2B5EF4-FFF2-40B4-BE49-F238E27FC236}">
                <a16:creationId xmlns:a16="http://schemas.microsoft.com/office/drawing/2014/main" id="{AACC348F-635E-4F45-9E90-DC4E5B9169E8}"/>
              </a:ext>
            </a:extLst>
          </p:cNvPr>
          <p:cNvSpPr>
            <a:spLocks noGrp="1"/>
          </p:cNvSpPr>
          <p:nvPr>
            <p:ph type="subTitle" idx="1"/>
          </p:nvPr>
        </p:nvSpPr>
        <p:spPr>
          <a:xfrm>
            <a:off x="1524000" y="3602038"/>
            <a:ext cx="9144000" cy="1655762"/>
          </a:xfrm>
        </p:spPr>
        <p:txBody>
          <a:bodyPr/>
          <a:lstStyle/>
          <a:p>
            <a:r>
              <a:rPr lang="en-US" altLang="zh-CN" b="1" dirty="0">
                <a:latin typeface="Times New Roman" panose="02020603050405020304" pitchFamily="18" charset="0"/>
                <a:cs typeface="Times New Roman" panose="02020603050405020304" pitchFamily="18" charset="0"/>
              </a:rPr>
              <a:t>Paradoxes as We live by </a:t>
            </a:r>
            <a:endParaRPr lang="zh-CN" altLang="en-US" b="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599A8DC4-8C43-4E8E-84BA-CB28FFDF4390}"/>
              </a:ext>
            </a:extLst>
          </p:cNvPr>
          <p:cNvSpPr txBox="1"/>
          <p:nvPr/>
        </p:nvSpPr>
        <p:spPr>
          <a:xfrm>
            <a:off x="7786540" y="4060587"/>
            <a:ext cx="2561920" cy="369332"/>
          </a:xfrm>
          <a:prstGeom prst="rect">
            <a:avLst/>
          </a:prstGeom>
          <a:noFill/>
        </p:spPr>
        <p:txBody>
          <a:bodyPr wrap="none" rtlCol="0">
            <a:spAutoFit/>
          </a:bodyPr>
          <a:lstStyle/>
          <a:p>
            <a:r>
              <a:rPr lang="zh-CN" altLang="en-US" dirty="0"/>
              <a:t>一些逻辑和数学的谜语</a:t>
            </a:r>
          </a:p>
        </p:txBody>
      </p:sp>
    </p:spTree>
    <p:extLst>
      <p:ext uri="{BB962C8B-B14F-4D97-AF65-F5344CB8AC3E}">
        <p14:creationId xmlns:p14="http://schemas.microsoft.com/office/powerpoint/2010/main" val="2238448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49B6C-B837-4B12-9C18-D51E25029063}"/>
              </a:ext>
            </a:extLst>
          </p:cNvPr>
          <p:cNvSpPr>
            <a:spLocks noGrp="1"/>
          </p:cNvSpPr>
          <p:nvPr>
            <p:ph type="title"/>
          </p:nvPr>
        </p:nvSpPr>
        <p:spPr>
          <a:xfrm>
            <a:off x="838200" y="365125"/>
            <a:ext cx="10515600" cy="671823"/>
          </a:xfrm>
        </p:spPr>
        <p:txBody>
          <a:bodyPr>
            <a:normAutofit/>
          </a:bodyPr>
          <a:lstStyle/>
          <a:p>
            <a:r>
              <a:rPr lang="zh-CN" altLang="en-US" sz="2400" dirty="0">
                <a:latin typeface="+mn-lt"/>
                <a:ea typeface="+mn-ea"/>
                <a:cs typeface="+mn-cs"/>
              </a:rPr>
              <a:t>斯科伦悖论</a:t>
            </a:r>
          </a:p>
        </p:txBody>
      </p:sp>
      <p:sp>
        <p:nvSpPr>
          <p:cNvPr id="3" name="内容占位符 2">
            <a:extLst>
              <a:ext uri="{FF2B5EF4-FFF2-40B4-BE49-F238E27FC236}">
                <a16:creationId xmlns:a16="http://schemas.microsoft.com/office/drawing/2014/main" id="{37AD1FC3-92E1-449E-8153-94001863BBC4}"/>
              </a:ext>
            </a:extLst>
          </p:cNvPr>
          <p:cNvSpPr>
            <a:spLocks noGrp="1"/>
          </p:cNvSpPr>
          <p:nvPr>
            <p:ph idx="1"/>
          </p:nvPr>
        </p:nvSpPr>
        <p:spPr>
          <a:xfrm>
            <a:off x="838200" y="1036948"/>
            <a:ext cx="10515600" cy="5140015"/>
          </a:xfrm>
        </p:spPr>
        <p:txBody>
          <a:bodyPr>
            <a:normAutofit/>
          </a:bodyPr>
          <a:lstStyle/>
          <a:p>
            <a:pPr marL="0" indent="0">
              <a:buNone/>
            </a:pPr>
            <a:r>
              <a:rPr lang="zh-CN" altLang="en-US" sz="1800" dirty="0"/>
              <a:t>假设有一个集合论的可数模型，那么这个模型应包含实数集合，根据对角线定理，实数集合是不可数的，而整个模型是可数的，那么在模型之中的实数集合就应当是可数的。这边明显与</a:t>
            </a:r>
            <a:r>
              <a:rPr lang="zh-CN" altLang="en-US" sz="1800" b="1" dirty="0">
                <a:solidFill>
                  <a:srgbClr val="FF0000"/>
                </a:solidFill>
              </a:rPr>
              <a:t>一致性</a:t>
            </a:r>
            <a:r>
              <a:rPr lang="zh-CN" altLang="en-US" sz="1800" dirty="0"/>
              <a:t>与</a:t>
            </a:r>
            <a:r>
              <a:rPr lang="zh-CN" altLang="en-US" sz="1800" b="1" dirty="0">
                <a:solidFill>
                  <a:srgbClr val="FF0000"/>
                </a:solidFill>
              </a:rPr>
              <a:t>紧致性的</a:t>
            </a:r>
            <a:r>
              <a:rPr lang="zh-CN" altLang="en-US" sz="1800" dirty="0"/>
              <a:t>有矛盾。</a:t>
            </a:r>
            <a:endParaRPr lang="en-US" altLang="zh-CN" sz="1800" dirty="0"/>
          </a:p>
          <a:p>
            <a:pPr marL="0" indent="0">
              <a:buNone/>
            </a:pPr>
            <a:r>
              <a:rPr lang="en-US" altLang="zh-CN" sz="1800" dirty="0"/>
              <a:t>“</a:t>
            </a:r>
            <a:r>
              <a:rPr lang="zh-CN" altLang="en-US" sz="1600" i="1" dirty="0"/>
              <a:t>据我所知，尚为有人注意到这一特别的显然矛盾的事态。凭借这些公理，我们可以证明存在更高的基数，更高基数的类，等等。那么有怎么会出现整个论域本身早就可以被有穷正整数枚举的情况呢？</a:t>
            </a:r>
            <a:r>
              <a:rPr lang="zh-CN" altLang="en-US" sz="1800" dirty="0"/>
              <a:t>（斯科伦）”</a:t>
            </a:r>
            <a:endParaRPr lang="en-US" altLang="zh-CN" sz="1800" dirty="0"/>
          </a:p>
          <a:p>
            <a:pPr marL="0" indent="0">
              <a:buNone/>
            </a:pPr>
            <a:r>
              <a:rPr lang="zh-CN" altLang="en-US" sz="1800" dirty="0"/>
              <a:t>悖论源于对不可数的定义。在集合论中，解决办法是序数绝对不变性和基数相对可变性的概念。整个模型的可数证据在模型之外，而模型内的实数集合在模型外就有一个罗列函数，而在模型内部并没有这样一个可数列表。</a:t>
            </a:r>
            <a:endParaRPr lang="en-US" altLang="zh-CN" sz="1800" dirty="0"/>
          </a:p>
          <a:p>
            <a:pPr marL="0" indent="0">
              <a:buNone/>
            </a:pPr>
            <a:r>
              <a:rPr lang="zh-CN" altLang="en-US" sz="1800" dirty="0"/>
              <a:t>某种意义上，谈论可数与不可数，有限与无穷更像是处于一种“分形”结构上，我们无法说明自身的“位置”处于哪个立场，可就像能用可数有限的语言来描述无穷一样，这种的框架可以被看成是一个更大分形结构下自相似之投影。或许这也是集合论公理</a:t>
            </a:r>
            <a:r>
              <a:rPr lang="en-US" altLang="zh-CN" sz="1800" dirty="0"/>
              <a:t>ZFC</a:t>
            </a:r>
            <a:r>
              <a:rPr lang="zh-CN" altLang="en-US" sz="1800" dirty="0"/>
              <a:t>和一阶逻辑的特殊性和典范性。</a:t>
            </a:r>
            <a:endParaRPr lang="en-US" altLang="zh-CN" sz="1800" dirty="0"/>
          </a:p>
          <a:p>
            <a:pPr marL="0" indent="0">
              <a:buNone/>
            </a:pPr>
            <a:endParaRPr lang="zh-CN" altLang="en-US" sz="2000" dirty="0"/>
          </a:p>
        </p:txBody>
      </p:sp>
      <p:cxnSp>
        <p:nvCxnSpPr>
          <p:cNvPr id="5" name="直接箭头连接符 4">
            <a:extLst>
              <a:ext uri="{FF2B5EF4-FFF2-40B4-BE49-F238E27FC236}">
                <a16:creationId xmlns:a16="http://schemas.microsoft.com/office/drawing/2014/main" id="{E3E647A4-BA50-4572-84A8-EA213277DEAE}"/>
              </a:ext>
            </a:extLst>
          </p:cNvPr>
          <p:cNvCxnSpPr/>
          <p:nvPr/>
        </p:nvCxnSpPr>
        <p:spPr>
          <a:xfrm>
            <a:off x="3646815" y="4893715"/>
            <a:ext cx="2243579" cy="1809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5BD8F2F-AB25-454A-BC42-11E8B8B3115C}"/>
              </a:ext>
            </a:extLst>
          </p:cNvPr>
          <p:cNvCxnSpPr/>
          <p:nvPr/>
        </p:nvCxnSpPr>
        <p:spPr>
          <a:xfrm flipV="1">
            <a:off x="5837187" y="4775880"/>
            <a:ext cx="1574276" cy="1953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64F5EAD-68A5-4D36-A851-D40C9F292BA0}"/>
              </a:ext>
            </a:extLst>
          </p:cNvPr>
          <p:cNvCxnSpPr/>
          <p:nvPr/>
        </p:nvCxnSpPr>
        <p:spPr>
          <a:xfrm flipV="1">
            <a:off x="5837187" y="4715809"/>
            <a:ext cx="0" cy="19419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40671F7C-937D-4733-9E75-ADEADEB8EAA5}"/>
              </a:ext>
            </a:extLst>
          </p:cNvPr>
          <p:cNvSpPr/>
          <p:nvPr/>
        </p:nvSpPr>
        <p:spPr>
          <a:xfrm>
            <a:off x="5255473" y="4490185"/>
            <a:ext cx="1008609" cy="369332"/>
          </a:xfrm>
          <a:prstGeom prst="rect">
            <a:avLst/>
          </a:prstGeom>
          <a:noFill/>
        </p:spPr>
        <p:txBody>
          <a:bodyPr wrap="none" lIns="91440" tIns="45720" rIns="91440" bIns="45720">
            <a:spAutoFit/>
          </a:bodyPr>
          <a:lstStyle/>
          <a:p>
            <a:pPr algn="ctr"/>
            <a:r>
              <a:rPr lang="zh-CN" altLang="en-US" b="1" cap="none" spc="0" dirty="0">
                <a:ln w="22225">
                  <a:solidFill>
                    <a:schemeClr val="accent2"/>
                  </a:solidFill>
                  <a:prstDash val="solid"/>
                </a:ln>
                <a:solidFill>
                  <a:schemeClr val="accent2">
                    <a:lumMod val="40000"/>
                    <a:lumOff val="60000"/>
                  </a:schemeClr>
                </a:solidFill>
                <a:effectLst/>
              </a:rPr>
              <a:t>序数</a:t>
            </a:r>
            <a:r>
              <a:rPr lang="en-US" altLang="zh-CN" b="1" cap="none" spc="0" dirty="0" err="1">
                <a:ln w="22225">
                  <a:solidFill>
                    <a:schemeClr val="accent2"/>
                  </a:solidFill>
                  <a:prstDash val="solid"/>
                </a:ln>
                <a:solidFill>
                  <a:schemeClr val="accent2">
                    <a:lumMod val="40000"/>
                    <a:lumOff val="60000"/>
                  </a:schemeClr>
                </a:solidFill>
                <a:effectLst/>
              </a:rPr>
              <a:t>ord</a:t>
            </a:r>
            <a:endParaRPr lang="zh-CN" altLang="en-US" b="1" cap="none" spc="0" dirty="0">
              <a:ln w="22225">
                <a:solidFill>
                  <a:schemeClr val="accent2"/>
                </a:solidFill>
                <a:prstDash val="solid"/>
              </a:ln>
              <a:solidFill>
                <a:schemeClr val="accent2">
                  <a:lumMod val="40000"/>
                  <a:lumOff val="60000"/>
                </a:schemeClr>
              </a:solidFill>
              <a:effectLst/>
            </a:endParaRPr>
          </a:p>
        </p:txBody>
      </p:sp>
      <p:cxnSp>
        <p:nvCxnSpPr>
          <p:cNvPr id="12" name="直接连接符 11">
            <a:extLst>
              <a:ext uri="{FF2B5EF4-FFF2-40B4-BE49-F238E27FC236}">
                <a16:creationId xmlns:a16="http://schemas.microsoft.com/office/drawing/2014/main" id="{01EAA05D-16AA-486A-B889-BF1741348312}"/>
              </a:ext>
            </a:extLst>
          </p:cNvPr>
          <p:cNvCxnSpPr/>
          <p:nvPr/>
        </p:nvCxnSpPr>
        <p:spPr>
          <a:xfrm flipV="1">
            <a:off x="4911365" y="5184742"/>
            <a:ext cx="848411" cy="659877"/>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0C9AC827-E68A-4C18-A2CD-BB9B7C0C24EF}"/>
              </a:ext>
            </a:extLst>
          </p:cNvPr>
          <p:cNvCxnSpPr>
            <a:cxnSpLocks/>
          </p:cNvCxnSpPr>
          <p:nvPr/>
        </p:nvCxnSpPr>
        <p:spPr>
          <a:xfrm>
            <a:off x="5759776" y="5184742"/>
            <a:ext cx="853128" cy="502028"/>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107974A4-83EB-4CAF-A4FA-5F18F87169F8}"/>
              </a:ext>
            </a:extLst>
          </p:cNvPr>
          <p:cNvCxnSpPr/>
          <p:nvPr/>
        </p:nvCxnSpPr>
        <p:spPr>
          <a:xfrm flipV="1">
            <a:off x="4911365" y="5752758"/>
            <a:ext cx="1701539" cy="91861"/>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070FE6DF-2A9F-4BE8-B709-2B92BB34C5AB}"/>
              </a:ext>
            </a:extLst>
          </p:cNvPr>
          <p:cNvSpPr/>
          <p:nvPr/>
        </p:nvSpPr>
        <p:spPr>
          <a:xfrm>
            <a:off x="4922363" y="4896741"/>
            <a:ext cx="2347274" cy="307777"/>
          </a:xfrm>
          <a:prstGeom prst="rect">
            <a:avLst/>
          </a:prstGeom>
          <a:noFill/>
        </p:spPr>
        <p:txBody>
          <a:bodyPr wrap="square" lIns="91440" tIns="45720" rIns="91440" bIns="45720">
            <a:spAutoFit/>
          </a:bodyPr>
          <a:lstStyle/>
          <a:p>
            <a:pPr algn="ctr"/>
            <a:r>
              <a:rPr lang="zh-CN" altLang="en-US" sz="1400" dirty="0">
                <a:ln w="0"/>
                <a:solidFill>
                  <a:schemeClr val="accent1"/>
                </a:solidFill>
                <a:effectLst>
                  <a:outerShdw blurRad="38100" dist="25400" dir="5400000" algn="ctr" rotWithShape="0">
                    <a:srgbClr val="6E747A">
                      <a:alpha val="43000"/>
                    </a:srgbClr>
                  </a:outerShdw>
                </a:effectLst>
              </a:rPr>
              <a:t>可传递模型</a:t>
            </a:r>
            <a:r>
              <a:rPr lang="en-US" altLang="zh-CN" sz="1400" dirty="0">
                <a:ln w="0"/>
                <a:solidFill>
                  <a:schemeClr val="accent1"/>
                </a:solidFill>
                <a:effectLst>
                  <a:outerShdw blurRad="38100" dist="25400" dir="5400000" algn="ctr" rotWithShape="0">
                    <a:srgbClr val="6E747A">
                      <a:alpha val="43000"/>
                    </a:srgbClr>
                  </a:outerShdw>
                </a:effectLst>
              </a:rPr>
              <a:t>M</a:t>
            </a:r>
            <a:endParaRPr lang="zh-CN" altLang="en-US" sz="1400" b="0" cap="none" spc="0" dirty="0">
              <a:ln w="0"/>
              <a:solidFill>
                <a:schemeClr val="accent1"/>
              </a:solidFill>
              <a:effectLst>
                <a:outerShdw blurRad="38100" dist="25400" dir="5400000" algn="ctr" rotWithShape="0">
                  <a:srgbClr val="6E747A">
                    <a:alpha val="43000"/>
                  </a:srgbClr>
                </a:outerShdw>
              </a:effectLst>
            </a:endParaRPr>
          </a:p>
        </p:txBody>
      </p:sp>
      <p:sp>
        <p:nvSpPr>
          <p:cNvPr id="20" name="流程图: 汇总连接 19">
            <a:extLst>
              <a:ext uri="{FF2B5EF4-FFF2-40B4-BE49-F238E27FC236}">
                <a16:creationId xmlns:a16="http://schemas.microsoft.com/office/drawing/2014/main" id="{57141546-336A-477B-B3DC-70A4FA7DFE81}"/>
              </a:ext>
            </a:extLst>
          </p:cNvPr>
          <p:cNvSpPr/>
          <p:nvPr/>
        </p:nvSpPr>
        <p:spPr>
          <a:xfrm>
            <a:off x="5759776" y="5752757"/>
            <a:ext cx="77410" cy="81815"/>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星形: 五角 20">
            <a:extLst>
              <a:ext uri="{FF2B5EF4-FFF2-40B4-BE49-F238E27FC236}">
                <a16:creationId xmlns:a16="http://schemas.microsoft.com/office/drawing/2014/main" id="{439B8BD2-0845-4213-9DD9-320C2372719F}"/>
              </a:ext>
            </a:extLst>
          </p:cNvPr>
          <p:cNvSpPr/>
          <p:nvPr/>
        </p:nvSpPr>
        <p:spPr>
          <a:xfrm>
            <a:off x="5805495" y="5524107"/>
            <a:ext cx="84899" cy="848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66187964-90FB-42A6-A9A4-6209A7F8DD2E}"/>
              </a:ext>
            </a:extLst>
          </p:cNvPr>
          <p:cNvSpPr/>
          <p:nvPr/>
        </p:nvSpPr>
        <p:spPr>
          <a:xfrm>
            <a:off x="5809319" y="5746840"/>
            <a:ext cx="545497" cy="369332"/>
          </a:xfrm>
          <a:prstGeom prst="rect">
            <a:avLst/>
          </a:prstGeom>
          <a:noFill/>
        </p:spPr>
        <p:txBody>
          <a:bodyPr wrap="square" lIns="91440" tIns="45720" rIns="91440" bIns="45720">
            <a:spAutoFit/>
          </a:bodyPr>
          <a:lstStyle/>
          <a:p>
            <a:pPr algn="ctr"/>
            <a:r>
              <a:rPr lang="en-US" altLang="zh-CN"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W1</a:t>
            </a:r>
            <a:endParaRPr lang="zh-CN" altLang="en-US"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23" name="矩形 22">
            <a:extLst>
              <a:ext uri="{FF2B5EF4-FFF2-40B4-BE49-F238E27FC236}">
                <a16:creationId xmlns:a16="http://schemas.microsoft.com/office/drawing/2014/main" id="{EEA88911-1AD2-4247-BDB4-F370C636BE42}"/>
              </a:ext>
            </a:extLst>
          </p:cNvPr>
          <p:cNvSpPr/>
          <p:nvPr/>
        </p:nvSpPr>
        <p:spPr>
          <a:xfrm>
            <a:off x="2117130" y="5992297"/>
            <a:ext cx="1479892" cy="369332"/>
          </a:xfrm>
          <a:prstGeom prst="rect">
            <a:avLst/>
          </a:prstGeom>
          <a:noFill/>
        </p:spPr>
        <p:txBody>
          <a:bodyPr wrap="none" lIns="91440" tIns="45720" rIns="91440" bIns="45720">
            <a:spAutoFit/>
          </a:bodyPr>
          <a:lstStyle/>
          <a:p>
            <a:pPr algn="ctr"/>
            <a:r>
              <a:rPr lang="zh-CN" altLang="en-US" dirty="0">
                <a:ln w="0"/>
                <a:solidFill>
                  <a:schemeClr val="accent1"/>
                </a:solidFill>
                <a:effectLst>
                  <a:outerShdw blurRad="38100" dist="25400" dir="5400000" algn="ctr" rotWithShape="0">
                    <a:srgbClr val="6E747A">
                      <a:alpha val="43000"/>
                    </a:srgbClr>
                  </a:outerShdw>
                </a:effectLst>
              </a:rPr>
              <a:t>集合论宇宙</a:t>
            </a:r>
            <a:r>
              <a:rPr lang="en-US" altLang="zh-CN" dirty="0">
                <a:ln w="0"/>
                <a:solidFill>
                  <a:schemeClr val="accent1"/>
                </a:solidFill>
                <a:effectLst>
                  <a:outerShdw blurRad="38100" dist="25400" dir="5400000" algn="ctr" rotWithShape="0">
                    <a:srgbClr val="6E747A">
                      <a:alpha val="43000"/>
                    </a:srgbClr>
                  </a:outerShdw>
                </a:effectLst>
              </a:rPr>
              <a:t>V</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cxnSp>
        <p:nvCxnSpPr>
          <p:cNvPr id="25" name="直接连接符 24">
            <a:extLst>
              <a:ext uri="{FF2B5EF4-FFF2-40B4-BE49-F238E27FC236}">
                <a16:creationId xmlns:a16="http://schemas.microsoft.com/office/drawing/2014/main" id="{F66C7205-2143-4198-94B9-4CABD46B335E}"/>
              </a:ext>
            </a:extLst>
          </p:cNvPr>
          <p:cNvCxnSpPr/>
          <p:nvPr/>
        </p:nvCxnSpPr>
        <p:spPr>
          <a:xfrm>
            <a:off x="593889" y="4674851"/>
            <a:ext cx="2526383" cy="2555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12504CD-3C51-45B6-B70D-B2BCBD8EFA7B}"/>
              </a:ext>
            </a:extLst>
          </p:cNvPr>
          <p:cNvCxnSpPr/>
          <p:nvPr/>
        </p:nvCxnSpPr>
        <p:spPr>
          <a:xfrm flipH="1">
            <a:off x="8622598" y="4775880"/>
            <a:ext cx="1954276" cy="2350784"/>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DE378609-1C1E-456D-BB11-9234D23F420C}"/>
              </a:ext>
            </a:extLst>
          </p:cNvPr>
          <p:cNvSpPr/>
          <p:nvPr/>
        </p:nvSpPr>
        <p:spPr>
          <a:xfrm>
            <a:off x="5285596" y="5370972"/>
            <a:ext cx="545497" cy="369332"/>
          </a:xfrm>
          <a:prstGeom prst="rect">
            <a:avLst/>
          </a:prstGeom>
          <a:noFill/>
        </p:spPr>
        <p:txBody>
          <a:bodyPr wrap="square" lIns="91440" tIns="45720" rIns="91440" bIns="45720">
            <a:spAutoFit/>
          </a:bodyPr>
          <a:lstStyle/>
          <a:p>
            <a:pPr algn="ctr"/>
            <a:r>
              <a:rPr lang="en-US" altLang="zh-CN"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W2</a:t>
            </a:r>
            <a:endParaRPr lang="zh-CN" altLang="en-US"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29" name="矩形 28">
            <a:extLst>
              <a:ext uri="{FF2B5EF4-FFF2-40B4-BE49-F238E27FC236}">
                <a16:creationId xmlns:a16="http://schemas.microsoft.com/office/drawing/2014/main" id="{D36A165C-63A3-49E8-B92E-652A2326889F}"/>
              </a:ext>
            </a:extLst>
          </p:cNvPr>
          <p:cNvSpPr/>
          <p:nvPr/>
        </p:nvSpPr>
        <p:spPr>
          <a:xfrm>
            <a:off x="5939937" y="5844619"/>
            <a:ext cx="2961908" cy="461665"/>
          </a:xfrm>
          <a:prstGeom prst="rect">
            <a:avLst/>
          </a:prstGeom>
          <a:noFill/>
        </p:spPr>
        <p:txBody>
          <a:bodyPr wrap="square" lIns="91440" tIns="45720" rIns="91440" bIns="45720">
            <a:spAutoFit/>
          </a:bodyPr>
          <a:lstStyle/>
          <a:p>
            <a:pPr algn="ctr"/>
            <a:r>
              <a:rPr lang="zh-CN" alt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可构成类</a:t>
            </a:r>
            <a:r>
              <a:rPr lang="en-US" altLang="zh-CN" sz="2400" b="1" cap="none" spc="0" dirty="0">
                <a:ln w="12700">
                  <a:solidFill>
                    <a:schemeClr val="accent5"/>
                  </a:solidFill>
                  <a:prstDash val="solid"/>
                </a:ln>
                <a:pattFill prst="ltDnDiag">
                  <a:fgClr>
                    <a:schemeClr val="accent5">
                      <a:lumMod val="60000"/>
                      <a:lumOff val="40000"/>
                    </a:schemeClr>
                  </a:fgClr>
                  <a:bgClr>
                    <a:schemeClr val="bg1"/>
                  </a:bgClr>
                </a:pattFill>
                <a:effectLst/>
              </a:rPr>
              <a:t>L</a:t>
            </a:r>
            <a:endParaRPr lang="zh-CN" altLang="en-US" sz="2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4162410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230FCE0-DEFA-462A-9104-A4EC149AC656}"/>
              </a:ext>
            </a:extLst>
          </p:cNvPr>
          <p:cNvSpPr>
            <a:spLocks noGrp="1"/>
          </p:cNvSpPr>
          <p:nvPr>
            <p:ph idx="1"/>
          </p:nvPr>
        </p:nvSpPr>
        <p:spPr>
          <a:xfrm>
            <a:off x="-141655" y="131975"/>
            <a:ext cx="11495455" cy="6044988"/>
          </a:xfrm>
        </p:spPr>
        <p:txBody>
          <a:bodyPr vert="eaVert" numCol="1" anchor="b" anchorCtr="0">
            <a:spAutoFit/>
          </a:bodyPr>
          <a:lstStyle/>
          <a:p>
            <a:pPr marL="0" lvl="0" indent="0" algn="r">
              <a:lnSpc>
                <a:spcPct val="100000"/>
              </a:lnSpc>
              <a:spcBef>
                <a:spcPts val="0"/>
              </a:spcBef>
              <a:buNone/>
            </a:pPr>
            <a:endParaRPr lang="en-US" altLang="zh-CN" sz="1800" dirty="0">
              <a:solidFill>
                <a:prstClr val="black"/>
              </a:solidFill>
            </a:endParaRPr>
          </a:p>
          <a:p>
            <a:pPr marL="0" lvl="0" indent="0" algn="r">
              <a:lnSpc>
                <a:spcPct val="100000"/>
              </a:lnSpc>
              <a:spcBef>
                <a:spcPts val="0"/>
              </a:spcBef>
              <a:buNone/>
            </a:pPr>
            <a:endParaRPr lang="en-US" altLang="zh-CN" sz="1800" dirty="0">
              <a:solidFill>
                <a:prstClr val="black"/>
              </a:solidFill>
            </a:endParaRPr>
          </a:p>
          <a:p>
            <a:pPr marL="0" lvl="0" indent="0" algn="r">
              <a:lnSpc>
                <a:spcPct val="100000"/>
              </a:lnSpc>
              <a:spcBef>
                <a:spcPts val="0"/>
              </a:spcBef>
              <a:buNone/>
            </a:pPr>
            <a:endParaRPr lang="en-US" altLang="zh-CN" sz="1800" dirty="0">
              <a:solidFill>
                <a:prstClr val="black"/>
              </a:solidFill>
            </a:endParaRPr>
          </a:p>
          <a:p>
            <a:pPr marL="0" lvl="0" indent="0" algn="r">
              <a:lnSpc>
                <a:spcPct val="100000"/>
              </a:lnSpc>
              <a:spcBef>
                <a:spcPts val="0"/>
              </a:spcBef>
              <a:buNone/>
            </a:pPr>
            <a:endParaRPr lang="en-US" altLang="zh-CN" sz="1800" dirty="0">
              <a:solidFill>
                <a:prstClr val="black"/>
              </a:solidFill>
            </a:endParaRPr>
          </a:p>
          <a:p>
            <a:pPr marL="0" lvl="0" indent="0" algn="r">
              <a:lnSpc>
                <a:spcPct val="100000"/>
              </a:lnSpc>
              <a:spcBef>
                <a:spcPts val="0"/>
              </a:spcBef>
              <a:buNone/>
            </a:pPr>
            <a:endParaRPr lang="en-US" altLang="zh-CN" sz="1800" dirty="0">
              <a:solidFill>
                <a:prstClr val="black"/>
              </a:solidFill>
            </a:endParaRPr>
          </a:p>
          <a:p>
            <a:pPr marL="0" lvl="0" indent="0" algn="r">
              <a:lnSpc>
                <a:spcPct val="100000"/>
              </a:lnSpc>
              <a:spcBef>
                <a:spcPts val="0"/>
              </a:spcBef>
              <a:buNone/>
            </a:pPr>
            <a:endParaRPr lang="en-US" altLang="zh-CN" sz="1800" dirty="0">
              <a:solidFill>
                <a:prstClr val="black"/>
              </a:solidFill>
            </a:endParaRPr>
          </a:p>
          <a:p>
            <a:pPr marL="0" lvl="0" indent="0" algn="r">
              <a:lnSpc>
                <a:spcPct val="100000"/>
              </a:lnSpc>
              <a:spcBef>
                <a:spcPts val="0"/>
              </a:spcBef>
              <a:buNone/>
            </a:pPr>
            <a:endParaRPr lang="en-US" altLang="zh-CN" sz="1800" dirty="0">
              <a:solidFill>
                <a:prstClr val="black"/>
              </a:solidFill>
            </a:endParaRPr>
          </a:p>
          <a:p>
            <a:pPr marL="0" lvl="0" indent="0" algn="r">
              <a:lnSpc>
                <a:spcPct val="100000"/>
              </a:lnSpc>
              <a:spcBef>
                <a:spcPts val="0"/>
              </a:spcBef>
              <a:buNone/>
            </a:pPr>
            <a:endParaRPr lang="en-US" altLang="zh-CN" sz="1800" dirty="0">
              <a:solidFill>
                <a:prstClr val="black"/>
              </a:solidFill>
            </a:endParaRPr>
          </a:p>
          <a:p>
            <a:pPr marL="0" lvl="0" indent="0" algn="r">
              <a:lnSpc>
                <a:spcPct val="100000"/>
              </a:lnSpc>
              <a:spcBef>
                <a:spcPts val="0"/>
              </a:spcBef>
              <a:buNone/>
            </a:pPr>
            <a:endParaRPr lang="en-US" altLang="zh-CN" sz="1800" dirty="0">
              <a:solidFill>
                <a:prstClr val="black"/>
              </a:solidFill>
            </a:endParaRPr>
          </a:p>
          <a:p>
            <a:pPr marL="0" lvl="0" indent="0" algn="r">
              <a:lnSpc>
                <a:spcPct val="100000"/>
              </a:lnSpc>
              <a:spcBef>
                <a:spcPts val="0"/>
              </a:spcBef>
              <a:buNone/>
            </a:pPr>
            <a:endParaRPr lang="en-US" altLang="zh-CN" sz="1800" dirty="0">
              <a:solidFill>
                <a:prstClr val="black"/>
              </a:solidFill>
            </a:endParaRPr>
          </a:p>
          <a:p>
            <a:pPr marL="0" lvl="0" indent="0" algn="r">
              <a:lnSpc>
                <a:spcPct val="100000"/>
              </a:lnSpc>
              <a:spcBef>
                <a:spcPts val="0"/>
              </a:spcBef>
              <a:buNone/>
            </a:pPr>
            <a:endParaRPr lang="en-US" altLang="zh-CN" sz="2000" dirty="0">
              <a:solidFill>
                <a:prstClr val="black"/>
              </a:solidFill>
            </a:endParaRPr>
          </a:p>
          <a:p>
            <a:pPr marL="0" lvl="0" indent="0" algn="r">
              <a:lnSpc>
                <a:spcPct val="100000"/>
              </a:lnSpc>
              <a:spcBef>
                <a:spcPts val="0"/>
              </a:spcBef>
              <a:buNone/>
            </a:pPr>
            <a:endParaRPr lang="en-US" altLang="zh-CN" sz="2000" dirty="0">
              <a:solidFill>
                <a:prstClr val="black"/>
              </a:solidFill>
            </a:endParaRPr>
          </a:p>
          <a:p>
            <a:pPr marL="0" lvl="0" indent="0" algn="r">
              <a:lnSpc>
                <a:spcPct val="100000"/>
              </a:lnSpc>
              <a:spcBef>
                <a:spcPts val="0"/>
              </a:spcBef>
              <a:buNone/>
            </a:pPr>
            <a:endParaRPr lang="en-US" altLang="zh-CN" sz="2000" dirty="0">
              <a:solidFill>
                <a:prstClr val="black"/>
              </a:solidFill>
            </a:endParaRPr>
          </a:p>
          <a:p>
            <a:pPr marL="0" lvl="0" indent="0" algn="r">
              <a:lnSpc>
                <a:spcPct val="100000"/>
              </a:lnSpc>
              <a:spcBef>
                <a:spcPts val="0"/>
              </a:spcBef>
              <a:buNone/>
            </a:pPr>
            <a:endParaRPr lang="en-US" altLang="zh-CN" sz="2000" dirty="0">
              <a:solidFill>
                <a:prstClr val="black"/>
              </a:solidFill>
            </a:endParaRPr>
          </a:p>
          <a:p>
            <a:pPr marL="0" lvl="0" indent="0" algn="r">
              <a:lnSpc>
                <a:spcPct val="100000"/>
              </a:lnSpc>
              <a:spcBef>
                <a:spcPts val="0"/>
              </a:spcBef>
              <a:buNone/>
            </a:pPr>
            <a:endParaRPr lang="en-US" altLang="zh-CN" sz="2000" dirty="0">
              <a:solidFill>
                <a:prstClr val="black"/>
              </a:solidFill>
            </a:endParaRPr>
          </a:p>
          <a:p>
            <a:pPr marL="0" lvl="0" indent="0" algn="r">
              <a:lnSpc>
                <a:spcPct val="100000"/>
              </a:lnSpc>
              <a:spcBef>
                <a:spcPts val="0"/>
              </a:spcBef>
              <a:buNone/>
            </a:pPr>
            <a:endParaRPr lang="en-US" altLang="zh-CN" sz="2000" dirty="0">
              <a:solidFill>
                <a:prstClr val="black"/>
              </a:solidFill>
            </a:endParaRPr>
          </a:p>
          <a:p>
            <a:pPr marL="0" lvl="0" indent="0" algn="r">
              <a:lnSpc>
                <a:spcPct val="100000"/>
              </a:lnSpc>
              <a:spcBef>
                <a:spcPts val="0"/>
              </a:spcBef>
              <a:buNone/>
            </a:pPr>
            <a:endParaRPr lang="en-US" altLang="zh-CN" sz="2000" dirty="0">
              <a:solidFill>
                <a:prstClr val="black"/>
              </a:solidFill>
            </a:endParaRPr>
          </a:p>
          <a:p>
            <a:pPr marL="0" lvl="0" indent="0" algn="r">
              <a:lnSpc>
                <a:spcPct val="100000"/>
              </a:lnSpc>
              <a:spcBef>
                <a:spcPts val="0"/>
              </a:spcBef>
              <a:buNone/>
            </a:pPr>
            <a:endParaRPr lang="en-US" altLang="zh-CN" sz="2000" dirty="0">
              <a:solidFill>
                <a:prstClr val="black"/>
              </a:solidFill>
            </a:endParaRPr>
          </a:p>
          <a:p>
            <a:pPr marL="0" lvl="0" indent="0" algn="r">
              <a:lnSpc>
                <a:spcPct val="100000"/>
              </a:lnSpc>
              <a:spcBef>
                <a:spcPts val="0"/>
              </a:spcBef>
              <a:buNone/>
            </a:pPr>
            <a:endParaRPr lang="en-US" altLang="zh-CN" sz="2000" dirty="0">
              <a:solidFill>
                <a:prstClr val="black"/>
              </a:solidFill>
            </a:endParaRPr>
          </a:p>
          <a:p>
            <a:pPr marL="0" lvl="0" indent="0" algn="r">
              <a:lnSpc>
                <a:spcPct val="100000"/>
              </a:lnSpc>
              <a:spcBef>
                <a:spcPts val="0"/>
              </a:spcBef>
              <a:buNone/>
            </a:pPr>
            <a:endParaRPr lang="en-US" altLang="zh-CN" sz="2000" dirty="0">
              <a:solidFill>
                <a:prstClr val="black"/>
              </a:solidFill>
            </a:endParaRPr>
          </a:p>
          <a:p>
            <a:pPr marL="0" lvl="0" indent="0" algn="r">
              <a:lnSpc>
                <a:spcPct val="100000"/>
              </a:lnSpc>
              <a:spcBef>
                <a:spcPts val="0"/>
              </a:spcBef>
              <a:buNone/>
            </a:pPr>
            <a:r>
              <a:rPr lang="zh-CN" altLang="en-US" sz="2000" dirty="0">
                <a:solidFill>
                  <a:prstClr val="black"/>
                </a:solidFill>
              </a:rPr>
              <a:t>可以说虽然逻辑学承担了语形与语义概念澄清和分析的基本工作，甚至不惜为了得到更清晰和严格的方式而引入数，可数学非但没有让逻辑学得到更加坚固的壁垒，反而更加宣告了在里面某种根本上的混沌难辩与不可解界限。</a:t>
            </a:r>
            <a:endParaRPr lang="en-US" altLang="zh-CN" sz="2000" dirty="0">
              <a:solidFill>
                <a:prstClr val="black"/>
              </a:solidFill>
            </a:endParaRPr>
          </a:p>
          <a:p>
            <a:pPr marL="0" lvl="0" indent="0" algn="r">
              <a:lnSpc>
                <a:spcPct val="100000"/>
              </a:lnSpc>
              <a:spcBef>
                <a:spcPts val="0"/>
              </a:spcBef>
              <a:buNone/>
            </a:pPr>
            <a:endParaRPr lang="en-US" altLang="zh-CN" sz="2000" dirty="0">
              <a:solidFill>
                <a:prstClr val="black"/>
              </a:solidFill>
            </a:endParaRPr>
          </a:p>
          <a:p>
            <a:pPr marL="0" indent="0" algn="r">
              <a:lnSpc>
                <a:spcPct val="100000"/>
              </a:lnSpc>
              <a:spcBef>
                <a:spcPts val="0"/>
              </a:spcBef>
              <a:buNone/>
            </a:pPr>
            <a:r>
              <a:rPr lang="zh-CN" altLang="en-US" sz="2000" dirty="0">
                <a:solidFill>
                  <a:prstClr val="black"/>
                </a:solidFill>
              </a:rPr>
              <a:t>也许，逻辑学大厦的地基可能就建立在某种数学无穷的</a:t>
            </a:r>
            <a:r>
              <a:rPr lang="en-US" altLang="zh-CN" sz="2000" dirty="0">
                <a:solidFill>
                  <a:prstClr val="black"/>
                </a:solidFill>
              </a:rPr>
              <a:t>hierarchy</a:t>
            </a:r>
            <a:r>
              <a:rPr lang="zh-CN" altLang="en-US" sz="2000" dirty="0">
                <a:solidFill>
                  <a:prstClr val="black"/>
                </a:solidFill>
              </a:rPr>
              <a:t>之上（其更包容融贯），创造性的数学符号游戏充当了脚手架，人有限的理据面对超验预言往往后知后觉，借助语形和语义才能一点点证明与解释来  自另一个维度的真理片段。</a:t>
            </a:r>
            <a:endParaRPr lang="en-US" altLang="zh-CN" sz="2000" dirty="0">
              <a:solidFill>
                <a:prstClr val="black"/>
              </a:solidFill>
            </a:endParaRPr>
          </a:p>
          <a:p>
            <a:pPr marL="0" lvl="0" indent="0" algn="r">
              <a:lnSpc>
                <a:spcPct val="100000"/>
              </a:lnSpc>
              <a:spcBef>
                <a:spcPts val="0"/>
              </a:spcBef>
              <a:buNone/>
            </a:pPr>
            <a:endParaRPr lang="en-US" altLang="zh-CN" sz="1800" dirty="0">
              <a:solidFill>
                <a:prstClr val="black"/>
              </a:solidFill>
            </a:endParaRPr>
          </a:p>
          <a:p>
            <a:pPr marL="0" lvl="0" indent="0" algn="r">
              <a:lnSpc>
                <a:spcPct val="100000"/>
              </a:lnSpc>
              <a:spcBef>
                <a:spcPts val="0"/>
              </a:spcBef>
              <a:buNone/>
            </a:pPr>
            <a:endParaRPr lang="en-US" altLang="zh-CN" sz="2100" dirty="0">
              <a:solidFill>
                <a:prstClr val="black"/>
              </a:solidFill>
            </a:endParaRPr>
          </a:p>
          <a:p>
            <a:pPr marL="0" lvl="0" indent="0" algn="r">
              <a:lnSpc>
                <a:spcPct val="100000"/>
              </a:lnSpc>
              <a:spcBef>
                <a:spcPts val="0"/>
              </a:spcBef>
              <a:buNone/>
            </a:pPr>
            <a:r>
              <a:rPr lang="zh-CN" altLang="en-US" sz="2100" dirty="0">
                <a:solidFill>
                  <a:prstClr val="black"/>
                </a:solidFill>
              </a:rPr>
              <a:t>世界的真面目也许就是一个怪物般的悖论，或者恰恰相反，人的理性才是，人才是怪物本身。</a:t>
            </a:r>
            <a:endParaRPr lang="en-US" altLang="zh-CN" sz="1800" dirty="0">
              <a:solidFill>
                <a:prstClr val="black"/>
              </a:solidFill>
            </a:endParaRPr>
          </a:p>
          <a:p>
            <a:pPr marL="0" lvl="0" indent="0" algn="r">
              <a:lnSpc>
                <a:spcPct val="100000"/>
              </a:lnSpc>
              <a:spcBef>
                <a:spcPts val="0"/>
              </a:spcBef>
              <a:buNone/>
            </a:pPr>
            <a:endParaRPr lang="en-US" altLang="zh-CN" sz="1800" dirty="0">
              <a:solidFill>
                <a:prstClr val="black"/>
              </a:solidFill>
            </a:endParaRPr>
          </a:p>
          <a:p>
            <a:pPr marL="0" lvl="0" indent="0" algn="r">
              <a:lnSpc>
                <a:spcPct val="100000"/>
              </a:lnSpc>
              <a:spcBef>
                <a:spcPts val="0"/>
              </a:spcBef>
              <a:buNone/>
            </a:pPr>
            <a:endParaRPr lang="en-US" altLang="zh-CN" sz="1800" dirty="0">
              <a:solidFill>
                <a:prstClr val="black"/>
              </a:solidFill>
            </a:endParaRPr>
          </a:p>
          <a:p>
            <a:pPr marL="0" lvl="0" indent="0" algn="r">
              <a:lnSpc>
                <a:spcPct val="100000"/>
              </a:lnSpc>
              <a:spcBef>
                <a:spcPts val="0"/>
              </a:spcBef>
              <a:buNone/>
            </a:pPr>
            <a:r>
              <a:rPr lang="zh-CN" altLang="en-US" sz="1800" dirty="0">
                <a:solidFill>
                  <a:prstClr val="black"/>
                </a:solidFill>
              </a:rPr>
              <a:t>                                                           </a:t>
            </a:r>
            <a:endParaRPr lang="en-US" altLang="zh-CN" sz="1800" dirty="0">
              <a:solidFill>
                <a:prstClr val="black"/>
              </a:solidFill>
            </a:endParaRPr>
          </a:p>
        </p:txBody>
      </p:sp>
      <p:pic>
        <p:nvPicPr>
          <p:cNvPr id="4" name="图片 3">
            <a:extLst>
              <a:ext uri="{FF2B5EF4-FFF2-40B4-BE49-F238E27FC236}">
                <a16:creationId xmlns:a16="http://schemas.microsoft.com/office/drawing/2014/main" id="{353D2F30-FF27-4525-8EE5-AFC795D7C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757" y="0"/>
            <a:ext cx="4836417" cy="6556443"/>
          </a:xfrm>
          <a:prstGeom prst="rect">
            <a:avLst/>
          </a:prstGeom>
        </p:spPr>
      </p:pic>
    </p:spTree>
    <p:extLst>
      <p:ext uri="{BB962C8B-B14F-4D97-AF65-F5344CB8AC3E}">
        <p14:creationId xmlns:p14="http://schemas.microsoft.com/office/powerpoint/2010/main" val="92942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95AA91-2B6A-4365-9C18-0365042F15A3}"/>
              </a:ext>
            </a:extLst>
          </p:cNvPr>
          <p:cNvSpPr>
            <a:spLocks noGrp="1"/>
          </p:cNvSpPr>
          <p:nvPr>
            <p:ph type="title"/>
          </p:nvPr>
        </p:nvSpPr>
        <p:spPr>
          <a:xfrm>
            <a:off x="838200" y="365125"/>
            <a:ext cx="10515600" cy="737811"/>
          </a:xfrm>
        </p:spPr>
        <p:txBody>
          <a:bodyPr/>
          <a:lstStyle/>
          <a:p>
            <a:r>
              <a:rPr lang="zh-CN" altLang="en-US" dirty="0"/>
              <a:t>你看到了什么？</a:t>
            </a:r>
          </a:p>
        </p:txBody>
      </p:sp>
      <p:pic>
        <p:nvPicPr>
          <p:cNvPr id="5" name="内容占位符 4">
            <a:extLst>
              <a:ext uri="{FF2B5EF4-FFF2-40B4-BE49-F238E27FC236}">
                <a16:creationId xmlns:a16="http://schemas.microsoft.com/office/drawing/2014/main" id="{968A7CC1-E200-4AB2-9C9B-293C26D893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075" y="1436320"/>
            <a:ext cx="5495925" cy="3829050"/>
          </a:xfrm>
        </p:spPr>
      </p:pic>
      <p:sp>
        <p:nvSpPr>
          <p:cNvPr id="7" name="文本框 6">
            <a:extLst>
              <a:ext uri="{FF2B5EF4-FFF2-40B4-BE49-F238E27FC236}">
                <a16:creationId xmlns:a16="http://schemas.microsoft.com/office/drawing/2014/main" id="{CFD07814-B9AC-4E3D-930F-925982A82AED}"/>
              </a:ext>
            </a:extLst>
          </p:cNvPr>
          <p:cNvSpPr txBox="1"/>
          <p:nvPr/>
        </p:nvSpPr>
        <p:spPr>
          <a:xfrm>
            <a:off x="6589337" y="488523"/>
            <a:ext cx="3602268" cy="2862322"/>
          </a:xfrm>
          <a:prstGeom prst="rect">
            <a:avLst/>
          </a:prstGeom>
          <a:noFill/>
        </p:spPr>
        <p:txBody>
          <a:bodyPr wrap="none" rtlCol="0">
            <a:spAutoFit/>
          </a:bodyPr>
          <a:lstStyle/>
          <a:p>
            <a:r>
              <a:rPr lang="en-US" altLang="zh-CN" dirty="0"/>
              <a:t>1.</a:t>
            </a:r>
            <a:r>
              <a:rPr lang="zh-CN" altLang="en-US" dirty="0"/>
              <a:t>看到了“兔子”</a:t>
            </a:r>
            <a:endParaRPr lang="en-US" altLang="zh-CN" dirty="0"/>
          </a:p>
          <a:p>
            <a:r>
              <a:rPr lang="en-US" altLang="zh-CN" dirty="0"/>
              <a:t>2.</a:t>
            </a:r>
            <a:r>
              <a:rPr lang="zh-CN" altLang="en-US" dirty="0"/>
              <a:t>看到了“鸭子”</a:t>
            </a:r>
            <a:endParaRPr lang="en-US" altLang="zh-CN" dirty="0"/>
          </a:p>
          <a:p>
            <a:r>
              <a:rPr lang="en-US" altLang="zh-CN" dirty="0"/>
              <a:t>3.</a:t>
            </a:r>
            <a:r>
              <a:rPr lang="zh-CN" altLang="en-US" dirty="0"/>
              <a:t>同时看到了“兔子”和“鸭子”</a:t>
            </a:r>
            <a:endParaRPr lang="en-US" altLang="zh-CN" dirty="0"/>
          </a:p>
          <a:p>
            <a:r>
              <a:rPr lang="en-US" altLang="zh-CN" dirty="0"/>
              <a:t>4.</a:t>
            </a:r>
            <a:r>
              <a:rPr lang="zh-CN" altLang="en-US" dirty="0"/>
              <a:t>看到了点、笔画沟通的黑白图片</a:t>
            </a:r>
            <a:endParaRPr lang="en-US" altLang="zh-CN" dirty="0"/>
          </a:p>
          <a:p>
            <a:r>
              <a:rPr lang="en-US" altLang="zh-CN" dirty="0"/>
              <a:t>5.</a:t>
            </a:r>
            <a:r>
              <a:rPr lang="zh-CN" altLang="en-US" dirty="0"/>
              <a:t>看到屏幕闪烁的</a:t>
            </a:r>
            <a:r>
              <a:rPr lang="en-US" altLang="zh-CN" dirty="0"/>
              <a:t>0</a:t>
            </a:r>
            <a:r>
              <a:rPr lang="zh-CN" altLang="en-US" dirty="0"/>
              <a:t>、</a:t>
            </a:r>
            <a:r>
              <a:rPr lang="en-US" altLang="zh-CN" dirty="0"/>
              <a:t>1</a:t>
            </a:r>
            <a:r>
              <a:rPr lang="zh-CN" altLang="en-US" dirty="0"/>
              <a:t>构成的点阵</a:t>
            </a:r>
            <a:endParaRPr lang="en-US" altLang="zh-CN" dirty="0"/>
          </a:p>
          <a:p>
            <a:r>
              <a:rPr lang="en-US" altLang="zh-CN" dirty="0"/>
              <a:t>6......</a:t>
            </a:r>
          </a:p>
          <a:p>
            <a:r>
              <a:rPr lang="en-US" altLang="zh-CN" dirty="0"/>
              <a:t>7……</a:t>
            </a:r>
          </a:p>
          <a:p>
            <a:r>
              <a:rPr lang="en-US" altLang="zh-CN" dirty="0"/>
              <a:t>……</a:t>
            </a:r>
          </a:p>
          <a:p>
            <a:r>
              <a:rPr lang="el-GR" altLang="zh-CN" dirty="0"/>
              <a:t>ω</a:t>
            </a:r>
            <a:r>
              <a:rPr lang="en-US" altLang="zh-CN" dirty="0"/>
              <a:t>-1……</a:t>
            </a:r>
          </a:p>
          <a:p>
            <a:r>
              <a:rPr lang="el-GR" altLang="zh-CN" dirty="0"/>
              <a:t>ω</a:t>
            </a:r>
            <a:r>
              <a:rPr lang="en-US" altLang="zh-CN" dirty="0"/>
              <a:t>………</a:t>
            </a:r>
          </a:p>
        </p:txBody>
      </p:sp>
      <p:sp>
        <p:nvSpPr>
          <p:cNvPr id="9" name="文本框 8">
            <a:extLst>
              <a:ext uri="{FF2B5EF4-FFF2-40B4-BE49-F238E27FC236}">
                <a16:creationId xmlns:a16="http://schemas.microsoft.com/office/drawing/2014/main" id="{238ECC4E-0757-4049-8598-5BF614164FEB}"/>
              </a:ext>
            </a:extLst>
          </p:cNvPr>
          <p:cNvSpPr txBox="1"/>
          <p:nvPr/>
        </p:nvSpPr>
        <p:spPr>
          <a:xfrm>
            <a:off x="6096000" y="3908031"/>
            <a:ext cx="5998758" cy="461665"/>
          </a:xfrm>
          <a:prstGeom prst="rect">
            <a:avLst/>
          </a:prstGeom>
          <a:noFill/>
        </p:spPr>
        <p:txBody>
          <a:bodyPr wrap="none" rtlCol="0">
            <a:spAutoFit/>
          </a:bodyPr>
          <a:lstStyle/>
          <a:p>
            <a:r>
              <a:rPr lang="zh-CN" altLang="en-US" dirty="0"/>
              <a:t>得到了以上</a:t>
            </a:r>
            <a:r>
              <a:rPr lang="en-US" altLang="zh-CN" sz="2400" dirty="0"/>
              <a:t>B={1</a:t>
            </a:r>
            <a:r>
              <a:rPr lang="zh-CN" altLang="en-US" sz="2400" dirty="0"/>
              <a:t>，</a:t>
            </a:r>
            <a:r>
              <a:rPr lang="en-US" altLang="zh-CN" sz="2400" dirty="0"/>
              <a:t>2</a:t>
            </a:r>
            <a:r>
              <a:rPr lang="zh-CN" altLang="en-US" sz="2400" dirty="0"/>
              <a:t>，</a:t>
            </a:r>
            <a:r>
              <a:rPr lang="en-US" altLang="zh-CN" sz="2400" dirty="0"/>
              <a:t>3</a:t>
            </a:r>
            <a:r>
              <a:rPr lang="zh-CN" altLang="en-US" sz="2400" dirty="0"/>
              <a:t>，</a:t>
            </a:r>
            <a:r>
              <a:rPr lang="en-US" altLang="zh-CN" sz="2400" dirty="0" err="1"/>
              <a:t>i</a:t>
            </a:r>
            <a:r>
              <a:rPr lang="zh-CN" altLang="en-US" sz="2400" dirty="0"/>
              <a:t>，</a:t>
            </a:r>
            <a:r>
              <a:rPr lang="en-US" altLang="zh-CN" sz="2400" dirty="0"/>
              <a:t>j,</a:t>
            </a:r>
            <a:r>
              <a:rPr lang="el-GR" altLang="zh-CN" sz="2400" dirty="0"/>
              <a:t> ω</a:t>
            </a:r>
            <a:r>
              <a:rPr lang="en-US" altLang="zh-CN" sz="2400" dirty="0"/>
              <a:t>-1,</a:t>
            </a:r>
            <a:r>
              <a:rPr lang="el-GR" altLang="zh-CN" sz="2400" dirty="0"/>
              <a:t> ω</a:t>
            </a:r>
            <a:r>
              <a:rPr lang="en-US" altLang="zh-CN" sz="2400" dirty="0"/>
              <a:t>}</a:t>
            </a:r>
            <a:r>
              <a:rPr lang="zh-CN" altLang="en-US" dirty="0"/>
              <a:t>的种种回答</a:t>
            </a:r>
          </a:p>
        </p:txBody>
      </p:sp>
      <p:sp>
        <p:nvSpPr>
          <p:cNvPr id="10" name="文本框 9">
            <a:extLst>
              <a:ext uri="{FF2B5EF4-FFF2-40B4-BE49-F238E27FC236}">
                <a16:creationId xmlns:a16="http://schemas.microsoft.com/office/drawing/2014/main" id="{A56E1BBB-A5CD-4EA4-9058-6A970C25D734}"/>
              </a:ext>
            </a:extLst>
          </p:cNvPr>
          <p:cNvSpPr txBox="1"/>
          <p:nvPr/>
        </p:nvSpPr>
        <p:spPr>
          <a:xfrm>
            <a:off x="273377" y="5764492"/>
            <a:ext cx="4402318" cy="369332"/>
          </a:xfrm>
          <a:prstGeom prst="rect">
            <a:avLst/>
          </a:prstGeom>
          <a:noFill/>
        </p:spPr>
        <p:txBody>
          <a:bodyPr wrap="square" rtlCol="0">
            <a:spAutoFit/>
          </a:bodyPr>
          <a:lstStyle/>
          <a:p>
            <a:r>
              <a:rPr lang="zh-CN" altLang="en-US" dirty="0"/>
              <a:t>姑且考虑对</a:t>
            </a:r>
            <a:r>
              <a:rPr lang="en-US" altLang="zh-CN" dirty="0"/>
              <a:t>A</a:t>
            </a:r>
            <a:r>
              <a:rPr lang="zh-CN" altLang="en-US" dirty="0"/>
              <a:t>的回答</a:t>
            </a:r>
            <a:r>
              <a:rPr lang="en-US" altLang="zh-CN" dirty="0"/>
              <a:t>B</a:t>
            </a:r>
            <a:r>
              <a:rPr lang="zh-CN" altLang="en-US" dirty="0"/>
              <a:t>是无穷衍义</a:t>
            </a:r>
            <a:r>
              <a:rPr lang="en-US" altLang="zh-CN" dirty="0"/>
              <a:t>,</a:t>
            </a:r>
            <a:r>
              <a:rPr lang="zh-CN" altLang="en-US" dirty="0"/>
              <a:t>就是</a:t>
            </a:r>
            <a:r>
              <a:rPr lang="el-GR" altLang="zh-CN" dirty="0"/>
              <a:t>ω</a:t>
            </a:r>
            <a:r>
              <a:rPr lang="zh-CN" altLang="en-US" dirty="0"/>
              <a:t>个</a:t>
            </a:r>
          </a:p>
        </p:txBody>
      </p:sp>
      <p:sp>
        <p:nvSpPr>
          <p:cNvPr id="11" name="矩形 10">
            <a:extLst>
              <a:ext uri="{FF2B5EF4-FFF2-40B4-BE49-F238E27FC236}">
                <a16:creationId xmlns:a16="http://schemas.microsoft.com/office/drawing/2014/main" id="{58F70274-A0FC-4AB9-B4F8-C902EE1D751B}"/>
              </a:ext>
            </a:extLst>
          </p:cNvPr>
          <p:cNvSpPr/>
          <p:nvPr/>
        </p:nvSpPr>
        <p:spPr>
          <a:xfrm>
            <a:off x="600075" y="4138864"/>
            <a:ext cx="625492"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A</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1240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9A5589-3F79-4F28-8FEF-2E677FAEE4A6}"/>
              </a:ext>
            </a:extLst>
          </p:cNvPr>
          <p:cNvSpPr>
            <a:spLocks noGrp="1"/>
          </p:cNvSpPr>
          <p:nvPr>
            <p:ph type="title"/>
          </p:nvPr>
        </p:nvSpPr>
        <p:spPr>
          <a:xfrm>
            <a:off x="697584" y="471340"/>
            <a:ext cx="10982225" cy="5439267"/>
          </a:xfrm>
        </p:spPr>
        <p:txBody>
          <a:bodyPr>
            <a:normAutofit fontScale="90000"/>
          </a:bodyPr>
          <a:lstStyle/>
          <a:p>
            <a:r>
              <a:rPr lang="zh-CN" altLang="en-US" sz="2200" b="1" dirty="0"/>
              <a:t>是什么影响了你看到的回答？回答</a:t>
            </a:r>
            <a:r>
              <a:rPr lang="en-US" altLang="zh-CN" sz="2200" b="1" dirty="0"/>
              <a:t>B</a:t>
            </a:r>
            <a:r>
              <a:rPr lang="zh-CN" altLang="en-US" sz="2200" b="1" dirty="0"/>
              <a:t>里提到的句子都涉及了什么？</a:t>
            </a:r>
            <a:br>
              <a:rPr lang="en-US" altLang="zh-CN" sz="2200" b="1" dirty="0"/>
            </a:br>
            <a:r>
              <a:rPr lang="zh-CN" altLang="en-US" sz="2200" b="1" dirty="0"/>
              <a:t>这里面涉及到了非常非常复杂且纠缠的现实和意义层面上的定义问题。</a:t>
            </a:r>
            <a:br>
              <a:rPr lang="en-US" altLang="zh-CN" sz="2200" b="1" dirty="0"/>
            </a:br>
            <a:r>
              <a:rPr lang="zh-CN" altLang="en-US" sz="2200" b="1" dirty="0"/>
              <a:t>所有关于意义的理论都依附在自然语言之上，但又与自然语言隔离了起来。</a:t>
            </a:r>
            <a:br>
              <a:rPr lang="en-US" altLang="zh-CN" sz="2200" b="1" dirty="0"/>
            </a:br>
            <a:r>
              <a:rPr lang="zh-CN" altLang="en-US" sz="2200" b="1" dirty="0"/>
              <a:t>当你纠结于追问某种回答背后的归因性和发生性，不得不开始</a:t>
            </a:r>
            <a:r>
              <a:rPr lang="en-US" altLang="zh-CN" sz="2200" b="1" dirty="0"/>
              <a:t>meta-</a:t>
            </a:r>
            <a:r>
              <a:rPr lang="zh-CN" altLang="en-US" sz="2200" b="1" dirty="0"/>
              <a:t>层面的编织时，就很容易构造类似的</a:t>
            </a:r>
            <a:r>
              <a:rPr lang="zh-CN" altLang="en-US" sz="2200" b="1" dirty="0">
                <a:solidFill>
                  <a:srgbClr val="FF0000"/>
                </a:solidFill>
                <a:effectLst>
                  <a:outerShdw blurRad="38100" dist="38100" dir="2700000" algn="tl">
                    <a:srgbClr val="000000">
                      <a:alpha val="43137"/>
                    </a:srgbClr>
                  </a:outerShdw>
                </a:effectLst>
              </a:rPr>
              <a:t>罗素悖论：</a:t>
            </a:r>
            <a:r>
              <a:rPr lang="en-US" altLang="zh-CN" sz="2200" b="1" dirty="0">
                <a:solidFill>
                  <a:srgbClr val="FF0000"/>
                </a:solidFill>
                <a:effectLst>
                  <a:outerShdw blurRad="38100" dist="38100" dir="2700000" algn="tl">
                    <a:srgbClr val="000000">
                      <a:alpha val="43137"/>
                    </a:srgbClr>
                  </a:outerShdw>
                </a:effectLst>
              </a:rPr>
              <a:t>R={ x | phi (x) } , phi (x) : x </a:t>
            </a:r>
            <a:r>
              <a:rPr lang="zh-CN" altLang="en-US" sz="2200" b="1" dirty="0">
                <a:solidFill>
                  <a:srgbClr val="FF0000"/>
                </a:solidFill>
                <a:effectLst>
                  <a:outerShdw blurRad="38100" dist="38100" dir="2700000" algn="tl">
                    <a:srgbClr val="000000">
                      <a:alpha val="43137"/>
                    </a:srgbClr>
                  </a:outerShdw>
                </a:effectLst>
              </a:rPr>
              <a:t>且 </a:t>
            </a:r>
            <a:r>
              <a:rPr lang="en-US" altLang="zh-CN" sz="2200" b="1" dirty="0">
                <a:solidFill>
                  <a:srgbClr val="FF0000"/>
                </a:solidFill>
                <a:effectLst>
                  <a:outerShdw blurRad="38100" dist="38100" dir="2700000" algn="tl">
                    <a:srgbClr val="000000">
                      <a:alpha val="43137"/>
                    </a:srgbClr>
                  </a:outerShdw>
                </a:effectLst>
              </a:rPr>
              <a:t>x</a:t>
            </a:r>
            <a:r>
              <a:rPr lang="zh-CN" altLang="en-US" sz="2200" b="1" dirty="0">
                <a:solidFill>
                  <a:srgbClr val="FF0000"/>
                </a:solidFill>
                <a:effectLst>
                  <a:outerShdw blurRad="38100" dist="38100" dir="2700000" algn="tl">
                    <a:srgbClr val="000000">
                      <a:alpha val="43137"/>
                    </a:srgbClr>
                  </a:outerShdw>
                </a:effectLst>
              </a:rPr>
              <a:t>不属于</a:t>
            </a:r>
            <a:r>
              <a:rPr lang="en-US" altLang="zh-CN" sz="2200" b="1" dirty="0">
                <a:solidFill>
                  <a:srgbClr val="FF0000"/>
                </a:solidFill>
                <a:effectLst>
                  <a:outerShdw blurRad="38100" dist="38100" dir="2700000" algn="tl">
                    <a:srgbClr val="000000">
                      <a:alpha val="43137"/>
                    </a:srgbClr>
                  </a:outerShdw>
                </a:effectLst>
              </a:rPr>
              <a:t>x  </a:t>
            </a:r>
            <a:br>
              <a:rPr lang="en-US" altLang="zh-CN" sz="2200" b="1" dirty="0">
                <a:solidFill>
                  <a:srgbClr val="FF0000"/>
                </a:solidFill>
                <a:effectLst>
                  <a:outerShdw blurRad="38100" dist="38100" dir="2700000" algn="tl">
                    <a:srgbClr val="000000">
                      <a:alpha val="43137"/>
                    </a:srgbClr>
                  </a:outerShdw>
                </a:effectLst>
              </a:rPr>
            </a:br>
            <a:br>
              <a:rPr lang="en-US" altLang="zh-CN" sz="2000" b="1" dirty="0">
                <a:solidFill>
                  <a:srgbClr val="FF0000"/>
                </a:solidFill>
                <a:effectLst>
                  <a:outerShdw blurRad="38100" dist="38100" dir="2700000" algn="tl">
                    <a:srgbClr val="000000">
                      <a:alpha val="43137"/>
                    </a:srgbClr>
                  </a:outerShdw>
                </a:effectLst>
              </a:rPr>
            </a:br>
            <a:br>
              <a:rPr lang="en-US" altLang="zh-CN" sz="2000" b="1" dirty="0">
                <a:solidFill>
                  <a:srgbClr val="FF0000"/>
                </a:solidFill>
                <a:effectLst>
                  <a:outerShdw blurRad="38100" dist="38100" dir="2700000" algn="tl">
                    <a:srgbClr val="000000">
                      <a:alpha val="43137"/>
                    </a:srgbClr>
                  </a:outerShdw>
                </a:effectLst>
              </a:rPr>
            </a:br>
            <a:r>
              <a:rPr lang="en-US" altLang="zh-CN" sz="2000" b="1" dirty="0">
                <a:solidFill>
                  <a:srgbClr val="FF0000"/>
                </a:solidFill>
                <a:effectLst>
                  <a:outerShdw blurRad="38100" dist="38100" dir="2700000" algn="tl">
                    <a:srgbClr val="000000">
                      <a:alpha val="43137"/>
                    </a:srgbClr>
                  </a:outerShdw>
                </a:effectLst>
              </a:rPr>
              <a:t>  </a:t>
            </a:r>
            <a:r>
              <a:rPr lang="zh-CN" altLang="en-US" sz="2200" b="1" dirty="0"/>
              <a:t>实例化：</a:t>
            </a:r>
            <a:br>
              <a:rPr lang="en-US" altLang="zh-CN" sz="2200" b="1" dirty="0"/>
            </a:br>
            <a:br>
              <a:rPr lang="en-US" altLang="zh-CN" sz="2200" b="1" dirty="0"/>
            </a:br>
            <a:r>
              <a:rPr lang="en-US" altLang="zh-CN" sz="2200" b="1" dirty="0"/>
              <a:t>        B</a:t>
            </a:r>
            <a:r>
              <a:rPr lang="zh-CN" altLang="en-US" sz="2200" b="1" dirty="0"/>
              <a:t>的回答</a:t>
            </a:r>
            <a:r>
              <a:rPr lang="en-US" altLang="zh-CN" sz="2200" b="1" dirty="0"/>
              <a:t>={</a:t>
            </a:r>
            <a:r>
              <a:rPr lang="zh-CN" altLang="en-US" sz="2200" b="1" dirty="0"/>
              <a:t>来自某种意义</a:t>
            </a:r>
            <a:r>
              <a:rPr lang="en-US" altLang="zh-CN" sz="2200" b="1" dirty="0"/>
              <a:t>|</a:t>
            </a:r>
            <a:r>
              <a:rPr lang="zh-CN" altLang="en-US" sz="2200" b="1" dirty="0"/>
              <a:t>不能是自己的意义（意义</a:t>
            </a:r>
            <a:r>
              <a:rPr lang="en-US" altLang="zh-CN" sz="2200" b="1" dirty="0"/>
              <a:t>:</a:t>
            </a:r>
            <a:r>
              <a:rPr lang="zh-CN" altLang="en-US" sz="2200" b="1" dirty="0"/>
              <a:t>不能是自己的意义）</a:t>
            </a:r>
            <a:r>
              <a:rPr lang="en-US" altLang="zh-CN" sz="2200" b="1" dirty="0"/>
              <a:t>}  </a:t>
            </a:r>
            <a:br>
              <a:rPr lang="en-US" altLang="zh-CN" sz="2200" b="1" dirty="0"/>
            </a:br>
            <a:r>
              <a:rPr lang="en-US" altLang="zh-CN" sz="2200" b="1" dirty="0"/>
              <a:t>    </a:t>
            </a:r>
            <a:br>
              <a:rPr lang="en-US" altLang="zh-CN" sz="2200" b="1" dirty="0"/>
            </a:br>
            <a:r>
              <a:rPr lang="en-US" altLang="zh-CN" sz="2000" b="1" dirty="0">
                <a:solidFill>
                  <a:srgbClr val="FF0000"/>
                </a:solidFill>
                <a:effectLst>
                  <a:outerShdw blurRad="38100" dist="38100" dir="2700000" algn="tl">
                    <a:srgbClr val="000000">
                      <a:alpha val="43137"/>
                    </a:srgbClr>
                  </a:outerShdw>
                </a:effectLst>
              </a:rPr>
              <a:t>       </a:t>
            </a:r>
            <a:r>
              <a:rPr lang="zh-CN" altLang="en-US" sz="2000" b="1" dirty="0"/>
              <a:t>（证明：如果这个意义是自己的意义，那就与回答无关了，约等于</a:t>
            </a:r>
            <a:r>
              <a:rPr lang="en-US" altLang="zh-CN" sz="2000" b="1" dirty="0"/>
              <a:t>Non-sense)                                      </a:t>
            </a:r>
            <a:br>
              <a:rPr lang="en-US" altLang="zh-CN" sz="2000" b="1" dirty="0"/>
            </a:br>
            <a:br>
              <a:rPr lang="en-US" altLang="zh-CN" sz="2000" b="1" dirty="0"/>
            </a:br>
            <a:br>
              <a:rPr lang="en-US" altLang="zh-CN" sz="2000" b="1" dirty="0"/>
            </a:br>
            <a:r>
              <a:rPr lang="zh-CN" altLang="en-US" sz="2200" b="1" dirty="0"/>
              <a:t>与之相应的是运用了其前置</a:t>
            </a:r>
            <a:r>
              <a:rPr lang="zh-CN" altLang="en-US" sz="2200" b="1" dirty="0">
                <a:solidFill>
                  <a:srgbClr val="FF0000"/>
                </a:solidFill>
                <a:effectLst>
                  <a:outerShdw blurRad="38100" dist="38100" dir="2700000" algn="tl">
                    <a:srgbClr val="000000">
                      <a:alpha val="43137"/>
                    </a:srgbClr>
                  </a:outerShdw>
                </a:effectLst>
              </a:rPr>
              <a:t>概括原理：对所有</a:t>
            </a:r>
            <a:r>
              <a:rPr lang="en-US" altLang="zh-CN" sz="2200" b="1" dirty="0">
                <a:solidFill>
                  <a:srgbClr val="FF0000"/>
                </a:solidFill>
                <a:effectLst>
                  <a:outerShdw blurRad="38100" dist="38100" dir="2700000" algn="tl">
                    <a:srgbClr val="000000">
                      <a:alpha val="43137"/>
                    </a:srgbClr>
                  </a:outerShdw>
                </a:effectLst>
              </a:rPr>
              <a:t>psi,</a:t>
            </a:r>
            <a:r>
              <a:rPr lang="zh-CN" altLang="en-US" sz="2200" b="1" dirty="0">
                <a:solidFill>
                  <a:srgbClr val="FF0000"/>
                </a:solidFill>
                <a:effectLst>
                  <a:outerShdw blurRad="38100" dist="38100" dir="2700000" algn="tl">
                    <a:srgbClr val="000000">
                      <a:alpha val="43137"/>
                    </a:srgbClr>
                  </a:outerShdw>
                </a:effectLst>
              </a:rPr>
              <a:t>存在</a:t>
            </a:r>
            <a:r>
              <a:rPr lang="en-US" altLang="zh-CN" sz="2200" b="1" dirty="0">
                <a:solidFill>
                  <a:srgbClr val="FF0000"/>
                </a:solidFill>
                <a:effectLst>
                  <a:outerShdw blurRad="38100" dist="38100" dir="2700000" algn="tl">
                    <a:srgbClr val="000000">
                      <a:alpha val="43137"/>
                    </a:srgbClr>
                  </a:outerShdw>
                </a:effectLst>
              </a:rPr>
              <a:t>X={x| psi(x) }</a:t>
            </a:r>
            <a:br>
              <a:rPr lang="en-US" altLang="zh-CN" sz="2200" b="1" dirty="0">
                <a:solidFill>
                  <a:srgbClr val="FF0000"/>
                </a:solidFill>
                <a:effectLst>
                  <a:outerShdw blurRad="38100" dist="38100" dir="2700000" algn="tl">
                    <a:srgbClr val="000000">
                      <a:alpha val="43137"/>
                    </a:srgbClr>
                  </a:outerShdw>
                </a:effectLst>
              </a:rPr>
            </a:br>
            <a:r>
              <a:rPr lang="en-US" altLang="zh-CN" sz="2200" b="1" dirty="0"/>
              <a:t>      </a:t>
            </a:r>
            <a:br>
              <a:rPr lang="en-US" altLang="zh-CN" sz="2200" b="1" dirty="0"/>
            </a:br>
            <a:r>
              <a:rPr lang="en-US" altLang="zh-CN" sz="2200" b="1" dirty="0"/>
              <a:t>         </a:t>
            </a:r>
            <a:r>
              <a:rPr lang="zh-CN" altLang="en-US" sz="2200" b="1" dirty="0"/>
              <a:t>所有的意义仍还是意义。</a:t>
            </a:r>
            <a:r>
              <a:rPr lang="en-US" altLang="zh-CN" sz="2200" b="1" dirty="0"/>
              <a:t>(</a:t>
            </a:r>
            <a:r>
              <a:rPr lang="zh-CN" altLang="en-US" sz="2200" b="1" dirty="0"/>
              <a:t>这保证了我们能谈论意义）</a:t>
            </a:r>
            <a:br>
              <a:rPr lang="en-US" altLang="zh-CN" sz="2200" b="1" dirty="0"/>
            </a:br>
            <a:br>
              <a:rPr lang="en-US" altLang="zh-CN" sz="2200" b="1" dirty="0"/>
            </a:br>
            <a:r>
              <a:rPr lang="zh-CN" altLang="en-US" sz="2200" b="1" dirty="0"/>
              <a:t>日常生活中很多的悖论似是似非，是天生于语义探究的分歧，不可能严格定义清楚。</a:t>
            </a:r>
            <a:br>
              <a:rPr lang="en-US" altLang="zh-CN" sz="2200" b="1" dirty="0"/>
            </a:br>
            <a:r>
              <a:rPr lang="en-US" altLang="zh-CN" sz="2200" b="1" dirty="0"/>
              <a:t>                            </a:t>
            </a:r>
            <a:br>
              <a:rPr lang="en-US" altLang="zh-CN" sz="2200" b="1" dirty="0"/>
            </a:br>
            <a:r>
              <a:rPr lang="en-US" altLang="zh-CN" sz="2200" b="1" dirty="0"/>
              <a:t>  </a:t>
            </a:r>
            <a:r>
              <a:rPr lang="zh-CN" altLang="en-US" sz="2200" b="1" dirty="0"/>
              <a:t>这需要更严格和清晰的证明方法，到底应该怎么做呢？</a:t>
            </a:r>
          </a:p>
        </p:txBody>
      </p:sp>
    </p:spTree>
    <p:extLst>
      <p:ext uri="{BB962C8B-B14F-4D97-AF65-F5344CB8AC3E}">
        <p14:creationId xmlns:p14="http://schemas.microsoft.com/office/powerpoint/2010/main" val="3238282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D450CA-697F-4A17-B16F-168C66DE0749}"/>
              </a:ext>
            </a:extLst>
          </p:cNvPr>
          <p:cNvSpPr txBox="1"/>
          <p:nvPr/>
        </p:nvSpPr>
        <p:spPr>
          <a:xfrm>
            <a:off x="169682" y="200135"/>
            <a:ext cx="5538696" cy="1846659"/>
          </a:xfrm>
          <a:prstGeom prst="rect">
            <a:avLst/>
          </a:prstGeom>
          <a:noFill/>
        </p:spPr>
        <p:txBody>
          <a:bodyPr wrap="none" rtlCol="0">
            <a:spAutoFit/>
          </a:bodyPr>
          <a:lstStyle/>
          <a:p>
            <a:r>
              <a:rPr lang="zh-CN" altLang="en-US" sz="2400" dirty="0"/>
              <a:t>植入简化逻辑学语形</a:t>
            </a:r>
            <a:r>
              <a:rPr lang="zh-CN" altLang="en-US" dirty="0"/>
              <a:t>：</a:t>
            </a:r>
            <a:endParaRPr lang="en-US" altLang="zh-CN" dirty="0"/>
          </a:p>
          <a:p>
            <a:r>
              <a:rPr lang="en-US" altLang="zh-CN" dirty="0"/>
              <a:t>                             </a:t>
            </a:r>
          </a:p>
          <a:p>
            <a:r>
              <a:rPr lang="en-US" altLang="zh-CN" dirty="0"/>
              <a:t>                                1.</a:t>
            </a:r>
            <a:r>
              <a:rPr lang="zh-CN" altLang="en-US" dirty="0"/>
              <a:t>语言</a:t>
            </a:r>
            <a:r>
              <a:rPr lang="en-US" altLang="zh-CN" dirty="0"/>
              <a:t>L</a:t>
            </a:r>
            <a:r>
              <a:rPr lang="zh-CN" altLang="en-US" dirty="0"/>
              <a:t>的字母表</a:t>
            </a:r>
            <a:r>
              <a:rPr lang="el-GR" altLang="zh-CN" dirty="0"/>
              <a:t>Σ</a:t>
            </a:r>
            <a:endParaRPr lang="en-US" altLang="zh-CN" dirty="0"/>
          </a:p>
          <a:p>
            <a:r>
              <a:rPr lang="en-US" altLang="zh-CN" dirty="0"/>
              <a:t>                                2.</a:t>
            </a:r>
            <a:r>
              <a:rPr lang="zh-CN" altLang="en-US" dirty="0"/>
              <a:t>字母表由符号组成</a:t>
            </a:r>
            <a:endParaRPr lang="en-US" altLang="zh-CN" dirty="0"/>
          </a:p>
          <a:p>
            <a:r>
              <a:rPr lang="en-US" altLang="zh-CN" dirty="0"/>
              <a:t>                                3.</a:t>
            </a:r>
            <a:r>
              <a:rPr lang="zh-CN" altLang="en-US" dirty="0"/>
              <a:t>符号分为逻辑符号和非逻辑符号</a:t>
            </a:r>
            <a:endParaRPr lang="en-US" altLang="zh-CN" dirty="0"/>
          </a:p>
          <a:p>
            <a:r>
              <a:rPr lang="en-US" altLang="zh-CN" dirty="0"/>
              <a:t>                                </a:t>
            </a:r>
            <a:endParaRPr lang="zh-CN" altLang="en-US" dirty="0"/>
          </a:p>
        </p:txBody>
      </p:sp>
      <p:sp>
        <p:nvSpPr>
          <p:cNvPr id="3" name="椭圆 2">
            <a:extLst>
              <a:ext uri="{FF2B5EF4-FFF2-40B4-BE49-F238E27FC236}">
                <a16:creationId xmlns:a16="http://schemas.microsoft.com/office/drawing/2014/main" id="{370B2591-A20B-4475-A2AE-97D344E17F9C}"/>
              </a:ext>
            </a:extLst>
          </p:cNvPr>
          <p:cNvSpPr/>
          <p:nvPr/>
        </p:nvSpPr>
        <p:spPr>
          <a:xfrm>
            <a:off x="669304" y="3499156"/>
            <a:ext cx="1376313" cy="827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字母表</a:t>
            </a:r>
          </a:p>
        </p:txBody>
      </p:sp>
      <p:cxnSp>
        <p:nvCxnSpPr>
          <p:cNvPr id="11" name="直接箭头连接符 10">
            <a:extLst>
              <a:ext uri="{FF2B5EF4-FFF2-40B4-BE49-F238E27FC236}">
                <a16:creationId xmlns:a16="http://schemas.microsoft.com/office/drawing/2014/main" id="{363FF851-88A3-402A-91F6-46AC42E07845}"/>
              </a:ext>
            </a:extLst>
          </p:cNvPr>
          <p:cNvCxnSpPr>
            <a:cxnSpLocks/>
          </p:cNvCxnSpPr>
          <p:nvPr/>
        </p:nvCxnSpPr>
        <p:spPr>
          <a:xfrm>
            <a:off x="1495269" y="3499156"/>
            <a:ext cx="899140" cy="1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0FE6692C-4CBA-4961-9F5C-E0665CAE0225}"/>
              </a:ext>
            </a:extLst>
          </p:cNvPr>
          <p:cNvSpPr/>
          <p:nvPr/>
        </p:nvSpPr>
        <p:spPr>
          <a:xfrm>
            <a:off x="2394409" y="3265386"/>
            <a:ext cx="2007910" cy="467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逻辑符号</a:t>
            </a:r>
          </a:p>
        </p:txBody>
      </p:sp>
      <p:sp>
        <p:nvSpPr>
          <p:cNvPr id="17" name="椭圆 16">
            <a:extLst>
              <a:ext uri="{FF2B5EF4-FFF2-40B4-BE49-F238E27FC236}">
                <a16:creationId xmlns:a16="http://schemas.microsoft.com/office/drawing/2014/main" id="{488E11EE-ABC3-454B-AE91-18D565CFF623}"/>
              </a:ext>
            </a:extLst>
          </p:cNvPr>
          <p:cNvSpPr/>
          <p:nvPr/>
        </p:nvSpPr>
        <p:spPr>
          <a:xfrm>
            <a:off x="353505" y="4874660"/>
            <a:ext cx="2007910" cy="48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非逻辑符号</a:t>
            </a:r>
          </a:p>
        </p:txBody>
      </p:sp>
      <p:cxnSp>
        <p:nvCxnSpPr>
          <p:cNvPr id="19" name="连接符: 肘形 18">
            <a:extLst>
              <a:ext uri="{FF2B5EF4-FFF2-40B4-BE49-F238E27FC236}">
                <a16:creationId xmlns:a16="http://schemas.microsoft.com/office/drawing/2014/main" id="{F71C39EE-A6DB-42A9-B9DA-33AB9AD0203C}"/>
              </a:ext>
            </a:extLst>
          </p:cNvPr>
          <p:cNvCxnSpPr>
            <a:cxnSpLocks/>
          </p:cNvCxnSpPr>
          <p:nvPr/>
        </p:nvCxnSpPr>
        <p:spPr>
          <a:xfrm flipV="1">
            <a:off x="2974157" y="2981595"/>
            <a:ext cx="848413" cy="3170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95F1750E-1FD3-4992-9615-5960119AF83B}"/>
              </a:ext>
            </a:extLst>
          </p:cNvPr>
          <p:cNvSpPr/>
          <p:nvPr/>
        </p:nvSpPr>
        <p:spPr>
          <a:xfrm>
            <a:off x="3833566" y="2740711"/>
            <a:ext cx="2262434" cy="441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联结词∽和∧</a:t>
            </a:r>
          </a:p>
        </p:txBody>
      </p:sp>
      <p:cxnSp>
        <p:nvCxnSpPr>
          <p:cNvPr id="24" name="直接箭头连接符 23">
            <a:extLst>
              <a:ext uri="{FF2B5EF4-FFF2-40B4-BE49-F238E27FC236}">
                <a16:creationId xmlns:a16="http://schemas.microsoft.com/office/drawing/2014/main" id="{7B73CD65-4190-4642-B1C7-1DFA9D7795A8}"/>
              </a:ext>
            </a:extLst>
          </p:cNvPr>
          <p:cNvCxnSpPr>
            <a:stCxn id="16" idx="6"/>
          </p:cNvCxnSpPr>
          <p:nvPr/>
        </p:nvCxnSpPr>
        <p:spPr>
          <a:xfrm flipV="1">
            <a:off x="4402319" y="3499155"/>
            <a:ext cx="4713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6B00602C-15DD-44A7-93C6-55D211156AC5}"/>
              </a:ext>
            </a:extLst>
          </p:cNvPr>
          <p:cNvSpPr/>
          <p:nvPr/>
        </p:nvSpPr>
        <p:spPr>
          <a:xfrm>
            <a:off x="189826" y="2981595"/>
            <a:ext cx="1981633" cy="400110"/>
          </a:xfrm>
          <a:prstGeom prst="rect">
            <a:avLst/>
          </a:prstGeom>
          <a:noFill/>
        </p:spPr>
        <p:txBody>
          <a:bodyPr wrap="none" lIns="91440" tIns="45720" rIns="91440" bIns="45720">
            <a:spAutoFit/>
          </a:bodyPr>
          <a:lstStyle/>
          <a:p>
            <a:pPr algn="ctr"/>
            <a:r>
              <a:rPr lang="zh-CN" altLang="en-US" sz="2000" b="1" dirty="0">
                <a:ln w="0"/>
                <a:effectLst>
                  <a:outerShdw blurRad="38100" dist="19050" dir="2700000" algn="tl" rotWithShape="0">
                    <a:schemeClr val="dk1">
                      <a:alpha val="40000"/>
                    </a:schemeClr>
                  </a:outerShdw>
                </a:effectLst>
              </a:rPr>
              <a:t>简单语言</a:t>
            </a:r>
            <a:r>
              <a:rPr lang="en-US" altLang="zh-CN" sz="2000" b="1" cap="none" spc="0" dirty="0">
                <a:ln w="0"/>
                <a:solidFill>
                  <a:schemeClr val="tx1"/>
                </a:solidFill>
                <a:effectLst>
                  <a:outerShdw blurRad="38100" dist="19050" dir="2700000" algn="tl" rotWithShape="0">
                    <a:schemeClr val="dk1">
                      <a:alpha val="40000"/>
                    </a:schemeClr>
                  </a:outerShdw>
                </a:effectLst>
              </a:rPr>
              <a:t>L</a:t>
            </a:r>
            <a:r>
              <a:rPr lang="zh-CN" altLang="en-US" sz="2000" b="1" cap="none" spc="0" dirty="0">
                <a:ln w="0"/>
                <a:solidFill>
                  <a:schemeClr val="tx1"/>
                </a:solidFill>
                <a:effectLst>
                  <a:outerShdw blurRad="38100" dist="19050" dir="2700000" algn="tl" rotWithShape="0">
                    <a:schemeClr val="dk1">
                      <a:alpha val="40000"/>
                    </a:schemeClr>
                  </a:outerShdw>
                </a:effectLst>
              </a:rPr>
              <a:t>语形</a:t>
            </a:r>
            <a:r>
              <a:rPr lang="el-GR" altLang="zh-CN" sz="2000" dirty="0"/>
              <a:t>Σ</a:t>
            </a:r>
            <a:endParaRPr lang="zh-CN" altLang="en-US" sz="2000" b="1" cap="none" spc="0" dirty="0">
              <a:ln w="0"/>
              <a:solidFill>
                <a:schemeClr val="tx1"/>
              </a:solidFill>
              <a:effectLst>
                <a:outerShdw blurRad="38100" dist="19050" dir="2700000" algn="tl" rotWithShape="0">
                  <a:schemeClr val="dk1">
                    <a:alpha val="40000"/>
                  </a:schemeClr>
                </a:outerShdw>
              </a:effectLst>
            </a:endParaRPr>
          </a:p>
        </p:txBody>
      </p:sp>
      <p:cxnSp>
        <p:nvCxnSpPr>
          <p:cNvPr id="27" name="连接符: 肘形 26">
            <a:extLst>
              <a:ext uri="{FF2B5EF4-FFF2-40B4-BE49-F238E27FC236}">
                <a16:creationId xmlns:a16="http://schemas.microsoft.com/office/drawing/2014/main" id="{ADFCDB55-6F6D-4D49-A250-1965C1A0508A}"/>
              </a:ext>
            </a:extLst>
          </p:cNvPr>
          <p:cNvCxnSpPr>
            <a:stCxn id="16" idx="4"/>
          </p:cNvCxnSpPr>
          <p:nvPr/>
        </p:nvCxnSpPr>
        <p:spPr>
          <a:xfrm rot="16200000" flipH="1">
            <a:off x="3796601" y="3334688"/>
            <a:ext cx="358308" cy="11547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07D51575-978B-48FB-BC30-1A9E88635FE8}"/>
              </a:ext>
            </a:extLst>
          </p:cNvPr>
          <p:cNvSpPr/>
          <p:nvPr/>
        </p:nvSpPr>
        <p:spPr>
          <a:xfrm>
            <a:off x="4553146" y="3870701"/>
            <a:ext cx="2007910" cy="654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变量（可以是无穷的）</a:t>
            </a:r>
          </a:p>
        </p:txBody>
      </p:sp>
      <p:sp>
        <p:nvSpPr>
          <p:cNvPr id="32" name="椭圆 31">
            <a:extLst>
              <a:ext uri="{FF2B5EF4-FFF2-40B4-BE49-F238E27FC236}">
                <a16:creationId xmlns:a16="http://schemas.microsoft.com/office/drawing/2014/main" id="{3EF800CF-0880-4EF3-A016-8797A9FCD5B7}"/>
              </a:ext>
            </a:extLst>
          </p:cNvPr>
          <p:cNvSpPr/>
          <p:nvPr/>
        </p:nvSpPr>
        <p:spPr>
          <a:xfrm>
            <a:off x="4873657" y="3278622"/>
            <a:ext cx="2846895" cy="454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量词（全称和存在）</a:t>
            </a:r>
          </a:p>
        </p:txBody>
      </p:sp>
      <p:cxnSp>
        <p:nvCxnSpPr>
          <p:cNvPr id="34" name="直接箭头连接符 33">
            <a:extLst>
              <a:ext uri="{FF2B5EF4-FFF2-40B4-BE49-F238E27FC236}">
                <a16:creationId xmlns:a16="http://schemas.microsoft.com/office/drawing/2014/main" id="{D076C72D-AFE8-4075-9B49-51237DB46FB9}"/>
              </a:ext>
            </a:extLst>
          </p:cNvPr>
          <p:cNvCxnSpPr>
            <a:stCxn id="3" idx="4"/>
            <a:endCxn id="17" idx="0"/>
          </p:cNvCxnSpPr>
          <p:nvPr/>
        </p:nvCxnSpPr>
        <p:spPr>
          <a:xfrm flipH="1">
            <a:off x="1357460" y="4326358"/>
            <a:ext cx="1" cy="548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8B782EE8-E0F9-431F-9683-BCAA9657BE42}"/>
              </a:ext>
            </a:extLst>
          </p:cNvPr>
          <p:cNvCxnSpPr>
            <a:cxnSpLocks/>
            <a:stCxn id="17" idx="6"/>
          </p:cNvCxnSpPr>
          <p:nvPr/>
        </p:nvCxnSpPr>
        <p:spPr>
          <a:xfrm>
            <a:off x="2361415" y="5115616"/>
            <a:ext cx="636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6A385C88-92F8-400B-9FF1-C046753AC609}"/>
              </a:ext>
            </a:extLst>
          </p:cNvPr>
          <p:cNvSpPr/>
          <p:nvPr/>
        </p:nvSpPr>
        <p:spPr>
          <a:xfrm>
            <a:off x="2998341" y="4915507"/>
            <a:ext cx="2007910" cy="441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常量</a:t>
            </a:r>
          </a:p>
        </p:txBody>
      </p:sp>
      <p:sp>
        <p:nvSpPr>
          <p:cNvPr id="41" name="椭圆 40">
            <a:extLst>
              <a:ext uri="{FF2B5EF4-FFF2-40B4-BE49-F238E27FC236}">
                <a16:creationId xmlns:a16="http://schemas.microsoft.com/office/drawing/2014/main" id="{DE2EB251-EB01-4FD3-B043-5155D1CAD2C8}"/>
              </a:ext>
            </a:extLst>
          </p:cNvPr>
          <p:cNvSpPr/>
          <p:nvPr/>
        </p:nvSpPr>
        <p:spPr>
          <a:xfrm>
            <a:off x="1244338" y="5882326"/>
            <a:ext cx="1729819" cy="444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函数关系</a:t>
            </a:r>
          </a:p>
        </p:txBody>
      </p:sp>
      <p:cxnSp>
        <p:nvCxnSpPr>
          <p:cNvPr id="43" name="直接箭头连接符 42">
            <a:extLst>
              <a:ext uri="{FF2B5EF4-FFF2-40B4-BE49-F238E27FC236}">
                <a16:creationId xmlns:a16="http://schemas.microsoft.com/office/drawing/2014/main" id="{76E3129E-095F-4BA3-847A-B581BEF4DDEE}"/>
              </a:ext>
            </a:extLst>
          </p:cNvPr>
          <p:cNvCxnSpPr>
            <a:stCxn id="17" idx="4"/>
            <a:endCxn id="41" idx="0"/>
          </p:cNvCxnSpPr>
          <p:nvPr/>
        </p:nvCxnSpPr>
        <p:spPr>
          <a:xfrm>
            <a:off x="1357460" y="5356572"/>
            <a:ext cx="751788" cy="525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7FCC5AA9-700C-4D28-9276-1EEB3A645660}"/>
              </a:ext>
            </a:extLst>
          </p:cNvPr>
          <p:cNvSpPr/>
          <p:nvPr/>
        </p:nvSpPr>
        <p:spPr>
          <a:xfrm>
            <a:off x="7001420" y="4198098"/>
            <a:ext cx="4734779" cy="2862322"/>
          </a:xfrm>
          <a:prstGeom prst="rect">
            <a:avLst/>
          </a:prstGeom>
          <a:noFill/>
        </p:spPr>
        <p:txBody>
          <a:bodyPr wrap="squar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rPr>
              <a:t>      可“瓶中小人”似乎还缺乏灵魂</a:t>
            </a:r>
            <a:endParaRPr lang="en-US" altLang="zh-CN" sz="2400" dirty="0">
              <a:ln w="0"/>
              <a:effectLst>
                <a:outerShdw blurRad="38100" dist="19050" dir="2700000" algn="tl" rotWithShape="0">
                  <a:schemeClr val="dk1">
                    <a:alpha val="40000"/>
                  </a:schemeClr>
                </a:outerShdw>
              </a:effectLst>
            </a:endParaRPr>
          </a:p>
          <a:p>
            <a:pPr algn="ctr"/>
            <a:endParaRPr lang="en-US" altLang="zh-CN" sz="2400" dirty="0">
              <a:ln w="0"/>
              <a:effectLst>
                <a:outerShdw blurRad="38100" dist="19050" dir="2700000" algn="tl" rotWithShape="0">
                  <a:schemeClr val="dk1">
                    <a:alpha val="40000"/>
                  </a:schemeClr>
                </a:outerShdw>
              </a:effectLst>
            </a:endParaRPr>
          </a:p>
          <a:p>
            <a:pPr algn="ctr"/>
            <a:r>
              <a:rPr lang="zh-CN" altLang="en-US" dirty="0"/>
              <a:t> 我们要让“死”的语形产生组合，产生排列，产生推演，产生规律</a:t>
            </a:r>
            <a:r>
              <a:rPr lang="en-US" altLang="zh-CN" dirty="0"/>
              <a:t>……</a:t>
            </a:r>
          </a:p>
          <a:p>
            <a:pPr algn="ctr"/>
            <a:r>
              <a:rPr lang="zh-CN" altLang="en-US" sz="1600" dirty="0"/>
              <a:t>  由此引入归纳定义，排除非法的组合，引入相应定义的项，表达出相应定义的公式，甚至在元对象层面总结出公式模式（比如引入对象语言外的变量）</a:t>
            </a:r>
            <a:endParaRPr lang="en-US" altLang="zh-CN" sz="1600" dirty="0"/>
          </a:p>
          <a:p>
            <a:pPr algn="ctr"/>
            <a:endParaRPr lang="en-US" altLang="zh-CN" sz="2400" dirty="0"/>
          </a:p>
          <a:p>
            <a:pPr algn="ct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26584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F9C8A4-A5DA-431A-A4EB-41626C69AA58}"/>
              </a:ext>
            </a:extLst>
          </p:cNvPr>
          <p:cNvSpPr txBox="1"/>
          <p:nvPr/>
        </p:nvSpPr>
        <p:spPr>
          <a:xfrm>
            <a:off x="301657" y="282804"/>
            <a:ext cx="10539168" cy="2031325"/>
          </a:xfrm>
          <a:prstGeom prst="rect">
            <a:avLst/>
          </a:prstGeom>
          <a:noFill/>
        </p:spPr>
        <p:txBody>
          <a:bodyPr wrap="square" rtlCol="0">
            <a:spAutoFit/>
          </a:bodyPr>
          <a:lstStyle/>
          <a:p>
            <a:r>
              <a:rPr lang="zh-CN" altLang="en-US" sz="2400" dirty="0"/>
              <a:t>植入简化逻辑学的语义：</a:t>
            </a:r>
            <a:endParaRPr lang="en-US" altLang="zh-CN" sz="2400" dirty="0"/>
          </a:p>
          <a:p>
            <a:r>
              <a:rPr lang="en-US" altLang="zh-CN" sz="2400" dirty="0"/>
              <a:t>                                </a:t>
            </a:r>
            <a:r>
              <a:rPr lang="en-US" altLang="zh-CN" dirty="0"/>
              <a:t>1.</a:t>
            </a:r>
            <a:r>
              <a:rPr lang="zh-CN" altLang="en-US" dirty="0"/>
              <a:t>语言</a:t>
            </a:r>
            <a:r>
              <a:rPr lang="en-US" altLang="zh-CN" dirty="0"/>
              <a:t>L</a:t>
            </a:r>
            <a:r>
              <a:rPr lang="zh-CN" altLang="en-US" dirty="0"/>
              <a:t>外的存在结构</a:t>
            </a:r>
            <a:r>
              <a:rPr lang="en-US" altLang="zh-CN" dirty="0"/>
              <a:t>M</a:t>
            </a:r>
          </a:p>
          <a:p>
            <a:r>
              <a:rPr lang="en-US" altLang="zh-CN" dirty="0"/>
              <a:t>                                            2.</a:t>
            </a:r>
            <a:r>
              <a:rPr lang="zh-CN" altLang="en-US" dirty="0"/>
              <a:t>外在对象与存在结构的解释</a:t>
            </a:r>
            <a:endParaRPr lang="en-US" altLang="zh-CN" dirty="0"/>
          </a:p>
          <a:p>
            <a:r>
              <a:rPr lang="en-US" altLang="zh-CN" dirty="0"/>
              <a:t>                                            3.</a:t>
            </a:r>
            <a:r>
              <a:rPr lang="zh-CN" altLang="en-US" dirty="0"/>
              <a:t>解释是非逻辑符号与存在结构的对应关系</a:t>
            </a:r>
            <a:endParaRPr lang="en-US" altLang="zh-CN" dirty="0"/>
          </a:p>
          <a:p>
            <a:r>
              <a:rPr lang="en-US" altLang="zh-CN" sz="2400" dirty="0"/>
              <a:t>                              </a:t>
            </a:r>
          </a:p>
          <a:p>
            <a:endParaRPr lang="en-US" altLang="zh-CN" dirty="0"/>
          </a:p>
        </p:txBody>
      </p:sp>
      <p:sp>
        <p:nvSpPr>
          <p:cNvPr id="7" name="椭圆 6">
            <a:extLst>
              <a:ext uri="{FF2B5EF4-FFF2-40B4-BE49-F238E27FC236}">
                <a16:creationId xmlns:a16="http://schemas.microsoft.com/office/drawing/2014/main" id="{1587A219-7EBE-4B19-BD8D-C599CB38EA62}"/>
              </a:ext>
            </a:extLst>
          </p:cNvPr>
          <p:cNvSpPr/>
          <p:nvPr/>
        </p:nvSpPr>
        <p:spPr>
          <a:xfrm>
            <a:off x="754145" y="3178519"/>
            <a:ext cx="1093509" cy="697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结构</a:t>
            </a:r>
          </a:p>
        </p:txBody>
      </p:sp>
      <p:cxnSp>
        <p:nvCxnSpPr>
          <p:cNvPr id="10" name="直接箭头连接符 9">
            <a:extLst>
              <a:ext uri="{FF2B5EF4-FFF2-40B4-BE49-F238E27FC236}">
                <a16:creationId xmlns:a16="http://schemas.microsoft.com/office/drawing/2014/main" id="{8978EB62-49BB-48A5-AC7A-C7D9F3BE3A6E}"/>
              </a:ext>
            </a:extLst>
          </p:cNvPr>
          <p:cNvCxnSpPr>
            <a:stCxn id="7" idx="7"/>
          </p:cNvCxnSpPr>
          <p:nvPr/>
        </p:nvCxnSpPr>
        <p:spPr>
          <a:xfrm flipV="1">
            <a:off x="1687513" y="2978870"/>
            <a:ext cx="829444" cy="301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B7795322-7B19-4366-BE26-33E75FE06966}"/>
              </a:ext>
            </a:extLst>
          </p:cNvPr>
          <p:cNvSpPr/>
          <p:nvPr/>
        </p:nvSpPr>
        <p:spPr>
          <a:xfrm>
            <a:off x="2516957" y="2673677"/>
            <a:ext cx="1630837" cy="610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外在对象</a:t>
            </a:r>
          </a:p>
        </p:txBody>
      </p:sp>
      <p:cxnSp>
        <p:nvCxnSpPr>
          <p:cNvPr id="15" name="直接箭头连接符 14">
            <a:extLst>
              <a:ext uri="{FF2B5EF4-FFF2-40B4-BE49-F238E27FC236}">
                <a16:creationId xmlns:a16="http://schemas.microsoft.com/office/drawing/2014/main" id="{AAB55416-CAED-408A-B337-EFC5DC187D89}"/>
              </a:ext>
            </a:extLst>
          </p:cNvPr>
          <p:cNvCxnSpPr>
            <a:stCxn id="7" idx="5"/>
          </p:cNvCxnSpPr>
          <p:nvPr/>
        </p:nvCxnSpPr>
        <p:spPr>
          <a:xfrm>
            <a:off x="1687513" y="3773943"/>
            <a:ext cx="697469" cy="364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CFCC0071-6F71-463E-B939-728FF1A356F2}"/>
              </a:ext>
            </a:extLst>
          </p:cNvPr>
          <p:cNvSpPr/>
          <p:nvPr/>
        </p:nvSpPr>
        <p:spPr>
          <a:xfrm>
            <a:off x="2384982" y="3882395"/>
            <a:ext cx="1432874" cy="610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n-ea"/>
              </a:rPr>
              <a:t>解释</a:t>
            </a:r>
          </a:p>
        </p:txBody>
      </p:sp>
      <p:cxnSp>
        <p:nvCxnSpPr>
          <p:cNvPr id="18" name="直接箭头连接符 17">
            <a:extLst>
              <a:ext uri="{FF2B5EF4-FFF2-40B4-BE49-F238E27FC236}">
                <a16:creationId xmlns:a16="http://schemas.microsoft.com/office/drawing/2014/main" id="{2842EFD2-AA96-4E11-A6AA-47C0E623FE0A}"/>
              </a:ext>
            </a:extLst>
          </p:cNvPr>
          <p:cNvCxnSpPr>
            <a:cxnSpLocks/>
            <a:stCxn id="16" idx="6"/>
          </p:cNvCxnSpPr>
          <p:nvPr/>
        </p:nvCxnSpPr>
        <p:spPr>
          <a:xfrm>
            <a:off x="3817856" y="4187588"/>
            <a:ext cx="546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36CCEDB9-0F7C-427B-9E72-71A027AC74BF}"/>
              </a:ext>
            </a:extLst>
          </p:cNvPr>
          <p:cNvSpPr/>
          <p:nvPr/>
        </p:nvSpPr>
        <p:spPr>
          <a:xfrm>
            <a:off x="4364610" y="3897237"/>
            <a:ext cx="1593130" cy="5892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真值赋值</a:t>
            </a:r>
          </a:p>
        </p:txBody>
      </p:sp>
      <p:sp>
        <p:nvSpPr>
          <p:cNvPr id="21" name="文本框 20">
            <a:extLst>
              <a:ext uri="{FF2B5EF4-FFF2-40B4-BE49-F238E27FC236}">
                <a16:creationId xmlns:a16="http://schemas.microsoft.com/office/drawing/2014/main" id="{AB381B5F-A5A9-444E-B1F3-E9BFD2C05249}"/>
              </a:ext>
            </a:extLst>
          </p:cNvPr>
          <p:cNvSpPr txBox="1"/>
          <p:nvPr/>
        </p:nvSpPr>
        <p:spPr>
          <a:xfrm>
            <a:off x="5873511" y="2457092"/>
            <a:ext cx="5501827" cy="923330"/>
          </a:xfrm>
          <a:prstGeom prst="rect">
            <a:avLst/>
          </a:prstGeom>
          <a:noFill/>
        </p:spPr>
        <p:txBody>
          <a:bodyPr wrap="none" rtlCol="0">
            <a:spAutoFit/>
          </a:bodyPr>
          <a:lstStyle/>
          <a:p>
            <a:r>
              <a:rPr lang="zh-CN" altLang="en-US" dirty="0"/>
              <a:t>通过赋值语义上不蕴含矛盾，获得可满足性</a:t>
            </a:r>
            <a:endParaRPr lang="en-US" altLang="zh-CN" dirty="0"/>
          </a:p>
          <a:p>
            <a:endParaRPr lang="en-US" altLang="zh-CN" dirty="0"/>
          </a:p>
          <a:p>
            <a:r>
              <a:rPr lang="zh-CN" altLang="en-US" dirty="0"/>
              <a:t>将语义与语形合在一起</a:t>
            </a:r>
            <a:r>
              <a:rPr lang="en-US" altLang="zh-CN" dirty="0"/>
              <a:t> </a:t>
            </a:r>
            <a:r>
              <a:rPr lang="zh-CN" altLang="en-US" dirty="0"/>
              <a:t>，</a:t>
            </a:r>
            <a:r>
              <a:rPr lang="en-US" altLang="zh-CN" dirty="0">
                <a:solidFill>
                  <a:srgbClr val="FF0000"/>
                </a:solidFill>
              </a:rPr>
              <a:t>M</a:t>
            </a:r>
            <a:r>
              <a:rPr lang="zh-CN" altLang="zh-CN" dirty="0">
                <a:solidFill>
                  <a:srgbClr val="FF0000"/>
                </a:solidFill>
              </a:rPr>
              <a:t>╞</a:t>
            </a:r>
            <a:r>
              <a:rPr lang="el-GR" altLang="zh-CN" dirty="0">
                <a:solidFill>
                  <a:srgbClr val="FF0000"/>
                </a:solidFill>
              </a:rPr>
              <a:t>Σ</a:t>
            </a:r>
            <a:r>
              <a:rPr lang="zh-CN" altLang="en-US" dirty="0"/>
              <a:t>，也称做</a:t>
            </a:r>
            <a:r>
              <a:rPr lang="en-US" altLang="zh-CN" dirty="0"/>
              <a:t>M</a:t>
            </a:r>
            <a:r>
              <a:rPr lang="zh-CN" altLang="en-US" dirty="0"/>
              <a:t>是</a:t>
            </a:r>
            <a:r>
              <a:rPr lang="el-GR" altLang="zh-CN" dirty="0"/>
              <a:t>Σ</a:t>
            </a:r>
            <a:r>
              <a:rPr lang="zh-CN" altLang="en-US" dirty="0"/>
              <a:t>的模型</a:t>
            </a:r>
            <a:endParaRPr lang="en-US" altLang="zh-CN" dirty="0"/>
          </a:p>
        </p:txBody>
      </p:sp>
      <p:sp>
        <p:nvSpPr>
          <p:cNvPr id="24" name="矩形 23">
            <a:extLst>
              <a:ext uri="{FF2B5EF4-FFF2-40B4-BE49-F238E27FC236}">
                <a16:creationId xmlns:a16="http://schemas.microsoft.com/office/drawing/2014/main" id="{6E80EC19-E071-4BDF-B329-211E7F186B60}"/>
              </a:ext>
            </a:extLst>
          </p:cNvPr>
          <p:cNvSpPr/>
          <p:nvPr/>
        </p:nvSpPr>
        <p:spPr>
          <a:xfrm>
            <a:off x="94013" y="2272426"/>
            <a:ext cx="1895071" cy="369332"/>
          </a:xfrm>
          <a:prstGeom prst="rect">
            <a:avLst/>
          </a:prstGeom>
        </p:spPr>
        <p:txBody>
          <a:bodyPr wrap="none">
            <a:spAutoFit/>
          </a:bodyPr>
          <a:lstStyle/>
          <a:p>
            <a:r>
              <a:rPr lang="zh-CN" altLang="en-US" b="1" dirty="0">
                <a:ln w="0"/>
                <a:effectLst>
                  <a:outerShdw blurRad="38100" dist="19050" dir="2700000" algn="tl" rotWithShape="0">
                    <a:schemeClr val="dk1">
                      <a:alpha val="40000"/>
                    </a:schemeClr>
                  </a:outerShdw>
                </a:effectLst>
              </a:rPr>
              <a:t>简单语言</a:t>
            </a:r>
            <a:r>
              <a:rPr lang="en-US" altLang="zh-CN" b="1" dirty="0">
                <a:ln w="0"/>
                <a:effectLst>
                  <a:outerShdw blurRad="38100" dist="19050" dir="2700000" algn="tl" rotWithShape="0">
                    <a:schemeClr val="dk1">
                      <a:alpha val="40000"/>
                    </a:schemeClr>
                  </a:outerShdw>
                </a:effectLst>
              </a:rPr>
              <a:t>L</a:t>
            </a:r>
            <a:r>
              <a:rPr lang="zh-CN" altLang="en-US" b="1" dirty="0">
                <a:ln w="0"/>
                <a:effectLst>
                  <a:outerShdw blurRad="38100" dist="19050" dir="2700000" algn="tl" rotWithShape="0">
                    <a:schemeClr val="dk1">
                      <a:alpha val="40000"/>
                    </a:schemeClr>
                  </a:outerShdw>
                </a:effectLst>
              </a:rPr>
              <a:t>语义</a:t>
            </a:r>
            <a:r>
              <a:rPr lang="en-US" altLang="zh-CN" b="1" dirty="0">
                <a:ln w="0"/>
                <a:effectLst>
                  <a:outerShdw blurRad="38100" dist="19050" dir="2700000" algn="tl" rotWithShape="0">
                    <a:schemeClr val="dk1">
                      <a:alpha val="40000"/>
                    </a:schemeClr>
                  </a:outerShdw>
                </a:effectLst>
              </a:rPr>
              <a:t>M</a:t>
            </a:r>
            <a:endParaRPr lang="zh-CN" altLang="en-US" dirty="0"/>
          </a:p>
        </p:txBody>
      </p:sp>
      <p:sp>
        <p:nvSpPr>
          <p:cNvPr id="25" name="文本框 24">
            <a:extLst>
              <a:ext uri="{FF2B5EF4-FFF2-40B4-BE49-F238E27FC236}">
                <a16:creationId xmlns:a16="http://schemas.microsoft.com/office/drawing/2014/main" id="{6BA4420E-5905-4DB6-A3E2-34F1E91F1416}"/>
              </a:ext>
            </a:extLst>
          </p:cNvPr>
          <p:cNvSpPr txBox="1"/>
          <p:nvPr/>
        </p:nvSpPr>
        <p:spPr>
          <a:xfrm>
            <a:off x="6575196" y="3956155"/>
            <a:ext cx="5351349" cy="646331"/>
          </a:xfrm>
          <a:prstGeom prst="rect">
            <a:avLst/>
          </a:prstGeom>
          <a:noFill/>
        </p:spPr>
        <p:txBody>
          <a:bodyPr wrap="square" rtlCol="0">
            <a:spAutoFit/>
          </a:bodyPr>
          <a:lstStyle/>
          <a:p>
            <a:r>
              <a:rPr lang="zh-CN" altLang="en-US" dirty="0"/>
              <a:t>结构可以集合为结构族，结构族可以集合为理论，理论中提取公理，以此类推不断加强</a:t>
            </a:r>
            <a:endParaRPr lang="en-US" altLang="zh-CN" dirty="0"/>
          </a:p>
        </p:txBody>
      </p:sp>
    </p:spTree>
    <p:extLst>
      <p:ext uri="{BB962C8B-B14F-4D97-AF65-F5344CB8AC3E}">
        <p14:creationId xmlns:p14="http://schemas.microsoft.com/office/powerpoint/2010/main" val="33559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DE89C-60EF-48FC-A322-8863778F7D3F}"/>
              </a:ext>
            </a:extLst>
          </p:cNvPr>
          <p:cNvSpPr>
            <a:spLocks noGrp="1"/>
          </p:cNvSpPr>
          <p:nvPr>
            <p:ph type="title"/>
          </p:nvPr>
        </p:nvSpPr>
        <p:spPr/>
        <p:txBody>
          <a:bodyPr>
            <a:normAutofit/>
          </a:bodyPr>
          <a:lstStyle/>
          <a:p>
            <a:r>
              <a:rPr lang="zh-CN" altLang="en-US" sz="2400" dirty="0">
                <a:latin typeface="+mn-lt"/>
                <a:ea typeface="+mn-ea"/>
                <a:cs typeface="+mn-cs"/>
              </a:rPr>
              <a:t>逻辑学语义与语形的统一典范：哥德尔完全性定理</a:t>
            </a:r>
            <a:r>
              <a:rPr lang="en-US" altLang="zh-CN" sz="2400" dirty="0">
                <a:latin typeface="+mn-lt"/>
                <a:ea typeface="+mn-ea"/>
                <a:cs typeface="+mn-cs"/>
              </a:rPr>
              <a:t>(</a:t>
            </a:r>
            <a:r>
              <a:rPr lang="zh-CN" altLang="en-US" sz="2400" dirty="0">
                <a:latin typeface="+mn-lt"/>
                <a:ea typeface="+mn-ea"/>
                <a:cs typeface="+mn-cs"/>
              </a:rPr>
              <a:t>一阶逻辑）</a:t>
            </a:r>
          </a:p>
        </p:txBody>
      </p:sp>
      <p:sp>
        <p:nvSpPr>
          <p:cNvPr id="3" name="内容占位符 2">
            <a:extLst>
              <a:ext uri="{FF2B5EF4-FFF2-40B4-BE49-F238E27FC236}">
                <a16:creationId xmlns:a16="http://schemas.microsoft.com/office/drawing/2014/main" id="{6E4142C9-2A20-482D-84C1-8CE5EE4D3CC3}"/>
              </a:ext>
            </a:extLst>
          </p:cNvPr>
          <p:cNvSpPr>
            <a:spLocks noGrp="1"/>
          </p:cNvSpPr>
          <p:nvPr>
            <p:ph idx="1"/>
          </p:nvPr>
        </p:nvSpPr>
        <p:spPr>
          <a:xfrm>
            <a:off x="838200" y="1596420"/>
            <a:ext cx="10515600" cy="1005378"/>
          </a:xfrm>
        </p:spPr>
        <p:txBody>
          <a:bodyPr>
            <a:normAutofit/>
          </a:bodyPr>
          <a:lstStyle/>
          <a:p>
            <a:r>
              <a:rPr lang="zh-CN" altLang="en-US" sz="2000" dirty="0"/>
              <a:t>第一定理</a:t>
            </a:r>
            <a:r>
              <a:rPr lang="zh-CN" altLang="en-US" sz="2000" dirty="0">
                <a:sym typeface="Wingdings" panose="05000000000000000000" pitchFamily="2" charset="2"/>
              </a:rPr>
              <a:t>：（可靠性定理）如果</a:t>
            </a:r>
            <a:r>
              <a:rPr lang="en-US" altLang="zh-CN" sz="2000" dirty="0">
                <a:sym typeface="Wingdings" panose="05000000000000000000" pitchFamily="2" charset="2"/>
              </a:rPr>
              <a:t>M├</a:t>
            </a:r>
            <a:r>
              <a:rPr lang="el-GR" altLang="zh-CN" sz="2000" dirty="0">
                <a:sym typeface="Wingdings" panose="05000000000000000000" pitchFamily="2" charset="2"/>
              </a:rPr>
              <a:t>Σ</a:t>
            </a:r>
            <a:r>
              <a:rPr lang="zh-CN" altLang="en-US" sz="2000" dirty="0">
                <a:sym typeface="Wingdings" panose="05000000000000000000" pitchFamily="2" charset="2"/>
              </a:rPr>
              <a:t>，则</a:t>
            </a:r>
            <a:r>
              <a:rPr lang="en-US" altLang="zh-CN" sz="2000" dirty="0">
                <a:sym typeface="Wingdings" panose="05000000000000000000" pitchFamily="2" charset="2"/>
              </a:rPr>
              <a:t>M╞ </a:t>
            </a:r>
            <a:r>
              <a:rPr lang="el-GR" altLang="zh-CN" sz="2000" dirty="0">
                <a:sym typeface="Wingdings" panose="05000000000000000000" pitchFamily="2" charset="2"/>
              </a:rPr>
              <a:t>Σ</a:t>
            </a:r>
            <a:endParaRPr lang="en-US" altLang="zh-CN" sz="2000" dirty="0">
              <a:sym typeface="Wingdings" panose="05000000000000000000" pitchFamily="2" charset="2"/>
            </a:endParaRPr>
          </a:p>
          <a:p>
            <a:r>
              <a:rPr lang="zh-CN" altLang="en-US" sz="2000" dirty="0">
                <a:sym typeface="Wingdings" panose="05000000000000000000" pitchFamily="2" charset="2"/>
              </a:rPr>
              <a:t>第二定理：（完全性定理）如果则</a:t>
            </a:r>
            <a:r>
              <a:rPr lang="en-US" altLang="zh-CN" sz="2000" dirty="0">
                <a:sym typeface="Wingdings" panose="05000000000000000000" pitchFamily="2" charset="2"/>
              </a:rPr>
              <a:t>M╞ </a:t>
            </a:r>
            <a:r>
              <a:rPr lang="el-GR" altLang="zh-CN" sz="2000" dirty="0">
                <a:sym typeface="Wingdings" panose="05000000000000000000" pitchFamily="2" charset="2"/>
              </a:rPr>
              <a:t>Σ</a:t>
            </a:r>
            <a:r>
              <a:rPr lang="en-US" altLang="zh-CN" sz="2000" dirty="0">
                <a:sym typeface="Wingdings" panose="05000000000000000000" pitchFamily="2" charset="2"/>
              </a:rPr>
              <a:t>, </a:t>
            </a:r>
            <a:r>
              <a:rPr lang="zh-CN" altLang="en-US" sz="2000" dirty="0">
                <a:sym typeface="Wingdings" panose="05000000000000000000" pitchFamily="2" charset="2"/>
              </a:rPr>
              <a:t>则</a:t>
            </a:r>
            <a:r>
              <a:rPr lang="en-US" altLang="zh-CN" sz="2000" dirty="0">
                <a:sym typeface="Wingdings" panose="05000000000000000000" pitchFamily="2" charset="2"/>
              </a:rPr>
              <a:t>M├</a:t>
            </a:r>
            <a:r>
              <a:rPr lang="el-GR" altLang="zh-CN" sz="2000" dirty="0">
                <a:sym typeface="Wingdings" panose="05000000000000000000" pitchFamily="2" charset="2"/>
              </a:rPr>
              <a:t>Σ</a:t>
            </a:r>
            <a:endParaRPr lang="en-US" altLang="zh-CN" sz="2000" dirty="0">
              <a:sym typeface="Wingdings" panose="05000000000000000000" pitchFamily="2" charset="2"/>
            </a:endParaRPr>
          </a:p>
          <a:p>
            <a:endParaRPr lang="zh-CN" altLang="en-US" sz="2000" dirty="0"/>
          </a:p>
        </p:txBody>
      </p:sp>
      <p:sp>
        <p:nvSpPr>
          <p:cNvPr id="5" name="文本框 4">
            <a:extLst>
              <a:ext uri="{FF2B5EF4-FFF2-40B4-BE49-F238E27FC236}">
                <a16:creationId xmlns:a16="http://schemas.microsoft.com/office/drawing/2014/main" id="{372AD0ED-B63E-4387-9D62-6F7929C3AA39}"/>
              </a:ext>
            </a:extLst>
          </p:cNvPr>
          <p:cNvSpPr txBox="1"/>
          <p:nvPr/>
        </p:nvSpPr>
        <p:spPr>
          <a:xfrm>
            <a:off x="414780" y="3105834"/>
            <a:ext cx="11957119" cy="2862322"/>
          </a:xfrm>
          <a:prstGeom prst="rect">
            <a:avLst/>
          </a:prstGeom>
          <a:noFill/>
        </p:spPr>
        <p:txBody>
          <a:bodyPr wrap="none" rtlCol="0">
            <a:spAutoFit/>
          </a:bodyPr>
          <a:lstStyle/>
          <a:p>
            <a:endParaRPr lang="en-US" altLang="zh-CN" dirty="0"/>
          </a:p>
          <a:p>
            <a:r>
              <a:rPr lang="zh-CN" altLang="en-US" dirty="0"/>
              <a:t>以上看似美好，但实际上人面对的一定不是有限有穷的对象，复杂的思维（思考）也不可能是语形与语义的分离；通</a:t>
            </a:r>
            <a:endParaRPr lang="en-US" altLang="zh-CN" dirty="0"/>
          </a:p>
          <a:p>
            <a:r>
              <a:rPr lang="zh-CN" altLang="en-US" dirty="0"/>
              <a:t>过逻辑学的方式根本无法得到纯粹的语形和纯粹的语义，至始至终，语形与语义是混淆在一起使用的，并且这混淆是</a:t>
            </a:r>
            <a:endParaRPr lang="en-US" altLang="zh-CN" dirty="0"/>
          </a:p>
          <a:p>
            <a:r>
              <a:rPr lang="zh-CN" altLang="en-US" dirty="0"/>
              <a:t>永远无法消除的，除非你不再使用自然语言。</a:t>
            </a:r>
            <a:endParaRPr lang="en-US" altLang="zh-CN" dirty="0"/>
          </a:p>
          <a:p>
            <a:endParaRPr lang="en-US" altLang="zh-CN" dirty="0"/>
          </a:p>
          <a:p>
            <a:r>
              <a:rPr lang="zh-CN" altLang="en-US" dirty="0"/>
              <a:t>那么借助数学可以办到吗？数似乎是特殊的存在，其本体地位一直充满争论（各种数学哲学的讨论就不细究了），但</a:t>
            </a:r>
            <a:endParaRPr lang="en-US" altLang="zh-CN" dirty="0"/>
          </a:p>
          <a:p>
            <a:r>
              <a:rPr lang="zh-CN" altLang="en-US" dirty="0"/>
              <a:t>谁也不会反对数是最纯粹做到形式和内涵相统一的抽象载体。</a:t>
            </a:r>
            <a:endParaRPr lang="en-US" altLang="zh-CN" dirty="0"/>
          </a:p>
          <a:p>
            <a:endParaRPr lang="en-US" altLang="zh-CN" dirty="0"/>
          </a:p>
          <a:p>
            <a:endParaRPr lang="en-US" altLang="zh-CN" dirty="0"/>
          </a:p>
          <a:p>
            <a:endParaRPr lang="en-US" altLang="zh-CN" dirty="0"/>
          </a:p>
        </p:txBody>
      </p:sp>
      <p:sp>
        <p:nvSpPr>
          <p:cNvPr id="7" name="文本框 6">
            <a:extLst>
              <a:ext uri="{FF2B5EF4-FFF2-40B4-BE49-F238E27FC236}">
                <a16:creationId xmlns:a16="http://schemas.microsoft.com/office/drawing/2014/main" id="{0D8D9936-5CE6-4D6F-896D-C67A8AC05764}"/>
              </a:ext>
            </a:extLst>
          </p:cNvPr>
          <p:cNvSpPr txBox="1"/>
          <p:nvPr/>
        </p:nvSpPr>
        <p:spPr>
          <a:xfrm>
            <a:off x="838200" y="2601798"/>
            <a:ext cx="9135359" cy="369332"/>
          </a:xfrm>
          <a:prstGeom prst="rect">
            <a:avLst/>
          </a:prstGeom>
          <a:noFill/>
        </p:spPr>
        <p:txBody>
          <a:bodyPr wrap="square" rtlCol="0">
            <a:spAutoFit/>
          </a:bodyPr>
          <a:lstStyle/>
          <a:p>
            <a:r>
              <a:rPr lang="zh-CN" altLang="en-US" dirty="0"/>
              <a:t> 证明略，其中还要引入推演系统相关规范些概念（即注入动起来的灵魂）</a:t>
            </a:r>
          </a:p>
        </p:txBody>
      </p:sp>
    </p:spTree>
    <p:extLst>
      <p:ext uri="{BB962C8B-B14F-4D97-AF65-F5344CB8AC3E}">
        <p14:creationId xmlns:p14="http://schemas.microsoft.com/office/powerpoint/2010/main" val="2177127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5913C6-0455-4CD9-91F4-39D24E665C82}"/>
              </a:ext>
            </a:extLst>
          </p:cNvPr>
          <p:cNvSpPr>
            <a:spLocks noGrp="1"/>
          </p:cNvSpPr>
          <p:nvPr>
            <p:ph idx="1"/>
          </p:nvPr>
        </p:nvSpPr>
        <p:spPr>
          <a:xfrm>
            <a:off x="583677" y="345617"/>
            <a:ext cx="10515600" cy="4351338"/>
          </a:xfrm>
        </p:spPr>
        <p:txBody>
          <a:bodyPr>
            <a:normAutofit lnSpcReduction="10000"/>
          </a:bodyPr>
          <a:lstStyle/>
          <a:p>
            <a:pPr marL="0" indent="0">
              <a:buNone/>
            </a:pPr>
            <a:r>
              <a:rPr lang="zh-CN" altLang="en-US" sz="2000" b="1" dirty="0">
                <a:solidFill>
                  <a:srgbClr val="FF0000"/>
                </a:solidFill>
              </a:rPr>
              <a:t>哥德尔不完全性定理（原始版本）</a:t>
            </a:r>
            <a:endParaRPr lang="en-US" altLang="zh-CN" sz="2000" b="1" dirty="0">
              <a:solidFill>
                <a:srgbClr val="FF0000"/>
              </a:solidFill>
            </a:endParaRPr>
          </a:p>
          <a:p>
            <a:pPr marL="0" indent="0">
              <a:buNone/>
            </a:pPr>
            <a:r>
              <a:rPr lang="en-US" altLang="zh-CN" sz="2000" b="1" dirty="0">
                <a:solidFill>
                  <a:srgbClr val="FF0000"/>
                </a:solidFill>
              </a:rPr>
              <a:t>  Q≤T</a:t>
            </a:r>
            <a:r>
              <a:rPr lang="zh-CN" altLang="en-US" sz="2000" b="1" dirty="0">
                <a:solidFill>
                  <a:srgbClr val="FF0000"/>
                </a:solidFill>
              </a:rPr>
              <a:t>为可公理化的理论。如果</a:t>
            </a:r>
            <a:r>
              <a:rPr lang="en-US" altLang="zh-CN" sz="2000" b="1" dirty="0">
                <a:solidFill>
                  <a:srgbClr val="FF0000"/>
                </a:solidFill>
              </a:rPr>
              <a:t>T</a:t>
            </a:r>
            <a:r>
              <a:rPr lang="zh-CN" altLang="en-US" sz="2000" b="1" dirty="0">
                <a:solidFill>
                  <a:srgbClr val="FF0000"/>
                </a:solidFill>
              </a:rPr>
              <a:t>是</a:t>
            </a:r>
            <a:r>
              <a:rPr lang="az-Cyrl-AZ" altLang="zh-CN" sz="2000" b="1" dirty="0">
                <a:solidFill>
                  <a:srgbClr val="FF0000"/>
                </a:solidFill>
              </a:rPr>
              <a:t>ш</a:t>
            </a:r>
            <a:r>
              <a:rPr lang="zh-CN" altLang="en-US" sz="2000" b="1" dirty="0">
                <a:solidFill>
                  <a:srgbClr val="FF0000"/>
                </a:solidFill>
              </a:rPr>
              <a:t>一致的，则存在一个</a:t>
            </a:r>
            <a:r>
              <a:rPr lang="en-US" altLang="zh-CN" sz="2000" b="1" dirty="0">
                <a:solidFill>
                  <a:srgbClr val="FF0000"/>
                </a:solidFill>
              </a:rPr>
              <a:t>Π1</a:t>
            </a:r>
            <a:r>
              <a:rPr lang="zh-CN" altLang="en-US" sz="2000" b="1" dirty="0">
                <a:solidFill>
                  <a:srgbClr val="FF0000"/>
                </a:solidFill>
              </a:rPr>
              <a:t>闭语句</a:t>
            </a:r>
            <a:r>
              <a:rPr lang="en-US" altLang="zh-CN" sz="2000" b="1" dirty="0">
                <a:solidFill>
                  <a:srgbClr val="FF0000"/>
                </a:solidFill>
              </a:rPr>
              <a:t>a,</a:t>
            </a:r>
            <a:r>
              <a:rPr lang="zh-CN" altLang="en-US" sz="2000" b="1" dirty="0">
                <a:solidFill>
                  <a:srgbClr val="FF0000"/>
                </a:solidFill>
              </a:rPr>
              <a:t>使得</a:t>
            </a:r>
            <a:r>
              <a:rPr lang="en-US" altLang="zh-CN" sz="2000" b="1" dirty="0">
                <a:solidFill>
                  <a:srgbClr val="FF0000"/>
                </a:solidFill>
              </a:rPr>
              <a:t>T ∽├</a:t>
            </a:r>
            <a:r>
              <a:rPr lang="zh-CN" altLang="en-US" sz="2000" b="1" dirty="0">
                <a:solidFill>
                  <a:srgbClr val="FF0000"/>
                </a:solidFill>
              </a:rPr>
              <a:t>语句</a:t>
            </a:r>
            <a:r>
              <a:rPr lang="en-US" altLang="zh-CN" sz="2000" b="1" dirty="0">
                <a:solidFill>
                  <a:srgbClr val="FF0000"/>
                </a:solidFill>
              </a:rPr>
              <a:t>o</a:t>
            </a:r>
            <a:r>
              <a:rPr lang="zh-CN" altLang="en-US" sz="2000" b="1" dirty="0">
                <a:solidFill>
                  <a:srgbClr val="FF0000"/>
                </a:solidFill>
              </a:rPr>
              <a:t>并且</a:t>
            </a:r>
            <a:r>
              <a:rPr lang="en-US" altLang="zh-CN" sz="2000" b="1" dirty="0">
                <a:solidFill>
                  <a:srgbClr val="FF0000"/>
                </a:solidFill>
              </a:rPr>
              <a:t>T∽├∽</a:t>
            </a:r>
            <a:r>
              <a:rPr lang="zh-CN" altLang="en-US" sz="2000" b="1" dirty="0">
                <a:solidFill>
                  <a:srgbClr val="FF0000"/>
                </a:solidFill>
              </a:rPr>
              <a:t>语句</a:t>
            </a:r>
            <a:r>
              <a:rPr lang="en-US" altLang="zh-CN" sz="2000" b="1" dirty="0">
                <a:solidFill>
                  <a:srgbClr val="FF0000"/>
                </a:solidFill>
              </a:rPr>
              <a:t>o.</a:t>
            </a:r>
          </a:p>
          <a:p>
            <a:pPr marL="0" indent="0">
              <a:buNone/>
            </a:pPr>
            <a:r>
              <a:rPr lang="en-US" altLang="zh-CN" sz="2000" dirty="0">
                <a:solidFill>
                  <a:srgbClr val="FF0000"/>
                </a:solidFill>
              </a:rPr>
              <a:t>           </a:t>
            </a:r>
          </a:p>
          <a:p>
            <a:pPr marL="0" indent="0">
              <a:buNone/>
            </a:pPr>
            <a:r>
              <a:rPr lang="zh-CN" altLang="en-US" sz="2000" dirty="0"/>
              <a:t>简单思路（水平有限，技术性证明不讲了）：</a:t>
            </a:r>
            <a:endParaRPr lang="en-US" altLang="zh-CN" sz="2000" dirty="0"/>
          </a:p>
          <a:p>
            <a:pPr marL="0" indent="0">
              <a:buNone/>
            </a:pPr>
            <a:r>
              <a:rPr lang="en-US" altLang="zh-CN" sz="2000" dirty="0"/>
              <a:t>1.</a:t>
            </a:r>
            <a:r>
              <a:rPr lang="zh-CN" altLang="en-US" sz="2000" dirty="0"/>
              <a:t>哥德尔配数将逻辑概念通过编码转换成数论（语形层面）</a:t>
            </a:r>
            <a:endParaRPr lang="en-US" altLang="zh-CN" sz="2000" dirty="0"/>
          </a:p>
          <a:p>
            <a:pPr marL="0" indent="0">
              <a:buNone/>
            </a:pPr>
            <a:r>
              <a:rPr lang="en-US" altLang="zh-CN" sz="2000" dirty="0"/>
              <a:t>2.</a:t>
            </a:r>
            <a:r>
              <a:rPr lang="zh-CN" altLang="en-US" sz="2000" dirty="0"/>
              <a:t>编码函数或关系移植进比如皮亚诺算术理论中表示和定义（数学语义层面）</a:t>
            </a:r>
            <a:endParaRPr lang="en-US" altLang="zh-CN" sz="2000" dirty="0"/>
          </a:p>
          <a:p>
            <a:pPr marL="0" indent="0">
              <a:buNone/>
            </a:pPr>
            <a:r>
              <a:rPr lang="en-US" altLang="zh-CN" sz="2000" dirty="0"/>
              <a:t>3.</a:t>
            </a:r>
            <a:r>
              <a:rPr lang="zh-CN" altLang="en-US" sz="2000" dirty="0"/>
              <a:t>分析哥德尔配数编码的可计算性判断，操作上即广义递归函数（类似不严格意义上的推演判定）</a:t>
            </a:r>
            <a:endParaRPr lang="en-US" altLang="zh-CN" sz="2000" dirty="0"/>
          </a:p>
          <a:p>
            <a:pPr marL="0" indent="0">
              <a:buNone/>
            </a:pPr>
            <a:endParaRPr lang="en-US" altLang="zh-CN" sz="2000" dirty="0"/>
          </a:p>
          <a:p>
            <a:pPr marL="0" indent="0">
              <a:buNone/>
            </a:pPr>
            <a:r>
              <a:rPr lang="zh-CN" altLang="en-US" sz="2000" dirty="0"/>
              <a:t>哥德尔原始证明中用到</a:t>
            </a:r>
            <a:r>
              <a:rPr lang="az-Cyrl-AZ" altLang="zh-CN" sz="2000" b="1" dirty="0">
                <a:solidFill>
                  <a:srgbClr val="FF0000"/>
                </a:solidFill>
              </a:rPr>
              <a:t>ш</a:t>
            </a:r>
            <a:r>
              <a:rPr lang="zh-CN" altLang="en-US" sz="2000" b="1" dirty="0">
                <a:solidFill>
                  <a:srgbClr val="FF0000"/>
                </a:solidFill>
              </a:rPr>
              <a:t>一致</a:t>
            </a:r>
            <a:r>
              <a:rPr lang="zh-CN" altLang="en-US" sz="2000" b="1" dirty="0"/>
              <a:t>和</a:t>
            </a:r>
            <a:r>
              <a:rPr lang="zh-CN" altLang="en-US" sz="2000" b="1" dirty="0">
                <a:solidFill>
                  <a:srgbClr val="FF0000"/>
                </a:solidFill>
              </a:rPr>
              <a:t>不动点引理</a:t>
            </a:r>
            <a:r>
              <a:rPr lang="zh-CN" altLang="en-US" sz="2000" b="1" dirty="0"/>
              <a:t>（其实就是某种意义上的对角线论证），</a:t>
            </a:r>
            <a:r>
              <a:rPr lang="zh-CN" altLang="en-US" sz="2000" b="1" dirty="0">
                <a:solidFill>
                  <a:srgbClr val="FF0000"/>
                </a:solidFill>
              </a:rPr>
              <a:t>广义递归函数</a:t>
            </a:r>
            <a:r>
              <a:rPr lang="zh-CN" altLang="en-US" sz="2000" b="1" dirty="0"/>
              <a:t>、图灵机模型和</a:t>
            </a:r>
            <a:r>
              <a:rPr lang="en-US" altLang="zh-CN" sz="2000" b="1" dirty="0" err="1"/>
              <a:t>lamda</a:t>
            </a:r>
            <a:r>
              <a:rPr lang="zh-CN" altLang="en-US" sz="2000" b="1" dirty="0"/>
              <a:t>演算是等价</a:t>
            </a:r>
            <a:endParaRPr lang="zh-CN" altLang="en-US" sz="2000" dirty="0"/>
          </a:p>
        </p:txBody>
      </p:sp>
    </p:spTree>
    <p:extLst>
      <p:ext uri="{BB962C8B-B14F-4D97-AF65-F5344CB8AC3E}">
        <p14:creationId xmlns:p14="http://schemas.microsoft.com/office/powerpoint/2010/main" val="176167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12C34-DD15-4FF1-A9A9-79A70A2300D1}"/>
              </a:ext>
            </a:extLst>
          </p:cNvPr>
          <p:cNvSpPr>
            <a:spLocks noGrp="1"/>
          </p:cNvSpPr>
          <p:nvPr>
            <p:ph type="title"/>
          </p:nvPr>
        </p:nvSpPr>
        <p:spPr>
          <a:xfrm>
            <a:off x="838200" y="308565"/>
            <a:ext cx="10515600" cy="586982"/>
          </a:xfrm>
        </p:spPr>
        <p:txBody>
          <a:bodyPr>
            <a:normAutofit/>
          </a:bodyPr>
          <a:lstStyle/>
          <a:p>
            <a:r>
              <a:rPr lang="zh-CN" altLang="en-US" sz="2400" dirty="0">
                <a:latin typeface="+mn-lt"/>
                <a:ea typeface="+mn-ea"/>
                <a:cs typeface="+mn-cs"/>
              </a:rPr>
              <a:t>对角线的悖论：可数与不可数</a:t>
            </a:r>
          </a:p>
        </p:txBody>
      </p:sp>
      <p:sp>
        <p:nvSpPr>
          <p:cNvPr id="3" name="内容占位符 2">
            <a:extLst>
              <a:ext uri="{FF2B5EF4-FFF2-40B4-BE49-F238E27FC236}">
                <a16:creationId xmlns:a16="http://schemas.microsoft.com/office/drawing/2014/main" id="{9AC7CF23-31BA-41C2-B5FC-5ADD1E0D4249}"/>
              </a:ext>
            </a:extLst>
          </p:cNvPr>
          <p:cNvSpPr>
            <a:spLocks noGrp="1"/>
          </p:cNvSpPr>
          <p:nvPr>
            <p:ph idx="1"/>
          </p:nvPr>
        </p:nvSpPr>
        <p:spPr>
          <a:xfrm>
            <a:off x="838200" y="895547"/>
            <a:ext cx="10515600" cy="5281416"/>
          </a:xfrm>
        </p:spPr>
        <p:txBody>
          <a:bodyPr>
            <a:normAutofit fontScale="25000" lnSpcReduction="20000"/>
          </a:bodyPr>
          <a:lstStyle/>
          <a:p>
            <a:pPr marL="0" indent="0">
              <a:buNone/>
            </a:pPr>
            <a:r>
              <a:rPr lang="zh-CN" altLang="en-US" sz="8000" dirty="0"/>
              <a:t>对角线论证的几个关键点：</a:t>
            </a:r>
            <a:endParaRPr lang="en-US" altLang="zh-CN" sz="8000" dirty="0"/>
          </a:p>
          <a:p>
            <a:pPr marL="0" indent="0">
              <a:buNone/>
            </a:pPr>
            <a:r>
              <a:rPr lang="en-US" altLang="zh-CN" sz="8000" dirty="0"/>
              <a:t>1.</a:t>
            </a:r>
            <a:r>
              <a:rPr lang="zh-CN" altLang="en-US" sz="8000" dirty="0"/>
              <a:t>一一映射的概念</a:t>
            </a:r>
            <a:endParaRPr lang="en-US" altLang="zh-CN" sz="8000" dirty="0">
              <a:hlinkClick r:id="rId2">
                <a:extLst>
                  <a:ext uri="{A12FA001-AC4F-418D-AE19-62706E023703}">
                    <ahyp:hlinkClr xmlns:ahyp="http://schemas.microsoft.com/office/drawing/2018/hyperlinkcolor" val="tx"/>
                  </a:ext>
                </a:extLst>
              </a:hlinkClick>
            </a:endParaRPr>
          </a:p>
          <a:p>
            <a:pPr marL="0" indent="0">
              <a:buNone/>
            </a:pPr>
            <a:r>
              <a:rPr lang="en-US" altLang="zh-CN" sz="8000" dirty="0"/>
              <a:t>2.</a:t>
            </a:r>
            <a:r>
              <a:rPr lang="zh-CN" altLang="en-US" sz="8000" dirty="0"/>
              <a:t>“枚举”所有的实数</a:t>
            </a:r>
            <a:endParaRPr lang="en-US" altLang="zh-CN" sz="8000" dirty="0"/>
          </a:p>
          <a:p>
            <a:pPr marL="0" indent="0">
              <a:buNone/>
            </a:pPr>
            <a:r>
              <a:rPr lang="en-US" altLang="zh-CN" sz="8000" dirty="0"/>
              <a:t>3.</a:t>
            </a:r>
            <a:r>
              <a:rPr lang="zh-CN" altLang="en-US" sz="8000" dirty="0"/>
              <a:t>以自然数集</a:t>
            </a:r>
            <a:r>
              <a:rPr lang="en-US" altLang="zh-CN" sz="8000" dirty="0"/>
              <a:t>N</a:t>
            </a:r>
            <a:r>
              <a:rPr lang="zh-CN" altLang="en-US" sz="8000" dirty="0"/>
              <a:t>为坐标系衡量</a:t>
            </a:r>
            <a:endParaRPr lang="en-US" altLang="zh-CN" sz="8000" dirty="0">
              <a:hlinkClick r:id="rId2">
                <a:extLst>
                  <a:ext uri="{A12FA001-AC4F-418D-AE19-62706E023703}">
                    <ahyp:hlinkClr xmlns:ahyp="http://schemas.microsoft.com/office/drawing/2018/hyperlinkcolor" val="tx"/>
                  </a:ext>
                </a:extLst>
              </a:hlinkClick>
            </a:endParaRPr>
          </a:p>
          <a:p>
            <a:pPr marL="0" indent="0">
              <a:buNone/>
            </a:pPr>
            <a:r>
              <a:rPr lang="en-US" altLang="zh-CN" sz="8000" dirty="0"/>
              <a:t>4</a:t>
            </a:r>
            <a:r>
              <a:rPr lang="zh-CN" altLang="en-US" sz="8000" dirty="0"/>
              <a:t>构造出一个不在“枚举”列表里的数</a:t>
            </a:r>
            <a:endParaRPr lang="en-US" altLang="zh-CN" sz="8000" dirty="0">
              <a:hlinkClick r:id="rId2">
                <a:extLst>
                  <a:ext uri="{A12FA001-AC4F-418D-AE19-62706E023703}">
                    <ahyp:hlinkClr xmlns:ahyp="http://schemas.microsoft.com/office/drawing/2018/hyperlinkcolor" val="tx"/>
                  </a:ext>
                </a:extLst>
              </a:hlinkClick>
            </a:endParaRPr>
          </a:p>
          <a:p>
            <a:pPr marL="0" indent="0">
              <a:buNone/>
            </a:pPr>
            <a:r>
              <a:rPr lang="en-US" altLang="zh-CN" sz="8000" dirty="0"/>
              <a:t>5.</a:t>
            </a:r>
            <a:r>
              <a:rPr lang="zh-CN" altLang="en-US" sz="8000" dirty="0"/>
              <a:t>以反证法的形式证明</a:t>
            </a:r>
            <a:endParaRPr lang="en-US" altLang="zh-CN" sz="8000" dirty="0"/>
          </a:p>
          <a:p>
            <a:pPr marL="0" indent="0">
              <a:buNone/>
            </a:pPr>
            <a:r>
              <a:rPr lang="en-US" altLang="zh-CN" sz="8000" dirty="0"/>
              <a:t>5.</a:t>
            </a:r>
            <a:r>
              <a:rPr lang="zh-CN" altLang="en-US" sz="8000" dirty="0"/>
              <a:t>得到可数和不可数的一个标准</a:t>
            </a:r>
            <a:endParaRPr lang="en-US" altLang="zh-CN" sz="8000" dirty="0">
              <a:hlinkClick r:id="rId2">
                <a:extLst>
                  <a:ext uri="{A12FA001-AC4F-418D-AE19-62706E023703}">
                    <ahyp:hlinkClr xmlns:ahyp="http://schemas.microsoft.com/office/drawing/2018/hyperlinkcolor" val="tx"/>
                  </a:ext>
                </a:extLst>
              </a:hlinkClick>
            </a:endParaRPr>
          </a:p>
          <a:p>
            <a:pPr marL="0" indent="0">
              <a:buNone/>
            </a:pPr>
            <a:endParaRPr lang="en-US" altLang="zh-CN" sz="6200" dirty="0">
              <a:solidFill>
                <a:srgbClr val="0563C1"/>
              </a:solidFill>
              <a:hlinkClick r:id="rId2">
                <a:extLst>
                  <a:ext uri="{A12FA001-AC4F-418D-AE19-62706E023703}">
                    <ahyp:hlinkClr xmlns:ahyp="http://schemas.microsoft.com/office/drawing/2018/hyperlinkcolor" val="tx"/>
                  </a:ext>
                </a:extLst>
              </a:hlinkClick>
            </a:endParaRPr>
          </a:p>
          <a:p>
            <a:endParaRPr lang="en-US" altLang="zh-CN" sz="6200" dirty="0">
              <a:solidFill>
                <a:srgbClr val="0563C1"/>
              </a:solidFill>
              <a:hlinkClick r:id="rId2">
                <a:extLst>
                  <a:ext uri="{A12FA001-AC4F-418D-AE19-62706E023703}">
                    <ahyp:hlinkClr xmlns:ahyp="http://schemas.microsoft.com/office/drawing/2018/hyperlinkcolor" val="tx"/>
                  </a:ext>
                </a:extLst>
              </a:hlinkClick>
            </a:endParaRPr>
          </a:p>
          <a:p>
            <a:endParaRPr lang="en-US" altLang="zh-CN" sz="6200" dirty="0"/>
          </a:p>
          <a:p>
            <a:pPr marL="0" indent="0">
              <a:buNone/>
            </a:pPr>
            <a:endParaRPr lang="en-US" altLang="zh-CN" sz="6200" dirty="0"/>
          </a:p>
          <a:p>
            <a:pPr marL="0" indent="0">
              <a:buNone/>
            </a:pPr>
            <a:endParaRPr lang="en-US" altLang="zh-CN" sz="6200" dirty="0"/>
          </a:p>
          <a:p>
            <a:pPr marL="0" indent="0">
              <a:buNone/>
            </a:pPr>
            <a:endParaRPr lang="en-US" altLang="zh-CN" sz="6200" dirty="0"/>
          </a:p>
          <a:p>
            <a:pPr marL="0" indent="0">
              <a:buNone/>
            </a:pPr>
            <a:endParaRPr lang="en-US" altLang="zh-CN" sz="7200" dirty="0"/>
          </a:p>
          <a:p>
            <a:pPr marL="0" indent="0">
              <a:buNone/>
            </a:pPr>
            <a:r>
              <a:rPr lang="zh-CN" altLang="en-US" sz="7200" dirty="0"/>
              <a:t>对角线的悖论依赖于无穷在其中起到的作用，实数可以写成无限小数的形式，而自然数集</a:t>
            </a:r>
            <a:r>
              <a:rPr lang="en-US" altLang="zh-CN" sz="7200" dirty="0"/>
              <a:t>N</a:t>
            </a:r>
            <a:r>
              <a:rPr lang="zh-CN" altLang="en-US" sz="7200" dirty="0"/>
              <a:t>是最小的无穷集，也是最小的序数集，更是最一般的归纳集。</a:t>
            </a:r>
            <a:endParaRPr lang="en-US" altLang="zh-CN" sz="7200" dirty="0">
              <a:hlinkClick r:id="rId2">
                <a:extLst>
                  <a:ext uri="{A12FA001-AC4F-418D-AE19-62706E023703}">
                    <ahyp:hlinkClr xmlns:ahyp="http://schemas.microsoft.com/office/drawing/2018/hyperlinkcolor" val="tx"/>
                  </a:ext>
                </a:extLst>
              </a:hlinkClick>
            </a:endParaRPr>
          </a:p>
          <a:p>
            <a:endParaRPr lang="en-US" altLang="zh-CN" sz="2900" dirty="0">
              <a:solidFill>
                <a:srgbClr val="0563C1"/>
              </a:solidFill>
              <a:hlinkClick r:id="rId2">
                <a:extLst>
                  <a:ext uri="{A12FA001-AC4F-418D-AE19-62706E023703}">
                    <ahyp:hlinkClr xmlns:ahyp="http://schemas.microsoft.com/office/drawing/2018/hyperlinkcolor" val="tx"/>
                  </a:ext>
                </a:extLst>
              </a:hlinkClick>
            </a:endParaRPr>
          </a:p>
          <a:p>
            <a:r>
              <a:rPr lang="en-US" altLang="zh-CN" sz="5600" dirty="0">
                <a:solidFill>
                  <a:srgbClr val="0563C1"/>
                </a:solidFill>
              </a:rPr>
              <a:t>https://www.youtube.com/watch?v=GbtNQ7yzo9Y</a:t>
            </a:r>
            <a:r>
              <a:rPr lang="en-US" altLang="zh-CN" sz="5600" dirty="0"/>
              <a:t> </a:t>
            </a:r>
            <a:r>
              <a:rPr lang="zh-CN" altLang="en-US" sz="5600" dirty="0"/>
              <a:t>对角线在自然语言语义悖论中的运用例子</a:t>
            </a:r>
            <a:endParaRPr lang="en-US" altLang="zh-CN" sz="5600" dirty="0"/>
          </a:p>
          <a:p>
            <a:r>
              <a:rPr lang="en-US" altLang="zh-CN" sz="5600" dirty="0"/>
              <a:t>https://www.youtube.com/watch?v=PJKcctfGj_8</a:t>
            </a:r>
            <a:r>
              <a:rPr lang="zh-CN" altLang="en-US" sz="5600" dirty="0"/>
              <a:t>对角线定理等价于区间套定理，巴拿赫</a:t>
            </a:r>
            <a:r>
              <a:rPr lang="en-US" altLang="zh-CN" sz="5600" dirty="0"/>
              <a:t>-</a:t>
            </a:r>
            <a:r>
              <a:rPr lang="zh-CN" altLang="en-US" sz="5600" dirty="0"/>
              <a:t>塔斯基悖论（分球怪论）是其推论</a:t>
            </a:r>
          </a:p>
          <a:p>
            <a:endParaRPr lang="en-US" altLang="zh-CN" dirty="0">
              <a:solidFill>
                <a:srgbClr val="0563C1"/>
              </a:solidFill>
              <a:hlinkClick r:id="rId2">
                <a:extLst>
                  <a:ext uri="{A12FA001-AC4F-418D-AE19-62706E023703}">
                    <ahyp:hlinkClr xmlns:ahyp="http://schemas.microsoft.com/office/drawing/2018/hyperlinkcolor" val="tx"/>
                  </a:ext>
                </a:extLst>
              </a:hlinkClick>
            </a:endParaRPr>
          </a:p>
          <a:p>
            <a:endParaRPr lang="en-US" altLang="zh-CN" sz="4200" dirty="0">
              <a:solidFill>
                <a:srgbClr val="0563C1"/>
              </a:solidFill>
              <a:hlinkClick r:id="rId2">
                <a:extLst>
                  <a:ext uri="{A12FA001-AC4F-418D-AE19-62706E023703}">
                    <ahyp:hlinkClr xmlns:ahyp="http://schemas.microsoft.com/office/drawing/2018/hyperlinkcolor" val="tx"/>
                  </a:ext>
                </a:extLst>
              </a:hlinkClick>
            </a:endParaRPr>
          </a:p>
        </p:txBody>
      </p:sp>
      <p:pic>
        <p:nvPicPr>
          <p:cNvPr id="5" name="图片 4">
            <a:extLst>
              <a:ext uri="{FF2B5EF4-FFF2-40B4-BE49-F238E27FC236}">
                <a16:creationId xmlns:a16="http://schemas.microsoft.com/office/drawing/2014/main" id="{0C90DA9B-E779-4AEF-ABE0-C2CFDEF4E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8118" y="1854194"/>
            <a:ext cx="6297105" cy="3076505"/>
          </a:xfrm>
          <a:prstGeom prst="rect">
            <a:avLst/>
          </a:prstGeom>
        </p:spPr>
      </p:pic>
      <p:cxnSp>
        <p:nvCxnSpPr>
          <p:cNvPr id="11" name="直接连接符 10">
            <a:extLst>
              <a:ext uri="{FF2B5EF4-FFF2-40B4-BE49-F238E27FC236}">
                <a16:creationId xmlns:a16="http://schemas.microsoft.com/office/drawing/2014/main" id="{FBB9FFD7-22A4-48B6-A26F-9181012591E0}"/>
              </a:ext>
            </a:extLst>
          </p:cNvPr>
          <p:cNvCxnSpPr/>
          <p:nvPr/>
        </p:nvCxnSpPr>
        <p:spPr>
          <a:xfrm>
            <a:off x="7230359" y="3536255"/>
            <a:ext cx="1894788" cy="1187802"/>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DA8B7C06-7E31-4ED8-A7D4-9A9F46C88E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7301" y="75464"/>
            <a:ext cx="3457575" cy="676275"/>
          </a:xfrm>
          <a:prstGeom prst="rect">
            <a:avLst/>
          </a:prstGeom>
        </p:spPr>
      </p:pic>
      <p:pic>
        <p:nvPicPr>
          <p:cNvPr id="15" name="图片 14">
            <a:extLst>
              <a:ext uri="{FF2B5EF4-FFF2-40B4-BE49-F238E27FC236}">
                <a16:creationId xmlns:a16="http://schemas.microsoft.com/office/drawing/2014/main" id="{E4E63C40-1B30-47AB-B24B-EA28B71DF0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7910" y="824845"/>
            <a:ext cx="4157522" cy="996983"/>
          </a:xfrm>
          <a:prstGeom prst="rect">
            <a:avLst/>
          </a:prstGeom>
        </p:spPr>
      </p:pic>
    </p:spTree>
    <p:extLst>
      <p:ext uri="{BB962C8B-B14F-4D97-AF65-F5344CB8AC3E}">
        <p14:creationId xmlns:p14="http://schemas.microsoft.com/office/powerpoint/2010/main" val="1370279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B3F82D-F870-4708-918B-550511B022A8}"/>
              </a:ext>
            </a:extLst>
          </p:cNvPr>
          <p:cNvSpPr>
            <a:spLocks noGrp="1"/>
          </p:cNvSpPr>
          <p:nvPr>
            <p:ph type="title"/>
          </p:nvPr>
        </p:nvSpPr>
        <p:spPr>
          <a:xfrm>
            <a:off x="838200" y="365126"/>
            <a:ext cx="10515600" cy="315911"/>
          </a:xfrm>
        </p:spPr>
        <p:txBody>
          <a:bodyPr>
            <a:noAutofit/>
          </a:bodyPr>
          <a:lstStyle/>
          <a:p>
            <a:r>
              <a:rPr lang="zh-CN" altLang="en-US" sz="2400" dirty="0">
                <a:latin typeface="+mn-lt"/>
                <a:ea typeface="+mn-ea"/>
                <a:cs typeface="+mn-cs"/>
              </a:rPr>
              <a:t>一致性与紧致性</a:t>
            </a:r>
          </a:p>
        </p:txBody>
      </p:sp>
      <p:sp>
        <p:nvSpPr>
          <p:cNvPr id="3" name="内容占位符 2">
            <a:extLst>
              <a:ext uri="{FF2B5EF4-FFF2-40B4-BE49-F238E27FC236}">
                <a16:creationId xmlns:a16="http://schemas.microsoft.com/office/drawing/2014/main" id="{488C2209-B343-4F2E-BC39-C2C90D713240}"/>
              </a:ext>
            </a:extLst>
          </p:cNvPr>
          <p:cNvSpPr>
            <a:spLocks noGrp="1"/>
          </p:cNvSpPr>
          <p:nvPr>
            <p:ph idx="1"/>
          </p:nvPr>
        </p:nvSpPr>
        <p:spPr>
          <a:xfrm>
            <a:off x="838200" y="970961"/>
            <a:ext cx="10515600" cy="5206002"/>
          </a:xfrm>
        </p:spPr>
        <p:txBody>
          <a:bodyPr>
            <a:normAutofit lnSpcReduction="10000"/>
          </a:bodyPr>
          <a:lstStyle/>
          <a:p>
            <a:pPr marL="0" indent="0">
              <a:buNone/>
            </a:pPr>
            <a:r>
              <a:rPr lang="zh-CN" altLang="en-US" sz="1600" dirty="0"/>
              <a:t>哥德尔的</a:t>
            </a:r>
            <a:r>
              <a:rPr lang="az-Cyrl-AZ" altLang="zh-CN" sz="1600" b="1" dirty="0">
                <a:solidFill>
                  <a:srgbClr val="FF0000"/>
                </a:solidFill>
              </a:rPr>
              <a:t>ш</a:t>
            </a:r>
            <a:r>
              <a:rPr lang="zh-CN" altLang="en-US" sz="1600" b="1" dirty="0">
                <a:solidFill>
                  <a:srgbClr val="FF0000"/>
                </a:solidFill>
              </a:rPr>
              <a:t>一致概念</a:t>
            </a:r>
            <a:r>
              <a:rPr lang="zh-CN" altLang="en-US" sz="1600" dirty="0"/>
              <a:t>采取了类似否定性定义和论证的形式：如果</a:t>
            </a:r>
            <a:r>
              <a:rPr lang="en-US" altLang="zh-CN" sz="1600" dirty="0"/>
              <a:t>T├ Ex phi(x),</a:t>
            </a:r>
            <a:r>
              <a:rPr lang="zh-CN" altLang="en-US" sz="1600" dirty="0"/>
              <a:t>则对某个</a:t>
            </a:r>
            <a:r>
              <a:rPr lang="en-US" altLang="zh-CN" sz="1600" dirty="0" err="1"/>
              <a:t>n∈N</a:t>
            </a:r>
            <a:r>
              <a:rPr lang="en-US" altLang="zh-CN" sz="1600" dirty="0"/>
              <a:t> </a:t>
            </a:r>
            <a:r>
              <a:rPr lang="zh-CN" altLang="en-US" sz="1600" dirty="0"/>
              <a:t>有 </a:t>
            </a:r>
            <a:r>
              <a:rPr lang="en-US" altLang="zh-CN" sz="1600" dirty="0"/>
              <a:t>T ∽├∽phi(n)</a:t>
            </a:r>
          </a:p>
          <a:p>
            <a:pPr marL="0" indent="0">
              <a:buNone/>
            </a:pPr>
            <a:r>
              <a:rPr lang="zh-CN" altLang="en-US" sz="1800" dirty="0"/>
              <a:t>当时</a:t>
            </a:r>
            <a:r>
              <a:rPr lang="az-Cyrl-AZ" altLang="zh-CN" sz="1800" dirty="0"/>
              <a:t>ш</a:t>
            </a:r>
            <a:r>
              <a:rPr lang="zh-CN" altLang="en-US" sz="1800" dirty="0"/>
              <a:t>一致并不是一个完善的概念，后来人们才清楚背后涉及自然数的标准模型（可数与不可数）。一阶语言并不能完全划分有穷与无穷之间的界限，有限的概念也无法同自然数等同起来，也就是说</a:t>
            </a:r>
            <a:r>
              <a:rPr lang="zh-CN" altLang="en-US" sz="1800" b="1" dirty="0">
                <a:solidFill>
                  <a:srgbClr val="FF0000"/>
                </a:solidFill>
              </a:rPr>
              <a:t>如果一个一致的理论没有无穷模型，那么一定存在一个自然数</a:t>
            </a:r>
            <a:r>
              <a:rPr lang="en-US" altLang="zh-CN" sz="1800" b="1" dirty="0">
                <a:solidFill>
                  <a:srgbClr val="FF0000"/>
                </a:solidFill>
              </a:rPr>
              <a:t>n</a:t>
            </a:r>
            <a:r>
              <a:rPr lang="zh-CN" altLang="en-US" sz="1800" b="1" dirty="0">
                <a:solidFill>
                  <a:srgbClr val="FF0000"/>
                </a:solidFill>
              </a:rPr>
              <a:t>来限定</a:t>
            </a:r>
            <a:r>
              <a:rPr lang="en-US" altLang="zh-CN" sz="1800" b="1" dirty="0">
                <a:solidFill>
                  <a:srgbClr val="FF0000"/>
                </a:solidFill>
              </a:rPr>
              <a:t>M</a:t>
            </a:r>
            <a:r>
              <a:rPr lang="zh-CN" altLang="en-US" sz="1800" b="1" dirty="0">
                <a:solidFill>
                  <a:srgbClr val="FF0000"/>
                </a:solidFill>
              </a:rPr>
              <a:t>的任何模型论域的元素格式不会超过</a:t>
            </a:r>
            <a:r>
              <a:rPr lang="en-US" altLang="zh-CN" sz="1800" b="1" dirty="0">
                <a:solidFill>
                  <a:srgbClr val="FF0000"/>
                </a:solidFill>
              </a:rPr>
              <a:t>n</a:t>
            </a:r>
            <a:r>
              <a:rPr lang="zh-CN" altLang="en-US" sz="1800" b="1" dirty="0">
                <a:solidFill>
                  <a:srgbClr val="FF0000"/>
                </a:solidFill>
              </a:rPr>
              <a:t>个</a:t>
            </a:r>
            <a:r>
              <a:rPr lang="zh-CN" altLang="en-US" sz="1800" dirty="0"/>
              <a:t>。</a:t>
            </a:r>
            <a:endParaRPr lang="en-US" altLang="zh-CN" sz="1800" dirty="0"/>
          </a:p>
          <a:p>
            <a:pPr marL="0" indent="0">
              <a:buNone/>
            </a:pPr>
            <a:endParaRPr lang="en-US" altLang="zh-CN" sz="1800" b="1" dirty="0">
              <a:solidFill>
                <a:srgbClr val="FF0000"/>
              </a:solidFill>
            </a:endParaRPr>
          </a:p>
          <a:p>
            <a:pPr marL="0" indent="0">
              <a:buNone/>
            </a:pPr>
            <a:r>
              <a:rPr lang="zh-CN" altLang="en-US" sz="2400" b="1" dirty="0">
                <a:solidFill>
                  <a:srgbClr val="FF0000"/>
                </a:solidFill>
              </a:rPr>
              <a:t>紧致性定理</a:t>
            </a:r>
            <a:endParaRPr lang="en-US" altLang="zh-CN" sz="2400" b="1" dirty="0">
              <a:solidFill>
                <a:srgbClr val="FF0000"/>
              </a:solidFill>
            </a:endParaRPr>
          </a:p>
          <a:p>
            <a:pPr marL="0" indent="0">
              <a:buNone/>
            </a:pPr>
            <a:r>
              <a:rPr lang="en-US" altLang="zh-CN" sz="2400" b="1" dirty="0"/>
              <a:t>1</a:t>
            </a:r>
            <a:r>
              <a:rPr lang="en-US" altLang="zh-CN" sz="1800" b="1" dirty="0"/>
              <a:t>.</a:t>
            </a:r>
            <a:r>
              <a:rPr lang="zh-CN" altLang="en-US" sz="1800" b="1" dirty="0"/>
              <a:t>如果</a:t>
            </a:r>
            <a:r>
              <a:rPr lang="en-US" altLang="zh-CN" sz="1800" b="1" dirty="0"/>
              <a:t>M</a:t>
            </a:r>
            <a:r>
              <a:rPr lang="zh-CN" altLang="zh-CN" sz="1800" b="1" dirty="0"/>
              <a:t>╞</a:t>
            </a:r>
            <a:r>
              <a:rPr lang="el-GR" altLang="zh-CN" sz="1800" b="1" dirty="0"/>
              <a:t>Σ</a:t>
            </a:r>
            <a:r>
              <a:rPr lang="zh-CN" altLang="en-US" sz="1800" b="1" dirty="0"/>
              <a:t>，则存在</a:t>
            </a:r>
            <a:r>
              <a:rPr lang="en-US" altLang="zh-CN" sz="1800" b="1" dirty="0"/>
              <a:t>M</a:t>
            </a:r>
            <a:r>
              <a:rPr lang="zh-CN" altLang="en-US" sz="1800" b="1" dirty="0"/>
              <a:t>的某个有穷子集</a:t>
            </a:r>
            <a:r>
              <a:rPr lang="en-US" altLang="zh-CN" sz="1800" b="1" dirty="0"/>
              <a:t>M0</a:t>
            </a:r>
            <a:r>
              <a:rPr lang="zh-CN" altLang="en-US" sz="1800" b="1" dirty="0"/>
              <a:t>，使得</a:t>
            </a:r>
            <a:r>
              <a:rPr lang="en-US" altLang="zh-CN" sz="1800" b="1" dirty="0"/>
              <a:t>M0</a:t>
            </a:r>
            <a:r>
              <a:rPr lang="zh-CN" altLang="zh-CN" sz="1800" b="1" dirty="0"/>
              <a:t> ╞</a:t>
            </a:r>
            <a:r>
              <a:rPr lang="el-GR" altLang="zh-CN" sz="1800" b="1" dirty="0"/>
              <a:t>Σ</a:t>
            </a:r>
            <a:r>
              <a:rPr lang="en-US" altLang="zh-CN" sz="1800" b="1" dirty="0"/>
              <a:t> </a:t>
            </a:r>
          </a:p>
          <a:p>
            <a:pPr marL="0" indent="0">
              <a:buNone/>
            </a:pPr>
            <a:r>
              <a:rPr lang="en-US" altLang="zh-CN" sz="1800" b="1" dirty="0"/>
              <a:t> </a:t>
            </a:r>
            <a:r>
              <a:rPr lang="en-US" altLang="zh-CN" sz="2400" b="1" dirty="0"/>
              <a:t>2</a:t>
            </a:r>
            <a:r>
              <a:rPr lang="en-US" altLang="zh-CN" sz="1800" b="1" dirty="0"/>
              <a:t>.</a:t>
            </a:r>
            <a:r>
              <a:rPr lang="zh-CN" altLang="en-US" sz="1800" b="1" dirty="0"/>
              <a:t>所以有穷子集</a:t>
            </a:r>
            <a:r>
              <a:rPr lang="en-US" altLang="zh-CN" sz="1800" b="1" dirty="0"/>
              <a:t>M0</a:t>
            </a:r>
            <a:r>
              <a:rPr lang="zh-CN" altLang="en-US" sz="1800" b="1" dirty="0"/>
              <a:t>是可满足，则</a:t>
            </a:r>
            <a:r>
              <a:rPr lang="en-US" altLang="zh-CN" sz="1800" b="1" dirty="0"/>
              <a:t>M</a:t>
            </a:r>
            <a:r>
              <a:rPr lang="zh-CN" altLang="en-US" sz="1800" b="1" dirty="0"/>
              <a:t>是可满足的</a:t>
            </a:r>
            <a:endParaRPr lang="en-US" altLang="zh-CN" sz="1800" b="1" dirty="0"/>
          </a:p>
          <a:p>
            <a:pPr marL="0" indent="0">
              <a:buNone/>
            </a:pPr>
            <a:r>
              <a:rPr lang="zh-CN" altLang="en-US" sz="2000" dirty="0"/>
              <a:t>（显然，紧致性定理是完全性定理的推理）</a:t>
            </a:r>
            <a:endParaRPr lang="en-US" altLang="zh-CN" sz="2000" dirty="0"/>
          </a:p>
          <a:p>
            <a:pPr marL="0" indent="0">
              <a:buNone/>
            </a:pPr>
            <a:endParaRPr lang="en-US" altLang="zh-CN" sz="2000" dirty="0"/>
          </a:p>
          <a:p>
            <a:pPr marL="0" indent="0">
              <a:buNone/>
            </a:pPr>
            <a:r>
              <a:rPr lang="zh-CN" altLang="en-US" sz="2000" dirty="0"/>
              <a:t>如果</a:t>
            </a:r>
            <a:r>
              <a:rPr lang="en-US" altLang="zh-CN" sz="2000" dirty="0"/>
              <a:t>M</a:t>
            </a:r>
            <a:r>
              <a:rPr lang="zh-CN" altLang="en-US" sz="2000" dirty="0"/>
              <a:t>是一个含有有限可数个数的命题组成的集合，并且集合</a:t>
            </a:r>
            <a:r>
              <a:rPr lang="en-US" altLang="zh-CN" sz="2000" dirty="0"/>
              <a:t>M</a:t>
            </a:r>
            <a:r>
              <a:rPr lang="zh-CN" altLang="en-US" sz="2000" dirty="0"/>
              <a:t>是可以满足的</a:t>
            </a:r>
            <a:r>
              <a:rPr lang="en-US" altLang="zh-CN" sz="2000" dirty="0"/>
              <a:t>,</a:t>
            </a:r>
            <a:r>
              <a:rPr lang="zh-CN" altLang="en-US" sz="2000" dirty="0"/>
              <a:t>那么至少存在一个模型或叫作解释</a:t>
            </a:r>
            <a:r>
              <a:rPr lang="en-US" altLang="zh-CN" sz="2000" dirty="0"/>
              <a:t>,</a:t>
            </a:r>
            <a:r>
              <a:rPr lang="zh-CN" altLang="en-US" sz="2000" dirty="0"/>
              <a:t>且这个模型的解释也是可数的</a:t>
            </a:r>
            <a:r>
              <a:rPr lang="en-US" altLang="zh-CN" sz="2000" dirty="0"/>
              <a:t>.</a:t>
            </a:r>
            <a:r>
              <a:rPr lang="zh-CN" altLang="en-US" sz="2000" dirty="0"/>
              <a:t>这就是</a:t>
            </a:r>
            <a:r>
              <a:rPr lang="en-US" altLang="zh-CN" sz="2000" b="1" dirty="0">
                <a:solidFill>
                  <a:srgbClr val="FF0000"/>
                </a:solidFill>
              </a:rPr>
              <a:t>Downward </a:t>
            </a:r>
            <a:r>
              <a:rPr lang="en-US" altLang="zh-CN" sz="2000" b="1" dirty="0" err="1">
                <a:solidFill>
                  <a:srgbClr val="FF0000"/>
                </a:solidFill>
              </a:rPr>
              <a:t>Lowenheim-Skolem</a:t>
            </a:r>
            <a:r>
              <a:rPr lang="en-US" altLang="zh-CN" sz="2000" b="1" dirty="0">
                <a:solidFill>
                  <a:srgbClr val="FF0000"/>
                </a:solidFill>
              </a:rPr>
              <a:t> theorem </a:t>
            </a:r>
            <a:r>
              <a:rPr lang="zh-CN" altLang="en-US" sz="2000" b="1" dirty="0">
                <a:solidFill>
                  <a:srgbClr val="FF0000"/>
                </a:solidFill>
              </a:rPr>
              <a:t>定理</a:t>
            </a:r>
            <a:endParaRPr lang="en-US" altLang="zh-CN" sz="2000" b="1" dirty="0">
              <a:solidFill>
                <a:srgbClr val="FF0000"/>
              </a:solidFill>
            </a:endParaRPr>
          </a:p>
          <a:p>
            <a:pPr marL="0" indent="0">
              <a:buNone/>
            </a:pPr>
            <a:r>
              <a:rPr lang="zh-CN" altLang="en-US" sz="2000" dirty="0"/>
              <a:t>同理，紧致性定理推广到无穷，得到</a:t>
            </a:r>
            <a:r>
              <a:rPr lang="en-US" altLang="zh-CN" sz="2000" b="1" dirty="0">
                <a:solidFill>
                  <a:srgbClr val="FF0000"/>
                </a:solidFill>
              </a:rPr>
              <a:t>Upward</a:t>
            </a:r>
            <a:r>
              <a:rPr lang="en-US" altLang="zh-CN" sz="2000" dirty="0"/>
              <a:t> </a:t>
            </a:r>
            <a:r>
              <a:rPr lang="en-US" altLang="zh-CN" sz="2000" b="1" dirty="0" err="1">
                <a:solidFill>
                  <a:srgbClr val="FF0000"/>
                </a:solidFill>
              </a:rPr>
              <a:t>Lowenheim-Skolem</a:t>
            </a:r>
            <a:r>
              <a:rPr lang="en-US" altLang="zh-CN" sz="2000" b="1" dirty="0">
                <a:solidFill>
                  <a:srgbClr val="FF0000"/>
                </a:solidFill>
              </a:rPr>
              <a:t> theorem </a:t>
            </a:r>
            <a:r>
              <a:rPr lang="zh-CN" altLang="en-US" sz="2000" b="1" dirty="0">
                <a:solidFill>
                  <a:srgbClr val="FF0000"/>
                </a:solidFill>
              </a:rPr>
              <a:t>定理</a:t>
            </a:r>
            <a:r>
              <a:rPr lang="zh-CN" altLang="en-US" sz="2000" dirty="0"/>
              <a:t>：如果一个一阶理论</a:t>
            </a:r>
            <a:r>
              <a:rPr lang="en-US" altLang="zh-CN" sz="2000" dirty="0"/>
              <a:t>L</a:t>
            </a:r>
            <a:r>
              <a:rPr lang="zh-CN" altLang="en-US" sz="2000" dirty="0"/>
              <a:t>有无穷模型，则有任意大无穷模型</a:t>
            </a:r>
            <a:endParaRPr lang="en-US" altLang="zh-CN" sz="2000" dirty="0"/>
          </a:p>
          <a:p>
            <a:pPr marL="0" indent="0">
              <a:buNone/>
            </a:pPr>
            <a:endParaRPr lang="en-US" altLang="zh-CN" sz="2000" dirty="0"/>
          </a:p>
          <a:p>
            <a:pPr marL="0" indent="0">
              <a:buNone/>
            </a:pPr>
            <a:endParaRPr lang="en-US" altLang="zh-CN" sz="2000" dirty="0"/>
          </a:p>
        </p:txBody>
      </p:sp>
    </p:spTree>
    <p:extLst>
      <p:ext uri="{BB962C8B-B14F-4D97-AF65-F5344CB8AC3E}">
        <p14:creationId xmlns:p14="http://schemas.microsoft.com/office/powerpoint/2010/main" val="28579772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1489</TotalTime>
  <Words>1821</Words>
  <Application>Microsoft Office PowerPoint</Application>
  <PresentationFormat>宽屏</PresentationFormat>
  <Paragraphs>142</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Arial</vt:lpstr>
      <vt:lpstr>Times New Roman</vt:lpstr>
      <vt:lpstr>Office 主题​​</vt:lpstr>
      <vt:lpstr>我们赖以生存的悖论</vt:lpstr>
      <vt:lpstr>你看到了什么？</vt:lpstr>
      <vt:lpstr>是什么影响了你看到的回答？回答B里提到的句子都涉及了什么？ 这里面涉及到了非常非常复杂且纠缠的现实和意义层面上的定义问题。 所有关于意义的理论都依附在自然语言之上，但又与自然语言隔离了起来。 当你纠结于追问某种回答背后的归因性和发生性，不得不开始meta-层面的编织时，就很容易构造类似的罗素悖论：R={ x | phi (x) } , phi (x) : x 且 x不属于x       实例化：          B的回答={来自某种意义|不能是自己的意义（意义:不能是自己的意义）}               （证明：如果这个意义是自己的意义，那就与回答无关了，约等于Non-sense)                                         与之相应的是运用了其前置概括原理：对所有psi,存在X={x| psi(x) }                 所有的意义仍还是意义。(这保证了我们能谈论意义）  日常生活中很多的悖论似是似非，是天生于语义探究的分歧，不可能严格定义清楚。                                这需要更严格和清晰的证明方法，到底应该怎么做呢？</vt:lpstr>
      <vt:lpstr>PowerPoint 演示文稿</vt:lpstr>
      <vt:lpstr>PowerPoint 演示文稿</vt:lpstr>
      <vt:lpstr>逻辑学语义与语形的统一典范：哥德尔完全性定理(一阶逻辑）</vt:lpstr>
      <vt:lpstr>PowerPoint 演示文稿</vt:lpstr>
      <vt:lpstr>对角线的悖论：可数与不可数</vt:lpstr>
      <vt:lpstr>一致性与紧致性</vt:lpstr>
      <vt:lpstr>斯科伦悖论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我们赖以生存的悖论</dc:title>
  <dc:creator>G</dc:creator>
  <cp:lastModifiedBy>G</cp:lastModifiedBy>
  <cp:revision>113</cp:revision>
  <dcterms:created xsi:type="dcterms:W3CDTF">2020-04-26T09:50:41Z</dcterms:created>
  <dcterms:modified xsi:type="dcterms:W3CDTF">2020-05-06T09:39:09Z</dcterms:modified>
</cp:coreProperties>
</file>