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65" r:id="rId9"/>
    <p:sldId id="271" r:id="rId10"/>
    <p:sldId id="272" r:id="rId11"/>
    <p:sldId id="266" r:id="rId12"/>
    <p:sldId id="268" r:id="rId13"/>
    <p:sldId id="269" r:id="rId14"/>
    <p:sldId id="270" r:id="rId15"/>
    <p:sldId id="273" r:id="rId16"/>
    <p:sldId id="286" r:id="rId17"/>
    <p:sldId id="274" r:id="rId18"/>
    <p:sldId id="275" r:id="rId19"/>
    <p:sldId id="257" r:id="rId20"/>
    <p:sldId id="258" r:id="rId21"/>
    <p:sldId id="259" r:id="rId22"/>
    <p:sldId id="260" r:id="rId23"/>
    <p:sldId id="261" r:id="rId24"/>
    <p:sldId id="29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7" autoAdjust="0"/>
    <p:restoredTop sz="94655"/>
  </p:normalViewPr>
  <p:slideViewPr>
    <p:cSldViewPr snapToGrid="0">
      <p:cViewPr varScale="1">
        <p:scale>
          <a:sx n="146" d="100"/>
          <a:sy n="146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A9E3-ABA0-ADBA-4EBF-80717B14F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C9AB4-4D7B-A554-201B-947D8D374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D9319-BD06-8CB1-1B13-B6C39A7F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D04D7-5893-A14C-A27E-D838E109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F58D2-3550-092F-35D7-F37BD944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6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E3A9-E062-3249-6458-3D0175CD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FE5C0D-3FED-E502-A051-7CBD0A1C4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3B085-EB48-6895-57C6-C2C7AAF3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BF395-8E91-1B0A-510B-106943B1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D6D5B-EC2E-443F-C734-08D251F9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08906F-80F7-CB02-4795-3C9EBD290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A105E6-6D52-6597-5329-9F0897BCB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AC297-1D6D-865F-A211-B2318C00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4E479-B031-D64B-6846-A4F9460D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8416B-3764-09ED-1026-730DF7C1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A42E5-23E3-CA94-4E3B-65B1BA36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E0D8-AEB4-23C5-D1E3-F3CDA7E9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C12B9-8132-AC5C-DE7C-D5F818DB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EF9A2-2752-8B2D-6617-586F4B6B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6D9C4-A885-96E4-0DDE-D5E6646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EC3B4-6273-8665-73DE-26378EAD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FAD87-2112-98BB-9713-E2A833B9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68C6A-6593-BD6B-2C6A-91C9C05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666B0-1B40-0CAD-58C9-1C110ACD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BD347-55E3-B84B-D0C8-7F21EB79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5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176AC-7267-DF84-8210-7613392F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AE916-7C88-8697-0C17-4A4DA02EB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887987-A2B5-1E06-2056-86176990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1CF44-F9B1-1E58-83A2-916F502D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AF334-B5F3-88ED-D547-BAFF2FBD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FD050-86D3-C96D-7DF3-0584FB5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5794-38C3-46BF-05E3-16E47C50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72D0F-8C71-9F38-58A7-2BC93AB1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E833C-B25C-5DD2-E5CC-2625FAFB7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FE953-4096-E723-CF85-E35C69746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668220-0A30-E6D3-7538-879AA1AEF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D6366F-340E-FEE2-EE41-EE92608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96121D-7CF2-44AC-7F8B-650B445A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F6B13-FEFE-E0E7-1E67-5008F11A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0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F6EFE-FB36-14BF-66B5-38148830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91C165-7082-5D6D-B9A8-3934BD0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6431A-5406-81A3-9E65-11457662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0B8237-1873-2C7A-3C75-981B8D93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5587FD-A881-AF1A-6BAF-D3F828CC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0AA2B9-646A-0247-D872-ED08F10E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00083-3740-AEBD-A533-5F3E086B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0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AD51E-1026-24B8-FAE9-451AB26F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BC044-6057-4A61-313F-17C9DE22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45CDC-2EB2-51EB-76A1-17E9F9A0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A87C3-5B8F-8388-6BD6-FBCEBBE8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4EAC5-5E66-CA15-EEFC-55BC1089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20AEF-CDC1-F474-C2D8-DB51507E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79FC2-9D9B-8826-21AF-E5FEDD3A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3C1E4-1BAF-1B6C-36B7-D15E9141C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E108AD-A997-9B9F-0C82-A0D1206FF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A6359-4C4A-3131-52CE-B1CA901C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7B87E-4F07-EF45-8D5F-826E9AC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2F75C-72D2-9707-140C-5E80F368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8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40985-7D2C-0708-9248-A1C34D29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6A6B4-12CE-F397-FE4B-9EF84B37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DF71C-8918-7793-A9B3-6621E9B67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404A4-B984-4A21-8C86-366778ED125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C4074-4EF8-B473-5F49-2EEEF750D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150E8-2BF1-7E0B-D829-FAAC57E69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A7C96-CA97-44FD-A704-0785B1C42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7BCE-4039-0424-7FCE-FA0A977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31830"/>
          </a:xfrm>
        </p:spPr>
        <p:txBody>
          <a:bodyPr>
            <a:normAutofit/>
          </a:bodyPr>
          <a:lstStyle/>
          <a:p>
            <a:r>
              <a:rPr lang="zh-CN" altLang="en-US" dirty="0"/>
              <a:t>昇腾</a:t>
            </a:r>
            <a:r>
              <a:rPr lang="en-US" altLang="zh-CN" dirty="0"/>
              <a:t>AI</a:t>
            </a:r>
            <a:r>
              <a:rPr lang="zh-CN" altLang="en-US" dirty="0"/>
              <a:t>创新大赛</a:t>
            </a:r>
            <a:br>
              <a:rPr lang="en-US" altLang="zh-CN" dirty="0"/>
            </a:br>
            <a:r>
              <a:rPr lang="zh-CN" altLang="en-US" dirty="0"/>
              <a:t>昇思</a:t>
            </a:r>
            <a:r>
              <a:rPr lang="en-US" altLang="zh-CN" dirty="0" err="1"/>
              <a:t>MindSpore</a:t>
            </a:r>
            <a:br>
              <a:rPr lang="en-US" altLang="zh-CN" dirty="0"/>
            </a:br>
            <a:r>
              <a:rPr lang="zh-CN" altLang="en-US" dirty="0"/>
              <a:t>模型迁移赛培训</a:t>
            </a:r>
          </a:p>
        </p:txBody>
      </p:sp>
    </p:spTree>
    <p:extLst>
      <p:ext uri="{BB962C8B-B14F-4D97-AF65-F5344CB8AC3E}">
        <p14:creationId xmlns:p14="http://schemas.microsoft.com/office/powerpoint/2010/main" val="106530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1D0C6-1753-30BE-4B00-82F12A7D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Chrome tracing</a:t>
            </a:r>
            <a:r>
              <a:rPr lang="zh-CN" altLang="en-US" dirty="0"/>
              <a:t>查看慢的位置</a:t>
            </a:r>
          </a:p>
        </p:txBody>
      </p:sp>
      <p:pic>
        <p:nvPicPr>
          <p:cNvPr id="9" name="内容占位符 8" descr="图形用户界面, 应用程序&#10;&#10;描述已自动生成">
            <a:extLst>
              <a:ext uri="{FF2B5EF4-FFF2-40B4-BE49-F238E27FC236}">
                <a16:creationId xmlns:a16="http://schemas.microsoft.com/office/drawing/2014/main" id="{632AFD64-BFAA-D725-FE2A-48EF70ADE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37" y="1456418"/>
            <a:ext cx="9746525" cy="5099277"/>
          </a:xfrm>
        </p:spPr>
      </p:pic>
    </p:spTree>
    <p:extLst>
      <p:ext uri="{BB962C8B-B14F-4D97-AF65-F5344CB8AC3E}">
        <p14:creationId xmlns:p14="http://schemas.microsoft.com/office/powerpoint/2010/main" val="274343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91832-75BB-A422-256B-FD463C7A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绑核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8D2DF-B6F0-9FB8-92CC-F7AD55C3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5625"/>
            <a:ext cx="5290458" cy="47073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由于鲲鹏处理器会在</a:t>
            </a:r>
            <a:r>
              <a:rPr lang="en-US" altLang="zh-CN" dirty="0"/>
              <a:t>Python</a:t>
            </a:r>
            <a:r>
              <a:rPr lang="zh-CN" altLang="en-US" dirty="0"/>
              <a:t>执行时进行跨核调度（俗称跳核），只要跳核执行性能会慢非常多，严重影响</a:t>
            </a:r>
            <a:r>
              <a:rPr lang="en-US" altLang="zh-CN" dirty="0"/>
              <a:t>host</a:t>
            </a:r>
            <a:r>
              <a:rPr lang="zh-CN" altLang="en-US" dirty="0"/>
              <a:t>执行，而动态图本身就是单算子下发，推理场景</a:t>
            </a:r>
            <a:r>
              <a:rPr lang="en-US" altLang="zh-CN" dirty="0"/>
              <a:t>device</a:t>
            </a:r>
            <a:r>
              <a:rPr lang="zh-CN" altLang="en-US" dirty="0"/>
              <a:t>侧利用率低，开销大头都在</a:t>
            </a:r>
            <a:r>
              <a:rPr lang="en-US" altLang="zh-CN" dirty="0"/>
              <a:t>host</a:t>
            </a:r>
            <a:r>
              <a:rPr lang="zh-CN" altLang="en-US" dirty="0"/>
              <a:t>侧，解决方案就是绑核：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lscpu</a:t>
            </a:r>
            <a:r>
              <a:rPr lang="zh-CN" altLang="en-US" dirty="0"/>
              <a:t>查看核数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taskset –c 0-23 python xxx.py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3F83F1D-29B4-9FA6-5592-FB0DEB574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1" y="1786165"/>
            <a:ext cx="6035240" cy="47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BB3F9-041C-47A8-78BC-52D56920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mint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替换写法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F8E14-EAF3-7D2C-5A99-0405F2CF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如果已经是</a:t>
            </a:r>
            <a:r>
              <a:rPr lang="en-US" altLang="zh-CN" dirty="0" err="1"/>
              <a:t>MindSpore</a:t>
            </a:r>
            <a:r>
              <a:rPr lang="zh-CN" altLang="en-US" dirty="0"/>
              <a:t>脚本：</a:t>
            </a:r>
            <a:endParaRPr lang="en-US" altLang="zh-CN" dirty="0"/>
          </a:p>
          <a:p>
            <a:r>
              <a:rPr lang="en-US" altLang="zh-CN" dirty="0" err="1"/>
              <a:t>ops.xx</a:t>
            </a:r>
            <a:r>
              <a:rPr lang="en-US" altLang="zh-CN" dirty="0"/>
              <a:t> =&gt; </a:t>
            </a:r>
            <a:r>
              <a:rPr lang="en-US" altLang="zh-CN" dirty="0" err="1"/>
              <a:t>mindspore.mint.xx</a:t>
            </a:r>
            <a:endParaRPr lang="en-US" altLang="zh-CN" dirty="0"/>
          </a:p>
          <a:p>
            <a:r>
              <a:rPr lang="en-US" altLang="zh-CN" dirty="0" err="1"/>
              <a:t>ops.xx</a:t>
            </a:r>
            <a:r>
              <a:rPr lang="en-US" altLang="zh-CN" dirty="0"/>
              <a:t> =&gt; </a:t>
            </a:r>
            <a:r>
              <a:rPr lang="en-US" altLang="zh-CN" dirty="0" err="1"/>
              <a:t>mindspore.mint.nn.functional.xx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如果是从</a:t>
            </a:r>
            <a:r>
              <a:rPr lang="en-US" altLang="zh-CN" dirty="0"/>
              <a:t>torch</a:t>
            </a:r>
            <a:r>
              <a:rPr lang="zh-CN" altLang="en-US" dirty="0"/>
              <a:t>脚本：</a:t>
            </a:r>
            <a:endParaRPr lang="en-US" altLang="zh-CN" dirty="0"/>
          </a:p>
          <a:p>
            <a:r>
              <a:rPr lang="en-US" altLang="zh-CN" dirty="0" err="1"/>
              <a:t>torch.xx</a:t>
            </a:r>
            <a:r>
              <a:rPr lang="en-US" altLang="zh-CN" dirty="0"/>
              <a:t> =&gt; </a:t>
            </a:r>
            <a:r>
              <a:rPr lang="en-US" altLang="zh-CN" dirty="0" err="1"/>
              <a:t>mindspore.mint.xx</a:t>
            </a:r>
            <a:endParaRPr lang="en-US" altLang="zh-CN" dirty="0"/>
          </a:p>
          <a:p>
            <a:r>
              <a:rPr lang="en-US" altLang="zh-CN" dirty="0" err="1"/>
              <a:t>torch.nn.functional.xx</a:t>
            </a:r>
            <a:r>
              <a:rPr lang="en-US" altLang="zh-CN" dirty="0"/>
              <a:t> =&gt; </a:t>
            </a:r>
            <a:r>
              <a:rPr lang="en-US" altLang="zh-CN" dirty="0" err="1"/>
              <a:t>mindspore.mint.nn.functional.xx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注：</a:t>
            </a:r>
            <a:r>
              <a:rPr lang="en-US" altLang="zh-CN" dirty="0" err="1"/>
              <a:t>Tensor.xxx</a:t>
            </a:r>
            <a:r>
              <a:rPr lang="zh-CN" altLang="en-US" dirty="0"/>
              <a:t>目前都没有改，需要手动改为</a:t>
            </a:r>
            <a:r>
              <a:rPr lang="en-US" altLang="zh-CN" dirty="0" err="1"/>
              <a:t>mint.xx</a:t>
            </a:r>
            <a:r>
              <a:rPr lang="en-US" altLang="zh-CN" dirty="0"/>
              <a:t>(x)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7672-03A3-4304-014E-36E1C876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mint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替换写法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358F9-E594-DA42-D7DE-BD3A8497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/>
          <a:lstStyle/>
          <a:p>
            <a:r>
              <a:rPr lang="en-US" altLang="zh-CN" dirty="0"/>
              <a:t>Cell</a:t>
            </a:r>
            <a:r>
              <a:rPr lang="zh-CN" altLang="en-US" dirty="0"/>
              <a:t>基本没有封装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 err="1"/>
              <a:t>torch.nn.XXXX</a:t>
            </a:r>
            <a:r>
              <a:rPr lang="zh-CN" altLang="en-US" dirty="0"/>
              <a:t>时，自行封装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5F2E161-31DD-8281-E85E-29C29260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28" y="1244600"/>
            <a:ext cx="57150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72E2B-AF4F-2E06-1467-6F4252BA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索引替换为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算子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685E4-E8A7-05E6-947B-1A60F61D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8837"/>
            <a:ext cx="10515600" cy="2149249"/>
          </a:xfrm>
        </p:spPr>
        <p:txBody>
          <a:bodyPr/>
          <a:lstStyle/>
          <a:p>
            <a:r>
              <a:rPr lang="en-US" altLang="zh-CN" dirty="0"/>
              <a:t>Tensor[Tensor()]</a:t>
            </a:r>
            <a:r>
              <a:rPr lang="zh-CN" altLang="en-US" dirty="0"/>
              <a:t>索引最后会下发</a:t>
            </a:r>
            <a:r>
              <a:rPr lang="en-US" altLang="zh-CN" dirty="0"/>
              <a:t>Gather</a:t>
            </a:r>
            <a:r>
              <a:rPr lang="zh-CN" altLang="en-US" dirty="0"/>
              <a:t>算子</a:t>
            </a:r>
            <a:endParaRPr lang="en-US" altLang="zh-CN" dirty="0"/>
          </a:p>
          <a:p>
            <a:r>
              <a:rPr lang="en-US" altLang="zh-CN" dirty="0"/>
              <a:t>Embedding</a:t>
            </a:r>
            <a:r>
              <a:rPr lang="zh-CN" altLang="en-US" dirty="0"/>
              <a:t>和</a:t>
            </a:r>
            <a:r>
              <a:rPr lang="en-US" altLang="zh-CN" dirty="0"/>
              <a:t>Gather</a:t>
            </a:r>
            <a:r>
              <a:rPr lang="zh-CN" altLang="en-US" dirty="0"/>
              <a:t>算子行为相同（</a:t>
            </a:r>
            <a:r>
              <a:rPr lang="en-US" altLang="zh-CN" dirty="0" err="1"/>
              <a:t>mindspore.nn.Embedding</a:t>
            </a:r>
            <a:r>
              <a:rPr lang="zh-CN" altLang="en-US" dirty="0"/>
              <a:t>就是用</a:t>
            </a:r>
            <a:r>
              <a:rPr lang="en-US" altLang="zh-CN" dirty="0"/>
              <a:t>Gather</a:t>
            </a:r>
            <a:r>
              <a:rPr lang="zh-CN" altLang="en-US" dirty="0"/>
              <a:t>算子实现）</a:t>
            </a:r>
            <a:endParaRPr lang="en-US" altLang="zh-CN" dirty="0"/>
          </a:p>
          <a:p>
            <a:r>
              <a:rPr lang="en-US" altLang="zh-CN" dirty="0"/>
              <a:t>Embedding</a:t>
            </a:r>
            <a:r>
              <a:rPr lang="zh-CN" altLang="en-US" dirty="0"/>
              <a:t>走</a:t>
            </a:r>
            <a:r>
              <a:rPr lang="en-US" altLang="zh-CN" dirty="0" err="1"/>
              <a:t>aclnn</a:t>
            </a:r>
            <a:r>
              <a:rPr lang="zh-CN" altLang="en-US" dirty="0"/>
              <a:t>很快</a:t>
            </a:r>
          </a:p>
        </p:txBody>
      </p:sp>
      <p:pic>
        <p:nvPicPr>
          <p:cNvPr id="5" name="图片 4" descr="屏幕上有字&#10;&#10;描述已自动生成">
            <a:extLst>
              <a:ext uri="{FF2B5EF4-FFF2-40B4-BE49-F238E27FC236}">
                <a16:creationId xmlns:a16="http://schemas.microsoft.com/office/drawing/2014/main" id="{5B127603-5224-DFB8-6F33-27C9078E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65" y="1484538"/>
            <a:ext cx="7200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4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508AC-B3A3-B54C-9C22-0EF9A628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swapaxes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去掉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make_range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算子改为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FFCD-F7EB-2DB7-7A9E-690570E0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1457"/>
            <a:ext cx="10515600" cy="505506"/>
          </a:xfrm>
        </p:spPr>
        <p:txBody>
          <a:bodyPr/>
          <a:lstStyle/>
          <a:p>
            <a:r>
              <a:rPr lang="en-US" altLang="zh-CN" dirty="0" err="1"/>
              <a:t>make_range</a:t>
            </a:r>
            <a:r>
              <a:rPr lang="zh-CN" altLang="en-US" dirty="0"/>
              <a:t>算子慢，且完全没必要</a:t>
            </a:r>
          </a:p>
        </p:txBody>
      </p:sp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59217FE-D0FB-8B16-FD87-009613C9B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99"/>
          <a:stretch/>
        </p:blipFill>
        <p:spPr>
          <a:xfrm>
            <a:off x="533400" y="1527130"/>
            <a:ext cx="6868886" cy="3803738"/>
          </a:xfrm>
          <a:prstGeom prst="rect">
            <a:avLst/>
          </a:prstGeom>
        </p:spPr>
      </p:pic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5A26336F-E356-8968-0843-EBE365950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47" y="2262718"/>
            <a:ext cx="6222353" cy="23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6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5D1DC-DC80-5525-7B36-690D4F55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swapaxes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去掉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make_range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算子改为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</a:t>
            </a:r>
            <a:endParaRPr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4B85AB43-BBF6-CC1C-53B0-5DAA149E3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796381"/>
            <a:ext cx="8610600" cy="2409825"/>
          </a:xfrm>
        </p:spPr>
      </p:pic>
    </p:spTree>
    <p:extLst>
      <p:ext uri="{BB962C8B-B14F-4D97-AF65-F5344CB8AC3E}">
        <p14:creationId xmlns:p14="http://schemas.microsoft.com/office/powerpoint/2010/main" val="34372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F84FB-CBF2-0720-0AAC-7AE7A2CC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rms_norm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换大算子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A446F-C51F-0F98-EE83-4560B00E7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有大算子一定用大算子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329462B-42B9-A715-A6BF-102031FAE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476500"/>
            <a:ext cx="8963025" cy="1905000"/>
          </a:xfrm>
          <a:prstGeom prst="rect">
            <a:avLst/>
          </a:prstGeom>
        </p:spPr>
      </p:pic>
      <p:pic>
        <p:nvPicPr>
          <p:cNvPr id="7" name="图片 6" descr="截图里有图片&#10;&#10;描述已自动生成">
            <a:extLst>
              <a:ext uri="{FF2B5EF4-FFF2-40B4-BE49-F238E27FC236}">
                <a16:creationId xmlns:a16="http://schemas.microsoft.com/office/drawing/2014/main" id="{344FDF4C-4C38-9212-DB4E-E6554FD28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4618038"/>
            <a:ext cx="76295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6185E-FA67-EDB5-AE3D-1201DB48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索引全部想办法换成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mint</a:t>
            </a:r>
            <a:endParaRPr lang="zh-CN" altLang="en-US" dirty="0"/>
          </a:p>
        </p:txBody>
      </p:sp>
      <p:pic>
        <p:nvPicPr>
          <p:cNvPr id="9" name="内容占位符 8" descr="文本&#10;&#10;描述已自动生成">
            <a:extLst>
              <a:ext uri="{FF2B5EF4-FFF2-40B4-BE49-F238E27FC236}">
                <a16:creationId xmlns:a16="http://schemas.microsoft.com/office/drawing/2014/main" id="{D912C56B-6F61-B443-33B1-541F2F406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434985"/>
            <a:ext cx="8172450" cy="2781300"/>
          </a:xfr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818B2C88-CE32-6F3A-654C-E7D65BC65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032" y="4210048"/>
            <a:ext cx="5772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1A4B-BE27-531F-638F-48D40D4F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8E3C7-4820-D68B-A57F-FAA4DED8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pytest</a:t>
            </a:r>
            <a:r>
              <a:rPr lang="en-US" altLang="zh-CN" dirty="0"/>
              <a:t> -vs tests/</a:t>
            </a:r>
            <a:r>
              <a:rPr lang="en-US" altLang="zh-CN" dirty="0" err="1"/>
              <a:t>ut</a:t>
            </a:r>
            <a:r>
              <a:rPr lang="en-US" altLang="zh-CN" dirty="0"/>
              <a:t>/transformers/models/</a:t>
            </a:r>
            <a:r>
              <a:rPr lang="en-US" altLang="zh-CN" dirty="0" err="1"/>
              <a:t>mixtral</a:t>
            </a:r>
            <a:r>
              <a:rPr lang="en-US" altLang="zh-CN" dirty="0"/>
              <a:t>/test_modeling_mixtral.py::</a:t>
            </a:r>
            <a:r>
              <a:rPr lang="en-US" altLang="zh-CN" dirty="0" err="1"/>
              <a:t>MixtralIntegrationTest</a:t>
            </a:r>
            <a:r>
              <a:rPr lang="en-US" altLang="zh-CN" dirty="0"/>
              <a:t>::</a:t>
            </a:r>
            <a:r>
              <a:rPr lang="en-US" altLang="zh-CN" dirty="0" err="1"/>
              <a:t>test_small_model_generate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7D1532-1246-A2EC-48F0-F2E6AFAA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429000"/>
            <a:ext cx="11210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0BCD-3F68-DFB2-3C73-FAE1DA69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培训内容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F9E78-6A84-CD11-DA7F-0DB7421D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模型解读</a:t>
            </a:r>
            <a:endParaRPr kumimoji="1" lang="en-US" altLang="zh-CN" dirty="0"/>
          </a:p>
          <a:p>
            <a:r>
              <a:rPr kumimoji="1" lang="zh-CN" altLang="en-US" dirty="0"/>
              <a:t>指导手册解读</a:t>
            </a:r>
            <a:endParaRPr kumimoji="1" lang="en-US" altLang="zh-CN" dirty="0"/>
          </a:p>
          <a:p>
            <a:r>
              <a:rPr kumimoji="1" lang="zh-CN" altLang="en-US" dirty="0"/>
              <a:t>动态图性能优化技巧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以</a:t>
            </a:r>
            <a:r>
              <a:rPr kumimoji="1" lang="en-US" altLang="zh-CN" dirty="0"/>
              <a:t>llama</a:t>
            </a:r>
            <a:r>
              <a:rPr kumimoji="1" lang="zh-CN" altLang="en-US" dirty="0"/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3215756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CEBE7-A6FC-658B-7A3E-EA073E7B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Mixtral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FDF7C-B9A2-A2CC-A637-ED157AA3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pytest</a:t>
            </a:r>
            <a:r>
              <a:rPr lang="en-US" altLang="zh-CN" dirty="0"/>
              <a:t> -vs tests/</a:t>
            </a:r>
            <a:r>
              <a:rPr lang="en-US" altLang="zh-CN" dirty="0" err="1"/>
              <a:t>ut</a:t>
            </a:r>
            <a:r>
              <a:rPr lang="en-US" altLang="zh-CN" dirty="0"/>
              <a:t>/transformers/models/</a:t>
            </a:r>
            <a:r>
              <a:rPr lang="en-US" altLang="zh-CN" dirty="0" err="1"/>
              <a:t>mixtral</a:t>
            </a:r>
            <a:r>
              <a:rPr lang="en-US" altLang="zh-CN" dirty="0"/>
              <a:t>/test_modeling_mixtral.py::</a:t>
            </a:r>
            <a:r>
              <a:rPr lang="en-US" altLang="zh-CN" dirty="0" err="1"/>
              <a:t>MixtralIntegrationTest</a:t>
            </a:r>
            <a:r>
              <a:rPr lang="en-US" altLang="zh-CN" dirty="0"/>
              <a:t>::</a:t>
            </a:r>
            <a:r>
              <a:rPr lang="en-US" altLang="zh-CN" dirty="0" err="1"/>
              <a:t>test_small_model_generate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72E0C1-0907-5980-F968-B9853E8D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54" y="3376613"/>
            <a:ext cx="11458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6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D2859-8062-6B13-57A1-15C8AB64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05759-9330-73B4-F96A-350157CB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pytest</a:t>
            </a:r>
            <a:r>
              <a:rPr lang="en-US" altLang="zh-CN" dirty="0"/>
              <a:t> -vs tests/</a:t>
            </a:r>
            <a:r>
              <a:rPr lang="en-US" altLang="zh-CN" dirty="0" err="1"/>
              <a:t>ut</a:t>
            </a:r>
            <a:r>
              <a:rPr lang="en-US" altLang="zh-CN" dirty="0"/>
              <a:t>/transformers/models/clip/test_modeling_clip.py::</a:t>
            </a:r>
            <a:r>
              <a:rPr lang="en-US" altLang="zh-CN" dirty="0" err="1"/>
              <a:t>CLIPModelIntegrationTest</a:t>
            </a:r>
            <a:r>
              <a:rPr lang="en-US" altLang="zh-CN" dirty="0"/>
              <a:t>::</a:t>
            </a:r>
            <a:r>
              <a:rPr lang="en-US" altLang="zh-CN" dirty="0" err="1"/>
              <a:t>test_inference_time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FB4D9D-70DE-A2D9-62BD-0DA4F125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653518"/>
            <a:ext cx="11258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51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1E61-35BD-4B27-EF06-B8E187AE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C29D3-D699-D50B-7845-9D492B60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pytest</a:t>
            </a:r>
            <a:r>
              <a:rPr lang="en-US" altLang="zh-CN" dirty="0"/>
              <a:t> -vs tests/</a:t>
            </a:r>
            <a:r>
              <a:rPr lang="en-US" altLang="zh-CN" dirty="0" err="1"/>
              <a:t>ut</a:t>
            </a:r>
            <a:r>
              <a:rPr lang="en-US" altLang="zh-CN" dirty="0"/>
              <a:t>/transformers/models/t5/test_modeling_t5.py::T5ModelIntegrationTests::</a:t>
            </a:r>
            <a:r>
              <a:rPr lang="en-US" altLang="zh-CN" dirty="0" err="1"/>
              <a:t>test_translation_inference_time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F1C5B-FEC6-6AF0-6FB5-517AA422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279321"/>
            <a:ext cx="11468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1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CE5A-2546-15F4-EAE1-A32C00C6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Qwen2 </a:t>
            </a:r>
            <a:r>
              <a:rPr lang="en-US" altLang="zh-CN" dirty="0" err="1"/>
              <a:t>moe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44AFA-DB98-A34F-8612-455C8FD0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45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pytest</a:t>
            </a:r>
            <a:r>
              <a:rPr lang="en-US" altLang="zh-CN" dirty="0"/>
              <a:t> -vs tests/</a:t>
            </a:r>
            <a:r>
              <a:rPr lang="en-US" altLang="zh-CN" dirty="0" err="1"/>
              <a:t>ut</a:t>
            </a:r>
            <a:r>
              <a:rPr lang="en-US" altLang="zh-CN" dirty="0"/>
              <a:t>/transformers/models/qwen2_moe/test_modeling_qwen2_moe.py::Qwen2MoeIntegrationTest::test_model_a2_7b_generation_time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5130A4-4CDE-DDD0-B1BC-96CF4891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429000"/>
            <a:ext cx="11830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9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C46A9-1D01-901C-11A2-980CABBC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可使用的优化方法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B00D8-7F50-DAEC-450B-4A24B3A8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官方培训的优化技巧；</a:t>
            </a:r>
          </a:p>
          <a:p>
            <a:r>
              <a:rPr kumimoji="1" lang="zh-CN" altLang="en-US" dirty="0"/>
              <a:t>动态图静态化改造（动态图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静态图）；</a:t>
            </a:r>
          </a:p>
          <a:p>
            <a:r>
              <a:rPr kumimoji="1" lang="zh-CN" altLang="en-US" dirty="0"/>
              <a:t>（自定义）大算子接入；</a:t>
            </a:r>
          </a:p>
          <a:p>
            <a:r>
              <a:rPr kumimoji="1" lang="zh-CN" altLang="en-US" dirty="0"/>
              <a:t>量化加速（要求精度无损量化）；</a:t>
            </a:r>
          </a:p>
          <a:p>
            <a:r>
              <a:rPr kumimoji="1" lang="zh-CN" altLang="en-US" dirty="0"/>
              <a:t>其他昇腾硬件特有的加速手段。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58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82235-908B-D519-CF15-87A1BABC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模型解读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6F8D1-3257-9AD8-85E3-7FA730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</a:p>
          <a:p>
            <a:r>
              <a:rPr kumimoji="1" lang="en-US" altLang="zh-CN" dirty="0"/>
              <a:t>Clip</a:t>
            </a:r>
          </a:p>
          <a:p>
            <a:r>
              <a:rPr kumimoji="1" lang="en-US" altLang="zh-CN" dirty="0"/>
              <a:t>T5</a:t>
            </a:r>
          </a:p>
          <a:p>
            <a:r>
              <a:rPr kumimoji="1" lang="en-US" altLang="zh-CN" dirty="0" err="1"/>
              <a:t>Mixtral</a:t>
            </a:r>
            <a:endParaRPr kumimoji="1" lang="en-US" altLang="zh-CN" dirty="0"/>
          </a:p>
          <a:p>
            <a:r>
              <a:rPr kumimoji="1" lang="en-US" altLang="zh-CN" dirty="0"/>
              <a:t>Qwen2-MoE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11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RT: Bidirectional Encoder Representations from Transformers">
            <a:extLst>
              <a:ext uri="{FF2B5EF4-FFF2-40B4-BE49-F238E27FC236}">
                <a16:creationId xmlns:a16="http://schemas.microsoft.com/office/drawing/2014/main" id="{AC28B35F-D505-3600-72B4-FFA49A12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87" y="1311875"/>
            <a:ext cx="6715321" cy="38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27EA83-6A9C-95E5-BE5E-BC7DA3DB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3C10-8010-ACD4-2EA3-91586EAF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Transformer-Encoder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特点：</a:t>
            </a:r>
            <a:endParaRPr kumimoji="1" lang="en-US" altLang="zh-CN" dirty="0"/>
          </a:p>
          <a:p>
            <a:r>
              <a:rPr kumimoji="1" lang="zh-CN" altLang="en-US" dirty="0"/>
              <a:t>结构简单</a:t>
            </a:r>
            <a:endParaRPr kumimoji="1" lang="en-US" altLang="zh-CN" dirty="0"/>
          </a:p>
          <a:p>
            <a:r>
              <a:rPr kumimoji="1" lang="zh-CN" altLang="en-US" dirty="0"/>
              <a:t>静态</a:t>
            </a:r>
            <a:r>
              <a:rPr kumimoji="1" lang="en-US" altLang="zh-CN" dirty="0"/>
              <a:t>shape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优化点：</a:t>
            </a:r>
            <a:endParaRPr kumimoji="1" lang="en-US" altLang="zh-CN" dirty="0"/>
          </a:p>
          <a:p>
            <a:r>
              <a:rPr kumimoji="1" lang="zh-CN" altLang="en-US" dirty="0"/>
              <a:t>执行慢的算子</a:t>
            </a:r>
            <a:endParaRPr kumimoji="1" lang="en-US" altLang="zh-CN" dirty="0"/>
          </a:p>
          <a:p>
            <a:r>
              <a:rPr kumimoji="1" lang="zh-CN" altLang="en-US" dirty="0"/>
              <a:t>大算子融合（如</a:t>
            </a:r>
            <a:r>
              <a:rPr kumimoji="1" lang="en-US" altLang="zh-CN" dirty="0"/>
              <a:t>flash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3820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4007-C929-45AE-9AC0-BB4E8684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8F1BC-65D3-449B-763C-1415EFBD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Transformer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特点：</a:t>
            </a:r>
            <a:endParaRPr kumimoji="1" lang="en-US" altLang="zh-CN" dirty="0"/>
          </a:p>
          <a:p>
            <a:r>
              <a:rPr kumimoji="1" lang="en-US" altLang="zh-CN" dirty="0"/>
              <a:t>Decoder</a:t>
            </a:r>
            <a:r>
              <a:rPr kumimoji="1" lang="zh-CN" altLang="en-US" dirty="0"/>
              <a:t>更复杂</a:t>
            </a:r>
            <a:endParaRPr kumimoji="1" lang="en-US" altLang="zh-CN" dirty="0"/>
          </a:p>
          <a:p>
            <a:r>
              <a:rPr kumimoji="1" lang="zh-CN" altLang="en-US" dirty="0"/>
              <a:t>可优化点较多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优化点：</a:t>
            </a:r>
            <a:endParaRPr kumimoji="1" lang="en-US" altLang="zh-CN" dirty="0"/>
          </a:p>
          <a:p>
            <a:r>
              <a:rPr kumimoji="1" lang="zh-CN" altLang="en-US" dirty="0"/>
              <a:t>执行慢的算子</a:t>
            </a:r>
            <a:endParaRPr kumimoji="1" lang="en-US" altLang="zh-CN" dirty="0"/>
          </a:p>
          <a:p>
            <a:r>
              <a:rPr kumimoji="1" lang="zh-CN" altLang="en-US" dirty="0"/>
              <a:t>大算子融合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flash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</a:p>
          <a:p>
            <a:pPr lvl="1"/>
            <a:r>
              <a:rPr kumimoji="1" lang="en-US" altLang="zh-CN" dirty="0" err="1"/>
              <a:t>LayerNorm</a:t>
            </a:r>
            <a:endParaRPr kumimoji="1" lang="en-US" altLang="zh-CN" dirty="0"/>
          </a:p>
          <a:p>
            <a:r>
              <a:rPr kumimoji="1" lang="en-US" altLang="zh-CN" dirty="0"/>
              <a:t>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r>
              <a:rPr kumimoji="1" lang="zh-CN" altLang="en-US" dirty="0"/>
              <a:t>计算加速</a:t>
            </a:r>
          </a:p>
          <a:p>
            <a:endParaRPr kumimoji="1" lang="zh-CN" altLang="en-US" dirty="0"/>
          </a:p>
        </p:txBody>
      </p:sp>
      <p:pic>
        <p:nvPicPr>
          <p:cNvPr id="2050" name="Picture 2" descr="T5: a detailed explanation. Given the current landscape of ...">
            <a:extLst>
              <a:ext uri="{FF2B5EF4-FFF2-40B4-BE49-F238E27FC236}">
                <a16:creationId xmlns:a16="http://schemas.microsoft.com/office/drawing/2014/main" id="{09E7D020-64C5-D1B2-2BB8-84800ABD7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91" y="1825625"/>
            <a:ext cx="5883650" cy="35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66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4007-C929-45AE-9AC0-BB4E8684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8F1BC-65D3-449B-763C-1415EFBD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双</a:t>
            </a:r>
            <a:r>
              <a:rPr kumimoji="1" lang="en-US" altLang="zh-CN" dirty="0"/>
              <a:t>Encoder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特点：</a:t>
            </a:r>
            <a:endParaRPr kumimoji="1" lang="en-US" altLang="zh-CN" dirty="0"/>
          </a:p>
          <a:p>
            <a:r>
              <a:rPr kumimoji="1" lang="zh-CN" altLang="en-US" dirty="0"/>
              <a:t>结构简单</a:t>
            </a:r>
            <a:endParaRPr kumimoji="1" lang="en-US" altLang="zh-CN" dirty="0"/>
          </a:p>
          <a:p>
            <a:r>
              <a:rPr kumimoji="1" lang="zh-CN" altLang="en-US" dirty="0"/>
              <a:t>静态</a:t>
            </a:r>
            <a:r>
              <a:rPr kumimoji="1" lang="en-US" altLang="zh-CN" dirty="0"/>
              <a:t>shape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优化点：</a:t>
            </a:r>
            <a:endParaRPr kumimoji="1" lang="en-US" altLang="zh-CN" dirty="0"/>
          </a:p>
          <a:p>
            <a:r>
              <a:rPr kumimoji="1" lang="zh-CN" altLang="en-US" dirty="0"/>
              <a:t>执行慢的算子</a:t>
            </a:r>
            <a:endParaRPr kumimoji="1" lang="en-US" altLang="zh-CN" dirty="0"/>
          </a:p>
          <a:p>
            <a:r>
              <a:rPr kumimoji="1" lang="zh-CN" altLang="en-US" dirty="0"/>
              <a:t>大算子融合（如</a:t>
            </a:r>
            <a:r>
              <a:rPr kumimoji="1" lang="en-US" altLang="zh-CN" dirty="0"/>
              <a:t>flash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Vision</a:t>
            </a:r>
            <a:r>
              <a:rPr kumimoji="1" lang="zh-CN" altLang="en-US" dirty="0"/>
              <a:t>部分（主要是</a:t>
            </a:r>
            <a:r>
              <a:rPr kumimoji="1" lang="en-US" altLang="zh-CN" dirty="0"/>
              <a:t>CNN</a:t>
            </a:r>
            <a:r>
              <a:rPr kumimoji="1" lang="zh-CN" altLang="en-US" dirty="0"/>
              <a:t>相关的计算）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4C9626-3C2F-9490-F00A-0AF49349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64" y="1638620"/>
            <a:ext cx="6826594" cy="32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xtral AI Framework">
            <a:extLst>
              <a:ext uri="{FF2B5EF4-FFF2-40B4-BE49-F238E27FC236}">
                <a16:creationId xmlns:a16="http://schemas.microsoft.com/office/drawing/2014/main" id="{82B37844-BA71-9C38-632E-C96E5F740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95" y="2270589"/>
            <a:ext cx="6569889" cy="324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F32278-B27E-0C2A-0C09-4C2B0258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Mixtral</a:t>
            </a:r>
            <a:r>
              <a:rPr kumimoji="1" lang="en-US" altLang="zh-CN" dirty="0"/>
              <a:t>/Qwen2-MoE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42FC8-5C11-C627-CF23-C919B577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Transformer-Decoder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MoE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特点：</a:t>
            </a:r>
            <a:endParaRPr kumimoji="1" lang="en-US" altLang="zh-CN" dirty="0"/>
          </a:p>
          <a:p>
            <a:r>
              <a:rPr kumimoji="1" lang="en-US" altLang="zh-CN" dirty="0"/>
              <a:t>Expert</a:t>
            </a:r>
            <a:r>
              <a:rPr kumimoji="1" lang="zh-CN" altLang="en-US" dirty="0"/>
              <a:t>计算很慢</a:t>
            </a:r>
            <a:endParaRPr kumimoji="1" lang="en-US" altLang="zh-CN" dirty="0"/>
          </a:p>
          <a:p>
            <a:r>
              <a:rPr kumimoji="1" lang="en-US" altLang="zh-CN" dirty="0"/>
              <a:t>Decoder</a:t>
            </a:r>
            <a:r>
              <a:rPr kumimoji="1" lang="zh-CN" altLang="en-US" dirty="0"/>
              <a:t>解码需要</a:t>
            </a:r>
            <a:r>
              <a:rPr kumimoji="1" lang="en-US" altLang="zh-CN" dirty="0"/>
              <a:t>KV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优化点：</a:t>
            </a:r>
            <a:endParaRPr kumimoji="1" lang="en-US" altLang="zh-CN" dirty="0"/>
          </a:p>
          <a:p>
            <a:r>
              <a:rPr kumimoji="1" lang="zh-CN" altLang="en-US" dirty="0"/>
              <a:t>执行慢的算子</a:t>
            </a:r>
            <a:endParaRPr kumimoji="1" lang="en-US" altLang="zh-CN" dirty="0"/>
          </a:p>
          <a:p>
            <a:r>
              <a:rPr kumimoji="1" lang="zh-CN" altLang="en-US" dirty="0"/>
              <a:t>大算子融合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flash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</a:p>
          <a:p>
            <a:pPr lvl="1"/>
            <a:r>
              <a:rPr kumimoji="1" lang="en-US" altLang="zh-CN" dirty="0" err="1"/>
              <a:t>LayerNorm</a:t>
            </a:r>
            <a:endParaRPr kumimoji="1" lang="en-US" altLang="zh-CN" dirty="0"/>
          </a:p>
          <a:p>
            <a:r>
              <a:rPr kumimoji="1" lang="en-US" altLang="zh-CN" dirty="0"/>
              <a:t>Expert</a:t>
            </a:r>
            <a:r>
              <a:rPr kumimoji="1" lang="zh-CN" altLang="en-US" dirty="0"/>
              <a:t>计算部分加速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64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EC9A1-6774-1FD4-4F87-C17CA63F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MindNLP</a:t>
            </a:r>
            <a:r>
              <a:rPr lang="zh-CN" altLang="en-US" dirty="0"/>
              <a:t>动态图性能优化</a:t>
            </a:r>
            <a:r>
              <a:rPr lang="en-US" altLang="zh-CN" dirty="0"/>
              <a:t>——llama3-8b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9850D-71B5-D3E5-D26F-F0396C32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绑核：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330ms =&gt; 200ms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mint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替换写法：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170ms =&gt; 150-160ms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索引替换为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算子：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150-160ms =&gt; 140ms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swapaxes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去掉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make_range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算子改为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处理：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140ms =&gt; 120ms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rms_norm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换大算子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120ms =&gt; 100ms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索引全部想办法换成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mint(narrow/split): 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100ms =&gt; 85ms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3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5A980-05C4-3271-0D38-9E1CFE99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动态图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2EC22-C136-1DAD-43A6-82110A9D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7"/>
            <a:ext cx="10515600" cy="4351338"/>
          </a:xfrm>
        </p:spPr>
        <p:txBody>
          <a:bodyPr/>
          <a:lstStyle/>
          <a:p>
            <a:r>
              <a:rPr lang="zh-CN" altLang="en-US" dirty="0"/>
              <a:t>环境变量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export MS_ENABLE_RUNTIME_PROFILER=1</a:t>
            </a:r>
          </a:p>
          <a:p>
            <a:r>
              <a:rPr lang="zh-CN" altLang="en-US" dirty="0"/>
              <a:t>脚本改动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mindspore</a:t>
            </a:r>
            <a:r>
              <a:rPr lang="en-US" altLang="zh-CN" sz="2400" dirty="0"/>
              <a:t>._</a:t>
            </a:r>
            <a:r>
              <a:rPr lang="en-US" altLang="zh-CN" sz="2400" dirty="0" err="1"/>
              <a:t>c_expression</a:t>
            </a:r>
            <a:r>
              <a:rPr lang="en-US" altLang="zh-CN" sz="2400" dirty="0"/>
              <a:t> import _</a:t>
            </a:r>
            <a:r>
              <a:rPr lang="en-US" altLang="zh-CN" sz="2400" dirty="0" err="1"/>
              <a:t>framework_profiler_step_start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mindspore</a:t>
            </a:r>
            <a:r>
              <a:rPr lang="en-US" altLang="zh-CN" sz="2400" dirty="0"/>
              <a:t>._</a:t>
            </a:r>
            <a:r>
              <a:rPr lang="en-US" altLang="zh-CN" sz="2400" dirty="0" err="1"/>
              <a:t>c_expression</a:t>
            </a:r>
            <a:r>
              <a:rPr lang="en-US" altLang="zh-CN" sz="2400" dirty="0"/>
              <a:t> import _</a:t>
            </a:r>
            <a:r>
              <a:rPr lang="en-US" altLang="zh-CN" sz="2400" dirty="0" err="1"/>
              <a:t>framework_profiler_step_end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5CC8443-1899-1F9B-25C7-B4639F6B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324350" cy="2781300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9D7A900-EF84-4E6A-D45F-1BCBEDE4B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2" y="4220369"/>
            <a:ext cx="40290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5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789</Words>
  <Application>Microsoft Macintosh PowerPoint</Application>
  <PresentationFormat>宽屏</PresentationFormat>
  <Paragraphs>112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-apple-system</vt:lpstr>
      <vt:lpstr>等线</vt:lpstr>
      <vt:lpstr>等线 Light</vt:lpstr>
      <vt:lpstr>Arial</vt:lpstr>
      <vt:lpstr>Office 主题​​</vt:lpstr>
      <vt:lpstr>昇腾AI创新大赛 昇思MindSpore 模型迁移赛培训</vt:lpstr>
      <vt:lpstr>培训内容</vt:lpstr>
      <vt:lpstr>模型解读</vt:lpstr>
      <vt:lpstr>Bert</vt:lpstr>
      <vt:lpstr>T5</vt:lpstr>
      <vt:lpstr>Clip</vt:lpstr>
      <vt:lpstr>Mixtral/Qwen2-MoE</vt:lpstr>
      <vt:lpstr>MindNLP动态图性能优化——llama3-8b</vt:lpstr>
      <vt:lpstr>动态图profile</vt:lpstr>
      <vt:lpstr>Chrome tracing查看慢的位置</vt:lpstr>
      <vt:lpstr>绑核</vt:lpstr>
      <vt:lpstr>使用mint替换写法</vt:lpstr>
      <vt:lpstr>使用mint替换写法</vt:lpstr>
      <vt:lpstr>Tensor索引替换为embedding算子</vt:lpstr>
      <vt:lpstr>swapaxes去掉make_range算子改为python</vt:lpstr>
      <vt:lpstr>swapaxes去掉make_range算子改为python</vt:lpstr>
      <vt:lpstr>rms_norm换大算子</vt:lpstr>
      <vt:lpstr>Tensor索引全部想办法换成mint</vt:lpstr>
      <vt:lpstr>Bert</vt:lpstr>
      <vt:lpstr>Mixtral</vt:lpstr>
      <vt:lpstr>Clip</vt:lpstr>
      <vt:lpstr>t5</vt:lpstr>
      <vt:lpstr>Qwen2 moe</vt:lpstr>
      <vt:lpstr>可使用的优化方法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昇腾AI创新大赛 昇思MindSpore 模型迁移赛培训</dc:title>
  <dc:creator>昱峰 吕</dc:creator>
  <cp:lastModifiedBy>吕昱峰</cp:lastModifiedBy>
  <cp:revision>66</cp:revision>
  <dcterms:created xsi:type="dcterms:W3CDTF">2024-07-26T06:38:27Z</dcterms:created>
  <dcterms:modified xsi:type="dcterms:W3CDTF">2024-09-05T06:54:49Z</dcterms:modified>
</cp:coreProperties>
</file>