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58" r:id="rId4"/>
    <p:sldId id="265" r:id="rId5"/>
    <p:sldId id="262" r:id="rId6"/>
    <p:sldId id="264" r:id="rId7"/>
    <p:sldId id="271" r:id="rId8"/>
    <p:sldId id="274" r:id="rId9"/>
    <p:sldId id="268" r:id="rId10"/>
    <p:sldId id="259" r:id="rId11"/>
    <p:sldId id="269" r:id="rId12"/>
    <p:sldId id="275" r:id="rId13"/>
    <p:sldId id="273" r:id="rId14"/>
    <p:sldId id="276" r:id="rId15"/>
    <p:sldId id="270" r:id="rId16"/>
    <p:sldId id="266" r:id="rId17"/>
    <p:sldId id="272" r:id="rId18"/>
    <p:sldId id="26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hsolt" initials="Ks." lastIdx="1" clrIdx="0">
    <p:extLst>
      <p:ext uri="{19B8F6BF-5375-455C-9EA6-DF929625EA0E}">
        <p15:presenceInfo xmlns:p15="http://schemas.microsoft.com/office/powerpoint/2012/main" userId="kahsol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72" autoAdjust="0"/>
  </p:normalViewPr>
  <p:slideViewPr>
    <p:cSldViewPr snapToGrid="0">
      <p:cViewPr>
        <p:scale>
          <a:sx n="75" d="100"/>
          <a:sy n="75" d="100"/>
        </p:scale>
        <p:origin x="135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4C29F-6761-42F3-875C-20A2871D6B40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597C0-C239-4E81-B8C0-557D66CB6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29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先介绍一下问题背景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597C0-C239-4E81-B8C0-557D66CB6F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224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597C0-C239-4E81-B8C0-557D66CB6F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99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这是裸 </a:t>
            </a:r>
            <a:r>
              <a:rPr lang="en-US" altLang="zh-CN" dirty="0"/>
              <a:t>VQE </a:t>
            </a:r>
            <a:r>
              <a:rPr lang="zh-CN" altLang="en-US" dirty="0"/>
              <a:t>求基态的时间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597C0-C239-4E81-B8C0-557D66CB6F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452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597C0-C239-4E81-B8C0-557D66CB6F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608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H2O trim: 1939 =&gt; 1600+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597C0-C239-4E81-B8C0-557D66CB6F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770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597C0-C239-4E81-B8C0-557D66CB6F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765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怎样理解 </a:t>
            </a:r>
            <a:r>
              <a:rPr lang="en-US" altLang="zh-CN" b="0" dirty="0"/>
              <a:t>Hartree-</a:t>
            </a:r>
            <a:r>
              <a:rPr lang="en-US" altLang="zh-CN" b="0" dirty="0" err="1"/>
              <a:t>Fock</a:t>
            </a:r>
            <a:r>
              <a:rPr lang="en-US" altLang="zh-CN" b="0" dirty="0"/>
              <a:t> Method</a:t>
            </a:r>
            <a:r>
              <a:rPr lang="zh-CN" altLang="en-US" dirty="0"/>
              <a:t>：</a:t>
            </a:r>
            <a:r>
              <a:rPr lang="en-US" altLang="zh-CN" dirty="0"/>
              <a:t>https://www.zhihu.com/question/29462902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一个典型的问题是系统的基态求解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597C0-C239-4E81-B8C0-557D66CB6F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64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ref picture from: https://pychemiq-tutorial.readthedocs.io/en/latest/05theory/vqeintroduction.html</a:t>
            </a:r>
          </a:p>
          <a:p>
            <a:endParaRPr lang="en-US" altLang="zh-CN" dirty="0"/>
          </a:p>
          <a:p>
            <a:r>
              <a:rPr lang="en-US" altLang="zh-CN" dirty="0" err="1"/>
              <a:t>Qingchun</a:t>
            </a:r>
            <a:r>
              <a:rPr lang="en-US" altLang="zh-CN" dirty="0"/>
              <a:t> Wang, Huan-Yu Liu, Qing-Song Li, Ye Li, </a:t>
            </a:r>
            <a:r>
              <a:rPr lang="en-US" altLang="zh-CN" dirty="0" err="1"/>
              <a:t>Yahui</a:t>
            </a:r>
            <a:r>
              <a:rPr lang="en-US" altLang="zh-CN" dirty="0"/>
              <a:t> Chai, </a:t>
            </a:r>
            <a:r>
              <a:rPr lang="en-US" altLang="zh-CN" dirty="0" err="1"/>
              <a:t>Qiankun</a:t>
            </a:r>
            <a:r>
              <a:rPr lang="en-US" altLang="zh-CN" dirty="0"/>
              <a:t> Gong, Haotian Wang, Yu-Chun Wu, Yong-Jian Han, Guang-Can Guo, et al. </a:t>
            </a:r>
            <a:r>
              <a:rPr lang="en-US" altLang="zh-CN" dirty="0" err="1"/>
              <a:t>Chemiq</a:t>
            </a:r>
            <a:r>
              <a:rPr lang="en-US" altLang="zh-CN" dirty="0"/>
              <a:t>: A chemistry simulator for quantum computer. </a:t>
            </a:r>
            <a:r>
              <a:rPr lang="en-US" altLang="zh-CN" i="1" dirty="0" err="1"/>
              <a:t>arXiv</a:t>
            </a:r>
            <a:r>
              <a:rPr lang="en-US" altLang="zh-CN" i="1" dirty="0"/>
              <a:t> preprint arXiv:2106.10162</a:t>
            </a:r>
            <a:r>
              <a:rPr lang="en-US" altLang="zh-CN" dirty="0"/>
              <a:t> , 2021.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597C0-C239-4E81-B8C0-557D66CB6F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210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接下来说说我们的解题思路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597C0-C239-4E81-B8C0-557D66CB6F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160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先验结构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求解器 </a:t>
            </a:r>
            <a:r>
              <a:rPr lang="en-US" altLang="zh-CN" dirty="0"/>
              <a:t>solver </a:t>
            </a:r>
            <a:r>
              <a:rPr lang="zh-CN" altLang="en-US" dirty="0"/>
              <a:t>的质量：更高精度 </a:t>
            </a:r>
            <a:endParaRPr lang="en-US" altLang="zh-CN" dirty="0"/>
          </a:p>
          <a:p>
            <a:pPr marL="0" indent="0">
              <a:buFontTx/>
              <a:buNone/>
            </a:pPr>
            <a:r>
              <a:rPr lang="zh-CN" altLang="en-US" dirty="0"/>
              <a:t>优化过程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参数初猜 </a:t>
            </a:r>
            <a:r>
              <a:rPr lang="en-US" altLang="zh-CN" dirty="0"/>
              <a:t>geo</a:t>
            </a:r>
            <a:r>
              <a:rPr lang="zh-CN" altLang="en-US" dirty="0"/>
              <a:t>：更快收敛</a:t>
            </a:r>
            <a:endParaRPr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/>
              <a:t>优化方法：更快收敛，更高精度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597C0-C239-4E81-B8C0-557D66CB6F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05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597C0-C239-4E81-B8C0-557D66CB6F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566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597C0-C239-4E81-B8C0-557D66CB6F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282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第一题没弄太多花里胡哨，就算解决了</a:t>
            </a:r>
            <a:endParaRPr lang="en-US" altLang="zh-CN" dirty="0"/>
          </a:p>
          <a:p>
            <a:r>
              <a:rPr lang="zh-CN" altLang="en-US" dirty="0"/>
              <a:t>但其实我们也考虑过一些花里胡哨，比如全局优化方案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597C0-C239-4E81-B8C0-557D66CB6F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53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>
                <a:latin typeface="SFSL0900"/>
              </a:rPr>
              <a:t>MC-VQE: Multistate contracted VQE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597C0-C239-4E81-B8C0-557D66CB6F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53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BA9B6-4C1C-80BD-3DC9-E33E683C4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E78F15-FA72-2807-DB0C-919226322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DBD1C-8DCC-5A93-07CC-BBCFF954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F40A-7C0E-4CFB-A27D-6E08375D1DAF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1BC7F-0AA4-C5E2-A94C-A1C3A12B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E6768-CBAB-E2C3-B5B5-B70F87B9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5F40-76CC-48FA-8B9B-98024C7D4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99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EEDEB-CEFD-4AD0-C40C-090EA2FE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11CE15-1758-441B-C1C8-362F6E9BE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45F89-2232-8EFA-0D82-F494B647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F40A-7C0E-4CFB-A27D-6E08375D1DAF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C1928D-0FF4-CF90-56BB-BC457B17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C7B4D-897F-DDD4-2FBE-A9D46ABB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5F40-76CC-48FA-8B9B-98024C7D4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57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BA2D02-A869-E814-7393-B68C7745A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8041AA-0369-AE82-3DDA-232C70266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E9A77-8935-9FD4-6D52-BD432F21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F40A-7C0E-4CFB-A27D-6E08375D1DAF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9EFB5-E87B-EEA6-A294-56651251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7C81D-16B2-9C59-8218-CD7E5FF8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5F40-76CC-48FA-8B9B-98024C7D4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07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83587-D7FC-8518-5A9F-E546E921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2E654-C9A1-8E37-DC54-E67186F43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DDAB4-3202-22EA-2D59-1AAFED4E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F40A-7C0E-4CFB-A27D-6E08375D1DAF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6E955-FE97-AD5A-AAF3-80A8CD45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68CC7-8D80-EA25-A6BB-A7251150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5F40-76CC-48FA-8B9B-98024C7D4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39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5425E-2F38-1661-D3F5-7E50F335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B8DAEB-B926-B155-04C5-B47AA2DD2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71BB7-EEEB-956B-242C-90E56349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F40A-7C0E-4CFB-A27D-6E08375D1DAF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F72818-5557-F53B-1D49-846898D7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D4523-8C8C-6F5C-8720-EE2B0A4D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5F40-76CC-48FA-8B9B-98024C7D4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72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88AFE-8FA4-4F3D-69E3-1B25F479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8D289-7468-8C11-4E64-4ED36C09B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2564AF-4741-3629-74DE-E6188C0B1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D634AF-105A-1E52-5777-8607F00D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F40A-7C0E-4CFB-A27D-6E08375D1DAF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A844F9-6C7F-18C6-1EAD-B04F4179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F0CB80-C31C-78D7-BF8B-C4622E0C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5F40-76CC-48FA-8B9B-98024C7D4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29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9D3CD-0A69-B8F4-2C63-E8EAFDB7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552C0A-A682-9E8E-C42C-816E9C869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1B53D2-B7F7-D2D1-983A-4D51D6D42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8F7172-C7DA-A4F3-47C7-A9754ED4F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FE0325-926B-0BA5-5DB3-DF2E200C1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3B69C6-D426-C1CE-DD13-C3525AD4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F40A-7C0E-4CFB-A27D-6E08375D1DAF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A26958-39B3-F9A3-D4A9-3AE97D6A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608E27-134A-B5F6-04EC-44F2AC8D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5F40-76CC-48FA-8B9B-98024C7D4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22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6D476-2E4B-2766-46E6-D780A111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A541B9-2113-0EF3-2EFD-79D3E534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F40A-7C0E-4CFB-A27D-6E08375D1DAF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DC4B54-4CEE-BAE6-334B-22DF4003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7AB61C-FFBF-3063-77F6-6CC1B2F2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5F40-76CC-48FA-8B9B-98024C7D4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35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22B5F9-DAED-C36A-F85D-768B2406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F40A-7C0E-4CFB-A27D-6E08375D1DAF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C08D05-FE5E-C730-6544-D96B4263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CAB01F-B46B-369B-0E13-376E0F0F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5F40-76CC-48FA-8B9B-98024C7D4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4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82862-C4B7-52C8-355D-E1F139F2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5F65B-F6B6-F729-E6AA-EB5978F5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0F7F06-4A2F-2D0C-2D8B-5E280F964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22466C-C818-81DF-848B-97236AE8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F40A-7C0E-4CFB-A27D-6E08375D1DAF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CA2B97-6F63-B26D-41F7-D372E895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ED8A8C-5979-22AD-7693-0D804A22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5F40-76CC-48FA-8B9B-98024C7D4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59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7D8D9-E38D-D6D0-0549-F8A666E01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CA4D01-C6FD-CAC7-E8F1-D72F4D5A9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1143BA-3E0F-26FA-A308-9E8058C9C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0089A1-43BB-CBDB-6FDD-94179200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F40A-7C0E-4CFB-A27D-6E08375D1DAF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0C9A53-E728-4D19-449C-A58C0A63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711FB-FF86-6CBF-214B-BE9201CC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5F40-76CC-48FA-8B9B-98024C7D4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64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7304FB-7E74-A94D-1DD8-E9786335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BB4071-6C8E-FE12-46EB-247B47F2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79DD6-5092-4A88-888F-A2583EDF6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9F40A-7C0E-4CFB-A27D-6E08375D1DAF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27A2E-928C-7175-A7FA-B4B00382C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FEEF0-934E-7AAE-5081-4AB64F89B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75F40-76CC-48FA-8B9B-98024C7D4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4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media" Target="../media/media3.mp4"/><Relationship Id="rId7" Type="http://schemas.openxmlformats.org/officeDocument/2006/relationships/image" Target="../media/image18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3.mp4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pychemiq-tutorial.readthedocs.io/en/latest/index.html" TargetMode="External"/><Relationship Id="rId3" Type="http://schemas.openxmlformats.org/officeDocument/2006/relationships/hyperlink" Target="https://arxiv.org/abs/1805.08138" TargetMode="External"/><Relationship Id="rId7" Type="http://schemas.openxmlformats.org/officeDocument/2006/relationships/hyperlink" Target="https://arxiv.org/abs/2106.10162" TargetMode="External"/><Relationship Id="rId2" Type="http://schemas.openxmlformats.org/officeDocument/2006/relationships/hyperlink" Target="https://arxiv.org/abs/1304.30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101.08448" TargetMode="External"/><Relationship Id="rId5" Type="http://schemas.openxmlformats.org/officeDocument/2006/relationships/hyperlink" Target="https://arxiv.org/abs/1809.03827" TargetMode="External"/><Relationship Id="rId4" Type="http://schemas.openxmlformats.org/officeDocument/2006/relationships/hyperlink" Target="https://arxiv.org/abs/1810.09434" TargetMode="External"/><Relationship Id="rId9" Type="http://schemas.openxmlformats.org/officeDocument/2006/relationships/hyperlink" Target="https://www.mindspore.cn/mindquantum/docs/zh-CN/r0.8/vqe_for_quantum_chemistry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4AEE0-3296-3854-60E1-F0EF5BC74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量子化学模拟赛道</a:t>
            </a:r>
            <a:b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决赛答辩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9AB5C9-8F45-83BB-78DD-038031B7F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QwQ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21434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1FBA0-3BF5-9C00-C82E-4338400D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Q2: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激发态能</a:t>
            </a:r>
            <a:r>
              <a:rPr lang="zh-CN" altLang="en-US" dirty="0"/>
              <a:t>量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求解的浅层线路设计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B975AE-33F0-8D50-2C3F-3CE2F5976A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656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分子结构 </a:t>
                </a:r>
                <a:r>
                  <a:rPr lang="en-US" altLang="zh-CN" dirty="0"/>
                  <a:t>geo</a:t>
                </a:r>
                <a:r>
                  <a:rPr lang="zh-CN" altLang="en-US" dirty="0"/>
                  <a:t> → 哈密顿量 </a:t>
                </a:r>
                <a:r>
                  <a:rPr lang="en-US" altLang="zh-CN" dirty="0"/>
                  <a:t>H</a:t>
                </a:r>
              </a:p>
              <a:p>
                <a:pPr lvl="1"/>
                <a:r>
                  <a:rPr lang="zh-CN" altLang="en-US" dirty="0"/>
                  <a:t>求解 </a:t>
                </a:r>
                <a:r>
                  <a:rPr lang="en-US" altLang="zh-CN" dirty="0"/>
                  <a:t>H 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第二小</a:t>
                </a:r>
                <a:r>
                  <a:rPr lang="zh-CN" altLang="en-US" dirty="0"/>
                  <a:t>的本征值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和本征向量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已知方法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FSM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OC-VQE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/>
                  <a:t>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SS-VQE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dirty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φ</m:t>
                                        </m:r>
                                      </m:sub>
                                      <m:sup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†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sub>
                                      <m:sup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†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sty m:val="p"/>
                                      </m:rP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0" dirty="0">
                                            <a:latin typeface="Cambria Math" panose="020405030504060302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φ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latin typeface="Tempus Sans ITC" panose="04020404030D07020202" pitchFamily="82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orthogonal</a:t>
                </a:r>
              </a:p>
              <a:p>
                <a:pPr lvl="1"/>
                <a:r>
                  <a:rPr lang="en-US" altLang="zh-CN" dirty="0" err="1"/>
                  <a:t>wSS</a:t>
                </a:r>
                <a:r>
                  <a:rPr lang="en-US" altLang="zh-CN" dirty="0"/>
                  <a:t>-VQE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latin typeface="Tempus Sans ITC" panose="04020404030D07020202" pitchFamily="82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orthogonal,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well-ordered</a:t>
                </a:r>
              </a:p>
              <a:p>
                <a:pPr lvl="1"/>
                <a:r>
                  <a:rPr lang="en-US" altLang="zh-CN" dirty="0"/>
                  <a:t>SS-Expansion</a:t>
                </a:r>
              </a:p>
              <a:p>
                <a:pPr lvl="2"/>
                <a:r>
                  <a:rPr lang="en-US" altLang="zh-CN" dirty="0"/>
                  <a:t>solve eq.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𝑆𝑉𝐸</m:t>
                    </m:r>
                  </m:oMath>
                </a14:m>
                <a:r>
                  <a:rPr lang="en-US" altLang="zh-CN" dirty="0"/>
                  <a:t> to get all </a:t>
                </a:r>
                <a:r>
                  <a:rPr lang="en-US" altLang="zh-CN" dirty="0" err="1"/>
                  <a:t>eigvecs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and correspond </a:t>
                </a:r>
                <a:r>
                  <a:rPr lang="en-US" altLang="zh-CN" dirty="0" err="1"/>
                  <a:t>eigvals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is a proper exp-op set</a:t>
                </a:r>
              </a:p>
              <a:p>
                <a:pPr lvl="1"/>
                <a:r>
                  <a:rPr lang="en-US" altLang="zh-CN" dirty="0"/>
                  <a:t>MC-VQE := SS-VQE + SS-Expansion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B975AE-33F0-8D50-2C3F-3CE2F5976A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65675"/>
              </a:xfrm>
              <a:blipFill>
                <a:blip r:embed="rId3"/>
                <a:stretch>
                  <a:fillRect l="-1043" t="-2941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5E71088-E3D9-D36F-2FB6-1F5A71086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549" y="2168524"/>
            <a:ext cx="1924052" cy="769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008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A0958153-E0B1-8B00-8BED-E4004EBA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One-pass OC-VQE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12">
                <a:extLst>
                  <a:ext uri="{FF2B5EF4-FFF2-40B4-BE49-F238E27FC236}">
                    <a16:creationId xmlns:a16="http://schemas.microsoft.com/office/drawing/2014/main" id="{BE2333A2-C577-CE5A-304E-556363AFEF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VQE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OC-VQE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 is sufficient large</a:t>
                </a:r>
              </a:p>
              <a:p>
                <a:r>
                  <a:rPr lang="en-US" altLang="zh-CN" dirty="0"/>
                  <a:t>weighted-SS-VQE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solidFill>
                      <a:srgbClr val="00B0F0"/>
                    </a:solidFill>
                  </a:rPr>
                  <a:t>One-pass OC-VQE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内容占位符 12">
                <a:extLst>
                  <a:ext uri="{FF2B5EF4-FFF2-40B4-BE49-F238E27FC236}">
                    <a16:creationId xmlns:a16="http://schemas.microsoft.com/office/drawing/2014/main" id="{BE2333A2-C577-CE5A-304E-556363AFE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3235C81-EEA1-EE4D-70AA-6BB730B9D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96878"/>
              </p:ext>
            </p:extLst>
          </p:nvPr>
        </p:nvGraphicFramePr>
        <p:xfrm>
          <a:off x="6565901" y="774693"/>
          <a:ext cx="4787899" cy="210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051">
                  <a:extLst>
                    <a:ext uri="{9D8B030D-6E8A-4147-A177-3AD203B41FA5}">
                      <a16:colId xmlns:a16="http://schemas.microsoft.com/office/drawing/2014/main" val="640503590"/>
                    </a:ext>
                  </a:extLst>
                </a:gridCol>
                <a:gridCol w="1836448">
                  <a:extLst>
                    <a:ext uri="{9D8B030D-6E8A-4147-A177-3AD203B41FA5}">
                      <a16:colId xmlns:a16="http://schemas.microsoft.com/office/drawing/2014/main" val="969272054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4224182449"/>
                    </a:ext>
                  </a:extLst>
                </a:gridCol>
              </a:tblGrid>
              <a:tr h="468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H2O_1.0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OC-VQE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OPOC-VQE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413135"/>
                  </a:ext>
                </a:extLst>
              </a:tr>
              <a:tr h="4682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Error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0.0002296516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0.0004105919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149075"/>
                  </a:ext>
                </a:extLst>
              </a:tr>
              <a:tr h="4682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203.97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422.87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50344"/>
                  </a:ext>
                </a:extLst>
              </a:tr>
              <a:tr h="6969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Config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QUCC-BFGS-100/400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QUCC-BFGS-500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97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59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ABF59F1-C6E8-1738-B4EA-4FAAAE27420C}"/>
              </a:ext>
            </a:extLst>
          </p:cNvPr>
          <p:cNvSpPr txBox="1"/>
          <p:nvPr/>
        </p:nvSpPr>
        <p:spPr>
          <a:xfrm>
            <a:off x="366712" y="5782811"/>
            <a:ext cx="1943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/>
              <a:t>线路选择</a:t>
            </a:r>
            <a:endParaRPr lang="en-US" altLang="zh-CN" sz="28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/>
              <a:t>(</a:t>
            </a:r>
            <a:r>
              <a:rPr lang="zh-CN" altLang="en-US" sz="1400" dirty="0"/>
              <a:t>性能测试 </a:t>
            </a:r>
            <a:r>
              <a:rPr lang="en-US" altLang="zh-CN" sz="1400" dirty="0"/>
              <a:t>VQE </a:t>
            </a:r>
            <a:r>
              <a:rPr lang="zh-CN" altLang="en-US" sz="1400" dirty="0"/>
              <a:t>求基态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3FEEE3-130B-3B50-0CEB-131F0F4082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" r="7639"/>
          <a:stretch/>
        </p:blipFill>
        <p:spPr>
          <a:xfrm>
            <a:off x="4673601" y="1694411"/>
            <a:ext cx="7518400" cy="5098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AB837DE-CEBE-C6A9-7681-000284518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r="7222"/>
          <a:stretch/>
        </p:blipFill>
        <p:spPr>
          <a:xfrm>
            <a:off x="0" y="0"/>
            <a:ext cx="7518400" cy="5066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9EC7AA0-3097-02CD-661C-D4642E42D649}"/>
              </a:ext>
            </a:extLst>
          </p:cNvPr>
          <p:cNvSpPr txBox="1"/>
          <p:nvPr/>
        </p:nvSpPr>
        <p:spPr>
          <a:xfrm>
            <a:off x="7948613" y="789540"/>
            <a:ext cx="13096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← 精度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BEBA579-AA3D-88B1-2606-CEDB73AE4263}"/>
              </a:ext>
            </a:extLst>
          </p:cNvPr>
          <p:cNvSpPr txBox="1"/>
          <p:nvPr/>
        </p:nvSpPr>
        <p:spPr>
          <a:xfrm>
            <a:off x="3111500" y="5690478"/>
            <a:ext cx="1295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B0F0"/>
                </a:solidFill>
              </a:rPr>
              <a:t>时间 →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472682-640A-4DBB-0B1D-FDC15B3D4AF6}"/>
              </a:ext>
            </a:extLst>
          </p:cNvPr>
          <p:cNvSpPr/>
          <p:nvPr/>
        </p:nvSpPr>
        <p:spPr>
          <a:xfrm>
            <a:off x="4673601" y="6024562"/>
            <a:ext cx="500856" cy="300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C5434E-1020-E109-211E-6A451B6EB0AA}"/>
              </a:ext>
            </a:extLst>
          </p:cNvPr>
          <p:cNvSpPr/>
          <p:nvPr/>
        </p:nvSpPr>
        <p:spPr>
          <a:xfrm>
            <a:off x="101600" y="2763203"/>
            <a:ext cx="406400" cy="300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963BFE-047D-D79B-7552-C296E4D5FBD8}"/>
              </a:ext>
            </a:extLst>
          </p:cNvPr>
          <p:cNvSpPr/>
          <p:nvPr/>
        </p:nvSpPr>
        <p:spPr>
          <a:xfrm>
            <a:off x="150812" y="1231583"/>
            <a:ext cx="357188" cy="300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56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A0958153-E0B1-8B00-8BED-E4004EBA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 </a:t>
            </a:r>
            <a:r>
              <a:rPr lang="en-US" altLang="zh-CN" dirty="0" err="1"/>
              <a:t>uccsd</a:t>
            </a:r>
            <a:r>
              <a:rPr lang="en-US" altLang="zh-CN" dirty="0"/>
              <a:t> with trotter step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BE2333A2-C577-CE5A-304E-556363AF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有没有一种可能</a:t>
            </a:r>
            <a:r>
              <a:rPr lang="en-US" altLang="zh-CN" dirty="0"/>
              <a:t>……</a:t>
            </a:r>
          </a:p>
          <a:p>
            <a:pPr lvl="1"/>
            <a:r>
              <a:rPr lang="en-US" altLang="zh-CN" dirty="0" err="1"/>
              <a:t>Mindquantum-uccsd</a:t>
            </a:r>
            <a:r>
              <a:rPr lang="en-US" altLang="zh-CN" dirty="0"/>
              <a:t>/</a:t>
            </a:r>
            <a:r>
              <a:rPr lang="en-US" altLang="zh-CN" dirty="0" err="1"/>
              <a:t>qucc</a:t>
            </a:r>
            <a:r>
              <a:rPr lang="zh-CN" altLang="en-US" dirty="0"/>
              <a:t>：精度</a:t>
            </a:r>
            <a:r>
              <a:rPr lang="en-US" altLang="zh-CN" dirty="0"/>
              <a:t>ok</a:t>
            </a:r>
            <a:r>
              <a:rPr lang="zh-CN" altLang="en-US" dirty="0"/>
              <a:t>，慢</a:t>
            </a:r>
            <a:endParaRPr lang="en-US" altLang="zh-CN" dirty="0"/>
          </a:p>
          <a:p>
            <a:pPr lvl="1"/>
            <a:r>
              <a:rPr lang="en-US" altLang="zh-CN" dirty="0" err="1"/>
              <a:t>QuPack-uccsd</a:t>
            </a:r>
            <a:r>
              <a:rPr lang="zh-CN" altLang="en-US" dirty="0"/>
              <a:t>：精度不</a:t>
            </a:r>
            <a:r>
              <a:rPr lang="en-US" altLang="zh-CN" dirty="0"/>
              <a:t>ok</a:t>
            </a:r>
            <a:r>
              <a:rPr lang="zh-CN" altLang="en-US" dirty="0"/>
              <a:t>，可能会快很多（？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QuPack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精度不够</a:t>
            </a:r>
            <a:r>
              <a:rPr lang="zh-CN" altLang="en-US" dirty="0"/>
              <a:t>是因为</a:t>
            </a:r>
            <a:r>
              <a:rPr lang="zh-CN" altLang="en-US" dirty="0">
                <a:solidFill>
                  <a:srgbClr val="00B0F0"/>
                </a:solidFill>
              </a:rPr>
              <a:t>线路复杂度</a:t>
            </a:r>
            <a:r>
              <a:rPr lang="en-US" altLang="zh-CN" dirty="0">
                <a:solidFill>
                  <a:srgbClr val="00B0F0"/>
                </a:solidFill>
              </a:rPr>
              <a:t>/</a:t>
            </a:r>
            <a:r>
              <a:rPr lang="zh-CN" altLang="en-US" dirty="0">
                <a:solidFill>
                  <a:srgbClr val="00B0F0"/>
                </a:solidFill>
              </a:rPr>
              <a:t>表达力不行</a:t>
            </a:r>
            <a:endParaRPr lang="en-US" altLang="zh-CN" dirty="0">
              <a:solidFill>
                <a:srgbClr val="00B0F0"/>
              </a:solidFill>
            </a:endParaRPr>
          </a:p>
          <a:p>
            <a:pPr lvl="1"/>
            <a:r>
              <a:rPr lang="zh-CN" altLang="en-US" dirty="0"/>
              <a:t>像 </a:t>
            </a:r>
            <a:r>
              <a:rPr lang="en-US" altLang="zh-CN" dirty="0" err="1"/>
              <a:t>qUCC</a:t>
            </a:r>
            <a:r>
              <a:rPr lang="en-US" altLang="zh-CN" dirty="0"/>
              <a:t> </a:t>
            </a:r>
            <a:r>
              <a:rPr lang="zh-CN" altLang="en-US" dirty="0"/>
              <a:t>一样重复线路结构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57D9DBD4-8715-44E8-D7A9-238D02733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676350"/>
              </p:ext>
            </p:extLst>
          </p:nvPr>
        </p:nvGraphicFramePr>
        <p:xfrm>
          <a:off x="1136648" y="4752128"/>
          <a:ext cx="9918703" cy="1424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640503590"/>
                    </a:ext>
                  </a:extLst>
                </a:gridCol>
                <a:gridCol w="1673591">
                  <a:extLst>
                    <a:ext uri="{9D8B030D-6E8A-4147-A177-3AD203B41FA5}">
                      <a16:colId xmlns:a16="http://schemas.microsoft.com/office/drawing/2014/main" val="969272054"/>
                    </a:ext>
                  </a:extLst>
                </a:gridCol>
                <a:gridCol w="1781878">
                  <a:extLst>
                    <a:ext uri="{9D8B030D-6E8A-4147-A177-3AD203B41FA5}">
                      <a16:colId xmlns:a16="http://schemas.microsoft.com/office/drawing/2014/main" val="4224182449"/>
                    </a:ext>
                  </a:extLst>
                </a:gridCol>
                <a:gridCol w="1781878">
                  <a:extLst>
                    <a:ext uri="{9D8B030D-6E8A-4147-A177-3AD203B41FA5}">
                      <a16:colId xmlns:a16="http://schemas.microsoft.com/office/drawing/2014/main" val="66995489"/>
                    </a:ext>
                  </a:extLst>
                </a:gridCol>
                <a:gridCol w="1781878">
                  <a:extLst>
                    <a:ext uri="{9D8B030D-6E8A-4147-A177-3AD203B41FA5}">
                      <a16:colId xmlns:a16="http://schemas.microsoft.com/office/drawing/2014/main" val="2610447493"/>
                    </a:ext>
                  </a:extLst>
                </a:gridCol>
                <a:gridCol w="1781878">
                  <a:extLst>
                    <a:ext uri="{9D8B030D-6E8A-4147-A177-3AD203B41FA5}">
                      <a16:colId xmlns:a16="http://schemas.microsoft.com/office/drawing/2014/main" val="6813028"/>
                    </a:ext>
                  </a:extLst>
                </a:gridCol>
              </a:tblGrid>
              <a:tr h="474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H2O_1.0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trotter=1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trotter=2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trotter=3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trotter=4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trotter=5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413135"/>
                  </a:ext>
                </a:extLst>
              </a:tr>
              <a:tr h="474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Error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0.03445652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0.00669982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0.00440058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0.00025004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0.001702912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149075"/>
                  </a:ext>
                </a:extLst>
              </a:tr>
              <a:tr h="47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35.79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87.59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109.61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132.79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152.89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09503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DE5D11-0D30-1C01-E495-7D910E42A843}"/>
              </a:ext>
            </a:extLst>
          </p:cNvPr>
          <p:cNvSpPr txBox="1"/>
          <p:nvPr/>
        </p:nvSpPr>
        <p:spPr>
          <a:xfrm>
            <a:off x="1136648" y="6231974"/>
            <a:ext cx="701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注：</a:t>
            </a:r>
            <a:r>
              <a:rPr lang="en-US" altLang="zh-CN"/>
              <a:t>OC-VQE-BGFS-100/1000</a:t>
            </a:r>
            <a:r>
              <a:rPr lang="en-US" altLang="zh-CN" dirty="0"/>
              <a:t>, </a:t>
            </a:r>
            <a:r>
              <a:rPr lang="zh-CN" altLang="en-US" dirty="0"/>
              <a:t>求基态都</a:t>
            </a:r>
            <a:r>
              <a:rPr lang="zh-CN" altLang="en-US"/>
              <a:t>用 </a:t>
            </a:r>
            <a:r>
              <a:rPr lang="en-US" altLang="zh-CN" dirty="0"/>
              <a:t>trotter = 1 </a:t>
            </a:r>
            <a:r>
              <a:rPr lang="zh-CN" altLang="en-US" dirty="0"/>
              <a:t>的线路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DB25D7-7C24-106D-3F5D-B8E96D26BF0A}"/>
              </a:ext>
            </a:extLst>
          </p:cNvPr>
          <p:cNvSpPr txBox="1"/>
          <p:nvPr/>
        </p:nvSpPr>
        <p:spPr>
          <a:xfrm>
            <a:off x="8261348" y="1982788"/>
            <a:ext cx="2667000" cy="92333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0" dirty="0">
                <a:effectLst/>
                <a:latin typeface="Consolas" panose="020B0609020204030204" pitchFamily="49" charset="0"/>
              </a:rPr>
              <a:t>TimeEvolution</a:t>
            </a:r>
          </a:p>
          <a:p>
            <a:pPr algn="ctr"/>
            <a:r>
              <a:rPr lang="zh-CN" altLang="en-US" dirty="0">
                <a:latin typeface="Consolas" panose="020B0609020204030204" pitchFamily="49" charset="0"/>
              </a:rPr>
              <a:t>↓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CN" b="0" dirty="0">
                <a:effectLst/>
                <a:latin typeface="Consolas" panose="020B0609020204030204" pitchFamily="49" charset="0"/>
              </a:rPr>
              <a:t>ExpmPQRSFermionGate</a:t>
            </a:r>
          </a:p>
        </p:txBody>
      </p:sp>
    </p:spTree>
    <p:extLst>
      <p:ext uri="{BB962C8B-B14F-4D97-AF65-F5344CB8AC3E}">
        <p14:creationId xmlns:p14="http://schemas.microsoft.com/office/powerpoint/2010/main" val="360347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44E51-9BAD-6D99-3F42-887A5EC9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 </a:t>
            </a:r>
            <a:r>
              <a:rPr lang="en-US" altLang="zh-CN" dirty="0" err="1"/>
              <a:t>uccsd</a:t>
            </a:r>
            <a:r>
              <a:rPr lang="en-US" altLang="zh-CN" dirty="0"/>
              <a:t> with weight </a:t>
            </a:r>
            <a:r>
              <a:rPr lang="en-US" altLang="zh-CN" dirty="0" err="1"/>
              <a:t>sparsify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12882-9EB5-5A3D-7C39-17EAF80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QuPack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速度不行</a:t>
            </a:r>
            <a:r>
              <a:rPr lang="zh-CN" altLang="en-US" dirty="0"/>
              <a:t>是因为</a:t>
            </a:r>
            <a:r>
              <a:rPr lang="zh-CN" altLang="en-US" dirty="0">
                <a:solidFill>
                  <a:srgbClr val="00B0F0"/>
                </a:solidFill>
              </a:rPr>
              <a:t>线路复杂度冗余了</a:t>
            </a:r>
            <a:endParaRPr lang="en-US" altLang="zh-CN" dirty="0">
              <a:solidFill>
                <a:srgbClr val="00B0F0"/>
              </a:solidFill>
            </a:endParaRPr>
          </a:p>
          <a:p>
            <a:pPr lvl="1"/>
            <a:r>
              <a:rPr lang="zh-CN" altLang="en-US" dirty="0"/>
              <a:t>像 </a:t>
            </a:r>
            <a:r>
              <a:rPr lang="en-US" altLang="zh-CN" dirty="0"/>
              <a:t>dropout  </a:t>
            </a:r>
            <a:r>
              <a:rPr lang="zh-CN" altLang="en-US" dirty="0"/>
              <a:t>一样权重稀疏化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BE08C5EC-2EA0-B36C-635A-7E6FBECC6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018889"/>
              </p:ext>
            </p:extLst>
          </p:nvPr>
        </p:nvGraphicFramePr>
        <p:xfrm>
          <a:off x="1136648" y="4752128"/>
          <a:ext cx="9918703" cy="1424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640503590"/>
                    </a:ext>
                  </a:extLst>
                </a:gridCol>
                <a:gridCol w="1673591">
                  <a:extLst>
                    <a:ext uri="{9D8B030D-6E8A-4147-A177-3AD203B41FA5}">
                      <a16:colId xmlns:a16="http://schemas.microsoft.com/office/drawing/2014/main" val="969272054"/>
                    </a:ext>
                  </a:extLst>
                </a:gridCol>
                <a:gridCol w="1781878">
                  <a:extLst>
                    <a:ext uri="{9D8B030D-6E8A-4147-A177-3AD203B41FA5}">
                      <a16:colId xmlns:a16="http://schemas.microsoft.com/office/drawing/2014/main" val="4224182449"/>
                    </a:ext>
                  </a:extLst>
                </a:gridCol>
                <a:gridCol w="1781878">
                  <a:extLst>
                    <a:ext uri="{9D8B030D-6E8A-4147-A177-3AD203B41FA5}">
                      <a16:colId xmlns:a16="http://schemas.microsoft.com/office/drawing/2014/main" val="66995489"/>
                    </a:ext>
                  </a:extLst>
                </a:gridCol>
                <a:gridCol w="1781878">
                  <a:extLst>
                    <a:ext uri="{9D8B030D-6E8A-4147-A177-3AD203B41FA5}">
                      <a16:colId xmlns:a16="http://schemas.microsoft.com/office/drawing/2014/main" val="2610447493"/>
                    </a:ext>
                  </a:extLst>
                </a:gridCol>
                <a:gridCol w="1781878">
                  <a:extLst>
                    <a:ext uri="{9D8B030D-6E8A-4147-A177-3AD203B41FA5}">
                      <a16:colId xmlns:a16="http://schemas.microsoft.com/office/drawing/2014/main" val="6813028"/>
                    </a:ext>
                  </a:extLst>
                </a:gridCol>
              </a:tblGrid>
              <a:tr h="474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H2O_1.0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thresh=1e-5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thresh=1e-4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thresh=2e-4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thresh=4e-4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thresh=1e-3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413135"/>
                  </a:ext>
                </a:extLst>
              </a:tr>
              <a:tr h="474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Error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0.0002574548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0.0003663432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0.0004848678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0.0019612535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0.0025420695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149075"/>
                  </a:ext>
                </a:extLst>
              </a:tr>
              <a:tr h="47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121.20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89.10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78.07</a:t>
                      </a:r>
                      <a:endParaRPr lang="zh-CN" altLang="en-US" sz="1800" i="0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60.76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56.77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09503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8C34DF2-192C-E905-AEBF-BA17CF2F15CF}"/>
              </a:ext>
            </a:extLst>
          </p:cNvPr>
          <p:cNvSpPr txBox="1"/>
          <p:nvPr/>
        </p:nvSpPr>
        <p:spPr>
          <a:xfrm>
            <a:off x="1136648" y="6231974"/>
            <a:ext cx="701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注：</a:t>
            </a:r>
            <a:r>
              <a:rPr lang="en-US" altLang="zh-CN"/>
              <a:t>OC-VQE-BGFS-100/1000</a:t>
            </a:r>
            <a:r>
              <a:rPr lang="en-US" altLang="zh-CN" dirty="0"/>
              <a:t>, </a:t>
            </a:r>
            <a:r>
              <a:rPr lang="zh-CN" altLang="en-US" dirty="0"/>
              <a:t>求基态都</a:t>
            </a:r>
            <a:r>
              <a:rPr lang="zh-CN" altLang="en-US"/>
              <a:t>用 </a:t>
            </a:r>
            <a:r>
              <a:rPr lang="en-US" altLang="zh-CN" dirty="0"/>
              <a:t>trotter = 1 </a:t>
            </a:r>
            <a:r>
              <a:rPr lang="zh-CN" altLang="en-US" dirty="0"/>
              <a:t>的线路</a:t>
            </a:r>
          </a:p>
        </p:txBody>
      </p:sp>
      <p:pic>
        <p:nvPicPr>
          <p:cNvPr id="6" name="abl_sparse_3e-4">
            <a:hlinkClick r:id="" action="ppaction://media"/>
            <a:extLst>
              <a:ext uri="{FF2B5EF4-FFF2-40B4-BE49-F238E27FC236}">
                <a16:creationId xmlns:a16="http://schemas.microsoft.com/office/drawing/2014/main" id="{3F163272-C88E-4FB3-6225-2F91C8482C3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20569" y="2832099"/>
            <a:ext cx="6096000" cy="1637877"/>
          </a:xfrm>
          <a:prstGeom prst="rect">
            <a:avLst/>
          </a:prstGeom>
        </p:spPr>
      </p:pic>
      <p:pic>
        <p:nvPicPr>
          <p:cNvPr id="7" name="abl_sparse_0">
            <a:hlinkClick r:id="" action="ppaction://media"/>
            <a:extLst>
              <a:ext uri="{FF2B5EF4-FFF2-40B4-BE49-F238E27FC236}">
                <a16:creationId xmlns:a16="http://schemas.microsoft.com/office/drawing/2014/main" id="{6334D8EC-4C65-9EFB-CAFD-EC13D928291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00038" y="2832099"/>
            <a:ext cx="6096000" cy="16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0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1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1FBA0-3BF5-9C00-C82E-4338400D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975AE-33F0-8D50-2C3F-3CE2F5976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399"/>
            <a:ext cx="10515600" cy="476567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One-pass OC-VQE</a:t>
            </a:r>
          </a:p>
          <a:p>
            <a:pPr lvl="1"/>
            <a:r>
              <a:rPr lang="en-US" altLang="zh-CN" dirty="0"/>
              <a:t>combine OC-VQE &amp; </a:t>
            </a:r>
            <a:r>
              <a:rPr lang="en-US" altLang="zh-CN" dirty="0" err="1"/>
              <a:t>wSS</a:t>
            </a:r>
            <a:r>
              <a:rPr lang="en-US" altLang="zh-CN" dirty="0"/>
              <a:t>-VQE</a:t>
            </a:r>
          </a:p>
          <a:p>
            <a:pPr lvl="1"/>
            <a:r>
              <a:rPr lang="en-US" altLang="zh-CN" dirty="0"/>
              <a:t>just works but temporally slower</a:t>
            </a:r>
          </a:p>
          <a:p>
            <a:r>
              <a:rPr lang="en-US" altLang="zh-CN" dirty="0"/>
              <a:t>Alter </a:t>
            </a:r>
            <a:r>
              <a:rPr lang="en-US" altLang="zh-CN" dirty="0" err="1"/>
              <a:t>uccsd</a:t>
            </a:r>
            <a:r>
              <a:rPr lang="en-US" altLang="zh-CN" dirty="0"/>
              <a:t> in </a:t>
            </a:r>
            <a:r>
              <a:rPr lang="en-US" altLang="zh-CN" dirty="0" err="1"/>
              <a:t>QuPack</a:t>
            </a:r>
            <a:endParaRPr lang="en-US" altLang="zh-CN" dirty="0"/>
          </a:p>
          <a:p>
            <a:pPr lvl="1"/>
            <a:r>
              <a:rPr lang="en-US" altLang="zh-CN" dirty="0"/>
              <a:t>repeat circuit for higher precision</a:t>
            </a:r>
          </a:p>
          <a:p>
            <a:pPr lvl="1"/>
            <a:r>
              <a:rPr lang="en-US" altLang="zh-CN" dirty="0"/>
              <a:t>weight </a:t>
            </a:r>
            <a:r>
              <a:rPr lang="en-US" altLang="zh-CN" dirty="0" err="1"/>
              <a:t>sparsify</a:t>
            </a:r>
            <a:r>
              <a:rPr lang="en-US" altLang="zh-CN" dirty="0"/>
              <a:t> for better performance</a:t>
            </a:r>
          </a:p>
          <a:p>
            <a:r>
              <a:rPr lang="en-US" altLang="zh-CN" dirty="0"/>
              <a:t>Ham term trimming</a:t>
            </a:r>
          </a:p>
          <a:p>
            <a:pPr lvl="1"/>
            <a:r>
              <a:rPr lang="en-US" altLang="zh-CN" dirty="0"/>
              <a:t>remove trivial terms &amp; truncate precision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最终得分</a:t>
            </a:r>
            <a:r>
              <a:rPr lang="zh-CN" altLang="en-US" sz="2800" dirty="0"/>
              <a:t>⭐</a:t>
            </a:r>
            <a:endParaRPr lang="en-US" altLang="zh-CN" dirty="0"/>
          </a:p>
          <a:p>
            <a:pPr lvl="1"/>
            <a:r>
              <a:rPr lang="en-US" altLang="zh-CN" dirty="0"/>
              <a:t>stage1: [MQ-</a:t>
            </a:r>
            <a:r>
              <a:rPr lang="en-US" altLang="zh-CN" dirty="0" err="1"/>
              <a:t>qucc</a:t>
            </a:r>
            <a:r>
              <a:rPr lang="en-US" altLang="zh-CN" dirty="0"/>
              <a:t>] 275.5122</a:t>
            </a:r>
          </a:p>
          <a:p>
            <a:pPr lvl="1"/>
            <a:r>
              <a:rPr lang="en-US" altLang="zh-CN" dirty="0"/>
              <a:t>stage2: [MQ-</a:t>
            </a:r>
            <a:r>
              <a:rPr lang="en-US" altLang="zh-CN" dirty="0" err="1"/>
              <a:t>qucc</a:t>
            </a:r>
            <a:r>
              <a:rPr lang="en-US" altLang="zh-CN" dirty="0"/>
              <a:t>] 89.0062 / [QP-</a:t>
            </a:r>
            <a:r>
              <a:rPr lang="en-US" altLang="zh-CN" dirty="0" err="1"/>
              <a:t>uccsd</a:t>
            </a:r>
            <a:r>
              <a:rPr lang="en-US" altLang="zh-CN" dirty="0"/>
              <a:t>] 71.1257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A09B50-C88B-E9E0-99E8-BA57873DDEB6}"/>
              </a:ext>
            </a:extLst>
          </p:cNvPr>
          <p:cNvSpPr txBox="1"/>
          <p:nvPr/>
        </p:nvSpPr>
        <p:spPr>
          <a:xfrm>
            <a:off x="8860366" y="5157281"/>
            <a:ext cx="1171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H2O_1.0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85469F-1FBF-6791-D5B8-C7ED81B73C1C}"/>
              </a:ext>
            </a:extLst>
          </p:cNvPr>
          <p:cNvGrpSpPr/>
          <p:nvPr/>
        </p:nvGrpSpPr>
        <p:grpSpPr>
          <a:xfrm>
            <a:off x="7214658" y="1615726"/>
            <a:ext cx="4552659" cy="3347244"/>
            <a:chOff x="7138458" y="1942751"/>
            <a:chExt cx="4552659" cy="3347244"/>
          </a:xfrm>
        </p:grpSpPr>
        <p:pic>
          <p:nvPicPr>
            <p:cNvPr id="6" name="内容占位符 4">
              <a:extLst>
                <a:ext uri="{FF2B5EF4-FFF2-40B4-BE49-F238E27FC236}">
                  <a16:creationId xmlns:a16="http://schemas.microsoft.com/office/drawing/2014/main" id="{E866B18A-9924-5E64-7935-5F6416F1C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8458" y="1942751"/>
              <a:ext cx="4462992" cy="334724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1CAD763-FD27-E421-8817-4F408BA670A8}"/>
                </a:ext>
              </a:extLst>
            </p:cNvPr>
            <p:cNvSpPr txBox="1"/>
            <p:nvPr/>
          </p:nvSpPr>
          <p:spPr>
            <a:xfrm>
              <a:off x="7138458" y="1949506"/>
              <a:ext cx="8352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error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3DE4E81-3469-F85A-801D-E8D97E80C991}"/>
                </a:ext>
              </a:extLst>
            </p:cNvPr>
            <p:cNvSpPr txBox="1"/>
            <p:nvPr/>
          </p:nvSpPr>
          <p:spPr>
            <a:xfrm>
              <a:off x="10855833" y="4899531"/>
              <a:ext cx="8352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77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6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1FBA0-3BF5-9C00-C82E-4338400D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总结与展望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975AE-33F0-8D50-2C3F-3CE2F5976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CN" altLang="en-US" dirty="0"/>
              <a:t>我们探索了</a:t>
            </a:r>
            <a:endParaRPr lang="en-US" altLang="zh-CN" dirty="0"/>
          </a:p>
          <a:p>
            <a:pPr lvl="1"/>
            <a:r>
              <a:rPr lang="zh-CN" altLang="en-US" dirty="0"/>
              <a:t>两阶段优化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粒子群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复现多种 </a:t>
            </a:r>
            <a:r>
              <a:rPr lang="en-US" altLang="zh-CN" dirty="0"/>
              <a:t>VQE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One-pass OC-VQE</a:t>
            </a:r>
          </a:p>
          <a:p>
            <a:pPr lvl="1"/>
            <a:r>
              <a:rPr lang="zh-CN" altLang="en-US" dirty="0"/>
              <a:t>更深而稀疏的 </a:t>
            </a:r>
            <a:r>
              <a:rPr lang="en-US" altLang="zh-CN" dirty="0" err="1"/>
              <a:t>uccsd</a:t>
            </a:r>
            <a:r>
              <a:rPr lang="en-US" altLang="zh-CN" dirty="0"/>
              <a:t> </a:t>
            </a:r>
            <a:r>
              <a:rPr lang="zh-CN" altLang="en-US" dirty="0"/>
              <a:t>改进</a:t>
            </a:r>
            <a:endParaRPr lang="en-US" altLang="zh-CN" dirty="0"/>
          </a:p>
          <a:p>
            <a:pPr lvl="1"/>
            <a:r>
              <a:rPr lang="zh-CN" altLang="en-US" dirty="0"/>
              <a:t>忽略哈密顿量小项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接下来做什么</a:t>
            </a:r>
            <a:endParaRPr lang="en-US" altLang="zh-CN" dirty="0"/>
          </a:p>
          <a:p>
            <a:pPr lvl="1"/>
            <a:r>
              <a:rPr lang="en-US" altLang="zh-CN" dirty="0"/>
              <a:t>hard dropout</a:t>
            </a:r>
          </a:p>
          <a:p>
            <a:pPr lvl="1"/>
            <a:r>
              <a:rPr lang="zh-CN" altLang="en-US" strike="sngStrike" dirty="0"/>
              <a:t>让我摸摸量子真机</a:t>
            </a:r>
            <a:endParaRPr lang="en-US" altLang="zh-CN" strike="sngStrike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296FA42-368F-0F3E-D24A-83CA6F7C0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805" y="2321654"/>
            <a:ext cx="5989995" cy="2214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76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1FBA0-3BF5-9C00-C82E-4338400D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975AE-33F0-8D50-2C3F-3CE2F5976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324"/>
            <a:ext cx="10515600" cy="4879975"/>
          </a:xfrm>
        </p:spPr>
        <p:txBody>
          <a:bodyPr>
            <a:normAutofit/>
          </a:bodyPr>
          <a:lstStyle/>
          <a:p>
            <a:r>
              <a:rPr lang="pt-BR" altLang="zh-CN" sz="2400" dirty="0">
                <a:hlinkClick r:id="rId2"/>
              </a:rPr>
              <a:t>A variational eigenvalue solver on a quantum processor</a:t>
            </a:r>
            <a:r>
              <a:rPr lang="pt-BR" altLang="zh-CN" sz="2400" dirty="0"/>
              <a:t> </a:t>
            </a:r>
          </a:p>
          <a:p>
            <a:r>
              <a:rPr lang="en-US" altLang="zh-CN" sz="2400" dirty="0">
                <a:hlinkClick r:id="rId3"/>
              </a:rPr>
              <a:t>Variational Quantum Computation of Excited States</a:t>
            </a:r>
            <a:endParaRPr lang="en-US" altLang="zh-CN" sz="2400" dirty="0"/>
          </a:p>
          <a:p>
            <a:r>
              <a:rPr lang="en-US" altLang="zh-CN" sz="2400" dirty="0">
                <a:hlinkClick r:id="rId4"/>
              </a:rPr>
              <a:t>Subspace-search variational quantum </a:t>
            </a:r>
            <a:r>
              <a:rPr lang="en-US" altLang="zh-CN" sz="2400" dirty="0" err="1">
                <a:hlinkClick r:id="rId4"/>
              </a:rPr>
              <a:t>eigensolver</a:t>
            </a:r>
            <a:r>
              <a:rPr lang="en-US" altLang="zh-CN" sz="2400" dirty="0">
                <a:hlinkClick r:id="rId4"/>
              </a:rPr>
              <a:t> for excited states</a:t>
            </a:r>
            <a:endParaRPr lang="en-US" altLang="zh-CN" sz="2400" dirty="0"/>
          </a:p>
          <a:p>
            <a:r>
              <a:rPr lang="en-US" altLang="zh-CN" sz="2400" dirty="0">
                <a:hlinkClick r:id="rId5"/>
              </a:rPr>
              <a:t>Qubit coupled-cluster method: A systematic approach to quantum chemistry on a quantum computer</a:t>
            </a:r>
            <a:endParaRPr lang="en-US" altLang="zh-CN" sz="2400" dirty="0"/>
          </a:p>
          <a:p>
            <a:r>
              <a:rPr lang="it-IT" altLang="zh-CN" sz="2400" dirty="0">
                <a:hlinkClick r:id="rId6"/>
              </a:rPr>
              <a:t>Noisy intermediate-scale quantum (NISQ) algorithms</a:t>
            </a:r>
            <a:endParaRPr lang="it-IT" altLang="zh-CN" sz="2400" dirty="0"/>
          </a:p>
          <a:p>
            <a:r>
              <a:rPr lang="it-IT" altLang="zh-CN" sz="2400" dirty="0">
                <a:hlinkClick r:id="rId7"/>
              </a:rPr>
              <a:t>ChemiQ: A Chemistry Simulator for Quantum Computer</a:t>
            </a:r>
            <a:endParaRPr lang="it-IT" altLang="zh-CN" sz="2400" dirty="0"/>
          </a:p>
          <a:p>
            <a:endParaRPr lang="it-IT" altLang="zh-CN" sz="2400" dirty="0"/>
          </a:p>
          <a:p>
            <a:r>
              <a:rPr lang="en-US" altLang="zh-CN" sz="2400" dirty="0">
                <a:hlinkClick r:id="rId8"/>
              </a:rPr>
              <a:t>https://pychemiq-tutorial.readthedocs.io/en/latest/index.html</a:t>
            </a:r>
            <a:endParaRPr lang="en-US" altLang="zh-CN" sz="2400" dirty="0"/>
          </a:p>
          <a:p>
            <a:r>
              <a:rPr lang="it-IT" altLang="zh-CN" sz="2400" dirty="0">
                <a:hlinkClick r:id="rId9"/>
              </a:rPr>
              <a:t>https://www.mindspore.cn/mindquantum/docs/zh-CN/r0.8/vqe_for_quantum_chemistry.html</a:t>
            </a:r>
            <a:endParaRPr lang="it-IT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2954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4AEE0-3296-3854-60E1-F0EF5BC74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谢谢观看</a:t>
            </a:r>
            <a:b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effectLst/>
              </a:rPr>
              <a:t>请各位专家老师指正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9AB5C9-8F45-83BB-78DD-038031B7F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QwQ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72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4AEE0-3296-3854-60E1-F0EF5BC7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内容目录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9AB5C9-8F45-83BB-78DD-038031B7F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化学分子的哈密顿量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基态能量求解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解题思路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最优化分子结构求解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激发态能量求解的浅层线路设计</a:t>
            </a:r>
          </a:p>
        </p:txBody>
      </p:sp>
    </p:spTree>
    <p:extLst>
      <p:ext uri="{BB962C8B-B14F-4D97-AF65-F5344CB8AC3E}">
        <p14:creationId xmlns:p14="http://schemas.microsoft.com/office/powerpoint/2010/main" val="289806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1FBA0-3BF5-9C00-C82E-4338400D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化学分子的哈密顿量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975AE-33F0-8D50-2C3F-3CE2F597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分子结构 </a:t>
            </a:r>
            <a:r>
              <a:rPr lang="en-US" altLang="zh-CN" dirty="0"/>
              <a:t>geo</a:t>
            </a:r>
            <a:r>
              <a:rPr lang="zh-CN" altLang="en-US" dirty="0"/>
              <a:t> → 哈密顿量 </a:t>
            </a:r>
            <a:r>
              <a:rPr lang="en-US" altLang="zh-CN" dirty="0"/>
              <a:t>H</a:t>
            </a:r>
          </a:p>
          <a:p>
            <a:pPr lvl="1"/>
            <a:r>
              <a:rPr lang="en-US" altLang="zh-CN" dirty="0"/>
              <a:t>Hartree-</a:t>
            </a:r>
            <a:r>
              <a:rPr lang="en-US" altLang="zh-CN" dirty="0" err="1"/>
              <a:t>Fock</a:t>
            </a:r>
            <a:r>
              <a:rPr lang="en-US" altLang="zh-CN" dirty="0"/>
              <a:t> 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/>
              <a:t>H </a:t>
            </a:r>
            <a:r>
              <a:rPr lang="zh-CN" altLang="en-US" dirty="0"/>
              <a:t>是一个费米算符，子项的加和</a:t>
            </a:r>
            <a:endParaRPr lang="en-US" altLang="zh-CN" dirty="0"/>
          </a:p>
          <a:p>
            <a:pPr lvl="1"/>
            <a:r>
              <a:rPr lang="en-US" altLang="zh-CN" dirty="0"/>
              <a:t>JW </a:t>
            </a:r>
            <a:r>
              <a:rPr lang="zh-CN" altLang="en-US" dirty="0"/>
              <a:t>转换为泡利形式后是一个</a:t>
            </a:r>
            <a:r>
              <a:rPr lang="zh-CN" altLang="en-US" dirty="0">
                <a:solidFill>
                  <a:srgbClr val="00B0F0"/>
                </a:solidFill>
              </a:rPr>
              <a:t>矩阵</a:t>
            </a:r>
            <a:endParaRPr lang="en-US" altLang="zh-CN" dirty="0">
              <a:solidFill>
                <a:srgbClr val="00B0F0"/>
              </a:solidFill>
            </a:endParaRPr>
          </a:p>
          <a:p>
            <a:pPr lvl="1"/>
            <a:endParaRPr lang="en-US" altLang="zh-CN" dirty="0"/>
          </a:p>
          <a:p>
            <a:r>
              <a:rPr lang="zh-CN" altLang="en-US" dirty="0"/>
              <a:t>问题的转化</a:t>
            </a:r>
            <a:endParaRPr lang="en-US" altLang="zh-CN" dirty="0"/>
          </a:p>
          <a:p>
            <a:pPr lvl="1"/>
            <a:r>
              <a:rPr lang="zh-CN" altLang="en-US" dirty="0"/>
              <a:t>系统的态与能量 ⇔ 哈密顿量 </a:t>
            </a:r>
            <a:r>
              <a:rPr lang="en-US" altLang="zh-CN" dirty="0"/>
              <a:t>H </a:t>
            </a:r>
            <a:r>
              <a:rPr lang="zh-CN" altLang="en-US" dirty="0"/>
              <a:t>各本征向量及其本征值</a:t>
            </a:r>
            <a:endParaRPr lang="en-US" altLang="zh-CN" dirty="0"/>
          </a:p>
          <a:p>
            <a:pPr lvl="1"/>
            <a:r>
              <a:rPr lang="zh-CN" altLang="en-US" dirty="0"/>
              <a:t>系统状态求解 </a:t>
            </a:r>
            <a:r>
              <a:rPr lang="en-US" altLang="zh-CN" dirty="0"/>
              <a:t>(</a:t>
            </a:r>
            <a:r>
              <a:rPr lang="zh-CN" altLang="en-US" dirty="0"/>
              <a:t>物理</a:t>
            </a:r>
            <a:r>
              <a:rPr lang="en-US" altLang="zh-CN" dirty="0"/>
              <a:t>/</a:t>
            </a:r>
            <a:r>
              <a:rPr lang="zh-CN" altLang="en-US" dirty="0"/>
              <a:t>化学</a:t>
            </a:r>
            <a:r>
              <a:rPr lang="en-US" altLang="zh-CN" dirty="0"/>
              <a:t>)</a:t>
            </a:r>
            <a:r>
              <a:rPr lang="zh-CN" altLang="en-US" dirty="0"/>
              <a:t> ⇔ 矩阵的特征求解 </a:t>
            </a:r>
            <a:r>
              <a:rPr lang="en-US" altLang="zh-CN" dirty="0"/>
              <a:t>(</a:t>
            </a:r>
            <a:r>
              <a:rPr lang="zh-CN" altLang="en-US" dirty="0"/>
              <a:t>数学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BB9643-2557-95F9-1C65-F52EEDD1E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899" y="2333625"/>
            <a:ext cx="4305901" cy="781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0E69ED5-A849-4FC7-0394-7CBB709BE666}"/>
              </a:ext>
            </a:extLst>
          </p:cNvPr>
          <p:cNvSpPr txBox="1"/>
          <p:nvPr/>
        </p:nvSpPr>
        <p:spPr>
          <a:xfrm>
            <a:off x="7359349" y="3289856"/>
            <a:ext cx="368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二次量子化后电子的哈密顿量形式</a:t>
            </a:r>
          </a:p>
        </p:txBody>
      </p:sp>
    </p:spTree>
    <p:extLst>
      <p:ext uri="{BB962C8B-B14F-4D97-AF65-F5344CB8AC3E}">
        <p14:creationId xmlns:p14="http://schemas.microsoft.com/office/powerpoint/2010/main" val="84966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1FBA0-3BF5-9C00-C82E-4338400D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基态能量求解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B975AE-33F0-8D50-2C3F-3CE2F5976A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r>
                  <a:rPr lang="zh-CN" altLang="en-US" dirty="0"/>
                  <a:t>现有方法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QPE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𝑄𝑃𝐸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begChr m:val="|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begChr m:val="|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虚时演化：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𝑖𝐻𝑡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深线路，纯量子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VQE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求解 </a:t>
                </a:r>
                <a:r>
                  <a:rPr lang="en-US" altLang="zh-CN" dirty="0"/>
                  <a:t>H 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最小</a:t>
                </a:r>
                <a:r>
                  <a:rPr lang="zh-CN" altLang="en-US" dirty="0"/>
                  <a:t>本征值和本征向量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浅线路，经典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量子混合</a:t>
                </a:r>
                <a:endParaRPr lang="en-US" altLang="zh-CN" dirty="0"/>
              </a:p>
              <a:p>
                <a:r>
                  <a:rPr lang="zh-CN" altLang="en-US" dirty="0"/>
                  <a:t>理论拟设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UCCSD</a:t>
                </a:r>
              </a:p>
              <a:p>
                <a:pPr lvl="1"/>
                <a:r>
                  <a:rPr lang="en-US" altLang="zh-CN" dirty="0"/>
                  <a:t>UCC/</a:t>
                </a:r>
                <a:r>
                  <a:rPr lang="en-US" altLang="zh-CN" dirty="0" err="1"/>
                  <a:t>qUCC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HEA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B975AE-33F0-8D50-2C3F-3CE2F5976A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3"/>
                <a:stretch>
                  <a:fillRect l="-1043" t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806AC4D6-A39C-E6A5-E053-BC4144B37CE6}"/>
              </a:ext>
            </a:extLst>
          </p:cNvPr>
          <p:cNvGrpSpPr/>
          <p:nvPr/>
        </p:nvGrpSpPr>
        <p:grpSpPr>
          <a:xfrm>
            <a:off x="8639672" y="1690688"/>
            <a:ext cx="2321464" cy="1339327"/>
            <a:chOff x="8337550" y="4378897"/>
            <a:chExt cx="2321464" cy="133932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E6F1091-9893-081B-B206-99DD5DF5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37550" y="4378897"/>
              <a:ext cx="2321464" cy="8350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7A0BF35-BA4B-4A91-B377-8B9F36B46D75}"/>
                </a:ext>
              </a:extLst>
            </p:cNvPr>
            <p:cNvSpPr txBox="1"/>
            <p:nvPr/>
          </p:nvSpPr>
          <p:spPr>
            <a:xfrm>
              <a:off x="8526732" y="5348892"/>
              <a:ext cx="1943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Rayleigh quotient</a:t>
              </a:r>
              <a:endParaRPr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005D83C-4895-5AB7-15C8-F83B8A89915A}"/>
              </a:ext>
            </a:extLst>
          </p:cNvPr>
          <p:cNvGrpSpPr/>
          <p:nvPr/>
        </p:nvGrpSpPr>
        <p:grpSpPr>
          <a:xfrm>
            <a:off x="6667500" y="3412118"/>
            <a:ext cx="5148208" cy="3269114"/>
            <a:chOff x="6667500" y="3412118"/>
            <a:chExt cx="5148208" cy="3269114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6DC4448-6624-A3E3-D613-E8322D807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7500" y="3412118"/>
              <a:ext cx="5148208" cy="276484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61C2B7D-41D1-D8C0-96D1-3BBE53E8CAD2}"/>
                </a:ext>
              </a:extLst>
            </p:cNvPr>
            <p:cNvSpPr txBox="1"/>
            <p:nvPr/>
          </p:nvSpPr>
          <p:spPr>
            <a:xfrm>
              <a:off x="7714429" y="6311900"/>
              <a:ext cx="30543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err="1"/>
                <a:t>ChemiQ</a:t>
              </a:r>
              <a:r>
                <a:rPr lang="en-US" altLang="zh-CN" dirty="0"/>
                <a:t> – </a:t>
              </a:r>
              <a:r>
                <a:rPr lang="en-US" altLang="zh-CN" dirty="0" err="1"/>
                <a:t>vqe</a:t>
              </a:r>
              <a:r>
                <a:rPr lang="en-US" altLang="zh-CN" dirty="0"/>
                <a:t> introduction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F5942C-6449-97F9-213B-40C58A594311}"/>
              </a:ext>
            </a:extLst>
          </p:cNvPr>
          <p:cNvGrpSpPr/>
          <p:nvPr/>
        </p:nvGrpSpPr>
        <p:grpSpPr>
          <a:xfrm>
            <a:off x="3682700" y="4658052"/>
            <a:ext cx="2248501" cy="1586380"/>
            <a:chOff x="3695400" y="4590583"/>
            <a:chExt cx="2248501" cy="158638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04D6CC6-3BD4-5FA8-59C8-E8CB49878202}"/>
                </a:ext>
              </a:extLst>
            </p:cNvPr>
            <p:cNvSpPr txBox="1"/>
            <p:nvPr/>
          </p:nvSpPr>
          <p:spPr>
            <a:xfrm>
              <a:off x="4114800" y="5253633"/>
              <a:ext cx="140970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/>
                <a:t>算符项</a:t>
              </a:r>
              <a:endParaRPr lang="en-US" altLang="zh-CN" dirty="0"/>
            </a:p>
            <a:p>
              <a:pPr algn="ctr"/>
              <a:r>
                <a:rPr lang="zh-CN" altLang="en-US" dirty="0"/>
                <a:t>↓</a:t>
              </a:r>
              <a:endParaRPr lang="en-US" altLang="zh-CN" dirty="0"/>
            </a:p>
            <a:p>
              <a:pPr algn="ctr"/>
              <a:r>
                <a:rPr lang="zh-CN" altLang="en-US" dirty="0"/>
                <a:t>线路小节</a:t>
              </a: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50BCD07F-0FDB-8AF0-6676-9E0A62DCC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V="1">
              <a:off x="3695400" y="4590583"/>
              <a:ext cx="2248501" cy="4079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39319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4AEE0-3296-3854-60E1-F0EF5BC7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内容目录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9AB5C9-8F45-83BB-78DD-038031B7F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背景介绍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化学分子的哈密顿量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VQE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求解基态能量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/>
              <a:t>解题思路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最优化分子结构求解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激发态能</a:t>
            </a:r>
            <a:r>
              <a:rPr lang="zh-CN" altLang="en-US" dirty="0"/>
              <a:t>量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求解的浅层线路设计</a:t>
            </a:r>
          </a:p>
        </p:txBody>
      </p:sp>
    </p:spTree>
    <p:extLst>
      <p:ext uri="{BB962C8B-B14F-4D97-AF65-F5344CB8AC3E}">
        <p14:creationId xmlns:p14="http://schemas.microsoft.com/office/powerpoint/2010/main" val="176957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1FBA0-3BF5-9C00-C82E-4338400D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Q1: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最优化分子结构求解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B975AE-33F0-8D50-2C3F-3CE2F5976A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定性：函数最小化问题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= solver(geo)</a:t>
                </a:r>
              </a:p>
              <a:p>
                <a:r>
                  <a:rPr lang="zh-CN" altLang="en-US" dirty="0"/>
                  <a:t>基态求解器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solver := geo </a:t>
                </a:r>
                <a:r>
                  <a:rPr lang="zh-CN" altLang="en-US" dirty="0"/>
                  <a:t>→ </a:t>
                </a:r>
                <a:r>
                  <a:rPr lang="en-US" altLang="zh-CN" dirty="0"/>
                  <a:t>H </a:t>
                </a:r>
                <a:r>
                  <a:rPr lang="zh-CN" altLang="en-US" dirty="0"/>
                  <a:t>→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⁡({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经典求解器 </a:t>
                </a:r>
                <a:r>
                  <a:rPr lang="en-US" altLang="zh-CN" dirty="0"/>
                  <a:t>HF/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FCI</a:t>
                </a:r>
                <a:r>
                  <a:rPr lang="en-US" altLang="zh-CN" dirty="0"/>
                  <a:t>/CCSD (</a:t>
                </a:r>
                <a:r>
                  <a:rPr lang="en-US" altLang="zh-CN" dirty="0" err="1"/>
                  <a:t>PySCF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zh-CN" altLang="en-US" dirty="0"/>
                  <a:t>量子求解器 </a:t>
                </a:r>
                <a:r>
                  <a:rPr lang="en-US" altLang="zh-CN" dirty="0"/>
                  <a:t>VQE (</a:t>
                </a:r>
                <a:r>
                  <a:rPr lang="en-US" altLang="zh-CN" dirty="0" err="1"/>
                  <a:t>QuPack-uccsd</a:t>
                </a:r>
                <a:r>
                  <a:rPr lang="en-US" altLang="zh-CN" dirty="0"/>
                  <a:t>)</a:t>
                </a:r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难点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求解器的精度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参数初猜、局部优化方法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B975AE-33F0-8D50-2C3F-3CE2F5976A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b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F602178-779B-D7A1-EB35-33EDB71CD959}"/>
              </a:ext>
            </a:extLst>
          </p:cNvPr>
          <p:cNvSpPr txBox="1"/>
          <p:nvPr/>
        </p:nvSpPr>
        <p:spPr>
          <a:xfrm>
            <a:off x="7816589" y="6383893"/>
            <a:ext cx="3689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H4: </a:t>
            </a:r>
            <a:r>
              <a:rPr lang="en-US" altLang="zh-CN" dirty="0" err="1"/>
              <a:t>QuPack-uccsd_COBYLA_linear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ADDE9D-0DCA-8DE9-02B5-B89FF5192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034" y="288328"/>
            <a:ext cx="3896256" cy="29221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E15ED6-C61A-3ECA-5B6D-9BE44CBCE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034" y="3353631"/>
            <a:ext cx="3896256" cy="29221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284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EE799F5-B8B8-F1DE-2878-4E5DFD666348}"/>
              </a:ext>
            </a:extLst>
          </p:cNvPr>
          <p:cNvSpPr txBox="1"/>
          <p:nvPr/>
        </p:nvSpPr>
        <p:spPr>
          <a:xfrm>
            <a:off x="9486140" y="2028616"/>
            <a:ext cx="252488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超参网格搜索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参数初猜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局部优化方法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r>
              <a:rPr lang="zh-CN" altLang="en-US" sz="2800" dirty="0"/>
              <a:t>目标函数</a:t>
            </a:r>
            <a:r>
              <a:rPr lang="en-US" altLang="zh-CN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PySCF-fci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QuPack-uccsd</a:t>
            </a:r>
            <a:endParaRPr lang="zh-CN" altLang="en-US" sz="24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AE0DBFC-694E-D247-D785-506C0509C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525858-100D-C24C-9CF9-046646755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0"/>
            <a:ext cx="457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F2B5956-7736-2972-424E-BCC3E07A68FC}"/>
              </a:ext>
            </a:extLst>
          </p:cNvPr>
          <p:cNvSpPr/>
          <p:nvPr/>
        </p:nvSpPr>
        <p:spPr>
          <a:xfrm>
            <a:off x="4698999" y="560439"/>
            <a:ext cx="238125" cy="11405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3E79AED-EA98-CFA8-E40C-9C704FF1A2C4}"/>
              </a:ext>
            </a:extLst>
          </p:cNvPr>
          <p:cNvSpPr/>
          <p:nvPr/>
        </p:nvSpPr>
        <p:spPr>
          <a:xfrm>
            <a:off x="5034279" y="3214104"/>
            <a:ext cx="330201" cy="186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CC7556-3364-63B8-1230-7355CD4F1886}"/>
              </a:ext>
            </a:extLst>
          </p:cNvPr>
          <p:cNvSpPr/>
          <p:nvPr/>
        </p:nvSpPr>
        <p:spPr>
          <a:xfrm>
            <a:off x="7364729" y="3214103"/>
            <a:ext cx="330201" cy="186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538DFA-BF25-946B-B794-BAB2B6800630}"/>
              </a:ext>
            </a:extLst>
          </p:cNvPr>
          <p:cNvSpPr/>
          <p:nvPr/>
        </p:nvSpPr>
        <p:spPr>
          <a:xfrm>
            <a:off x="8722041" y="3214103"/>
            <a:ext cx="412434" cy="186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81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12BCF-3423-5305-D34B-5E2FB2BC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两阶段优化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257F8-5DEA-4FD9-9FCA-8E84C9F45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425"/>
            <a:ext cx="10515600" cy="4351338"/>
          </a:xfrm>
        </p:spPr>
        <p:txBody>
          <a:bodyPr/>
          <a:lstStyle/>
          <a:p>
            <a:r>
              <a:rPr lang="zh-CN" altLang="en-US" dirty="0"/>
              <a:t>优化方法 </a:t>
            </a:r>
            <a:r>
              <a:rPr lang="en-US" altLang="zh-CN" dirty="0"/>
              <a:t>FBGS </a:t>
            </a:r>
            <a:r>
              <a:rPr lang="zh-CN" altLang="en-US" dirty="0"/>
              <a:t>泛用性好，但刚开始的几步收敛不稳</a:t>
            </a:r>
            <a:endParaRPr lang="en-US" altLang="zh-CN" dirty="0"/>
          </a:p>
          <a:p>
            <a:pPr lvl="1"/>
            <a:r>
              <a:rPr lang="zh-CN" altLang="en-US" dirty="0"/>
              <a:t>先用更稳定的 </a:t>
            </a:r>
            <a:r>
              <a:rPr lang="en-US" altLang="zh-CN" dirty="0"/>
              <a:t>COBYLA </a:t>
            </a:r>
            <a:r>
              <a:rPr lang="zh-CN" altLang="en-US" dirty="0"/>
              <a:t>从初猜收敛到最优解附近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B70A6-45B0-3C14-A103-2BB141B66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809" y="2844800"/>
            <a:ext cx="4864100" cy="3648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854289C-6322-530C-8838-30D1118C5135}"/>
              </a:ext>
            </a:extLst>
          </p:cNvPr>
          <p:cNvSpPr txBox="1"/>
          <p:nvPr/>
        </p:nvSpPr>
        <p:spPr>
          <a:xfrm>
            <a:off x="8150754" y="3572996"/>
            <a:ext cx="2489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FBGS (1000)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COBYLA (200)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FBGS (800)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3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1FBA0-3BF5-9C00-C82E-4338400D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975AE-33F0-8D50-2C3F-3CE2F597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初始点选择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linear</a:t>
            </a:r>
            <a:r>
              <a:rPr lang="en-US" altLang="zh-CN" dirty="0"/>
              <a:t>/</a:t>
            </a:r>
            <a:r>
              <a:rPr lang="en-US" altLang="zh-CN" dirty="0" err="1"/>
              <a:t>randu</a:t>
            </a:r>
            <a:r>
              <a:rPr lang="en-US" altLang="zh-CN" dirty="0"/>
              <a:t>/</a:t>
            </a:r>
            <a:r>
              <a:rPr lang="en-US" altLang="zh-CN" dirty="0" err="1"/>
              <a:t>randn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eq-2d/eq-3d</a:t>
            </a:r>
          </a:p>
          <a:p>
            <a:r>
              <a:rPr lang="zh-CN" altLang="en-US" dirty="0"/>
              <a:t>两阶段优化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COBYLA</a:t>
            </a:r>
            <a:r>
              <a:rPr lang="en-US" altLang="zh-CN" dirty="0"/>
              <a:t> is stable, </a:t>
            </a:r>
            <a:r>
              <a:rPr lang="en-US" altLang="zh-CN" dirty="0">
                <a:solidFill>
                  <a:srgbClr val="00B0F0"/>
                </a:solidFill>
              </a:rPr>
              <a:t>FBGS</a:t>
            </a:r>
            <a:r>
              <a:rPr lang="en-US" altLang="zh-CN" dirty="0"/>
              <a:t> is accurate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最终得分⭐</a:t>
            </a:r>
            <a:endParaRPr lang="en-US" altLang="zh-CN" dirty="0"/>
          </a:p>
          <a:p>
            <a:pPr lvl="1"/>
            <a:r>
              <a:rPr lang="en-US" altLang="zh-CN" dirty="0"/>
              <a:t>11.297 (stage1) / 11.2956 (stage2)</a:t>
            </a:r>
          </a:p>
          <a:p>
            <a:pPr lvl="1"/>
            <a:r>
              <a:rPr lang="en-US" altLang="zh-CN" dirty="0"/>
              <a:t>H4 E1: -2.2746177087120563</a:t>
            </a:r>
          </a:p>
          <a:p>
            <a:pPr lvl="1"/>
            <a:endParaRPr lang="en-US" altLang="zh-CN" dirty="0"/>
          </a:p>
          <a:p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全局优化方案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? </a:t>
            </a:r>
            <a:r>
              <a:rPr lang="zh-CN" altLang="en-US" sz="2400" strike="sngStrike" dirty="0">
                <a:solidFill>
                  <a:schemeClr val="bg1">
                    <a:lumMod val="75000"/>
                  </a:schemeClr>
                </a:solidFill>
              </a:rPr>
              <a:t>粒子群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差分演化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anim">
            <a:hlinkClick r:id="" action="ppaction://media"/>
            <a:extLst>
              <a:ext uri="{FF2B5EF4-FFF2-40B4-BE49-F238E27FC236}">
                <a16:creationId xmlns:a16="http://schemas.microsoft.com/office/drawing/2014/main" id="{098EFDC5-9A22-5F46-4B48-AEADA5DEE08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858000" y="294380"/>
            <a:ext cx="4854450" cy="6269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088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1121</Words>
  <Application>Microsoft Office PowerPoint</Application>
  <PresentationFormat>宽屏</PresentationFormat>
  <Paragraphs>246</Paragraphs>
  <Slides>18</Slides>
  <Notes>14</Notes>
  <HiddenSlides>0</HiddenSlides>
  <MMClips>3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SFSL0900</vt:lpstr>
      <vt:lpstr>等线</vt:lpstr>
      <vt:lpstr>等线 Light</vt:lpstr>
      <vt:lpstr>Arial</vt:lpstr>
      <vt:lpstr>Calibri</vt:lpstr>
      <vt:lpstr>Cambria Math</vt:lpstr>
      <vt:lpstr>Consolas</vt:lpstr>
      <vt:lpstr>Tempus Sans ITC</vt:lpstr>
      <vt:lpstr>Times New Roman</vt:lpstr>
      <vt:lpstr>Office 主题​​</vt:lpstr>
      <vt:lpstr>量子化学模拟赛道 决赛答辩</vt:lpstr>
      <vt:lpstr>内容目录</vt:lpstr>
      <vt:lpstr>化学分子的哈密顿量</vt:lpstr>
      <vt:lpstr>基态能量求解</vt:lpstr>
      <vt:lpstr>内容目录</vt:lpstr>
      <vt:lpstr>Q1: 最优化分子结构求解</vt:lpstr>
      <vt:lpstr>PowerPoint 演示文稿</vt:lpstr>
      <vt:lpstr>两阶段优化</vt:lpstr>
      <vt:lpstr>A1</vt:lpstr>
      <vt:lpstr>Q2: 激发态能量求解的浅层线路设计</vt:lpstr>
      <vt:lpstr>One-pass OC-VQE</vt:lpstr>
      <vt:lpstr>PowerPoint 演示文稿</vt:lpstr>
      <vt:lpstr>Alter uccsd with trotter step</vt:lpstr>
      <vt:lpstr>Alter uccsd with weight sparsify</vt:lpstr>
      <vt:lpstr>A2</vt:lpstr>
      <vt:lpstr>总结与展望</vt:lpstr>
      <vt:lpstr>参考资料</vt:lpstr>
      <vt:lpstr>谢谢观看 请各位专家老师指正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量子化学模拟赛道</dc:title>
  <dc:creator>kahsolt</dc:creator>
  <cp:lastModifiedBy>kahsolt</cp:lastModifiedBy>
  <cp:revision>719</cp:revision>
  <dcterms:created xsi:type="dcterms:W3CDTF">2023-08-23T05:53:46Z</dcterms:created>
  <dcterms:modified xsi:type="dcterms:W3CDTF">2023-08-26T06:39:13Z</dcterms:modified>
</cp:coreProperties>
</file>