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6" r:id="rId4"/>
    <p:sldId id="259" r:id="rId5"/>
    <p:sldId id="262" r:id="rId6"/>
    <p:sldId id="263" r:id="rId7"/>
    <p:sldId id="264" r:id="rId8"/>
    <p:sldId id="265" r:id="rId9"/>
    <p:sldId id="260" r:id="rId10"/>
    <p:sldId id="25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1993" autoAdjust="0"/>
  </p:normalViewPr>
  <p:slideViewPr>
    <p:cSldViewPr snapToGrid="0">
      <p:cViewPr varScale="1">
        <p:scale>
          <a:sx n="114" d="100"/>
          <a:sy n="114" d="100"/>
        </p:scale>
        <p:origin x="749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60C913-2660-4256-9FA3-0A3AE5CC7FD0}" type="datetimeFigureOut">
              <a:rPr lang="zh-CN" altLang="en-US" smtClean="0"/>
              <a:t>2024/8/15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0055A-06C1-4B64-888D-DC7A094076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94923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40055A-06C1-4B64-888D-DC7A0940769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64846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两大步：转</a:t>
            </a:r>
            <a:r>
              <a:rPr lang="en-US" altLang="zh-CN" dirty="0" err="1"/>
              <a:t>ising</a:t>
            </a:r>
            <a:r>
              <a:rPr lang="zh-CN" altLang="en-US" dirty="0"/>
              <a:t>、解</a:t>
            </a:r>
            <a:r>
              <a:rPr lang="en-US" altLang="zh-CN" dirty="0" err="1"/>
              <a:t>ising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40055A-06C1-4B64-888D-DC7A0940769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04581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该正则项用于约束 </a:t>
            </a:r>
            <a:r>
              <a:rPr lang="en-US" altLang="zh-CN" dirty="0"/>
              <a:t>SB </a:t>
            </a:r>
            <a:r>
              <a:rPr lang="zh-CN" altLang="en-US" dirty="0"/>
              <a:t>给出的解更接近经典方法 </a:t>
            </a:r>
            <a:r>
              <a:rPr lang="en-US" altLang="zh-CN" dirty="0"/>
              <a:t>LMMSE </a:t>
            </a:r>
            <a:r>
              <a:rPr lang="zh-CN" altLang="en-US" dirty="0"/>
              <a:t>给出的解，从而逃脱</a:t>
            </a:r>
            <a:r>
              <a:rPr lang="en-US" altLang="zh-CN" dirty="0"/>
              <a:t>SB</a:t>
            </a:r>
            <a:r>
              <a:rPr lang="zh-CN" altLang="en-US" dirty="0"/>
              <a:t>方法容易陷入的局部最优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40055A-06C1-4B64-888D-DC7A0940769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1606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40055A-06C1-4B64-888D-DC7A0940769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819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0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A1E757-9242-82B2-BC94-F9D3175350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95897" y="1964267"/>
            <a:ext cx="8064228" cy="2421464"/>
          </a:xfrm>
        </p:spPr>
        <p:txBody>
          <a:bodyPr>
            <a:normAutofit/>
          </a:bodyPr>
          <a:lstStyle/>
          <a:p>
            <a:r>
              <a:rPr lang="zh-CN" altLang="en-US" sz="4400" dirty="0"/>
              <a:t>基于深度展开模拟分叉算法</a:t>
            </a:r>
            <a:br>
              <a:rPr lang="en-US" altLang="zh-CN" sz="4400" dirty="0"/>
            </a:br>
            <a:r>
              <a:rPr lang="zh-CN" altLang="en-US" sz="4400" dirty="0"/>
              <a:t>求解多收发信号检测问题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1A5DB50-B78D-6660-77A3-ED8D31588A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cap="none" dirty="0"/>
          </a:p>
          <a:p>
            <a:r>
              <a:rPr lang="zh-CN" altLang="en-US" cap="none" dirty="0"/>
              <a:t>队名</a:t>
            </a:r>
            <a:r>
              <a:rPr lang="en-US" altLang="zh-CN" cap="none" dirty="0"/>
              <a:t>: </a:t>
            </a:r>
            <a:r>
              <a:rPr lang="en-US" altLang="zh-CN" cap="none" dirty="0" err="1"/>
              <a:t>Quiscus</a:t>
            </a:r>
            <a:endParaRPr lang="zh-CN" altLang="en-US" cap="none" dirty="0"/>
          </a:p>
        </p:txBody>
      </p:sp>
    </p:spTree>
    <p:extLst>
      <p:ext uri="{BB962C8B-B14F-4D97-AF65-F5344CB8AC3E}">
        <p14:creationId xmlns:p14="http://schemas.microsoft.com/office/powerpoint/2010/main" val="24772261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0B9CDDAC-56A5-F6C8-C87A-FFE4D38A7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685113"/>
            <a:ext cx="10131427" cy="2037805"/>
          </a:xfrm>
        </p:spPr>
        <p:txBody>
          <a:bodyPr>
            <a:normAutofit/>
          </a:bodyPr>
          <a:lstStyle/>
          <a:p>
            <a:pPr algn="ctr"/>
            <a:r>
              <a:rPr lang="zh-CN" altLang="en-US" dirty="0"/>
              <a:t>谢谢观看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3C6DC3A4-BBB5-FF71-6D52-20A79EE052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799" y="3879673"/>
            <a:ext cx="10131428" cy="1255192"/>
          </a:xfrm>
        </p:spPr>
        <p:txBody>
          <a:bodyPr>
            <a:normAutofit/>
          </a:bodyPr>
          <a:lstStyle/>
          <a:p>
            <a:pPr algn="ctr"/>
            <a:r>
              <a:rPr lang="zh-CN" altLang="en-US" sz="2000" dirty="0"/>
              <a:t>基于深度展开模拟分叉算法求解多收发信号检测问题</a:t>
            </a:r>
            <a:endParaRPr lang="en-US" altLang="zh-CN" sz="2000" dirty="0"/>
          </a:p>
          <a:p>
            <a:pPr algn="ctr"/>
            <a:r>
              <a:rPr lang="zh-CN" altLang="en-US" cap="none" dirty="0"/>
              <a:t>队名</a:t>
            </a:r>
            <a:r>
              <a:rPr lang="en-US" altLang="zh-CN" cap="none" dirty="0"/>
              <a:t>: </a:t>
            </a:r>
            <a:r>
              <a:rPr lang="en-US" altLang="zh-CN" cap="none" dirty="0" err="1"/>
              <a:t>Quiscus</a:t>
            </a:r>
            <a:endParaRPr lang="zh-CN" altLang="en-US" cap="none" dirty="0"/>
          </a:p>
        </p:txBody>
      </p:sp>
    </p:spTree>
    <p:extLst>
      <p:ext uri="{BB962C8B-B14F-4D97-AF65-F5344CB8AC3E}">
        <p14:creationId xmlns:p14="http://schemas.microsoft.com/office/powerpoint/2010/main" val="290823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FC9047-D22A-051C-BE41-D14D8F2F5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cap="none" dirty="0"/>
              <a:t>问题描述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A680B99-2A8A-53F1-F61F-05CF7AA3B9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t"/>
              <a:lstStyle/>
              <a:p>
                <a:pPr algn="l"/>
                <a:r>
                  <a:rPr lang="en-US" altLang="zh-CN" sz="1800" b="0" i="0" u="none" strike="noStrike" baseline="0" dirty="0">
                    <a:latin typeface="TimesNewRomanPSMT"/>
                  </a:rPr>
                  <a:t>MIMO </a:t>
                </a:r>
                <a:r>
                  <a:rPr lang="zh-CN" altLang="en-US" sz="1800" b="0" i="0" u="none" strike="noStrike" baseline="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检测问题：在给定接受信号</a:t>
                </a:r>
                <a:r>
                  <a:rPr lang="en-US" altLang="zh-CN" sz="1800" b="0" i="0" u="none" strike="noStrike" baseline="0" dirty="0">
                    <a:solidFill>
                      <a:srgbClr val="FFFF00"/>
                    </a:solidFill>
                    <a:latin typeface="TimesNewRomanPSMT"/>
                    <a:ea typeface="宋体" panose="02010600030101010101" pitchFamily="2" charset="-122"/>
                  </a:rPr>
                  <a:t>y</a:t>
                </a:r>
                <a:r>
                  <a:rPr lang="zh-CN" altLang="en-US" sz="1800" b="0" i="0" u="none" strike="noStrike" baseline="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和信道矩阵</a:t>
                </a:r>
                <a:r>
                  <a:rPr lang="en-US" altLang="zh-CN" sz="1800" b="0" i="0" u="none" strike="noStrike" baseline="0" dirty="0">
                    <a:solidFill>
                      <a:srgbClr val="FFFF00"/>
                    </a:solidFill>
                    <a:latin typeface="TimesNewRomanPSMT"/>
                    <a:ea typeface="宋体" panose="02010600030101010101" pitchFamily="2" charset="-122"/>
                  </a:rPr>
                  <a:t>H</a:t>
                </a:r>
                <a:r>
                  <a:rPr lang="zh-CN" altLang="en-US" sz="1800" b="0" i="0" u="none" strike="noStrike" baseline="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的基础上恢复发送比特数据</a:t>
                </a:r>
                <a:r>
                  <a:rPr lang="en-US" altLang="zh-CN" sz="1800" b="0" i="0" u="none" strike="noStrike" baseline="0" dirty="0">
                    <a:solidFill>
                      <a:srgbClr val="FFFF00"/>
                    </a:solidFill>
                    <a:latin typeface="TimesNewRomanPSMT"/>
                    <a:ea typeface="宋体" panose="02010600030101010101" pitchFamily="2" charset="-122"/>
                  </a:rPr>
                  <a:t>bits</a:t>
                </a:r>
              </a:p>
              <a:p>
                <a:pPr lvl="1"/>
                <a:r>
                  <a:rPr lang="zh-CN" altLang="en-US" dirty="0">
                    <a:ea typeface="宋体" panose="02010600030101010101" pitchFamily="2" charset="-122"/>
                  </a:rPr>
                  <a:t>调制：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x</m:t>
                    </m:r>
                    <m:r>
                      <a:rPr lang="en-US" altLang="zh-CN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= </m:t>
                    </m:r>
                    <m:r>
                      <m:rPr>
                        <m:sty m:val="p"/>
                      </m:rPr>
                      <a:rPr lang="en-US" altLang="zh-CN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modem</m:t>
                    </m:r>
                    <m:r>
                      <a:rPr lang="en-US" altLang="zh-CN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bits</m:t>
                    </m:r>
                    <m:r>
                      <a:rPr lang="en-US" altLang="zh-CN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</m:oMath>
                </a14:m>
                <a:endParaRPr lang="en-US" altLang="zh-CN" dirty="0">
                  <a:solidFill>
                    <a:schemeClr val="tx1"/>
                  </a:solidFill>
                  <a:latin typeface="TimesNewRomanPSMT"/>
                  <a:ea typeface="宋体" panose="02010600030101010101" pitchFamily="2" charset="-122"/>
                </a:endParaRPr>
              </a:p>
              <a:p>
                <a:pPr lvl="1"/>
                <a:r>
                  <a:rPr lang="zh-CN" altLang="en-US" dirty="0">
                    <a:solidFill>
                      <a:schemeClr val="tx1"/>
                    </a:solidFill>
                    <a:ea typeface="宋体" panose="02010600030101010101" pitchFamily="2" charset="-122"/>
                  </a:rPr>
                  <a:t>传输：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y</m:t>
                    </m:r>
                    <m:r>
                      <a:rPr lang="en-US" altLang="zh-CN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=</m:t>
                    </m:r>
                    <m:r>
                      <m:rPr>
                        <m:sty m:val="p"/>
                      </m:rPr>
                      <a:rPr lang="en-US" altLang="zh-CN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x</m:t>
                    </m:r>
                    <m:r>
                      <a:rPr lang="en-US" altLang="zh-CN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∗</m:t>
                    </m:r>
                    <m:r>
                      <m:rPr>
                        <m:sty m:val="p"/>
                      </m:rPr>
                      <a:rPr lang="en-US" altLang="zh-CN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H</m:t>
                    </m:r>
                    <m:r>
                      <a:rPr lang="en-US" altLang="zh-CN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+ </m:t>
                    </m:r>
                    <m:r>
                      <m:rPr>
                        <m:sty m:val="p"/>
                      </m:rPr>
                      <a:rPr lang="en-US" altLang="zh-CN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n</m:t>
                    </m:r>
                  </m:oMath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zh-CN" altLang="en-US" dirty="0"/>
                  <a:t>解码：</a:t>
                </a:r>
                <a:r>
                  <a:rPr lang="en-US" altLang="zh-CN" dirty="0">
                    <a:solidFill>
                      <a:schemeClr val="tx1"/>
                    </a:solidFill>
                    <a:ea typeface="宋体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i="0" dirty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bits</m:t>
                        </m:r>
                      </m:e>
                    </m:acc>
                    <m:r>
                      <a:rPr lang="en-US" altLang="zh-CN" i="0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detector</m:t>
                    </m:r>
                    <m:r>
                      <a:rPr lang="en-US" altLang="zh-CN" i="0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i="0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y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H</m:t>
                    </m:r>
                    <m:r>
                      <a:rPr lang="en-US" altLang="zh-CN" i="0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</m:oMath>
                </a14:m>
                <a:endParaRPr lang="en-US" altLang="zh-CN" dirty="0">
                  <a:latin typeface="Cambria Math" panose="02040503050406030204" pitchFamily="18" charset="0"/>
                  <a:ea typeface="宋体" panose="02010600030101010101" pitchFamily="2" charset="-122"/>
                </a:endParaRPr>
              </a:p>
              <a:p>
                <a:endParaRPr lang="en-US" altLang="zh-CN" dirty="0">
                  <a:latin typeface="Cambria Math" panose="02040503050406030204" pitchFamily="18" charset="0"/>
                  <a:ea typeface="宋体" panose="02010600030101010101" pitchFamily="2" charset="-122"/>
                </a:endParaRPr>
              </a:p>
              <a:p>
                <a:r>
                  <a:rPr lang="zh-CN" altLang="en-US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基于</a:t>
                </a:r>
                <a:r>
                  <a:rPr lang="zh-CN" altLang="en-US" dirty="0">
                    <a:solidFill>
                      <a:srgbClr val="FFFF00"/>
                    </a:solidFill>
                    <a:latin typeface="Cambria Math" panose="02040503050406030204" pitchFamily="18" charset="0"/>
                    <a:ea typeface="宋体" panose="02010600030101010101" pitchFamily="2" charset="-122"/>
                  </a:rPr>
                  <a:t>量子退火启发算法</a:t>
                </a:r>
                <a:r>
                  <a:rPr lang="zh-CN" altLang="en-US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实现</a:t>
                </a:r>
                <a:r>
                  <a:rPr lang="zh-CN" altLang="en-US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宋体" panose="02010600030101010101" pitchFamily="2" charset="-122"/>
                  </a:rPr>
                  <a:t>解码器</a:t>
                </a:r>
                <a:endParaRPr lang="en-US" altLang="zh-CN" dirty="0">
                  <a:solidFill>
                    <a:srgbClr val="FF0000"/>
                  </a:solidFill>
                  <a:latin typeface="Cambria Math" panose="02040503050406030204" pitchFamily="18" charset="0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A680B99-2A8A-53F1-F61F-05CF7AA3B9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421" t="-11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D52AA06C-06D1-8E97-C771-41BE31323E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3263" y="2808731"/>
            <a:ext cx="4260805" cy="3646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036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761819-ABED-6EBC-9A57-7F9A13AB7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问题示例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31B1DF70-162D-3258-5792-F133CA3E39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6794" y="2065867"/>
            <a:ext cx="5192049" cy="389403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7530611-3E48-84E9-5B5A-D119259A57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3159" y="2065868"/>
            <a:ext cx="5192047" cy="3894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710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FC9047-D22A-051C-BE41-D14D8F2F5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QAIA</a:t>
            </a:r>
            <a:r>
              <a:rPr lang="zh-CN" altLang="en-US" cap="none" dirty="0"/>
              <a:t>一般解决流程 </a:t>
            </a:r>
            <a:r>
              <a:rPr lang="en-US" altLang="zh-CN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(arXiv:2105.10535)</a:t>
            </a:r>
            <a:endParaRPr lang="zh-CN" alt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680B99-2A8A-53F1-F61F-05CF7AA3B9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将</a:t>
            </a:r>
            <a:r>
              <a:rPr lang="zh-CN" altLang="en-US" sz="1800" b="0" i="0" u="none" strike="noStrike" baseline="0" dirty="0">
                <a:latin typeface="宋体" panose="02010600030101010101" pitchFamily="2" charset="-122"/>
                <a:ea typeface="宋体" panose="02010600030101010101" pitchFamily="2" charset="-122"/>
              </a:rPr>
              <a:t>接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收</a:t>
            </a:r>
            <a:r>
              <a:rPr lang="zh-CN" altLang="en-US" sz="1800" b="0" i="0" u="none" strike="noStrike" baseline="0" dirty="0">
                <a:latin typeface="宋体" panose="02010600030101010101" pitchFamily="2" charset="-122"/>
                <a:ea typeface="宋体" panose="02010600030101010101" pitchFamily="2" charset="-122"/>
              </a:rPr>
              <a:t>信号 </a:t>
            </a:r>
            <a:r>
              <a:rPr lang="en-US" altLang="zh-CN" sz="1800" b="0" i="0" u="none" strike="noStrike" baseline="0" dirty="0">
                <a:solidFill>
                  <a:srgbClr val="FFFF00"/>
                </a:solidFill>
                <a:latin typeface="TimesNewRomanPSMT"/>
                <a:ea typeface="宋体" panose="02010600030101010101" pitchFamily="2" charset="-122"/>
              </a:rPr>
              <a:t>y </a:t>
            </a:r>
            <a:r>
              <a:rPr lang="zh-CN" altLang="en-US" sz="1800" b="0" i="0" u="none" strike="noStrike" baseline="0" dirty="0">
                <a:latin typeface="宋体" panose="02010600030101010101" pitchFamily="2" charset="-122"/>
                <a:ea typeface="宋体" panose="02010600030101010101" pitchFamily="2" charset="-122"/>
              </a:rPr>
              <a:t>与信道矩阵 </a:t>
            </a:r>
            <a:r>
              <a:rPr lang="en-US" altLang="zh-CN" sz="1800" b="0" i="0" u="none" strike="noStrike" baseline="0" dirty="0">
                <a:solidFill>
                  <a:srgbClr val="FFFF00"/>
                </a:solidFill>
                <a:latin typeface="TimesNewRomanPSMT"/>
                <a:ea typeface="宋体" panose="02010600030101010101" pitchFamily="2" charset="-122"/>
              </a:rPr>
              <a:t>H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平坦化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转为 </a:t>
            </a:r>
            <a:r>
              <a:rPr lang="en-US" altLang="zh-CN" sz="1800" b="0" i="0" u="none" strike="noStrike" baseline="0" dirty="0">
                <a:latin typeface="TimesNewRomanPSMT"/>
              </a:rPr>
              <a:t>Ising </a:t>
            </a:r>
            <a:r>
              <a:rPr lang="zh-CN" altLang="en-US" sz="1800" b="0" i="0" u="none" strike="noStrike" baseline="0" dirty="0">
                <a:latin typeface="宋体" panose="02010600030101010101" pitchFamily="2" charset="-122"/>
                <a:ea typeface="宋体" panose="02010600030101010101" pitchFamily="2" charset="-122"/>
              </a:rPr>
              <a:t>模型中的耦合系数矩阵 </a:t>
            </a:r>
            <a:r>
              <a:rPr lang="en-US" altLang="zh-CN" sz="1800" b="0" i="0" u="none" strike="noStrike" baseline="0" dirty="0">
                <a:solidFill>
                  <a:srgbClr val="FFFF00"/>
                </a:solidFill>
                <a:latin typeface="TimesNewRomanPSMT"/>
                <a:ea typeface="宋体" panose="02010600030101010101" pitchFamily="2" charset="-122"/>
              </a:rPr>
              <a:t>J </a:t>
            </a:r>
            <a:r>
              <a:rPr lang="zh-CN" altLang="en-US" sz="1800" b="0" i="0" u="none" strike="noStrike" baseline="0" dirty="0">
                <a:latin typeface="宋体" panose="02010600030101010101" pitchFamily="2" charset="-122"/>
                <a:ea typeface="宋体" panose="02010600030101010101" pitchFamily="2" charset="-122"/>
              </a:rPr>
              <a:t>与外场向量 </a:t>
            </a:r>
            <a:r>
              <a:rPr lang="en-US" altLang="zh-CN" sz="1800" b="0" i="0" u="none" strike="noStrike" baseline="0" dirty="0">
                <a:solidFill>
                  <a:srgbClr val="FFFF00"/>
                </a:solidFill>
                <a:latin typeface="TimesNewRomanPSMT"/>
                <a:ea typeface="宋体" panose="02010600030101010101" pitchFamily="2" charset="-122"/>
              </a:rPr>
              <a:t>h</a:t>
            </a:r>
          </a:p>
          <a:p>
            <a:pPr algn="l"/>
            <a:r>
              <a:rPr lang="zh-CN" altLang="en-US" sz="1800" b="0" i="0" u="none" strike="noStrike" baseline="0" dirty="0">
                <a:latin typeface="宋体" panose="02010600030101010101" pitchFamily="2" charset="-122"/>
                <a:ea typeface="宋体" panose="02010600030101010101" pitchFamily="2" charset="-122"/>
              </a:rPr>
              <a:t>用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任意</a:t>
            </a:r>
            <a:r>
              <a:rPr lang="zh-CN" altLang="en-US" sz="1800" b="0" i="0" u="none" strike="noStrike" baseline="0" dirty="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模拟退火</a:t>
            </a:r>
            <a:r>
              <a:rPr lang="zh-CN" altLang="en-US" sz="1800" b="0" i="0" u="none" strike="noStrike" baseline="0" dirty="0">
                <a:latin typeface="宋体" panose="02010600030101010101" pitchFamily="2" charset="-122"/>
                <a:ea typeface="宋体" panose="02010600030101010101" pitchFamily="2" charset="-122"/>
              </a:rPr>
              <a:t>方法求解该 </a:t>
            </a:r>
            <a:r>
              <a:rPr lang="en-US" altLang="zh-CN" dirty="0">
                <a:latin typeface="TimesNewRomanPSMT"/>
              </a:rPr>
              <a:t>Ising </a:t>
            </a:r>
            <a:r>
              <a:rPr lang="zh-CN" altLang="en-US" sz="1800" b="0" i="0" u="none" strike="noStrike" baseline="0" dirty="0">
                <a:latin typeface="宋体" panose="02010600030101010101" pitchFamily="2" charset="-122"/>
                <a:ea typeface="宋体" panose="02010600030101010101" pitchFamily="2" charset="-122"/>
              </a:rPr>
              <a:t>模型</a:t>
            </a:r>
            <a:endParaRPr lang="en-US" altLang="zh-CN" sz="1800" b="0" i="0" u="none" strike="noStrike" baseline="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en-US" altLang="zh-CN" sz="1800" dirty="0">
                <a:latin typeface="TimesNewRomanPSMT"/>
              </a:rPr>
              <a:t>SimCIM</a:t>
            </a:r>
          </a:p>
          <a:p>
            <a:pPr lvl="1"/>
            <a:r>
              <a:rPr lang="en-US" altLang="zh-CN" sz="1800" dirty="0">
                <a:latin typeface="TimesNewRomanPSMT"/>
              </a:rPr>
              <a:t>NMFA</a:t>
            </a:r>
          </a:p>
          <a:p>
            <a:pPr lvl="1"/>
            <a:r>
              <a:rPr lang="en-US" altLang="zh-CN" sz="1800" dirty="0">
                <a:latin typeface="TimesNewRomanPSMT"/>
              </a:rPr>
              <a:t>SB (Simulated </a:t>
            </a:r>
            <a:r>
              <a:rPr lang="fr-FR" altLang="zh-CN" sz="1800" b="0" i="0" u="none" strike="noStrike" baseline="0" dirty="0">
                <a:latin typeface="TimesNewRomanPSMT"/>
              </a:rPr>
              <a:t>Bifurcation</a:t>
            </a:r>
            <a:r>
              <a:rPr lang="en-US" altLang="zh-CN" sz="1800" dirty="0">
                <a:latin typeface="TimesNewRomanPSMT"/>
              </a:rPr>
              <a:t>)</a:t>
            </a:r>
          </a:p>
          <a:p>
            <a:pPr lvl="1"/>
            <a:r>
              <a:rPr lang="en-US" altLang="zh-CN" sz="1800" dirty="0">
                <a:latin typeface="TimesNewRomanPSMT"/>
              </a:rPr>
              <a:t>LDA</a:t>
            </a:r>
          </a:p>
          <a:p>
            <a:pPr lvl="1"/>
            <a:r>
              <a:rPr lang="en-US" altLang="zh-CN" sz="1800" dirty="0">
                <a:latin typeface="TimesNewRomanPSMT"/>
              </a:rPr>
              <a:t>……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66F62AC-25E1-BDFA-20B8-7CA5F934BFD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b="33997"/>
          <a:stretch/>
        </p:blipFill>
        <p:spPr>
          <a:xfrm>
            <a:off x="6449571" y="2142067"/>
            <a:ext cx="5226444" cy="2488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208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AC982C-3331-6A3C-A9B9-ECE0AFADD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cap="none" dirty="0"/>
              <a:t>复现 </a:t>
            </a:r>
            <a:r>
              <a:rPr lang="en-US" altLang="zh-CN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DU-LM-SB</a:t>
            </a:r>
            <a:r>
              <a:rPr lang="en-US" altLang="zh-CN" cap="none" dirty="0"/>
              <a:t> </a:t>
            </a:r>
            <a:r>
              <a:rPr lang="zh-CN" altLang="en-US" cap="none" dirty="0"/>
              <a:t>论文 </a:t>
            </a:r>
            <a:r>
              <a:rPr lang="en-US" altLang="zh-CN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(arXiv:2306.16264)</a:t>
            </a:r>
            <a:endParaRPr lang="zh-CN" altLang="en-US" cap="non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2291392-A911-1E13-3095-185C3E36F9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t">
                <a:normAutofit/>
              </a:bodyPr>
              <a:lstStyle/>
              <a:p>
                <a:pPr algn="l"/>
                <a:r>
                  <a:rPr lang="zh-CN" altLang="en-US" sz="1800" b="0" i="0" u="none" strike="noStrike" baseline="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用</a:t>
                </a:r>
                <a:r>
                  <a:rPr lang="zh-CN" altLang="en-US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模拟分叉</a:t>
                </a:r>
                <a:r>
                  <a:rPr lang="en-US" altLang="zh-CN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(SB)</a:t>
                </a:r>
                <a:r>
                  <a:rPr lang="zh-CN" altLang="en-US" sz="1800" b="0" i="0" u="none" strike="noStrike" baseline="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方法求解该 </a:t>
                </a:r>
                <a:r>
                  <a:rPr lang="en-US" altLang="zh-CN" dirty="0">
                    <a:latin typeface="TimesNewRomanPSMT"/>
                  </a:rPr>
                  <a:t>Ising </a:t>
                </a:r>
                <a:r>
                  <a:rPr lang="zh-CN" altLang="en-US" sz="1800" b="0" i="0" u="none" strike="noStrike" baseline="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模型</a:t>
                </a:r>
                <a:endParaRPr lang="en-US" altLang="zh-CN" sz="1800" b="0" i="0" u="none" strike="noStrike" baseline="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lvl="1"/>
                <a:r>
                  <a:rPr lang="zh-CN" altLang="en-US" b="0" i="0" u="none" strike="noStrike" baseline="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辛几何欧拉方法 </a:t>
                </a:r>
                <a:r>
                  <a:rPr lang="en-US" altLang="zh-CN" b="0" i="0" u="none" strike="noStrike" baseline="0" dirty="0">
                    <a:latin typeface="TimesNewRomanPSMT"/>
                    <a:ea typeface="宋体" panose="02010600030101010101" pitchFamily="2" charset="-122"/>
                  </a:rPr>
                  <a:t>(</a:t>
                </a:r>
                <a:r>
                  <a:rPr lang="fr-FR" altLang="zh-CN" b="0" i="0" u="none" strike="noStrike" baseline="0" dirty="0">
                    <a:latin typeface="TimesNewRomanPSMT"/>
                    <a:ea typeface="宋体" panose="02010600030101010101" pitchFamily="2" charset="-122"/>
                  </a:rPr>
                  <a:t>symplectic Euler method)</a:t>
                </a:r>
              </a:p>
              <a:p>
                <a:pPr lvl="1"/>
                <a:r>
                  <a:rPr lang="zh-CN" altLang="en-US" b="0" i="0" u="none" strike="noStrike" baseline="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迭代求解关于系统哈密顿量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altLang="zh-CN" b="0" i="1" u="none" strike="noStrike" baseline="0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H</m:t>
                        </m:r>
                      </m:e>
                      <m:sub>
                        <m:r>
                          <a:rPr lang="en-US" altLang="zh-CN" b="0" i="1" u="none" strike="noStrike" baseline="0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𝑆𝐵</m:t>
                        </m:r>
                      </m:sub>
                    </m:sSub>
                  </m:oMath>
                </a14:m>
                <a:r>
                  <a:rPr lang="zh-CN" altLang="en-US" b="0" i="0" u="none" strike="noStrike" baseline="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的偏微分方程组</a:t>
                </a:r>
                <a:endParaRPr lang="zh-CN" altLang="en-US" dirty="0">
                  <a:solidFill>
                    <a:srgbClr val="FFFF00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en-US" dirty="0"/>
                  <a:t>在 </a:t>
                </a:r>
                <a:r>
                  <a:rPr lang="en-US" altLang="zh-CN" dirty="0">
                    <a:latin typeface="TimesNewRomanPSMT"/>
                  </a:rPr>
                  <a:t>Ising </a:t>
                </a:r>
                <a:r>
                  <a:rPr lang="zh-CN" altLang="en-US" dirty="0"/>
                  <a:t>模型转换中引入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正则项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en-US" altLang="zh-CN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(LM)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0" dirty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U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0" dirty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λ</m:t>
                        </m:r>
                      </m:sub>
                    </m:sSub>
                    <m:r>
                      <a:rPr lang="en-US" altLang="zh-CN" b="0" i="0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pPr>
                      <m:e>
                        <m:r>
                          <a:rPr lang="en-US" altLang="zh-CN" b="0" i="0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H</m:t>
                        </m:r>
                        <m:sSup>
                          <m:sSup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b="0" i="0" dirty="0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H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CN" b="0" i="0" dirty="0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T</m:t>
                            </m:r>
                          </m:sup>
                        </m:sSup>
                        <m:r>
                          <a:rPr lang="en-US" altLang="zh-CN" b="0" i="0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CN" i="0" dirty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λ</m:t>
                        </m:r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I</m:t>
                        </m:r>
                        <m:r>
                          <a:rPr lang="en-US" altLang="zh-CN" b="0" i="0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)</m:t>
                        </m:r>
                      </m:e>
                      <m:sup>
                        <m:r>
                          <a:rPr lang="en-US" altLang="zh-CN" b="0" i="0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−1</m:t>
                        </m:r>
                      </m:sup>
                    </m:sSup>
                  </m:oMath>
                </a14:m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en-US" dirty="0"/>
                  <a:t>使用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深度展开</a:t>
                </a:r>
                <a:r>
                  <a:rPr lang="en-US" altLang="zh-CN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(DU)</a:t>
                </a:r>
                <a:r>
                  <a:rPr lang="zh-CN" altLang="en-US" dirty="0"/>
                  <a:t>技术来自动化调参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正则项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dirty="0"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dirty="0">
                            <a:latin typeface="Cambria Math" panose="02040503050406030204" pitchFamily="18" charset="0"/>
                          </a:rPr>
                          <m:t>λ</m:t>
                        </m:r>
                      </m:sub>
                    </m:sSub>
                  </m:oMath>
                </a14:m>
                <a:r>
                  <a:rPr lang="zh-CN" altLang="en-US" dirty="0"/>
                  <a:t>中的系数 </a:t>
                </a:r>
                <a:r>
                  <a:rPr lang="en-US" altLang="zh-CN" dirty="0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λ</a:t>
                </a:r>
              </a:p>
              <a:p>
                <a:pPr lvl="1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SB</a:t>
                </a:r>
                <a:r>
                  <a:rPr lang="zh-CN" altLang="en-US" dirty="0"/>
                  <a:t>算法中的步长参数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Δ</m:t>
                        </m:r>
                      </m:e>
                      <m:sub>
                        <m:r>
                          <a:rPr lang="en-US" altLang="zh-CN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dirty="0"/>
                  <a:t>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的系数 </a:t>
                </a:r>
                <a:r>
                  <a:rPr lang="en-US" altLang="zh-CN" dirty="0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η</a:t>
                </a:r>
              </a:p>
              <a:p>
                <a:pPr lvl="1"/>
                <a:r>
                  <a:rPr lang="zh-CN" altLang="en-US" dirty="0">
                    <a:solidFill>
                      <a:schemeClr val="tx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其思想近似于</a:t>
                </a:r>
                <a:r>
                  <a:rPr lang="en-US" altLang="zh-CN" dirty="0">
                    <a:solidFill>
                      <a:schemeClr val="tx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QAOA</a:t>
                </a:r>
                <a:endParaRPr lang="zh-CN" altLang="en-US" dirty="0">
                  <a:solidFill>
                    <a:schemeClr val="tx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2291392-A911-1E13-3095-185C3E36F9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421" t="-11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>
            <a:extLst>
              <a:ext uri="{FF2B5EF4-FFF2-40B4-BE49-F238E27FC236}">
                <a16:creationId xmlns:a16="http://schemas.microsoft.com/office/drawing/2014/main" id="{E7DCE8A5-9B53-6B42-B49D-754FA670600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6735" b="393"/>
          <a:stretch/>
        </p:blipFill>
        <p:spPr>
          <a:xfrm>
            <a:off x="6279755" y="2195474"/>
            <a:ext cx="5226444" cy="1239490"/>
          </a:xfrm>
          <a:prstGeom prst="rect">
            <a:avLst/>
          </a:prstGeom>
        </p:spPr>
      </p:pic>
      <p:grpSp>
        <p:nvGrpSpPr>
          <p:cNvPr id="14" name="组合 13">
            <a:extLst>
              <a:ext uri="{FF2B5EF4-FFF2-40B4-BE49-F238E27FC236}">
                <a16:creationId xmlns:a16="http://schemas.microsoft.com/office/drawing/2014/main" id="{83635935-4F05-FE2E-AFBD-7ECAFFCEDFBB}"/>
              </a:ext>
            </a:extLst>
          </p:cNvPr>
          <p:cNvGrpSpPr/>
          <p:nvPr/>
        </p:nvGrpSpPr>
        <p:grpSpPr>
          <a:xfrm>
            <a:off x="6274412" y="4167626"/>
            <a:ext cx="5382952" cy="2411581"/>
            <a:chOff x="6274412" y="4167626"/>
            <a:chExt cx="5382952" cy="2411581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89BA943D-DC68-E144-D1B0-D92E790E7EF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5941" t="45217" r="49196" b="34459"/>
            <a:stretch/>
          </p:blipFill>
          <p:spPr>
            <a:xfrm>
              <a:off x="6387895" y="4167626"/>
              <a:ext cx="2344783" cy="766356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CD651EDD-D728-9D68-C83E-83AE8C1CF9A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74412" y="5550507"/>
              <a:ext cx="2571750" cy="1028700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20B3EA88-D1B8-7B52-21A0-EFACC331E0B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714264" y="5554861"/>
              <a:ext cx="1943100" cy="323850"/>
            </a:xfrm>
            <a:prstGeom prst="rect">
              <a:avLst/>
            </a:prstGeom>
          </p:spPr>
        </p:pic>
        <p:sp>
          <p:nvSpPr>
            <p:cNvPr id="9" name="箭头: 下 8">
              <a:extLst>
                <a:ext uri="{FF2B5EF4-FFF2-40B4-BE49-F238E27FC236}">
                  <a16:creationId xmlns:a16="http://schemas.microsoft.com/office/drawing/2014/main" id="{F2C57BE6-D76B-93BE-B4B2-29D6B4A46805}"/>
                </a:ext>
              </a:extLst>
            </p:cNvPr>
            <p:cNvSpPr/>
            <p:nvPr/>
          </p:nvSpPr>
          <p:spPr>
            <a:xfrm>
              <a:off x="7397000" y="5042802"/>
              <a:ext cx="326572" cy="393637"/>
            </a:xfrm>
            <a:prstGeom prst="downArrow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箭头: 右 9">
              <a:extLst>
                <a:ext uri="{FF2B5EF4-FFF2-40B4-BE49-F238E27FC236}">
                  <a16:creationId xmlns:a16="http://schemas.microsoft.com/office/drawing/2014/main" id="{3DA87C1D-E8EB-D44B-3FFA-DCD4E1092EEB}"/>
                </a:ext>
              </a:extLst>
            </p:cNvPr>
            <p:cNvSpPr/>
            <p:nvPr/>
          </p:nvSpPr>
          <p:spPr>
            <a:xfrm>
              <a:off x="9017818" y="5609421"/>
              <a:ext cx="524790" cy="269290"/>
            </a:xfrm>
            <a:prstGeom prst="rightArrow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31B8960C-F5E1-76C1-D1CE-97F2E475F22F}"/>
                </a:ext>
              </a:extLst>
            </p:cNvPr>
            <p:cNvSpPr txBox="1"/>
            <p:nvPr/>
          </p:nvSpPr>
          <p:spPr>
            <a:xfrm>
              <a:off x="7595701" y="5064696"/>
              <a:ext cx="1095881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200" dirty="0">
                  <a:solidFill>
                    <a:srgbClr val="FFFF00"/>
                  </a:solidFill>
                </a:rPr>
                <a:t>引入正则项</a:t>
              </a: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4042EE9B-9E1B-5715-C209-3C5E2D365E2E}"/>
                </a:ext>
              </a:extLst>
            </p:cNvPr>
            <p:cNvSpPr txBox="1"/>
            <p:nvPr/>
          </p:nvSpPr>
          <p:spPr>
            <a:xfrm>
              <a:off x="8732272" y="5420900"/>
              <a:ext cx="1095881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200" dirty="0">
                  <a:solidFill>
                    <a:srgbClr val="FFFF00"/>
                  </a:solidFill>
                </a:rPr>
                <a:t>不</a:t>
              </a:r>
              <a:r>
                <a:rPr lang="en-US" altLang="zh-CN" sz="1200" dirty="0">
                  <a:solidFill>
                    <a:srgbClr val="FFFF00"/>
                  </a:solidFill>
                </a:rPr>
                <a:t>work</a:t>
              </a:r>
            </a:p>
            <a:p>
              <a:pPr algn="ctr"/>
              <a:endParaRPr lang="en-US" altLang="zh-CN" sz="1200" dirty="0">
                <a:solidFill>
                  <a:srgbClr val="FFFF00"/>
                </a:solidFill>
              </a:endParaRPr>
            </a:p>
            <a:p>
              <a:pPr algn="ctr"/>
              <a:r>
                <a:rPr lang="zh-CN" altLang="en-US" sz="1200" dirty="0">
                  <a:solidFill>
                    <a:srgbClr val="FFFF00"/>
                  </a:solidFill>
                </a:rPr>
                <a:t>再改改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72970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AC982C-3331-6A3C-A9B9-ECE0AFADD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提出 </a:t>
            </a:r>
            <a:r>
              <a:rPr lang="en-US" altLang="zh-CN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pReg</a:t>
            </a:r>
            <a:r>
              <a:rPr lang="en-US" altLang="zh-CN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-LM-SB</a:t>
            </a:r>
            <a:r>
              <a:rPr lang="en-US" altLang="zh-CN" dirty="0"/>
              <a:t> </a:t>
            </a:r>
            <a:r>
              <a:rPr lang="zh-CN" altLang="en-US" dirty="0"/>
              <a:t>系列方法</a:t>
            </a:r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2291392-A911-1E13-3095-185C3E36F9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t">
                <a:normAutofit/>
              </a:bodyPr>
              <a:lstStyle/>
              <a:p>
                <a:r>
                  <a:rPr lang="zh-CN" altLang="en-US" sz="2000" dirty="0"/>
                  <a:t>基于 </a:t>
                </a:r>
                <a:r>
                  <a:rPr lang="fr-FR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DU-LM-SB</a:t>
                </a:r>
                <a:r>
                  <a:rPr lang="fr-FR" altLang="zh-CN" sz="2000" dirty="0"/>
                  <a:t> </a:t>
                </a:r>
                <a:r>
                  <a:rPr lang="zh-CN" altLang="en-US" sz="2000" dirty="0"/>
                  <a:t>，进一步扩展正则项的可学习程度</a:t>
                </a:r>
                <a:endParaRPr lang="en-US" altLang="zh-CN" sz="20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i="0" dirty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U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i="0" dirty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λ</m:t>
                        </m:r>
                      </m:sub>
                    </m:sSub>
                    <m:r>
                      <a:rPr lang="en-US" altLang="zh-CN" sz="2000" b="0" i="0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sSup>
                      <m:sSup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pPr>
                      <m:e>
                        <m:r>
                          <a:rPr lang="en-US" altLang="zh-CN" sz="2000" b="0" i="0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CN" sz="2000" b="0" i="0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H</m:t>
                        </m:r>
                        <m:sSup>
                          <m:sSupPr>
                            <m:ctrlPr>
                              <a:rPr lang="en-US" altLang="zh-CN" sz="2000" b="0" i="1" dirty="0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000" b="0" i="0" dirty="0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H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CN" sz="2000" b="0" i="0" dirty="0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T</m:t>
                            </m:r>
                          </m:sup>
                        </m:sSup>
                        <m:r>
                          <a:rPr lang="en-US" altLang="zh-CN" sz="2000" b="0" i="0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CN" sz="2000" i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λ</m:t>
                        </m:r>
                        <m:r>
                          <m:rPr>
                            <m:sty m:val="p"/>
                          </m:rPr>
                          <a:rPr lang="en-US" altLang="zh-CN" sz="2000" b="0" i="0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I</m:t>
                        </m:r>
                        <m:r>
                          <a:rPr lang="en-US" altLang="zh-CN" sz="2000" b="0" i="0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)</m:t>
                        </m:r>
                      </m:e>
                      <m:sup>
                        <m:r>
                          <a:rPr lang="en-US" altLang="zh-CN" sz="2000" b="0" i="0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−1</m:t>
                        </m:r>
                      </m:sup>
                    </m:sSup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/</m:t>
                    </m:r>
                    <m:r>
                      <m:rPr>
                        <m:sty m:val="p"/>
                      </m:rPr>
                      <a:rPr lang="en-US" altLang="zh-CN" sz="1800" dirty="0"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endParaRPr lang="en-US" altLang="zh-CN" sz="1800" dirty="0"/>
              </a:p>
              <a:p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pReg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-LM-SB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</a:t>
                </a:r>
                <a:r>
                  <a:rPr lang="en-US" altLang="zh-CN" sz="2000" dirty="0">
                    <a:ea typeface="宋体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i="0" dirty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U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i="0" dirty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λ</m:t>
                        </m:r>
                      </m:sub>
                    </m:sSub>
                    <m:r>
                      <a:rPr lang="en-US" altLang="zh-CN" sz="2000" b="0" i="0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sSup>
                      <m:sSup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pPr>
                      <m:e>
                        <m:r>
                          <a:rPr lang="en-US" altLang="zh-CN" sz="2000" b="0" i="0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CN" sz="2000" b="0" i="0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H</m:t>
                        </m:r>
                        <m:sSup>
                          <m:sSupPr>
                            <m:ctrlPr>
                              <a:rPr lang="en-US" altLang="zh-CN" sz="2000" b="0" i="1" dirty="0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000" b="0" i="0" dirty="0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H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CN" sz="2000" b="0" i="0" dirty="0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T</m:t>
                            </m:r>
                          </m:sup>
                        </m:sSup>
                        <m:r>
                          <a:rPr lang="en-US" altLang="zh-CN" sz="2000" b="0" i="0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CN" sz="200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  <m:sSup>
                          <m:sSupPr>
                            <m:ctrlPr>
                              <a:rPr lang="en-US" altLang="zh-CN" sz="20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0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CN" sz="200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p>
                        <m:r>
                          <a:rPr lang="en-US" altLang="zh-CN" sz="2000" b="0" i="0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)</m:t>
                        </m:r>
                      </m:e>
                      <m:sup>
                        <m:r>
                          <a:rPr lang="en-US" altLang="zh-CN" sz="2000" b="0" i="0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−1</m:t>
                        </m:r>
                      </m:sup>
                    </m:sSup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/</m:t>
                    </m:r>
                    <m:r>
                      <m:rPr>
                        <m:sty m:val="p"/>
                      </m:rPr>
                      <a:rPr lang="en-US" altLang="zh-CN" dirty="0"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ppReg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-LM-SB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</a:t>
                </a:r>
                <a:r>
                  <a:rPr lang="en-US" altLang="zh-CN" sz="2000" dirty="0">
                    <a:ea typeface="宋体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i="0" dirty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U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i="0" dirty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λ</m:t>
                        </m:r>
                      </m:sub>
                    </m:sSub>
                    <m:r>
                      <a:rPr lang="en-US" altLang="zh-CN" sz="2000" b="0" i="0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000" b="0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A</m:t>
                    </m:r>
                  </m:oMath>
                </a14:m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2291392-A911-1E13-3095-185C3E36F9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42" t="-13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7642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AC982C-3331-6A3C-A9B9-ECE0AFADD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运行效率优化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291392-A911-1E13-3095-185C3E36F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algn="l"/>
            <a:r>
              <a:rPr lang="zh-CN" altLang="en-US" sz="1800" b="0" i="0" u="none" strike="noStrike" baseline="0" dirty="0">
                <a:latin typeface="宋体" panose="02010600030101010101" pitchFamily="2" charset="-122"/>
                <a:ea typeface="宋体" panose="02010600030101010101" pitchFamily="2" charset="-122"/>
              </a:rPr>
              <a:t>借助深度展开技术，极大降低</a:t>
            </a:r>
            <a:r>
              <a:rPr lang="fr-FR" altLang="zh-CN" sz="1800" b="0" i="0" u="none" strike="noStrike" baseline="0" dirty="0">
                <a:latin typeface="TimesNewRomanPSMT"/>
                <a:ea typeface="宋体" panose="02010600030101010101" pitchFamily="2" charset="-122"/>
              </a:rPr>
              <a:t>SB</a:t>
            </a:r>
            <a:r>
              <a:rPr lang="zh-CN" altLang="en-US" sz="1800" b="0" i="0" u="none" strike="noStrike" baseline="0" dirty="0">
                <a:latin typeface="宋体" panose="02010600030101010101" pitchFamily="2" charset="-122"/>
                <a:ea typeface="宋体" panose="02010600030101010101" pitchFamily="2" charset="-122"/>
              </a:rPr>
              <a:t>算法所需迭代轮数</a:t>
            </a:r>
            <a:r>
              <a:rPr lang="en-US" altLang="zh-CN" sz="1800" b="0" i="0" u="none" strike="noStrike" baseline="0" dirty="0">
                <a:latin typeface="TimesNewRomanPSMT"/>
                <a:ea typeface="宋体" panose="02010600030101010101" pitchFamily="2" charset="-122"/>
              </a:rPr>
              <a:t>(</a:t>
            </a:r>
            <a:r>
              <a:rPr lang="fr-FR" altLang="zh-CN" sz="1800" b="0" i="0" u="none" strike="noStrike" baseline="0" dirty="0">
                <a:latin typeface="TimesNewRomanPSMT"/>
                <a:ea typeface="宋体" panose="02010600030101010101" pitchFamily="2" charset="-122"/>
              </a:rPr>
              <a:t>n_iter=6)</a:t>
            </a:r>
          </a:p>
          <a:p>
            <a:pPr algn="l"/>
            <a:r>
              <a:rPr lang="zh-CN" altLang="en-US" sz="1800" b="0" i="0" u="none" strike="noStrike" baseline="0" dirty="0">
                <a:latin typeface="宋体" panose="02010600030101010101" pitchFamily="2" charset="-122"/>
                <a:ea typeface="宋体" panose="02010600030101010101" pitchFamily="2" charset="-122"/>
              </a:rPr>
              <a:t>在</a:t>
            </a:r>
            <a:r>
              <a:rPr lang="fr-FR" altLang="zh-CN" sz="1800" b="0" i="0" u="none" strike="noStrike" baseline="0" dirty="0">
                <a:latin typeface="TimesNewRomanPSMT"/>
                <a:ea typeface="宋体" panose="02010600030101010101" pitchFamily="2" charset="-122"/>
              </a:rPr>
              <a:t>SB</a:t>
            </a:r>
            <a:r>
              <a:rPr lang="zh-CN" altLang="en-US" sz="1800" b="0" i="0" u="none" strike="noStrike" baseline="0" dirty="0">
                <a:latin typeface="宋体" panose="02010600030101010101" pitchFamily="2" charset="-122"/>
                <a:ea typeface="宋体" panose="02010600030101010101" pitchFamily="2" charset="-122"/>
              </a:rPr>
              <a:t>算法中使用</a:t>
            </a:r>
            <a:r>
              <a:rPr lang="fr-FR" altLang="zh-CN" sz="1800" b="0" i="0" u="none" strike="noStrike" baseline="0" dirty="0">
                <a:latin typeface="TimesNewRomanPSMT"/>
                <a:ea typeface="宋体" panose="02010600030101010101" pitchFamily="2" charset="-122"/>
              </a:rPr>
              <a:t>batch_size=1</a:t>
            </a:r>
            <a:r>
              <a:rPr lang="zh-CN" altLang="fr-FR" sz="1800" b="0" i="0" u="none" strike="noStrike" baseline="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zh-CN" altLang="en-US" sz="1800" b="0" i="0" u="none" strike="noStrike" baseline="0" dirty="0">
                <a:latin typeface="宋体" panose="02010600030101010101" pitchFamily="2" charset="-122"/>
                <a:ea typeface="宋体" panose="02010600030101010101" pitchFamily="2" charset="-122"/>
              </a:rPr>
              <a:t>即仅使用一组自旋向量</a:t>
            </a:r>
          </a:p>
          <a:p>
            <a:pPr algn="l"/>
            <a:r>
              <a:rPr lang="zh-CN" altLang="en-US" sz="1800" b="0" i="0" u="none" strike="noStrike" baseline="0" dirty="0">
                <a:latin typeface="宋体" panose="02010600030101010101" pitchFamily="2" charset="-122"/>
                <a:ea typeface="宋体" panose="02010600030101010101" pitchFamily="2" charset="-122"/>
              </a:rPr>
              <a:t>使用稠密矩阵表示，而非稀疏矩阵运算库</a:t>
            </a:r>
            <a:r>
              <a:rPr lang="en-US" altLang="zh-CN" sz="1800" b="0" i="0" u="none" strike="noStrike" baseline="0" dirty="0" err="1">
                <a:latin typeface="TimesNewRomanPSMT"/>
                <a:ea typeface="宋体" panose="02010600030101010101" pitchFamily="2" charset="-122"/>
              </a:rPr>
              <a:t>scipy.sparse</a:t>
            </a:r>
            <a:r>
              <a:rPr lang="zh-CN" altLang="en-US" sz="1800" b="0" i="0" u="none" strike="noStrike" baseline="0" dirty="0">
                <a:latin typeface="宋体" panose="02010600030101010101" pitchFamily="2" charset="-122"/>
                <a:ea typeface="宋体" panose="02010600030101010101" pitchFamily="2" charset="-122"/>
              </a:rPr>
              <a:t>，因为信道矩阵</a:t>
            </a:r>
            <a:r>
              <a:rPr lang="en-US" altLang="zh-CN" sz="1800" b="0" i="0" u="none" strike="noStrike" baseline="0" dirty="0">
                <a:latin typeface="TimesNewRomanPSMT"/>
                <a:ea typeface="宋体" panose="02010600030101010101" pitchFamily="2" charset="-122"/>
              </a:rPr>
              <a:t>H</a:t>
            </a:r>
            <a:r>
              <a:rPr lang="zh-CN" altLang="en-US" sz="1800" b="0" i="0" u="none" strike="noStrike" baseline="0" dirty="0">
                <a:latin typeface="宋体" panose="02010600030101010101" pitchFamily="2" charset="-122"/>
                <a:ea typeface="宋体" panose="02010600030101010101" pitchFamily="2" charset="-122"/>
              </a:rPr>
              <a:t>并不稀疏</a:t>
            </a:r>
          </a:p>
          <a:p>
            <a:pPr algn="l"/>
            <a:r>
              <a:rPr lang="zh-CN" altLang="en-US" sz="1800" b="0" i="0" u="none" strike="noStrike" baseline="0" dirty="0">
                <a:latin typeface="宋体" panose="02010600030101010101" pitchFamily="2" charset="-122"/>
                <a:ea typeface="宋体" panose="02010600030101010101" pitchFamily="2" charset="-122"/>
              </a:rPr>
              <a:t>缓存频繁访问的中间结果和辅助数据</a:t>
            </a:r>
          </a:p>
          <a:p>
            <a:r>
              <a:rPr lang="zh-CN" altLang="en-US" sz="1800" b="0" i="0" u="none" strike="noStrike" baseline="0" dirty="0">
                <a:latin typeface="宋体" panose="02010600030101010101" pitchFamily="2" charset="-122"/>
                <a:ea typeface="宋体" panose="02010600030101010101" pitchFamily="2" charset="-122"/>
              </a:rPr>
              <a:t>借助矩阵乘法结合律，精心</a:t>
            </a:r>
            <a:r>
              <a:rPr lang="zh-CN" altLang="en-US" sz="1800" b="0" i="0" u="none" strike="noStrike" baseline="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调整矩阵运算的顺序</a:t>
            </a:r>
            <a:r>
              <a:rPr lang="zh-CN" altLang="en-US" sz="1800" b="0" i="0" u="none" strike="noStrike" baseline="0" dirty="0">
                <a:latin typeface="宋体" panose="02010600030101010101" pitchFamily="2" charset="-122"/>
                <a:ea typeface="宋体" panose="02010600030101010101" pitchFamily="2" charset="-122"/>
              </a:rPr>
              <a:t>以最小化计算量</a:t>
            </a:r>
          </a:p>
          <a:p>
            <a:pPr algn="l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使用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近似运算求矩阵的逆</a:t>
            </a: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CC8E25BE-3828-BCF7-1104-90996DAE78B5}"/>
              </a:ext>
            </a:extLst>
          </p:cNvPr>
          <p:cNvGrpSpPr/>
          <p:nvPr/>
        </p:nvGrpSpPr>
        <p:grpSpPr>
          <a:xfrm>
            <a:off x="600457" y="4861384"/>
            <a:ext cx="11246634" cy="1469538"/>
            <a:chOff x="685801" y="4885768"/>
            <a:chExt cx="11246634" cy="1469538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2227AF7A-9AC2-6116-8AB7-8B27851AD947}"/>
                </a:ext>
              </a:extLst>
            </p:cNvPr>
            <p:cNvGrpSpPr/>
            <p:nvPr/>
          </p:nvGrpSpPr>
          <p:grpSpPr>
            <a:xfrm>
              <a:off x="3422377" y="5099077"/>
              <a:ext cx="1733550" cy="1256229"/>
              <a:chOff x="4536894" y="5176837"/>
              <a:chExt cx="1733550" cy="1256229"/>
            </a:xfrm>
          </p:grpSpPr>
          <p:pic>
            <p:nvPicPr>
              <p:cNvPr id="7" name="图片 6">
                <a:extLst>
                  <a:ext uri="{FF2B5EF4-FFF2-40B4-BE49-F238E27FC236}">
                    <a16:creationId xmlns:a16="http://schemas.microsoft.com/office/drawing/2014/main" id="{0D5B3069-EF6E-4A18-2707-8E5AD14C015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36894" y="5176837"/>
                <a:ext cx="1733550" cy="790575"/>
              </a:xfrm>
              <a:prstGeom prst="rect">
                <a:avLst/>
              </a:prstGeom>
            </p:spPr>
          </p:pic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55C7B2E-3459-B890-CF76-A1FC1DCA8A5C}"/>
                  </a:ext>
                </a:extLst>
              </p:cNvPr>
              <p:cNvSpPr txBox="1"/>
              <p:nvPr/>
            </p:nvSpPr>
            <p:spPr>
              <a:xfrm>
                <a:off x="4734255" y="6063734"/>
                <a:ext cx="13388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800" b="0" i="0" u="none" strike="noStrike" baseline="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诺伊曼级数</a:t>
                </a:r>
                <a:endParaRPr lang="zh-CN" altLang="en-US" dirty="0"/>
              </a:p>
            </p:txBody>
          </p: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6B025D52-6CD8-F90E-C92E-BF86E72CAA52}"/>
                </a:ext>
              </a:extLst>
            </p:cNvPr>
            <p:cNvGrpSpPr/>
            <p:nvPr/>
          </p:nvGrpSpPr>
          <p:grpSpPr>
            <a:xfrm>
              <a:off x="685801" y="5347084"/>
              <a:ext cx="1943100" cy="851656"/>
              <a:chOff x="1374774" y="5382992"/>
              <a:chExt cx="1943100" cy="851656"/>
            </a:xfrm>
          </p:grpSpPr>
          <p:pic>
            <p:nvPicPr>
              <p:cNvPr id="11" name="图片 10">
                <a:extLst>
                  <a:ext uri="{FF2B5EF4-FFF2-40B4-BE49-F238E27FC236}">
                    <a16:creationId xmlns:a16="http://schemas.microsoft.com/office/drawing/2014/main" id="{54F08836-29E8-4DE6-6899-DCBC4CD400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74774" y="5382992"/>
                <a:ext cx="1943100" cy="323850"/>
              </a:xfrm>
              <a:prstGeom prst="rect">
                <a:avLst/>
              </a:prstGeom>
            </p:spPr>
          </p:pic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3ED5D35C-B979-F2DA-E60D-BDD2102EE509}"/>
                  </a:ext>
                </a:extLst>
              </p:cNvPr>
              <p:cNvSpPr txBox="1"/>
              <p:nvPr/>
            </p:nvSpPr>
            <p:spPr>
              <a:xfrm>
                <a:off x="1561494" y="5865316"/>
                <a:ext cx="1569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引入的正则项</a:t>
                </a:r>
              </a:p>
            </p:txBody>
          </p:sp>
        </p:grpSp>
        <p:sp>
          <p:nvSpPr>
            <p:cNvPr id="14" name="箭头: 右 13">
              <a:extLst>
                <a:ext uri="{FF2B5EF4-FFF2-40B4-BE49-F238E27FC236}">
                  <a16:creationId xmlns:a16="http://schemas.microsoft.com/office/drawing/2014/main" id="{6373FD12-C9E5-5BDB-5CA5-F628F49710C4}"/>
                </a:ext>
              </a:extLst>
            </p:cNvPr>
            <p:cNvSpPr/>
            <p:nvPr/>
          </p:nvSpPr>
          <p:spPr>
            <a:xfrm>
              <a:off x="2785609" y="5367026"/>
              <a:ext cx="480060" cy="292716"/>
            </a:xfrm>
            <a:prstGeom prst="rightArrow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箭头: 右 14">
              <a:extLst>
                <a:ext uri="{FF2B5EF4-FFF2-40B4-BE49-F238E27FC236}">
                  <a16:creationId xmlns:a16="http://schemas.microsoft.com/office/drawing/2014/main" id="{5F929936-1AFA-C32F-1F62-F5E8CEF9349A}"/>
                </a:ext>
              </a:extLst>
            </p:cNvPr>
            <p:cNvSpPr/>
            <p:nvPr/>
          </p:nvSpPr>
          <p:spPr>
            <a:xfrm rot="19730398">
              <a:off x="5374467" y="5023402"/>
              <a:ext cx="480060" cy="292716"/>
            </a:xfrm>
            <a:prstGeom prst="rightArrow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箭头: 右 15">
              <a:extLst>
                <a:ext uri="{FF2B5EF4-FFF2-40B4-BE49-F238E27FC236}">
                  <a16:creationId xmlns:a16="http://schemas.microsoft.com/office/drawing/2014/main" id="{7C0D0100-DE4B-EA31-94AA-1DE7142E50BD}"/>
                </a:ext>
              </a:extLst>
            </p:cNvPr>
            <p:cNvSpPr/>
            <p:nvPr/>
          </p:nvSpPr>
          <p:spPr>
            <a:xfrm rot="1564631">
              <a:off x="5406454" y="5626554"/>
              <a:ext cx="480060" cy="292716"/>
            </a:xfrm>
            <a:prstGeom prst="rightArrow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F537A4A8-AE0B-B873-747D-39DD64E5D2CF}"/>
                    </a:ext>
                  </a:extLst>
                </p:cNvPr>
                <p:cNvSpPr txBox="1"/>
                <p:nvPr/>
              </p:nvSpPr>
              <p:spPr>
                <a:xfrm>
                  <a:off x="5833987" y="4885768"/>
                  <a:ext cx="4384918" cy="38844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dirty="0"/>
                    <a:t>华罗庚公式：</a:t>
                  </a:r>
                  <a14:m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9"/>
                            </m:rPr>
                            <a:rPr lang="en-US" altLang="zh-CN" i="0" dirty="0"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i="0" dirty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zh-CN" i="0" dirty="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sup>
                          </m:sSup>
                        </m:e>
                      </m:nary>
                      <m:r>
                        <a:rPr lang="en-US" altLang="zh-CN" b="0" i="0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b="0" i="0" dirty="0" smtClean="0">
                          <a:latin typeface="Cambria Math" panose="02040503050406030204" pitchFamily="18" charset="0"/>
                        </a:rPr>
                        <m:t>A</m:t>
                      </m:r>
                      <m:d>
                        <m:d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b="0" i="0" dirty="0" smtClean="0"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lang="en-US" altLang="zh-CN" b="0" i="0" dirty="0" smtClean="0">
                              <a:latin typeface="Cambria Math" panose="02040503050406030204" pitchFamily="18" charset="0"/>
                            </a:rPr>
                            <m:t>…(</m:t>
                          </m:r>
                          <m:r>
                            <m:rPr>
                              <m:sty m:val="p"/>
                            </m:rPr>
                            <a:rPr lang="en-US" altLang="zh-CN" b="0" i="0" dirty="0" smtClean="0"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lang="en-US" altLang="zh-CN" b="0" i="0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zh-CN" b="0" i="0" dirty="0" smtClean="0"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</m:d>
                      <m:r>
                        <a:rPr lang="en-US" altLang="zh-CN" b="0" i="0" dirty="0" smtClean="0">
                          <a:latin typeface="Cambria Math" panose="02040503050406030204" pitchFamily="18" charset="0"/>
                        </a:rPr>
                        <m:t>…+</m:t>
                      </m:r>
                      <m:r>
                        <m:rPr>
                          <m:sty m:val="p"/>
                        </m:rPr>
                        <a:rPr lang="en-US" altLang="zh-CN" b="0" i="0" dirty="0" smtClean="0"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en-US" altLang="zh-CN" b="0" i="0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F537A4A8-AE0B-B873-747D-39DD64E5D2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33987" y="4885768"/>
                  <a:ext cx="4384918" cy="388440"/>
                </a:xfrm>
                <a:prstGeom prst="rect">
                  <a:avLst/>
                </a:prstGeom>
                <a:blipFill>
                  <a:blip r:embed="rId5"/>
                  <a:stretch>
                    <a:fillRect l="-1113" t="-109375" b="-17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C4F3802E-680D-BF40-3D40-831FE6FF9C89}"/>
                </a:ext>
              </a:extLst>
            </p:cNvPr>
            <p:cNvSpPr txBox="1"/>
            <p:nvPr/>
          </p:nvSpPr>
          <p:spPr>
            <a:xfrm>
              <a:off x="10577591" y="4920318"/>
              <a:ext cx="1339432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rgbClr val="FFFF00"/>
                  </a:solidFill>
                </a:rPr>
                <a:t>(</a:t>
              </a:r>
              <a:r>
                <a:rPr lang="zh-CN" altLang="en-US" sz="1600" dirty="0">
                  <a:solidFill>
                    <a:srgbClr val="FFFF00"/>
                  </a:solidFill>
                </a:rPr>
                <a:t>需要</a:t>
              </a:r>
              <a:r>
                <a:rPr lang="en-US" altLang="zh-CN" sz="1600" dirty="0">
                  <a:solidFill>
                    <a:srgbClr val="FFFF00"/>
                  </a:solidFill>
                </a:rPr>
                <a:t>k=24</a:t>
              </a:r>
              <a:r>
                <a:rPr lang="zh-CN" altLang="en-US" sz="1600" dirty="0">
                  <a:solidFill>
                    <a:srgbClr val="FFFF00"/>
                  </a:solidFill>
                </a:rPr>
                <a:t>项</a:t>
              </a:r>
              <a:r>
                <a:rPr lang="en-US" altLang="zh-CN" sz="1600" dirty="0">
                  <a:solidFill>
                    <a:srgbClr val="FFFF00"/>
                  </a:solidFill>
                </a:rPr>
                <a:t>)</a:t>
              </a:r>
              <a:endParaRPr lang="zh-CN" altLang="en-US" sz="1600" dirty="0">
                <a:solidFill>
                  <a:srgbClr val="FFFF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6C83C214-EEF3-2291-DF0E-8A09AF21C936}"/>
                    </a:ext>
                  </a:extLst>
                </p:cNvPr>
                <p:cNvSpPr txBox="1"/>
                <p:nvPr/>
              </p:nvSpPr>
              <p:spPr>
                <a:xfrm>
                  <a:off x="5895627" y="5631530"/>
                  <a:ext cx="4697376" cy="39978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dirty="0"/>
                    <a:t>递归</a:t>
                  </a:r>
                  <a:r>
                    <a:rPr lang="zh-CN" altLang="en-US" dirty="0">
                      <a:solidFill>
                        <a:srgbClr val="FF0000"/>
                      </a:solidFill>
                    </a:rPr>
                    <a:t>近似</a:t>
                  </a:r>
                  <a:r>
                    <a:rPr lang="zh-CN" altLang="en-US" dirty="0"/>
                    <a:t>：</a:t>
                  </a:r>
                  <a14:m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CN" i="0" dirty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m:rPr>
                          <m:sty m:val="p"/>
                        </m:rPr>
                        <a:rPr lang="en-US" altLang="zh-CN" b="0" i="0" dirty="0" smtClean="0">
                          <a:latin typeface="Cambria Math" panose="02040503050406030204" pitchFamily="18" charset="0"/>
                        </a:rPr>
                        <m:t>A</m:t>
                      </m:r>
                      <m:d>
                        <m:d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b="0" i="0" dirty="0" smtClean="0"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lang="en-US" altLang="zh-CN" b="0" i="0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zh-CN" b="0" i="0" dirty="0" smtClean="0"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</m:d>
                      <m:r>
                        <a:rPr lang="zh-CN" altLang="en-US" i="1" dirty="0">
                          <a:latin typeface="Cambria Math" panose="02040503050406030204" pitchFamily="18" charset="0"/>
                        </a:rPr>
                        <m:t>，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9"/>
                            </m:rPr>
                            <a:rPr lang="en-US" altLang="zh-CN" dirty="0"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dirty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zh-CN" dirty="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sup>
                          </m:sSup>
                        </m:e>
                      </m:nary>
                      <m:r>
                        <a:rPr lang="en-US" altLang="zh-CN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p>
                        <m:sSup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CN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6C83C214-EEF3-2291-DF0E-8A09AF21C9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95627" y="5631530"/>
                  <a:ext cx="4697376" cy="399789"/>
                </a:xfrm>
                <a:prstGeom prst="rect">
                  <a:avLst/>
                </a:prstGeom>
                <a:blipFill>
                  <a:blip r:embed="rId6"/>
                  <a:stretch>
                    <a:fillRect l="-1038" t="-107692" b="-17076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769971CB-FDF1-DACF-2CF7-E8E0374117E4}"/>
                </a:ext>
              </a:extLst>
            </p:cNvPr>
            <p:cNvSpPr txBox="1"/>
            <p:nvPr/>
          </p:nvSpPr>
          <p:spPr>
            <a:xfrm>
              <a:off x="10593003" y="5670934"/>
              <a:ext cx="1339432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rgbClr val="FFFF00"/>
                  </a:solidFill>
                </a:rPr>
                <a:t>(</a:t>
              </a:r>
              <a:r>
                <a:rPr lang="zh-CN" altLang="en-US" sz="1600" dirty="0">
                  <a:solidFill>
                    <a:srgbClr val="FFFF00"/>
                  </a:solidFill>
                </a:rPr>
                <a:t>需要</a:t>
              </a:r>
              <a:r>
                <a:rPr lang="en-US" altLang="zh-CN" sz="1600" dirty="0">
                  <a:solidFill>
                    <a:srgbClr val="FFFF00"/>
                  </a:solidFill>
                </a:rPr>
                <a:t>m=5</a:t>
              </a:r>
              <a:r>
                <a:rPr lang="zh-CN" altLang="en-US" sz="1600" dirty="0">
                  <a:solidFill>
                    <a:srgbClr val="FFFF00"/>
                  </a:solidFill>
                </a:rPr>
                <a:t>项</a:t>
              </a:r>
              <a:r>
                <a:rPr lang="en-US" altLang="zh-CN" sz="1600" dirty="0">
                  <a:solidFill>
                    <a:srgbClr val="FFFF00"/>
                  </a:solidFill>
                </a:rPr>
                <a:t>)</a:t>
              </a:r>
              <a:endParaRPr lang="zh-CN" altLang="en-US" sz="1600" dirty="0">
                <a:solidFill>
                  <a:srgbClr val="FFFF00"/>
                </a:solidFill>
              </a:endParaRPr>
            </a:p>
          </p:txBody>
        </p:sp>
      </p:grpSp>
      <p:sp>
        <p:nvSpPr>
          <p:cNvPr id="24" name="文本框 23">
            <a:extLst>
              <a:ext uri="{FF2B5EF4-FFF2-40B4-BE49-F238E27FC236}">
                <a16:creationId xmlns:a16="http://schemas.microsoft.com/office/drawing/2014/main" id="{25B8E839-F80B-EA59-B545-3B7E471FE443}"/>
              </a:ext>
            </a:extLst>
          </p:cNvPr>
          <p:cNvSpPr txBox="1"/>
          <p:nvPr/>
        </p:nvSpPr>
        <p:spPr>
          <a:xfrm>
            <a:off x="5864059" y="5207626"/>
            <a:ext cx="12898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/>
              <a:t>二分快速幂</a:t>
            </a:r>
            <a:r>
              <a:rPr lang="en-US" altLang="zh-CN" sz="1200" dirty="0"/>
              <a:t>……</a:t>
            </a:r>
            <a:r>
              <a:rPr lang="zh-CN" altLang="en-US" sz="1200" dirty="0"/>
              <a:t> ？</a:t>
            </a:r>
          </a:p>
        </p:txBody>
      </p:sp>
    </p:spTree>
    <p:extLst>
      <p:ext uri="{BB962C8B-B14F-4D97-AF65-F5344CB8AC3E}">
        <p14:creationId xmlns:p14="http://schemas.microsoft.com/office/powerpoint/2010/main" val="1715838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FC9047-D22A-051C-BE41-D14D8F2F5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cap="none" dirty="0"/>
              <a:t>实验结果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D6D74ED8-24A6-EEE4-9AC9-9D50C91A231F}"/>
              </a:ext>
            </a:extLst>
          </p:cNvPr>
          <p:cNvGrpSpPr/>
          <p:nvPr/>
        </p:nvGrpSpPr>
        <p:grpSpPr>
          <a:xfrm>
            <a:off x="5762776" y="907866"/>
            <a:ext cx="6081748" cy="5415371"/>
            <a:chOff x="5762776" y="907866"/>
            <a:chExt cx="6081748" cy="5415371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FA755DE7-8541-1132-2169-EC42CABD98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62776" y="907866"/>
              <a:ext cx="6081748" cy="5415371"/>
            </a:xfrm>
            <a:prstGeom prst="rect">
              <a:avLst/>
            </a:prstGeom>
          </p:spPr>
        </p:pic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4A7521AF-47DA-F7F1-0B75-8069A1EA1365}"/>
                </a:ext>
              </a:extLst>
            </p:cNvPr>
            <p:cNvSpPr/>
            <p:nvPr/>
          </p:nvSpPr>
          <p:spPr>
            <a:xfrm>
              <a:off x="9366068" y="2782388"/>
              <a:ext cx="620486" cy="241663"/>
            </a:xfrm>
            <a:prstGeom prst="rect">
              <a:avLst/>
            </a:prstGeom>
            <a:noFill/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043D546-8A35-1C46-86C7-E912602C77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47476" y="2153904"/>
            <a:ext cx="4975638" cy="3522436"/>
          </a:xfr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475447B8-1924-3D96-9E91-F0ABA8B8692B}"/>
              </a:ext>
            </a:extLst>
          </p:cNvPr>
          <p:cNvSpPr/>
          <p:nvPr/>
        </p:nvSpPr>
        <p:spPr>
          <a:xfrm>
            <a:off x="3124198" y="5216979"/>
            <a:ext cx="1787435" cy="452830"/>
          </a:xfrm>
          <a:prstGeom prst="rect">
            <a:avLst/>
          </a:prstGeom>
          <a:noFill/>
          <a:ln w="190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1451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FC9047-D22A-051C-BE41-D14D8F2F5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cap="none" dirty="0"/>
              <a:t>总结：我们的工作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A680B99-2A8A-53F1-F61F-05CF7AA3B9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t"/>
              <a:lstStyle/>
              <a:p>
                <a:r>
                  <a:rPr lang="zh-CN" altLang="en-US" dirty="0"/>
                  <a:t>复现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DU-LM-SB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论文</a:t>
                </a:r>
                <a:endParaRPr lang="en-US" altLang="zh-CN" dirty="0"/>
              </a:p>
              <a:p>
                <a:pPr lvl="1"/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难点：将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SB 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算法和 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ber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损失改造为可微函数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dirty="0"/>
                  <a:t>提出 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pReg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-LM-SB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系列方法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思想：扩展正则项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</m:sub>
                    </m:sSub>
                  </m:oMath>
                </a14:m>
                <a:r>
                  <a:rPr lang="zh-CN" altLang="en-US" dirty="0"/>
                  <a:t> 的可学习程度</a:t>
                </a:r>
                <a:endParaRPr lang="en-US" altLang="zh-CN" dirty="0"/>
              </a:p>
              <a:p>
                <a:r>
                  <a:rPr lang="zh-CN" altLang="en-US" dirty="0"/>
                  <a:t>运行效率优化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矩阵运算重排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近似矩阵逆</a:t>
                </a:r>
                <a:endParaRPr lang="en-US" altLang="zh-CN" dirty="0"/>
              </a:p>
              <a:p>
                <a:pPr lvl="1"/>
                <a:endParaRPr lang="en-US" altLang="zh-CN" dirty="0"/>
              </a:p>
              <a:p>
                <a:r>
                  <a:rPr lang="zh-CN" altLang="en-US" dirty="0"/>
                  <a:t>⭐结果</a:t>
                </a:r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</a:t>
                </a: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105.2462 / 137.3652 </a:t>
                </a:r>
                <a:r>
                  <a:rPr lang="zh-CN" altLang="en-US" dirty="0"/>
                  <a:t>分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A680B99-2A8A-53F1-F61F-05CF7AA3B9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21" t="-13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08440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体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{C5D774E2-DFFA-4A33-AD24-FE22A2D5E1F7}tf03457452</Template>
  <TotalTime>311</TotalTime>
  <Words>506</Words>
  <Application>Microsoft Office PowerPoint</Application>
  <PresentationFormat>宽屏</PresentationFormat>
  <Paragraphs>74</Paragraphs>
  <Slides>10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TimesNewRomanPSMT</vt:lpstr>
      <vt:lpstr>等线</vt:lpstr>
      <vt:lpstr>宋体</vt:lpstr>
      <vt:lpstr>Arial</vt:lpstr>
      <vt:lpstr>Calibri</vt:lpstr>
      <vt:lpstr>Calibri Light</vt:lpstr>
      <vt:lpstr>Cambria Math</vt:lpstr>
      <vt:lpstr>Times New Roman</vt:lpstr>
      <vt:lpstr>天体</vt:lpstr>
      <vt:lpstr>基于深度展开模拟分叉算法 求解多收发信号检测问题</vt:lpstr>
      <vt:lpstr>问题描述</vt:lpstr>
      <vt:lpstr>问题示例</vt:lpstr>
      <vt:lpstr>QAIA一般解决流程 (arXiv:2105.10535)</vt:lpstr>
      <vt:lpstr>复现 DU-LM-SB 论文 (arXiv:2306.16264)</vt:lpstr>
      <vt:lpstr>提出 pReg-LM-SB 系列方法</vt:lpstr>
      <vt:lpstr>运行效率优化</vt:lpstr>
      <vt:lpstr>实验结果</vt:lpstr>
      <vt:lpstr>总结：我们的工作</vt:lpstr>
      <vt:lpstr>谢谢观看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kahsolt</dc:creator>
  <cp:lastModifiedBy>kahsolt</cp:lastModifiedBy>
  <cp:revision>146</cp:revision>
  <dcterms:created xsi:type="dcterms:W3CDTF">2024-08-12T05:10:39Z</dcterms:created>
  <dcterms:modified xsi:type="dcterms:W3CDTF">2024-08-15T07:42:11Z</dcterms:modified>
</cp:coreProperties>
</file>