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6" r:id="rId4"/>
    <p:sldId id="257" r:id="rId5"/>
    <p:sldId id="263" r:id="rId6"/>
    <p:sldId id="262" r:id="rId7"/>
    <p:sldId id="264" r:id="rId8"/>
    <p:sldId id="265" r:id="rId9"/>
    <p:sldId id="261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1297" autoAdjust="0"/>
  </p:normalViewPr>
  <p:slideViewPr>
    <p:cSldViewPr snapToGrid="0">
      <p:cViewPr varScale="1">
        <p:scale>
          <a:sx n="113" d="100"/>
          <a:sy n="113" d="100"/>
        </p:scale>
        <p:origin x="7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431F7-1A0A-4272-B4E0-DCBD97D2FA65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13204-34B5-44B3-A2CA-51A7FA5A3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664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13204-34B5-44B3-A2CA-51A7FA5A34E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6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13204-34B5-44B3-A2CA-51A7FA5A34E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1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四个部分：哈密顿量、线路拟设、优化、误差缓解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13204-34B5-44B3-A2CA-51A7FA5A34E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94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13204-34B5-44B3-A2CA-51A7FA5A34E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98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13204-34B5-44B3-A2CA-51A7FA5A34E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70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13204-34B5-44B3-A2CA-51A7FA5A34E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794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28</a:t>
            </a:r>
            <a:r>
              <a:rPr lang="zh-CN" altLang="en-US" dirty="0"/>
              <a:t>次实验平均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13204-34B5-44B3-A2CA-51A7FA5A34E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03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1E757-9242-82B2-BC94-F9D317535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5897" y="1964267"/>
            <a:ext cx="8064228" cy="2421464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模拟含噪环境下的变分量子算法</a:t>
            </a:r>
            <a:br>
              <a:rPr lang="en-US" altLang="zh-CN" sz="4400" dirty="0"/>
            </a:br>
            <a:r>
              <a:rPr lang="zh-CN" altLang="en-US" sz="4400" dirty="0"/>
              <a:t>求解</a:t>
            </a:r>
            <a:r>
              <a:rPr lang="en-US" altLang="zh-CN" sz="4400" dirty="0"/>
              <a:t>H4</a:t>
            </a:r>
            <a:r>
              <a:rPr lang="zh-CN" altLang="en-US" sz="4400" dirty="0"/>
              <a:t>分子基态能量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A5DB50-B78D-6660-77A3-ED8D31588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cap="none" dirty="0"/>
          </a:p>
          <a:p>
            <a:r>
              <a:rPr lang="zh-CN" altLang="en-US" cap="none" dirty="0"/>
              <a:t>队名</a:t>
            </a:r>
            <a:r>
              <a:rPr lang="en-US" altLang="zh-CN" cap="none" dirty="0"/>
              <a:t>: </a:t>
            </a:r>
            <a:r>
              <a:rPr lang="en-US" altLang="zh-CN" cap="none" dirty="0" err="1"/>
              <a:t>Quiscus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477226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0B9CDDAC-56A5-F6C8-C87A-FFE4D38A7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85113"/>
            <a:ext cx="10131427" cy="2037805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谢谢观看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C6DC3A4-BBB5-FF71-6D52-20A79EE05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3879673"/>
            <a:ext cx="10131428" cy="1255192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/>
              <a:t>模拟含噪环境下的变分量子算法求解</a:t>
            </a:r>
            <a:r>
              <a:rPr lang="en-US" altLang="zh-CN" sz="2000" dirty="0"/>
              <a:t>H4</a:t>
            </a:r>
            <a:r>
              <a:rPr lang="zh-CN" altLang="en-US" sz="2000" dirty="0"/>
              <a:t>分子基态能量</a:t>
            </a:r>
            <a:endParaRPr lang="en-US" altLang="zh-CN" cap="none" dirty="0"/>
          </a:p>
          <a:p>
            <a:pPr algn="ctr"/>
            <a:r>
              <a:rPr lang="zh-CN" altLang="en-US" cap="none" dirty="0"/>
              <a:t>队名</a:t>
            </a:r>
            <a:r>
              <a:rPr lang="en-US" altLang="zh-CN" cap="none" dirty="0"/>
              <a:t>: </a:t>
            </a:r>
            <a:r>
              <a:rPr lang="en-US" altLang="zh-CN" cap="none" dirty="0" err="1"/>
              <a:t>Quiscus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9082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C9047-D22A-051C-BE41-D14D8F2F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80B99-2A8A-53F1-F61F-05CF7AA3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>
                <a:latin typeface="Cambria Math" panose="02040503050406030204" pitchFamily="18" charset="0"/>
              </a:rPr>
              <a:t>模拟</a:t>
            </a:r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</a:rPr>
              <a:t>含噪</a:t>
            </a:r>
            <a:r>
              <a:rPr lang="zh-CN" altLang="en-US" dirty="0">
                <a:latin typeface="Cambria Math" panose="02040503050406030204" pitchFamily="18" charset="0"/>
              </a:rPr>
              <a:t>量子真机的</a:t>
            </a:r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</a:rPr>
              <a:t>采样</a:t>
            </a:r>
            <a:r>
              <a:rPr lang="zh-CN" altLang="en-US" dirty="0">
                <a:latin typeface="Cambria Math" panose="02040503050406030204" pitchFamily="18" charset="0"/>
              </a:rPr>
              <a:t>工作方式，运行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</a:rPr>
              <a:t>VQE</a:t>
            </a:r>
            <a:r>
              <a:rPr lang="zh-CN" altLang="en-US" dirty="0">
                <a:latin typeface="Cambria Math" panose="02040503050406030204" pitchFamily="18" charset="0"/>
              </a:rPr>
              <a:t>算法求解</a:t>
            </a:r>
            <a:r>
              <a:rPr lang="en-US" altLang="zh-CN" dirty="0">
                <a:latin typeface="Cambria Math" panose="02040503050406030204" pitchFamily="18" charset="0"/>
              </a:rPr>
              <a:t>H4</a:t>
            </a:r>
            <a:r>
              <a:rPr lang="zh-CN" altLang="en-US" dirty="0">
                <a:latin typeface="Cambria Math" panose="02040503050406030204" pitchFamily="18" charset="0"/>
              </a:rPr>
              <a:t>分子基态能量</a:t>
            </a:r>
            <a:endParaRPr lang="en-US" altLang="zh-CN" dirty="0">
              <a:latin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0DAC0E-6B0C-CD1B-3AED-D6AE56458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478" y="2875461"/>
            <a:ext cx="4204069" cy="31530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ABAC1F5-47C9-3CEB-E456-0E6D6268F0A4}"/>
              </a:ext>
            </a:extLst>
          </p:cNvPr>
          <p:cNvSpPr txBox="1"/>
          <p:nvPr/>
        </p:nvSpPr>
        <p:spPr>
          <a:xfrm>
            <a:off x="4202747" y="6079123"/>
            <a:ext cx="30975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/>
              <a:t>不同键长的</a:t>
            </a:r>
            <a:r>
              <a:rPr lang="en-US" altLang="zh-CN" sz="1600" dirty="0">
                <a:latin typeface="Cambria Math" panose="02040503050406030204" pitchFamily="18" charset="0"/>
              </a:rPr>
              <a:t>H4</a:t>
            </a:r>
            <a:r>
              <a:rPr lang="zh-CN" altLang="en-US" sz="1600" dirty="0">
                <a:latin typeface="Cambria Math" panose="02040503050406030204" pitchFamily="18" charset="0"/>
              </a:rPr>
              <a:t>分子基态能量真值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1716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C9047-D22A-051C-BE41-D14D8F2F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解决方案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680B99-2A8A-53F1-F61F-05CF7AA3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pPr algn="l"/>
                <a:r>
                  <a:rPr lang="en-US" altLang="zh-CN" sz="1800" b="0" i="0" u="none" strike="noStrike" baseline="0" dirty="0">
                    <a:latin typeface="TimesNewRomanPSMT"/>
                  </a:rPr>
                  <a:t>H</a:t>
                </a:r>
                <a:r>
                  <a:rPr lang="en-US" altLang="zh-CN" sz="1800" b="0" i="0" u="none" strike="noStrike" baseline="0" dirty="0">
                    <a:latin typeface="CMR8"/>
                  </a:rPr>
                  <a:t>4</a:t>
                </a:r>
                <a:r>
                  <a:rPr lang="zh-CN" altLang="en-US" sz="1800" b="0" i="0" u="none" strike="noStrike" baseline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分子的几何构型 </a:t>
                </a:r>
                <a14:m>
                  <m:oMath xmlns:m="http://schemas.openxmlformats.org/officeDocument/2006/math">
                    <m:r>
                      <a:rPr lang="zh-CN" altLang="en-US" sz="1800" b="0" i="1" u="none" strike="noStrike" baseline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⇒</m:t>
                    </m:r>
                  </m:oMath>
                </a14:m>
                <a:r>
                  <a:rPr lang="en-US" altLang="zh-CN" sz="1800" b="0" i="0" u="none" strike="noStrike" baseline="0" dirty="0">
                    <a:latin typeface="TimesNewRomanPSMT"/>
                    <a:ea typeface="宋体" panose="02010600030101010101" pitchFamily="2" charset="-122"/>
                  </a:rPr>
                  <a:t> Pauli-</a:t>
                </a:r>
                <a:r>
                  <a:rPr lang="zh-CN" altLang="en-US" sz="1800" b="0" i="0" u="none" strike="noStrike" baseline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哈密顿量矩阵</a:t>
                </a:r>
                <a:endParaRPr lang="en-US" altLang="zh-CN" sz="1800" b="0" i="0" u="none" strike="noStrike" baseline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b="0" i="0" u="none" strike="noStrike" baseline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玻恩</a:t>
                </a:r>
                <a:r>
                  <a:rPr lang="en-US" altLang="zh-CN" b="0" i="0" u="none" strike="noStrike" baseline="0" dirty="0">
                    <a:latin typeface="TimesNewRomanPSMT"/>
                    <a:ea typeface="宋体" panose="02010600030101010101" pitchFamily="2" charset="-122"/>
                  </a:rPr>
                  <a:t>-</a:t>
                </a:r>
                <a:r>
                  <a:rPr lang="zh-CN" altLang="en-US" b="0" i="0" u="none" strike="noStrike" baseline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奧本海默近似、二次量子化、</a:t>
                </a:r>
                <a:r>
                  <a:rPr lang="fr-FR" altLang="zh-CN" b="0" i="0" u="none" strike="noStrike" baseline="0" dirty="0">
                    <a:latin typeface="TimesNewRomanPSMT"/>
                    <a:ea typeface="宋体" panose="02010600030101010101" pitchFamily="2" charset="-122"/>
                  </a:rPr>
                  <a:t>Hartree-Fock </a:t>
                </a:r>
                <a:r>
                  <a:rPr lang="zh-CN" altLang="en-US" b="0" i="0" u="none" strike="noStrike" baseline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方法、</a:t>
                </a:r>
                <a:r>
                  <a:rPr lang="fr-FR" altLang="zh-CN" b="0" i="0" u="none" strike="noStrike" baseline="0" dirty="0">
                    <a:latin typeface="TimesNewRomanPSMT"/>
                    <a:ea typeface="宋体" panose="02010600030101010101" pitchFamily="2" charset="-122"/>
                  </a:rPr>
                  <a:t>Jordan-Wigner </a:t>
                </a:r>
                <a:r>
                  <a:rPr lang="zh-CN" altLang="en-US" b="0" i="0" u="none" strike="noStrike" baseline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变换</a:t>
                </a:r>
                <a:endParaRPr lang="en-US" altLang="zh-CN" b="0" i="0" u="none" strike="noStrike" baseline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fr-FR" altLang="zh-CN" sz="1800" b="0" i="0" u="none" strike="noStrike" baseline="0" dirty="0">
                    <a:latin typeface="TimesNewRomanPSMT"/>
                  </a:rPr>
                  <a:t>Rayleigh</a:t>
                </a:r>
                <a:r>
                  <a:rPr lang="fr-FR" altLang="zh-CN" sz="1800" b="0" i="0" u="none" strike="noStrike" baseline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lang="fr-FR" altLang="zh-CN" sz="1800" b="0" i="0" u="none" strike="noStrike" baseline="0" dirty="0">
                    <a:latin typeface="TimesNewRomanPSMT"/>
                    <a:ea typeface="宋体" panose="02010600030101010101" pitchFamily="2" charset="-122"/>
                  </a:rPr>
                  <a:t>Ritz </a:t>
                </a:r>
                <a:r>
                  <a:rPr lang="zh-CN" altLang="en-US" sz="1800" b="0" i="0" u="none" strike="noStrike" baseline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不等式</a:t>
                </a:r>
                <a:endParaRPr lang="en-US" altLang="zh-CN" sz="1800" b="0" i="0" u="none" strike="noStrike" baseline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b="0" i="0" u="none" strike="noStrike" baseline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latin typeface="TimesNewRomanPSMT"/>
                  </a:rPr>
                  <a:t>VQE</a:t>
                </a:r>
                <a:r>
                  <a:rPr lang="zh-CN" altLang="en-US" dirty="0">
                    <a:latin typeface="TimesNewRomanPSMT"/>
                  </a:rPr>
                  <a:t>：选定含参线路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NewRomanPSMT"/>
                  </a:rPr>
                  <a:t>，最小化其线路拟设态在目标哈密顿量 </a:t>
                </a:r>
                <a:r>
                  <a:rPr lang="en-US" altLang="zh-CN" dirty="0">
                    <a:latin typeface="TimesNewRomanPSMT"/>
                  </a:rPr>
                  <a:t>H </a:t>
                </a:r>
                <a:r>
                  <a:rPr lang="zh-CN" altLang="en-US" dirty="0">
                    <a:latin typeface="TimesNewRomanPSMT"/>
                  </a:rPr>
                  <a:t>上的期望，此时</a:t>
                </a:r>
                <a:endParaRPr lang="en-US" altLang="zh-CN" dirty="0">
                  <a:latin typeface="TimesNewRomanPSMT"/>
                </a:endParaRPr>
              </a:p>
              <a:p>
                <a:pPr lvl="1"/>
                <a:r>
                  <a:rPr lang="zh-CN" altLang="en-US" dirty="0">
                    <a:latin typeface="TimesNewRomanPSMT"/>
                  </a:rPr>
                  <a:t>期望值即基态能量</a:t>
                </a:r>
                <a:endParaRPr lang="en-US" altLang="zh-CN" dirty="0">
                  <a:latin typeface="TimesNewRomanPSMT"/>
                </a:endParaRPr>
              </a:p>
              <a:p>
                <a:pPr lvl="1"/>
                <a:r>
                  <a:rPr lang="zh-CN" altLang="en-US" dirty="0">
                    <a:latin typeface="TimesNewRomanPSMT"/>
                  </a:rPr>
                  <a:t>拟设态即基态表示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680B99-2A8A-53F1-F61F-05CF7AA3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21" t="-1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96B0022-6248-D3E9-998D-52E35D46A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228" y="3429000"/>
            <a:ext cx="3095898" cy="81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3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C9047-D22A-051C-BE41-D14D8F2F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哈密顿量近似简化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80B99-2A8A-53F1-F61F-05CF7AA3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合并近似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/>
              <a:t>哈密顿量中存在大量相似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Pauli</a:t>
            </a:r>
            <a:r>
              <a:rPr lang="zh-CN" altLang="en-US" dirty="0"/>
              <a:t>串</a:t>
            </a:r>
            <a:endParaRPr lang="en-US" altLang="zh-CN" dirty="0"/>
          </a:p>
          <a:p>
            <a:pPr lvl="1"/>
            <a:r>
              <a:rPr lang="zh-CN" altLang="en-US" dirty="0"/>
              <a:t>系数相同、期望相同，仅字母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对偶</a:t>
            </a:r>
            <a:endParaRPr lang="en-US" altLang="zh-CN" dirty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替换近似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更激进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dirty="0"/>
              <a:t>所有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全部</a:t>
            </a:r>
            <a:r>
              <a:rPr lang="zh-CN" altLang="en-US" dirty="0"/>
              <a:t>替换为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zh-CN" altLang="en-US" dirty="0"/>
              <a:t>舍去系数小项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1e-2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NewRomanPSMT"/>
              </a:rPr>
              <a:t> </a:t>
            </a:r>
            <a:r>
              <a:rPr lang="en-US" altLang="zh-CN" sz="1800" b="0" i="0" u="none" strike="noStrike" baseline="0" dirty="0">
                <a:latin typeface="TimesNewRomanPSMT"/>
              </a:rPr>
              <a:t>Pauli 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串数量：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184</a:t>
            </a:r>
            <a:r>
              <a:rPr lang="zh-CN" altLang="en-US" sz="1800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102/6</a:t>
            </a:r>
            <a:r>
              <a:rPr lang="en-US" altLang="zh-CN" sz="1800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(44.57/</a:t>
            </a:r>
            <a:r>
              <a:rPr lang="en-US" altLang="zh-CN" sz="1800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64.13%</a:t>
            </a:r>
            <a:r>
              <a:rPr lang="zh-CN" altLang="en-US" sz="1800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↓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214158-529E-2697-B34E-E93CDFA44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268" y="3527213"/>
            <a:ext cx="6441931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3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C9047-D22A-051C-BE41-D14D8F2F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拟设选择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80B99-2A8A-53F1-F61F-05CF7AA3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基本结构：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HAE(RY, depth=3)</a:t>
            </a:r>
          </a:p>
          <a:p>
            <a:r>
              <a:rPr lang="zh-CN" altLang="en-US" dirty="0"/>
              <a:t>迭代优化</a:t>
            </a:r>
            <a:r>
              <a:rPr lang="en-US" altLang="zh-CN" dirty="0"/>
              <a:t>-</a:t>
            </a:r>
            <a:r>
              <a:rPr lang="zh-CN" altLang="en-US" dirty="0"/>
              <a:t>剪枝，减少门的数量</a:t>
            </a:r>
            <a:endParaRPr lang="en-US" altLang="zh-CN" dirty="0"/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-2.13818 (err: 1.30%)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863DB0-2759-2B07-B108-E24A307D7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36" y="3429000"/>
            <a:ext cx="7187956" cy="258100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65BF8809-0DD4-80F1-1B59-4A2A54078ED9}"/>
              </a:ext>
            </a:extLst>
          </p:cNvPr>
          <p:cNvGrpSpPr/>
          <p:nvPr/>
        </p:nvGrpSpPr>
        <p:grpSpPr>
          <a:xfrm>
            <a:off x="8214359" y="1462732"/>
            <a:ext cx="3520441" cy="5002908"/>
            <a:chOff x="8214359" y="1462732"/>
            <a:chExt cx="3520441" cy="500290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EBD2D4D-D1CC-D3E5-D6B7-C4839CD527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5951"/>
            <a:stretch/>
          </p:blipFill>
          <p:spPr>
            <a:xfrm>
              <a:off x="8214359" y="1462732"/>
              <a:ext cx="3520441" cy="4618931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E6F295F-4943-661F-B4BF-27841615F4F7}"/>
                </a:ext>
              </a:extLst>
            </p:cNvPr>
            <p:cNvSpPr txBox="1"/>
            <p:nvPr/>
          </p:nvSpPr>
          <p:spPr>
            <a:xfrm>
              <a:off x="9307829" y="6157863"/>
              <a:ext cx="13335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/>
                <a:t>态矢真值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1AFD0B4-38B6-3F93-4183-691B55FCA0CB}"/>
              </a:ext>
            </a:extLst>
          </p:cNvPr>
          <p:cNvSpPr txBox="1"/>
          <p:nvPr/>
        </p:nvSpPr>
        <p:spPr>
          <a:xfrm>
            <a:off x="7257775" y="1402189"/>
            <a:ext cx="597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HF</a:t>
            </a:r>
            <a:r>
              <a:rPr lang="zh-CN" altLang="en-US" sz="1400" dirty="0"/>
              <a:t>态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ADBBA37-8545-2E32-C6DB-B32ACAA2A308}"/>
              </a:ext>
            </a:extLst>
          </p:cNvPr>
          <p:cNvSpPr/>
          <p:nvPr/>
        </p:nvSpPr>
        <p:spPr>
          <a:xfrm>
            <a:off x="7855309" y="1462733"/>
            <a:ext cx="289560" cy="18669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56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C9047-D22A-051C-BE41-D14D8F2F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基于预训练</a:t>
            </a:r>
            <a:r>
              <a:rPr lang="en-US" altLang="zh-CN" sz="3600" b="0" i="0" u="none" strike="noStrike" baseline="0" dirty="0">
                <a:latin typeface="TimesNewRomanPSMT"/>
                <a:ea typeface="宋体" panose="02010600030101010101" pitchFamily="2" charset="-122"/>
              </a:rPr>
              <a:t>-</a:t>
            </a:r>
            <a:r>
              <a:rPr lang="zh-CN" altLang="en-US" sz="3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微调的参数优化</a:t>
            </a:r>
            <a:endParaRPr lang="en-US" altLang="zh-CN" sz="3600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680B99-2A8A-53F1-F61F-05CF7AA3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分子几何构型相似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⇔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振幅项相同、幅值相近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预训练：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Basin Hopping </a:t>
                </a:r>
                <a:r>
                  <a:rPr lang="zh-CN" altLang="en-US" dirty="0"/>
                  <a:t>算法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随机扰动 </a:t>
                </a:r>
                <a:r>
                  <a:rPr lang="en-US" altLang="zh-CN" dirty="0"/>
                  <a:t>+ </a:t>
                </a:r>
                <a:r>
                  <a:rPr lang="zh-CN" altLang="en-US" dirty="0"/>
                  <a:t>局部优化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65000"/>
                      </a:schemeClr>
                    </a:solidFill>
                  </a:rPr>
                  <a:t>最初用于寻找最低能量分子结构</a:t>
                </a:r>
                <a:endParaRPr lang="en-US" altLang="zh-CN" dirty="0">
                  <a:solidFill>
                    <a:schemeClr val="tx1">
                      <a:lumMod val="65000"/>
                    </a:schemeClr>
                  </a:solidFill>
                </a:endParaRPr>
              </a:p>
              <a:p>
                <a:r>
                  <a:rPr lang="zh-CN" altLang="en-US" dirty="0"/>
                  <a:t>微调：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Adam </a:t>
                </a:r>
                <a:r>
                  <a:rPr lang="zh-CN" altLang="en-US" dirty="0"/>
                  <a:t>优化器，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lr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=1e-4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680B99-2A8A-53F1-F61F-05CF7AA3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21" t="-1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445C7F47-5F66-16BA-AD97-A2E8CD11EC12}"/>
              </a:ext>
            </a:extLst>
          </p:cNvPr>
          <p:cNvGrpSpPr/>
          <p:nvPr/>
        </p:nvGrpSpPr>
        <p:grpSpPr>
          <a:xfrm>
            <a:off x="7388226" y="2488769"/>
            <a:ext cx="3429000" cy="2955727"/>
            <a:chOff x="7726680" y="2492587"/>
            <a:chExt cx="3429000" cy="295572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A56CA22-09E0-0403-59C3-0832702B2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26680" y="2492587"/>
              <a:ext cx="3429000" cy="257175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4D83E3E-356A-196B-8D97-C052CDBD7C3C}"/>
                </a:ext>
              </a:extLst>
            </p:cNvPr>
            <p:cNvSpPr txBox="1"/>
            <p:nvPr/>
          </p:nvSpPr>
          <p:spPr>
            <a:xfrm>
              <a:off x="8446770" y="5140537"/>
              <a:ext cx="198882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Basin_Hop_Lj13.gif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341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C9047-D22A-051C-BE41-D14D8F2F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误差缓解后处理</a:t>
            </a:r>
            <a:endParaRPr lang="en-US" altLang="zh-CN" sz="3600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680B99-2A8A-53F1-F61F-05CF7AA3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 lnSpcReduction="10000"/>
              </a:bodyPr>
              <a:lstStyle/>
              <a:p>
                <a:pPr algn="l"/>
                <a:r>
                  <a:rPr lang="zh-CN" altLang="en-US" sz="1800" b="0" i="0" u="none" strike="noStrike" baseline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读出误差缓解</a:t>
                </a:r>
                <a:r>
                  <a:rPr lang="en-US" altLang="zh-CN" sz="1800" b="0" i="0" u="none" strike="noStrike" baseline="0" dirty="0">
                    <a:latin typeface="TimesNewRomanPSMT"/>
                    <a:ea typeface="宋体" panose="02010600030101010101" pitchFamily="2" charset="-122"/>
                  </a:rPr>
                  <a:t>(</a:t>
                </a:r>
                <a:r>
                  <a:rPr lang="fr-FR" altLang="zh-CN" sz="1800" b="0" i="0" u="none" strike="noStrike" baseline="0" dirty="0">
                    <a:latin typeface="TimesNewRomanPSMT"/>
                    <a:ea typeface="宋体" panose="02010600030101010101" pitchFamily="2" charset="-122"/>
                  </a:rPr>
                  <a:t>REM)</a:t>
                </a:r>
              </a:p>
              <a:p>
                <a:pPr lvl="1"/>
                <a:r>
                  <a:rPr lang="en-US" altLang="zh-CN" dirty="0">
                    <a:latin typeface="TimesNewRomanPSMT"/>
                    <a:ea typeface="宋体" panose="02010600030101010101" pitchFamily="2" charset="-122"/>
                  </a:rPr>
                  <a:t>RY</a:t>
                </a:r>
                <a:r>
                  <a:rPr lang="zh-CN" altLang="en-US" dirty="0">
                    <a:latin typeface="TimesNewRomanPSMT"/>
                    <a:ea typeface="宋体" panose="02010600030101010101" pitchFamily="2" charset="-122"/>
                  </a:rPr>
                  <a:t>门噪声测定</a:t>
                </a:r>
                <a:endParaRPr lang="en-US" altLang="zh-CN" dirty="0">
                  <a:latin typeface="TimesNewRomanPSMT"/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dirty="0">
                    <a:latin typeface="TimesNewRomanPSMT"/>
                    <a:ea typeface="宋体" panose="02010600030101010101" pitchFamily="2" charset="-122"/>
                  </a:rPr>
                  <a:t>线性放缩</a:t>
                </a:r>
                <a:endParaRPr lang="en-US" altLang="zh-CN" b="0" i="0" u="none" strike="noStrike" baseline="0" dirty="0">
                  <a:latin typeface="TimesNewRomanPSMT"/>
                  <a:ea typeface="宋体" panose="02010600030101010101" pitchFamily="2" charset="-122"/>
                </a:endParaRPr>
              </a:p>
              <a:p>
                <a:pPr algn="l"/>
                <a:r>
                  <a:rPr lang="zh-CN" altLang="en-US" sz="1800" b="0" i="0" u="none" strike="noStrike" baseline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零噪声外插值</a:t>
                </a:r>
                <a:r>
                  <a:rPr lang="en-US" altLang="zh-CN" sz="1800" b="0" i="0" u="none" strike="noStrike" baseline="0" dirty="0">
                    <a:latin typeface="TimesNewRomanPSMT"/>
                    <a:ea typeface="宋体" panose="02010600030101010101" pitchFamily="2" charset="-122"/>
                  </a:rPr>
                  <a:t>(</a:t>
                </a:r>
                <a:r>
                  <a:rPr lang="fr-FR" altLang="zh-CN" sz="1800" b="0" i="0" u="none" strike="noStrike" baseline="0" dirty="0">
                    <a:latin typeface="TimesNewRomanPSMT"/>
                    <a:ea typeface="宋体" panose="02010600030101010101" pitchFamily="2" charset="-122"/>
                  </a:rPr>
                  <a:t>ZNE)</a:t>
                </a:r>
              </a:p>
              <a:p>
                <a:pPr lvl="1"/>
                <a:r>
                  <a:rPr lang="zh-CN" altLang="en-US" dirty="0">
                    <a:latin typeface="TimesNewRomanPSMT"/>
                    <a:ea typeface="宋体" panose="02010600030101010101" pitchFamily="2" charset="-122"/>
                  </a:rPr>
                  <a:t>噪声随硬件数量线性放大</a:t>
                </a:r>
                <a:endParaRPr lang="fr-FR" altLang="zh-CN" b="0" i="0" u="none" strike="noStrike" baseline="0" dirty="0">
                  <a:latin typeface="TimesNewRomanPSMT"/>
                  <a:ea typeface="宋体" panose="02010600030101010101" pitchFamily="2" charset="-122"/>
                </a:endParaRPr>
              </a:p>
              <a:p>
                <a:pPr algn="l"/>
                <a:r>
                  <a:rPr lang="zh-CN" altLang="en-US" sz="1800" b="0" i="0" u="none" strike="noStrike" baseline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参考态误差缓解</a:t>
                </a:r>
                <a:r>
                  <a:rPr lang="en-US" altLang="zh-CN" sz="1800" b="0" i="0" u="none" strike="noStrike" baseline="0" dirty="0">
                    <a:latin typeface="TimesNewRomanPSMT"/>
                    <a:ea typeface="宋体" panose="02010600030101010101" pitchFamily="2" charset="-122"/>
                  </a:rPr>
                  <a:t>(</a:t>
                </a:r>
                <a:r>
                  <a:rPr lang="fr-FR" altLang="zh-CN" sz="1800" b="0" i="0" u="none" strike="noStrike" baseline="0" dirty="0">
                    <a:latin typeface="TimesNewRomanPSMT"/>
                    <a:ea typeface="宋体" panose="02010600030101010101" pitchFamily="2" charset="-122"/>
                  </a:rPr>
                  <a:t>RSEM)</a:t>
                </a:r>
              </a:p>
              <a:p>
                <a:pPr lvl="1"/>
                <a:r>
                  <a:rPr lang="zh-CN" altLang="en-US" dirty="0"/>
                  <a:t>噪声独立于参数取值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零参考态真值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/>
                  <a:t>已知</a:t>
                </a:r>
                <a:endParaRPr lang="en-US" altLang="zh-CN" dirty="0"/>
              </a:p>
              <a:p>
                <a:pPr lvl="2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HF</a:t>
                </a:r>
                <a:r>
                  <a:rPr lang="zh-CN" altLang="en-US" dirty="0"/>
                  <a:t>线路 </a:t>
                </a:r>
                <a:r>
                  <a:rPr lang="en-US" altLang="zh-CN" dirty="0"/>
                  <a:t>+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Z-Only</a:t>
                </a:r>
                <a:r>
                  <a:rPr lang="zh-CN" altLang="en-US" dirty="0"/>
                  <a:t>哈密顿量 </a:t>
                </a:r>
                <a:r>
                  <a:rPr lang="en-US" altLang="zh-CN" dirty="0"/>
                  <a:t>+ </a:t>
                </a:r>
                <a:r>
                  <a:rPr lang="zh-CN" altLang="en-US" dirty="0"/>
                  <a:t>上下舍入到</a:t>
                </a:r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680B99-2A8A-53F1-F61F-05CF7AA3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 t="-2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130333B-798C-A387-51AB-92043DBAF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965" y="1713413"/>
            <a:ext cx="6268810" cy="417051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257191D-9C75-036D-2138-6BB0C6AE047F}"/>
              </a:ext>
            </a:extLst>
          </p:cNvPr>
          <p:cNvSpPr txBox="1"/>
          <p:nvPr/>
        </p:nvSpPr>
        <p:spPr>
          <a:xfrm>
            <a:off x="5603965" y="1002453"/>
            <a:ext cx="54342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-0.001295813123288742 * x + 0.8997612902876868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C0483FB-45A9-B7E6-F386-C77F82993112}"/>
              </a:ext>
            </a:extLst>
          </p:cNvPr>
          <p:cNvSpPr/>
          <p:nvPr/>
        </p:nvSpPr>
        <p:spPr>
          <a:xfrm rot="16200000">
            <a:off x="5299287" y="2035750"/>
            <a:ext cx="1456266" cy="137163"/>
          </a:xfrm>
          <a:prstGeom prst="rightArrow">
            <a:avLst>
              <a:gd name="adj1" fmla="val 50000"/>
              <a:gd name="adj2" fmla="val 153704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70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A5633-5B90-60C4-9761-0A23FAFD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065F559-3D7D-406B-40CE-8663489BC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3540033" cy="3649133"/>
          </a:xfrm>
        </p:spPr>
        <p:txBody>
          <a:bodyPr anchor="t"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HAE(RY,3)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上存在一个极优解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有效；</a:t>
            </a:r>
            <a:r>
              <a:rPr lang="fr-FR" altLang="zh-CN" b="0" i="0" u="none" strike="noStrike" baseline="0" dirty="0">
                <a:latin typeface="TimesNewRomanPSMT"/>
                <a:ea typeface="宋体" panose="02010600030101010101" pitchFamily="2" charset="-122"/>
              </a:rPr>
              <a:t>RSEM</a:t>
            </a:r>
            <a:r>
              <a:rPr lang="zh-CN" altLang="en-US" b="0" i="0" u="none" strike="noStrike" baseline="0" dirty="0">
                <a:latin typeface="TimesNewRomanPSMT"/>
                <a:ea typeface="宋体" panose="02010600030101010101" pitchFamily="2" charset="-122"/>
              </a:rPr>
              <a:t>比</a:t>
            </a:r>
            <a:r>
              <a:rPr lang="en-US" altLang="zh-CN" b="0" i="0" u="none" strike="noStrike" baseline="0" dirty="0">
                <a:latin typeface="TimesNewRomanPSMT"/>
                <a:ea typeface="宋体" panose="02010600030101010101" pitchFamily="2" charset="-122"/>
              </a:rPr>
              <a:t>ZNE</a:t>
            </a:r>
            <a:r>
              <a:rPr lang="zh-CN" altLang="en-US" b="0" i="0" u="none" strike="noStrike" baseline="0" dirty="0">
                <a:latin typeface="TimesNewRomanPSMT"/>
                <a:ea typeface="宋体" panose="02010600030101010101" pitchFamily="2" charset="-122"/>
              </a:rPr>
              <a:t>有效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内容占位符 7">
            <a:extLst>
              <a:ext uri="{FF2B5EF4-FFF2-40B4-BE49-F238E27FC236}">
                <a16:creationId xmlns:a16="http://schemas.microsoft.com/office/drawing/2014/main" id="{6F22CB63-E135-5DD7-9BF3-B257774AD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587" y="830685"/>
            <a:ext cx="7472334" cy="554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78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C9047-D22A-051C-BE41-D14D8F2F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总结：我们的工作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80B99-2A8A-53F1-F61F-05CF7AA3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/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哈密顿量近似简化</a:t>
            </a:r>
            <a:endParaRPr lang="en-US" altLang="zh-CN" sz="1800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拟设选择</a:t>
            </a:r>
            <a:endParaRPr lang="en-US" altLang="zh-CN" sz="1800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基于预训练</a:t>
            </a:r>
            <a:r>
              <a:rPr lang="en-US" altLang="zh-CN" sz="1800" b="0" i="0" u="none" strike="noStrike" baseline="0" dirty="0">
                <a:latin typeface="TimesNewRomanPSMT"/>
                <a:ea typeface="宋体" panose="02010600030101010101" pitchFamily="2" charset="-122"/>
              </a:rPr>
              <a:t>-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微调的参数优化</a:t>
            </a:r>
            <a:endParaRPr lang="en-US" altLang="zh-CN" sz="1800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误差缓解后处理</a:t>
            </a:r>
            <a:endParaRPr lang="en-US" altLang="zh-CN" sz="1800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r>
              <a:rPr lang="zh-CN" altLang="en-US" dirty="0"/>
              <a:t>⭐结果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i="0" u="none" strike="noStrike" baseline="0" dirty="0">
                <a:latin typeface="TimesNewRomanPSMT"/>
              </a:rPr>
              <a:t>244.76 </a:t>
            </a:r>
            <a:r>
              <a:rPr lang="zh-CN" altLang="en-US" dirty="0"/>
              <a:t>分</a:t>
            </a:r>
            <a:r>
              <a:rPr lang="en-US" altLang="zh-CN" dirty="0"/>
              <a:t> / </a:t>
            </a:r>
            <a:r>
              <a:rPr lang="zh-CN" altLang="en-US" dirty="0"/>
              <a:t>最高 </a:t>
            </a:r>
            <a:r>
              <a:rPr lang="en-US" altLang="zh-CN" dirty="0">
                <a:latin typeface="Symbol" panose="05050102010706020507" pitchFamily="18" charset="2"/>
                <a:ea typeface="Tahoma" panose="020B0604030504040204" pitchFamily="34" charset="0"/>
                <a:cs typeface="Tahoma" panose="020B0604030504040204" pitchFamily="34" charset="0"/>
              </a:rPr>
              <a:t>3472.2812 </a:t>
            </a:r>
            <a:r>
              <a:rPr lang="zh-CN" altLang="en-US" dirty="0"/>
              <a:t>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294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{C5D774E2-DFFA-4A33-AD24-FE22A2D5E1F7}tf03457452</Template>
  <TotalTime>155</TotalTime>
  <Words>425</Words>
  <Application>Microsoft Office PowerPoint</Application>
  <PresentationFormat>宽屏</PresentationFormat>
  <Paragraphs>75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CMR8</vt:lpstr>
      <vt:lpstr>TimesNewRomanPSMT</vt:lpstr>
      <vt:lpstr>等线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天体</vt:lpstr>
      <vt:lpstr>模拟含噪环境下的变分量子算法 求解H4分子基态能量</vt:lpstr>
      <vt:lpstr>问题描述</vt:lpstr>
      <vt:lpstr>解决方案</vt:lpstr>
      <vt:lpstr>哈密顿量近似简化</vt:lpstr>
      <vt:lpstr>拟设选择</vt:lpstr>
      <vt:lpstr>基于预训练-微调的参数优化</vt:lpstr>
      <vt:lpstr>误差缓解后处理</vt:lpstr>
      <vt:lpstr>实验结果</vt:lpstr>
      <vt:lpstr>总结：我们的工作</vt:lpstr>
      <vt:lpstr>谢谢观看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kahsolt</dc:creator>
  <cp:lastModifiedBy>kahsolt</cp:lastModifiedBy>
  <cp:revision>128</cp:revision>
  <dcterms:created xsi:type="dcterms:W3CDTF">2024-08-12T05:10:39Z</dcterms:created>
  <dcterms:modified xsi:type="dcterms:W3CDTF">2024-08-15T07:41:22Z</dcterms:modified>
</cp:coreProperties>
</file>