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F32F483-1D85-4165-B1B0-22A7BA5FA0E5}">
          <p14:sldIdLst>
            <p14:sldId id="256"/>
            <p14:sldId id="257"/>
            <p14:sldId id="260"/>
            <p14:sldId id="261"/>
            <p14:sldId id="259"/>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5988"/>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EDFE-1715-6F48-9DF1-020D50CC3E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04D66A-86AE-1144-9B48-BC0FEB521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D8B6D-1382-DD4A-95AB-E24404F1447D}"/>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5" name="Footer Placeholder 4">
            <a:extLst>
              <a:ext uri="{FF2B5EF4-FFF2-40B4-BE49-F238E27FC236}">
                <a16:creationId xmlns:a16="http://schemas.microsoft.com/office/drawing/2014/main" id="{F502341D-0741-DD48-928D-DA23D8E1E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13D02-36E9-0546-9D60-E2362CA8D3AA}"/>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3846105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17D6-CFAF-1149-8630-890183C843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30BCA-7540-AA4D-AB7F-6DA92CBA42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AFA9D-48C5-AE49-9C4D-7FE4B90474CA}"/>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5" name="Footer Placeholder 4">
            <a:extLst>
              <a:ext uri="{FF2B5EF4-FFF2-40B4-BE49-F238E27FC236}">
                <a16:creationId xmlns:a16="http://schemas.microsoft.com/office/drawing/2014/main" id="{1F3F9C71-FCD3-E34A-8BA7-7F39F27C0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A8B70-2316-274E-A75D-827001EE881C}"/>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139898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4C085-D4F0-0241-A8AC-11FF9E6A50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4B9017-E6D4-064A-A116-5E009EFA52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0ECA5-F0B0-E546-A33C-F85BB8861FAC}"/>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5" name="Footer Placeholder 4">
            <a:extLst>
              <a:ext uri="{FF2B5EF4-FFF2-40B4-BE49-F238E27FC236}">
                <a16:creationId xmlns:a16="http://schemas.microsoft.com/office/drawing/2014/main" id="{10C7B5CC-C3C6-284B-A72B-1FB6E5B78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73C6C-F731-5E40-B130-5D58657AE990}"/>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151116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2157-5E47-6540-A658-4B8E618CC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65C9E7-9E0E-C54B-99E8-0763CA0273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AC0148-DDF1-6248-80E1-ED2002FBFEA1}"/>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5" name="Footer Placeholder 4">
            <a:extLst>
              <a:ext uri="{FF2B5EF4-FFF2-40B4-BE49-F238E27FC236}">
                <a16:creationId xmlns:a16="http://schemas.microsoft.com/office/drawing/2014/main" id="{86AC85F2-86B7-9F4F-AADA-47ECE5818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1EBAA-F0EF-ED45-AB53-CEF10E5E2CFD}"/>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205468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8281-765F-F14A-A095-641606984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76D5AF-BFF6-4A43-9371-1C1F3334C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96E7F9-9703-1643-A26D-26298EB12EC6}"/>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5" name="Footer Placeholder 4">
            <a:extLst>
              <a:ext uri="{FF2B5EF4-FFF2-40B4-BE49-F238E27FC236}">
                <a16:creationId xmlns:a16="http://schemas.microsoft.com/office/drawing/2014/main" id="{E7C56B85-F8CF-0944-886A-426B9AF78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ED023-5621-074D-996D-F5519CD63885}"/>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192539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177C-A41F-8D46-BE9C-9B462A0E8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9E47E-69CE-8C45-AAB4-8425AD5395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3A02E-0941-794A-92C6-9F6B01F439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890F32-B89D-AA48-A804-01B506D8EE3B}"/>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6" name="Footer Placeholder 5">
            <a:extLst>
              <a:ext uri="{FF2B5EF4-FFF2-40B4-BE49-F238E27FC236}">
                <a16:creationId xmlns:a16="http://schemas.microsoft.com/office/drawing/2014/main" id="{DC85D40A-2742-FA41-BFDD-1CAA7C34C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4CCD6-C99F-6E45-894C-6D1DEC50E825}"/>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350457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CC83-B170-1E40-A685-B6825BB034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89BF0A-B676-5F4F-94A1-535BCE220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CEF5F4-5160-AD41-BE22-359C8AF381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9709C7-EF37-D843-B968-304AEC265F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57A0D7-5456-7142-A514-769914EAE7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9728C0-92DC-0042-9531-6D91E4E10BAC}"/>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8" name="Footer Placeholder 7">
            <a:extLst>
              <a:ext uri="{FF2B5EF4-FFF2-40B4-BE49-F238E27FC236}">
                <a16:creationId xmlns:a16="http://schemas.microsoft.com/office/drawing/2014/main" id="{BD1A8D8D-E354-514E-9B30-5170CC9644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520A74-F3E4-1E43-96A5-0B7646AACF92}"/>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203178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B072-87E7-924E-87F8-C5F3BB5F8B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5D1844-8524-0B41-980E-700246596D94}"/>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4" name="Footer Placeholder 3">
            <a:extLst>
              <a:ext uri="{FF2B5EF4-FFF2-40B4-BE49-F238E27FC236}">
                <a16:creationId xmlns:a16="http://schemas.microsoft.com/office/drawing/2014/main" id="{8A30E4A8-AB38-A245-8A04-548921AC9B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805D79-C059-8645-BE78-5BE7B6FD429A}"/>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148081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F0B04-E5F5-604A-99C6-6738895CEB54}"/>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3" name="Footer Placeholder 2">
            <a:extLst>
              <a:ext uri="{FF2B5EF4-FFF2-40B4-BE49-F238E27FC236}">
                <a16:creationId xmlns:a16="http://schemas.microsoft.com/office/drawing/2014/main" id="{3639FA77-60E7-8948-AA39-5A0B04489C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906D69-817A-6247-B3D9-7EC8E3575A58}"/>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195885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D8A9-24B8-014A-B4D8-1B3713CA6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82992-F065-3D45-A958-F58CA7DBC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48034A-EDE9-154F-9822-FF07E8613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2A21B9-A808-2347-9914-6CC2C60E2D17}"/>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6" name="Footer Placeholder 5">
            <a:extLst>
              <a:ext uri="{FF2B5EF4-FFF2-40B4-BE49-F238E27FC236}">
                <a16:creationId xmlns:a16="http://schemas.microsoft.com/office/drawing/2014/main" id="{E945AD5C-CED6-5F40-9CB0-D64C662F5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5FDF1D-7F16-0D43-9EB8-704E5775E771}"/>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353770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0CD3-8FD5-F94A-962E-FE6523AB2F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A5B17-7DC8-844A-9772-35502BAA1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41B5E-4BA3-AB45-85D7-2C57C7F89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37D4FD-4C9E-B343-987B-3A50776238B8}"/>
              </a:ext>
            </a:extLst>
          </p:cNvPr>
          <p:cNvSpPr>
            <a:spLocks noGrp="1"/>
          </p:cNvSpPr>
          <p:nvPr>
            <p:ph type="dt" sz="half" idx="10"/>
          </p:nvPr>
        </p:nvSpPr>
        <p:spPr/>
        <p:txBody>
          <a:bodyPr/>
          <a:lstStyle/>
          <a:p>
            <a:fld id="{E7E0CC93-1108-F84A-82D0-C18853A02FCD}" type="datetimeFigureOut">
              <a:rPr lang="en-US" smtClean="0"/>
              <a:t>11/7/19</a:t>
            </a:fld>
            <a:endParaRPr lang="en-US"/>
          </a:p>
        </p:txBody>
      </p:sp>
      <p:sp>
        <p:nvSpPr>
          <p:cNvPr id="6" name="Footer Placeholder 5">
            <a:extLst>
              <a:ext uri="{FF2B5EF4-FFF2-40B4-BE49-F238E27FC236}">
                <a16:creationId xmlns:a16="http://schemas.microsoft.com/office/drawing/2014/main" id="{6CAF10BA-A412-AF48-AAC6-EB65D8984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FAC67-71DF-0749-8704-45818E198C98}"/>
              </a:ext>
            </a:extLst>
          </p:cNvPr>
          <p:cNvSpPr>
            <a:spLocks noGrp="1"/>
          </p:cNvSpPr>
          <p:nvPr>
            <p:ph type="sldNum" sz="quarter" idx="12"/>
          </p:nvPr>
        </p:nvSpPr>
        <p:spPr/>
        <p:txBody>
          <a:bodyPr/>
          <a:lstStyle/>
          <a:p>
            <a:fld id="{0E12674E-2FAA-EA4A-971C-CE75EBC65617}" type="slidenum">
              <a:rPr lang="en-US" smtClean="0"/>
              <a:t>‹#›</a:t>
            </a:fld>
            <a:endParaRPr lang="en-US"/>
          </a:p>
        </p:txBody>
      </p:sp>
    </p:spTree>
    <p:extLst>
      <p:ext uri="{BB962C8B-B14F-4D97-AF65-F5344CB8AC3E}">
        <p14:creationId xmlns:p14="http://schemas.microsoft.com/office/powerpoint/2010/main" val="222293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2594C8-2222-9241-B270-D970B9440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19EF5C-C123-B74C-8E6C-455511175D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778FA-06B6-A743-AD4E-1AFC2086E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0CC93-1108-F84A-82D0-C18853A02FCD}" type="datetimeFigureOut">
              <a:rPr lang="en-US" smtClean="0"/>
              <a:t>11/7/19</a:t>
            </a:fld>
            <a:endParaRPr lang="en-US"/>
          </a:p>
        </p:txBody>
      </p:sp>
      <p:sp>
        <p:nvSpPr>
          <p:cNvPr id="5" name="Footer Placeholder 4">
            <a:extLst>
              <a:ext uri="{FF2B5EF4-FFF2-40B4-BE49-F238E27FC236}">
                <a16:creationId xmlns:a16="http://schemas.microsoft.com/office/drawing/2014/main" id="{A4A16009-75FC-304F-B8B5-BE17DAF54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244504-1B88-004A-85D6-1216A6E9C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2674E-2FAA-EA4A-971C-CE75EBC65617}" type="slidenum">
              <a:rPr lang="en-US" smtClean="0"/>
              <a:t>‹#›</a:t>
            </a:fld>
            <a:endParaRPr lang="en-US"/>
          </a:p>
        </p:txBody>
      </p:sp>
    </p:spTree>
    <p:extLst>
      <p:ext uri="{BB962C8B-B14F-4D97-AF65-F5344CB8AC3E}">
        <p14:creationId xmlns:p14="http://schemas.microsoft.com/office/powerpoint/2010/main" val="3012046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asap-aes/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5608-93DC-8E4C-B2BA-52A2CD4D88E6}"/>
              </a:ext>
            </a:extLst>
          </p:cNvPr>
          <p:cNvSpPr>
            <a:spLocks noGrp="1"/>
          </p:cNvSpPr>
          <p:nvPr>
            <p:ph type="ctrTitle"/>
          </p:nvPr>
        </p:nvSpPr>
        <p:spPr/>
        <p:txBody>
          <a:bodyPr/>
          <a:lstStyle/>
          <a:p>
            <a:r>
              <a:rPr lang="zh-CN" altLang="en-US" b="1" dirty="0"/>
              <a:t>文章自动评分</a:t>
            </a:r>
            <a:endParaRPr lang="en-US" b="1" dirty="0"/>
          </a:p>
        </p:txBody>
      </p:sp>
      <p:sp>
        <p:nvSpPr>
          <p:cNvPr id="3" name="Subtitle 2">
            <a:extLst>
              <a:ext uri="{FF2B5EF4-FFF2-40B4-BE49-F238E27FC236}">
                <a16:creationId xmlns:a16="http://schemas.microsoft.com/office/drawing/2014/main" id="{19D43DFA-E575-5640-910C-71F9ED2B952A}"/>
              </a:ext>
            </a:extLst>
          </p:cNvPr>
          <p:cNvSpPr>
            <a:spLocks noGrp="1"/>
          </p:cNvSpPr>
          <p:nvPr>
            <p:ph type="subTitle" idx="1"/>
          </p:nvPr>
        </p:nvSpPr>
        <p:spPr/>
        <p:txBody>
          <a:bodyPr/>
          <a:lstStyle/>
          <a:p>
            <a:r>
              <a:rPr lang="zh-CN" altLang="en-US" dirty="0"/>
              <a:t>任务和数据集介绍</a:t>
            </a:r>
            <a:endParaRPr lang="en-US" dirty="0"/>
          </a:p>
        </p:txBody>
      </p:sp>
    </p:spTree>
    <p:extLst>
      <p:ext uri="{BB962C8B-B14F-4D97-AF65-F5344CB8AC3E}">
        <p14:creationId xmlns:p14="http://schemas.microsoft.com/office/powerpoint/2010/main" val="535124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数据集简介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normAutofit fontScale="85000" lnSpcReduction="20000"/>
          </a:bodyPr>
          <a:lstStyle/>
          <a:p>
            <a:pPr marL="0" indent="0">
              <a:spcAft>
                <a:spcPts val="1200"/>
              </a:spcAft>
              <a:buNone/>
            </a:pPr>
            <a:r>
              <a:rPr lang="zh-CN" altLang="en-US" b="1" dirty="0"/>
              <a:t>题目（</a:t>
            </a:r>
            <a:r>
              <a:rPr lang="en-US" altLang="zh-CN" b="1" dirty="0"/>
              <a:t>prompts</a:t>
            </a:r>
            <a:r>
              <a:rPr lang="zh-CN" altLang="en-US" b="1" dirty="0"/>
              <a:t>）：</a:t>
            </a:r>
            <a:endParaRPr lang="en-GB" altLang="zh-CN" b="1" dirty="0"/>
          </a:p>
          <a:p>
            <a:pPr marL="0" indent="0">
              <a:spcAft>
                <a:spcPts val="1200"/>
              </a:spcAft>
              <a:buNone/>
            </a:pPr>
            <a:r>
              <a:rPr lang="en-US" altLang="zh-CN" b="1" dirty="0"/>
              <a:t>Set</a:t>
            </a:r>
            <a:r>
              <a:rPr lang="zh-CN" altLang="en-US" b="1" dirty="0"/>
              <a:t> </a:t>
            </a:r>
            <a:r>
              <a:rPr lang="en-US" altLang="zh-CN" b="1" dirty="0"/>
              <a:t>1</a:t>
            </a:r>
            <a:r>
              <a:rPr lang="zh-CN" altLang="en-US" b="1" dirty="0"/>
              <a:t> </a:t>
            </a:r>
            <a:r>
              <a:rPr lang="en-US" altLang="zh-CN" b="1" dirty="0"/>
              <a:t>prompt:</a:t>
            </a:r>
            <a:r>
              <a:rPr lang="zh-CN" altLang="en-US" b="1" dirty="0"/>
              <a:t> </a:t>
            </a:r>
            <a:r>
              <a:rPr lang="en-GB" altLang="zh-CN" i="1" dirty="0"/>
              <a:t>More and more people use computers, but not everyone agrees that this benefits society </a:t>
            </a:r>
            <a:r>
              <a:rPr lang="en-US" altLang="zh-CN" i="1" dirty="0"/>
              <a:t>…</a:t>
            </a:r>
            <a:r>
              <a:rPr lang="zh-CN" altLang="en-US" i="1" dirty="0"/>
              <a:t> </a:t>
            </a:r>
            <a:endParaRPr lang="en-GB" altLang="zh-CN" dirty="0"/>
          </a:p>
          <a:p>
            <a:pPr marL="0" indent="0">
              <a:spcAft>
                <a:spcPts val="1200"/>
              </a:spcAft>
              <a:buNone/>
            </a:pPr>
            <a:r>
              <a:rPr lang="en-GB" altLang="zh-CN" dirty="0"/>
              <a:t>Write a letter to your local newspaper in which you state your opinion on the effects computers have on people. Persuade the readers to agree with you.</a:t>
            </a:r>
          </a:p>
          <a:p>
            <a:pPr marL="0" indent="0">
              <a:spcAft>
                <a:spcPts val="1200"/>
              </a:spcAft>
              <a:buNone/>
            </a:pPr>
            <a:r>
              <a:rPr lang="en-US" altLang="zh-CN" b="1" dirty="0"/>
              <a:t>Set</a:t>
            </a:r>
            <a:r>
              <a:rPr lang="zh-CN" altLang="en-US" b="1" dirty="0"/>
              <a:t> </a:t>
            </a:r>
            <a:r>
              <a:rPr lang="en-US" altLang="zh-CN" b="1" dirty="0"/>
              <a:t>2</a:t>
            </a:r>
            <a:r>
              <a:rPr lang="zh-CN" altLang="en-US" b="1" dirty="0"/>
              <a:t> </a:t>
            </a:r>
            <a:r>
              <a:rPr lang="en-US" altLang="zh-CN" b="1" dirty="0"/>
              <a:t>prompt:</a:t>
            </a:r>
            <a:r>
              <a:rPr lang="zh-CN" altLang="en-US" b="1" dirty="0"/>
              <a:t> </a:t>
            </a:r>
            <a:r>
              <a:rPr lang="en-GB" altLang="zh-CN" i="1" dirty="0"/>
              <a:t>All of us can think of a book that we hope none of our children or any other children have taken off the shelf. </a:t>
            </a:r>
            <a:r>
              <a:rPr lang="en-US" altLang="zh-CN" i="1" dirty="0"/>
              <a:t>…</a:t>
            </a:r>
            <a:r>
              <a:rPr lang="zh-CN" altLang="en-US" dirty="0"/>
              <a:t> </a:t>
            </a:r>
            <a:endParaRPr lang="en-GB" altLang="zh-CN" dirty="0"/>
          </a:p>
          <a:p>
            <a:pPr marL="0" indent="0">
              <a:spcAft>
                <a:spcPts val="1200"/>
              </a:spcAft>
              <a:buNone/>
            </a:pPr>
            <a:r>
              <a:rPr lang="en-GB" altLang="zh-CN" dirty="0"/>
              <a:t>Do you believe that certain materials, such as books, music, movies, magazines, etc., should be removed from the shelves if they are found offensive? Support your position with convincing arguments from your own experience, observations, and/or reading.</a:t>
            </a:r>
            <a:endParaRPr lang="en-GB" altLang="zh-CN" b="1" dirty="0"/>
          </a:p>
        </p:txBody>
      </p:sp>
    </p:spTree>
    <p:extLst>
      <p:ext uri="{BB962C8B-B14F-4D97-AF65-F5344CB8AC3E}">
        <p14:creationId xmlns:p14="http://schemas.microsoft.com/office/powerpoint/2010/main" val="346154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数据集简介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normAutofit fontScale="77500" lnSpcReduction="20000"/>
          </a:bodyPr>
          <a:lstStyle/>
          <a:p>
            <a:pPr marL="0" indent="0">
              <a:spcAft>
                <a:spcPts val="1200"/>
              </a:spcAft>
              <a:buNone/>
            </a:pPr>
            <a:r>
              <a:rPr lang="zh-CN" altLang="en-US" b="1" dirty="0"/>
              <a:t>题目（</a:t>
            </a:r>
            <a:r>
              <a:rPr lang="en-US" altLang="zh-CN" b="1" dirty="0"/>
              <a:t>prompts</a:t>
            </a:r>
            <a:r>
              <a:rPr lang="zh-CN" altLang="en-US" b="1" dirty="0"/>
              <a:t>）：</a:t>
            </a:r>
            <a:endParaRPr lang="en-GB" altLang="zh-CN" b="1" dirty="0"/>
          </a:p>
          <a:p>
            <a:pPr marL="0" indent="0">
              <a:spcAft>
                <a:spcPts val="1200"/>
              </a:spcAft>
              <a:buNone/>
            </a:pPr>
            <a:r>
              <a:rPr lang="en-US" altLang="zh-CN" b="1" dirty="0"/>
              <a:t>Set</a:t>
            </a:r>
            <a:r>
              <a:rPr lang="zh-CN" altLang="en-US" b="1" dirty="0"/>
              <a:t> </a:t>
            </a:r>
            <a:r>
              <a:rPr lang="en-US" altLang="zh-CN" b="1" dirty="0"/>
              <a:t>3</a:t>
            </a:r>
            <a:r>
              <a:rPr lang="zh-CN" altLang="en-US" b="1" dirty="0"/>
              <a:t> </a:t>
            </a:r>
            <a:r>
              <a:rPr lang="en-US" altLang="zh-CN" b="1" dirty="0"/>
              <a:t>prompt:</a:t>
            </a:r>
            <a:r>
              <a:rPr lang="zh-CN" altLang="en-US" b="1" dirty="0"/>
              <a:t> </a:t>
            </a:r>
            <a:r>
              <a:rPr lang="en-US" altLang="zh-CN" i="1" dirty="0"/>
              <a:t>SOURCE</a:t>
            </a:r>
            <a:r>
              <a:rPr lang="zh-CN" altLang="en-US" i="1" dirty="0"/>
              <a:t> </a:t>
            </a:r>
            <a:r>
              <a:rPr lang="en-US" altLang="zh-CN" i="1" dirty="0"/>
              <a:t>TEXT:</a:t>
            </a:r>
            <a:r>
              <a:rPr lang="zh-CN" altLang="en-US" b="1" i="1" dirty="0"/>
              <a:t> </a:t>
            </a:r>
            <a:r>
              <a:rPr lang="en-GB" altLang="zh-CN" i="1" dirty="0"/>
              <a:t>Do Not Exceed Posted Speed Limit</a:t>
            </a:r>
            <a:r>
              <a:rPr lang="en-US" altLang="zh-CN" i="1" dirty="0"/>
              <a:t>–</a:t>
            </a:r>
            <a:r>
              <a:rPr lang="en-GB" altLang="zh-CN" i="1" dirty="0"/>
              <a:t>by Joe </a:t>
            </a:r>
            <a:r>
              <a:rPr lang="en-GB" altLang="zh-CN" i="1" dirty="0" err="1"/>
              <a:t>Kurmaskie</a:t>
            </a:r>
            <a:r>
              <a:rPr lang="zh-CN" altLang="en-US" i="1" dirty="0"/>
              <a:t> </a:t>
            </a:r>
            <a:r>
              <a:rPr lang="en-US" altLang="zh-CN" i="1" dirty="0"/>
              <a:t>|</a:t>
            </a:r>
            <a:r>
              <a:rPr lang="zh-CN" altLang="en-US" i="1" dirty="0"/>
              <a:t> </a:t>
            </a:r>
            <a:r>
              <a:rPr lang="en-GB" altLang="zh-CN" i="1" dirty="0"/>
              <a:t>FORGET THAT OLD SAYING ABOUT NEVER taking candy from strangers. No, a better piece of advice for the solo cyclist would be, “Never accept travel advice from a collection of old-timers who haven’t left the confines of their porches since Carter was in office</a:t>
            </a:r>
            <a:r>
              <a:rPr lang="zh-CN" altLang="en-US" i="1" dirty="0"/>
              <a:t> </a:t>
            </a:r>
            <a:r>
              <a:rPr lang="en-US" altLang="zh-CN" i="1" dirty="0"/>
              <a:t>…</a:t>
            </a:r>
            <a:r>
              <a:rPr lang="zh-CN" altLang="en-US" i="1" dirty="0"/>
              <a:t> </a:t>
            </a:r>
            <a:endParaRPr lang="en-GB" altLang="zh-CN" i="1" dirty="0"/>
          </a:p>
          <a:p>
            <a:pPr marL="0" indent="0">
              <a:spcAft>
                <a:spcPts val="1200"/>
              </a:spcAft>
              <a:buNone/>
            </a:pPr>
            <a:r>
              <a:rPr lang="en-GB" altLang="zh-CN" dirty="0"/>
              <a:t>Write a response that explains how the features of the setting affect the cyclist. In your response, include examples from the essay that support your conclusion.</a:t>
            </a:r>
          </a:p>
          <a:p>
            <a:pPr marL="0" indent="0">
              <a:spcAft>
                <a:spcPts val="1200"/>
              </a:spcAft>
              <a:buNone/>
            </a:pPr>
            <a:r>
              <a:rPr lang="en-US" altLang="zh-CN" b="1" dirty="0"/>
              <a:t>Set</a:t>
            </a:r>
            <a:r>
              <a:rPr lang="zh-CN" altLang="en-US" b="1" dirty="0"/>
              <a:t> </a:t>
            </a:r>
            <a:r>
              <a:rPr lang="en-US" altLang="zh-CN" b="1" dirty="0"/>
              <a:t>4</a:t>
            </a:r>
            <a:r>
              <a:rPr lang="zh-CN" altLang="en-US" b="1" dirty="0"/>
              <a:t> </a:t>
            </a:r>
            <a:r>
              <a:rPr lang="en-US" altLang="zh-CN" b="1" dirty="0"/>
              <a:t>prompt:</a:t>
            </a:r>
            <a:r>
              <a:rPr lang="zh-CN" altLang="en-US" b="1" dirty="0"/>
              <a:t> </a:t>
            </a:r>
            <a:r>
              <a:rPr lang="en-US" altLang="zh-CN" i="1" dirty="0"/>
              <a:t>SOURCE</a:t>
            </a:r>
            <a:r>
              <a:rPr lang="zh-CN" altLang="en-US" i="1" dirty="0"/>
              <a:t> </a:t>
            </a:r>
            <a:r>
              <a:rPr lang="en-US" altLang="zh-CN" i="1" dirty="0"/>
              <a:t>TEXT:</a:t>
            </a:r>
            <a:r>
              <a:rPr lang="zh-CN" altLang="en-US" i="1" dirty="0"/>
              <a:t> </a:t>
            </a:r>
            <a:r>
              <a:rPr lang="en-GB" altLang="zh-CN" i="1" dirty="0"/>
              <a:t>Winter Hibiscus by </a:t>
            </a:r>
            <a:r>
              <a:rPr lang="en-GB" altLang="zh-CN" i="1" dirty="0" err="1"/>
              <a:t>Minfong</a:t>
            </a:r>
            <a:r>
              <a:rPr lang="en-GB" altLang="zh-CN" i="1" dirty="0"/>
              <a:t> Hon</a:t>
            </a:r>
            <a:r>
              <a:rPr lang="zh-CN" altLang="en-US" i="1" dirty="0"/>
              <a:t> </a:t>
            </a:r>
            <a:r>
              <a:rPr lang="en-GB" altLang="zh-CN" i="1" dirty="0" err="1"/>
              <a:t>Saeng</a:t>
            </a:r>
            <a:r>
              <a:rPr lang="en-GB" altLang="zh-CN" i="1" dirty="0"/>
              <a:t>, a teenage girl, and her family have moved to the United States from Vietnam. As </a:t>
            </a:r>
            <a:r>
              <a:rPr lang="en-GB" altLang="zh-CN" i="1" dirty="0" err="1"/>
              <a:t>Saeng</a:t>
            </a:r>
            <a:r>
              <a:rPr lang="en-GB" altLang="zh-CN" i="1" dirty="0"/>
              <a:t> walks home after failing her driver’s test, she sees a familiar plant</a:t>
            </a:r>
            <a:r>
              <a:rPr lang="zh-CN" altLang="en-US" i="1" dirty="0"/>
              <a:t> </a:t>
            </a:r>
            <a:r>
              <a:rPr lang="en-US" altLang="zh-CN" i="1" dirty="0"/>
              <a:t>…</a:t>
            </a:r>
            <a:r>
              <a:rPr lang="zh-CN" altLang="en-US" i="1" dirty="0"/>
              <a:t> </a:t>
            </a:r>
            <a:endParaRPr lang="en-GB" altLang="zh-CN" i="1" dirty="0"/>
          </a:p>
          <a:p>
            <a:pPr marL="0" indent="0">
              <a:spcAft>
                <a:spcPts val="1200"/>
              </a:spcAft>
              <a:buNone/>
            </a:pPr>
            <a:r>
              <a:rPr lang="en-GB" altLang="zh-CN" dirty="0"/>
              <a:t>Write a response that explains why the author concludes the story with this paragraph. In your response, include details and examples from the story that support your ideas.</a:t>
            </a:r>
            <a:endParaRPr lang="en-GB" altLang="zh-CN" b="1" dirty="0"/>
          </a:p>
        </p:txBody>
      </p:sp>
    </p:spTree>
    <p:extLst>
      <p:ext uri="{BB962C8B-B14F-4D97-AF65-F5344CB8AC3E}">
        <p14:creationId xmlns:p14="http://schemas.microsoft.com/office/powerpoint/2010/main" val="60002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数据集简介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normAutofit fontScale="85000" lnSpcReduction="20000"/>
          </a:bodyPr>
          <a:lstStyle/>
          <a:p>
            <a:pPr marL="0" indent="0">
              <a:spcAft>
                <a:spcPts val="1200"/>
              </a:spcAft>
              <a:buNone/>
            </a:pPr>
            <a:r>
              <a:rPr lang="zh-CN" altLang="en-US" b="1" dirty="0"/>
              <a:t>题目（</a:t>
            </a:r>
            <a:r>
              <a:rPr lang="en-US" altLang="zh-CN" b="1" dirty="0"/>
              <a:t>prompts</a:t>
            </a:r>
            <a:r>
              <a:rPr lang="zh-CN" altLang="en-US" b="1" dirty="0"/>
              <a:t>）：</a:t>
            </a:r>
            <a:endParaRPr lang="en-GB" altLang="zh-CN" b="1" dirty="0"/>
          </a:p>
          <a:p>
            <a:pPr marL="0" indent="0">
              <a:spcAft>
                <a:spcPts val="1200"/>
              </a:spcAft>
              <a:buNone/>
            </a:pPr>
            <a:r>
              <a:rPr lang="en-US" altLang="zh-CN" b="1" dirty="0"/>
              <a:t>Set</a:t>
            </a:r>
            <a:r>
              <a:rPr lang="zh-CN" altLang="en-US" b="1" dirty="0"/>
              <a:t> </a:t>
            </a:r>
            <a:r>
              <a:rPr lang="en-US" altLang="zh-CN" b="1" dirty="0"/>
              <a:t>5</a:t>
            </a:r>
            <a:r>
              <a:rPr lang="zh-CN" altLang="en-US" b="1" dirty="0"/>
              <a:t> </a:t>
            </a:r>
            <a:r>
              <a:rPr lang="en-US" altLang="zh-CN" b="1" dirty="0"/>
              <a:t>prompt:</a:t>
            </a:r>
            <a:r>
              <a:rPr lang="zh-CN" altLang="en-US" b="1" dirty="0"/>
              <a:t> </a:t>
            </a:r>
            <a:r>
              <a:rPr lang="en-US" altLang="zh-CN" i="1" dirty="0"/>
              <a:t>SOURCE</a:t>
            </a:r>
            <a:r>
              <a:rPr lang="zh-CN" altLang="en-US" i="1" dirty="0"/>
              <a:t> </a:t>
            </a:r>
            <a:r>
              <a:rPr lang="en-US" altLang="zh-CN" i="1" dirty="0"/>
              <a:t>TEXT:</a:t>
            </a:r>
            <a:r>
              <a:rPr lang="zh-CN" altLang="en-US" b="1" i="1" dirty="0"/>
              <a:t> </a:t>
            </a:r>
            <a:r>
              <a:rPr lang="en-GB" altLang="zh-CN" i="1" dirty="0"/>
              <a:t>Narciso Rodriguez</a:t>
            </a:r>
            <a:r>
              <a:rPr lang="en-US" altLang="zh-CN" i="1" dirty="0"/>
              <a:t>,</a:t>
            </a:r>
            <a:r>
              <a:rPr lang="zh-CN" altLang="en-US" i="1" dirty="0"/>
              <a:t> </a:t>
            </a:r>
            <a:r>
              <a:rPr lang="en-GB" altLang="zh-CN" i="1" dirty="0"/>
              <a:t>from Home: The Blueprints of Our Lives</a:t>
            </a:r>
            <a:r>
              <a:rPr lang="zh-CN" altLang="en-US" i="1" dirty="0"/>
              <a:t> </a:t>
            </a:r>
            <a:r>
              <a:rPr lang="en-US" altLang="zh-CN" i="1" dirty="0"/>
              <a:t>|</a:t>
            </a:r>
            <a:r>
              <a:rPr lang="zh-CN" altLang="en-US" i="1" dirty="0"/>
              <a:t> </a:t>
            </a:r>
            <a:r>
              <a:rPr lang="en-GB" altLang="zh-CN" i="1" dirty="0"/>
              <a:t>My parents, originally from Cuba, arrived in the United States in 1956. After living for a year in</a:t>
            </a:r>
            <a:r>
              <a:rPr lang="zh-CN" altLang="en-US" i="1" dirty="0"/>
              <a:t> </a:t>
            </a:r>
            <a:r>
              <a:rPr lang="en-US" altLang="zh-CN" i="1" dirty="0"/>
              <a:t>…</a:t>
            </a:r>
            <a:r>
              <a:rPr lang="en-GB" altLang="zh-CN" i="1" dirty="0"/>
              <a:t> </a:t>
            </a:r>
          </a:p>
          <a:p>
            <a:pPr marL="0" indent="0">
              <a:spcAft>
                <a:spcPts val="1200"/>
              </a:spcAft>
              <a:buNone/>
            </a:pPr>
            <a:r>
              <a:rPr lang="en-US" altLang="zh-CN" dirty="0"/>
              <a:t>Describe</a:t>
            </a:r>
            <a:r>
              <a:rPr lang="zh-CN" altLang="en-US" dirty="0"/>
              <a:t> </a:t>
            </a:r>
            <a:r>
              <a:rPr lang="en-GB" altLang="zh-CN" dirty="0"/>
              <a:t>the mood created by the author in the memoir. Support your answer with relevant and specific information from the memoir.</a:t>
            </a:r>
          </a:p>
          <a:p>
            <a:pPr marL="0" indent="0">
              <a:spcAft>
                <a:spcPts val="1200"/>
              </a:spcAft>
              <a:buNone/>
            </a:pPr>
            <a:r>
              <a:rPr lang="en-US" altLang="zh-CN" b="1" dirty="0"/>
              <a:t>Set</a:t>
            </a:r>
            <a:r>
              <a:rPr lang="zh-CN" altLang="en-US" b="1" dirty="0"/>
              <a:t> </a:t>
            </a:r>
            <a:r>
              <a:rPr lang="en-US" altLang="zh-CN" b="1" dirty="0"/>
              <a:t>6</a:t>
            </a:r>
            <a:r>
              <a:rPr lang="zh-CN" altLang="en-US" b="1" dirty="0"/>
              <a:t> </a:t>
            </a:r>
            <a:r>
              <a:rPr lang="en-US" altLang="zh-CN" b="1" dirty="0"/>
              <a:t>prompt:</a:t>
            </a:r>
            <a:r>
              <a:rPr lang="zh-CN" altLang="en-US" b="1" dirty="0"/>
              <a:t> </a:t>
            </a:r>
            <a:r>
              <a:rPr lang="en-US" altLang="zh-CN" i="1" dirty="0"/>
              <a:t>SOURCE</a:t>
            </a:r>
            <a:r>
              <a:rPr lang="zh-CN" altLang="en-US" i="1" dirty="0"/>
              <a:t> </a:t>
            </a:r>
            <a:r>
              <a:rPr lang="en-US" altLang="zh-CN" i="1" dirty="0"/>
              <a:t>TEXT:</a:t>
            </a:r>
            <a:r>
              <a:rPr lang="zh-CN" altLang="en-US" i="1" dirty="0"/>
              <a:t> </a:t>
            </a:r>
            <a:r>
              <a:rPr lang="en-GB" altLang="zh-CN" i="1" dirty="0"/>
              <a:t>The Mooring Mast</a:t>
            </a:r>
            <a:r>
              <a:rPr lang="en-US" altLang="zh-CN" i="1" dirty="0"/>
              <a:t>,</a:t>
            </a:r>
            <a:r>
              <a:rPr lang="zh-CN" altLang="en-US" i="1" dirty="0"/>
              <a:t> </a:t>
            </a:r>
            <a:r>
              <a:rPr lang="en-GB" altLang="zh-CN" i="1" dirty="0"/>
              <a:t>by Marcia Amidon </a:t>
            </a:r>
            <a:r>
              <a:rPr lang="en-GB" altLang="zh-CN" i="1" dirty="0" err="1"/>
              <a:t>Lüsted</a:t>
            </a:r>
            <a:r>
              <a:rPr lang="zh-CN" altLang="en-US" i="1" dirty="0"/>
              <a:t> </a:t>
            </a:r>
            <a:r>
              <a:rPr lang="en-US" altLang="zh-CN" i="1" dirty="0"/>
              <a:t>|</a:t>
            </a:r>
            <a:r>
              <a:rPr lang="zh-CN" altLang="en-US" i="1" dirty="0"/>
              <a:t> </a:t>
            </a:r>
            <a:r>
              <a:rPr lang="en-GB" altLang="zh-CN" i="1" dirty="0"/>
              <a:t>When the Empire State Building was conceived, it was planned as the world’s tallest building, taller even than the new Chrysler Building</a:t>
            </a:r>
            <a:r>
              <a:rPr lang="zh-CN" altLang="en-US" i="1" dirty="0"/>
              <a:t> </a:t>
            </a:r>
            <a:r>
              <a:rPr lang="en-US" altLang="zh-CN" i="1" dirty="0"/>
              <a:t>…</a:t>
            </a:r>
          </a:p>
          <a:p>
            <a:pPr marL="0" indent="0">
              <a:spcAft>
                <a:spcPts val="1200"/>
              </a:spcAft>
              <a:buNone/>
            </a:pPr>
            <a:r>
              <a:rPr lang="en-GB" altLang="zh-CN" dirty="0"/>
              <a:t>Based on the excerpt, describe the obstacles the builders of the Empire State Building faced in attempting to allow dirigibles to dock there. Support your answer with relevant and specific information from the excerpt.</a:t>
            </a:r>
          </a:p>
        </p:txBody>
      </p:sp>
    </p:spTree>
    <p:extLst>
      <p:ext uri="{BB962C8B-B14F-4D97-AF65-F5344CB8AC3E}">
        <p14:creationId xmlns:p14="http://schemas.microsoft.com/office/powerpoint/2010/main" val="416638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数据集简介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normAutofit fontScale="92500"/>
          </a:bodyPr>
          <a:lstStyle/>
          <a:p>
            <a:pPr marL="0" indent="0">
              <a:spcAft>
                <a:spcPts val="1200"/>
              </a:spcAft>
              <a:buNone/>
            </a:pPr>
            <a:r>
              <a:rPr lang="zh-CN" altLang="en-US" b="1" dirty="0"/>
              <a:t>题目（</a:t>
            </a:r>
            <a:r>
              <a:rPr lang="en-US" altLang="zh-CN" b="1" dirty="0"/>
              <a:t>prompts</a:t>
            </a:r>
            <a:r>
              <a:rPr lang="zh-CN" altLang="en-US" b="1" dirty="0"/>
              <a:t>）：</a:t>
            </a:r>
            <a:endParaRPr lang="en-GB" altLang="zh-CN" b="1" dirty="0"/>
          </a:p>
          <a:p>
            <a:pPr marL="0" indent="0">
              <a:spcAft>
                <a:spcPts val="1200"/>
              </a:spcAft>
              <a:buNone/>
            </a:pPr>
            <a:r>
              <a:rPr lang="en-US" altLang="zh-CN" b="1" dirty="0"/>
              <a:t>Set</a:t>
            </a:r>
            <a:r>
              <a:rPr lang="zh-CN" altLang="en-US" b="1" dirty="0"/>
              <a:t> </a:t>
            </a:r>
            <a:r>
              <a:rPr lang="en-US" altLang="zh-CN" b="1" dirty="0"/>
              <a:t>7</a:t>
            </a:r>
            <a:r>
              <a:rPr lang="zh-CN" altLang="en-US" b="1" dirty="0"/>
              <a:t> </a:t>
            </a:r>
            <a:r>
              <a:rPr lang="en-US" altLang="zh-CN" b="1" dirty="0"/>
              <a:t>prompt:</a:t>
            </a:r>
            <a:r>
              <a:rPr lang="zh-CN" altLang="en-US" b="1" dirty="0"/>
              <a:t> </a:t>
            </a:r>
            <a:r>
              <a:rPr lang="en-US" altLang="zh-CN" dirty="0"/>
              <a:t>Write about patience. Being patient means that you are understanding and tolerant. A patient person experience difficulties without complaining.</a:t>
            </a:r>
            <a:r>
              <a:rPr lang="zh-CN" altLang="en-US" dirty="0"/>
              <a:t> </a:t>
            </a:r>
            <a:r>
              <a:rPr lang="en-US" altLang="zh-CN" dirty="0"/>
              <a:t>Do only one of the following: write a story about a time when you were patient OR write a story about a time when someone you know was patient OR write a story in your own way about patience.</a:t>
            </a:r>
            <a:endParaRPr lang="en-GB" altLang="zh-CN" dirty="0"/>
          </a:p>
          <a:p>
            <a:pPr marL="0" indent="0">
              <a:spcAft>
                <a:spcPts val="1200"/>
              </a:spcAft>
              <a:buNone/>
            </a:pPr>
            <a:r>
              <a:rPr lang="en-US" altLang="zh-CN" b="1" dirty="0"/>
              <a:t>Set</a:t>
            </a:r>
            <a:r>
              <a:rPr lang="zh-CN" altLang="en-US" b="1" dirty="0"/>
              <a:t> </a:t>
            </a:r>
            <a:r>
              <a:rPr lang="en-US" altLang="zh-CN" b="1" dirty="0"/>
              <a:t>8</a:t>
            </a:r>
            <a:r>
              <a:rPr lang="zh-CN" altLang="en-US" b="1" dirty="0"/>
              <a:t> </a:t>
            </a:r>
            <a:r>
              <a:rPr lang="en-US" altLang="zh-CN" b="1" dirty="0"/>
              <a:t>prompt:</a:t>
            </a:r>
            <a:r>
              <a:rPr lang="zh-CN" altLang="en-US" b="1" dirty="0"/>
              <a:t> </a:t>
            </a:r>
            <a:r>
              <a:rPr lang="en-US" altLang="zh-CN" dirty="0"/>
              <a:t>We all understand the benefits of laughter. For example, someone once said, “Laughter is the shortest distance between two people.” Many other people believe that laughter is an important part of any relationship. Tell a true story in which laughter was one element or part.</a:t>
            </a:r>
            <a:endParaRPr lang="en-GB" altLang="zh-CN" dirty="0"/>
          </a:p>
        </p:txBody>
      </p:sp>
    </p:spTree>
    <p:extLst>
      <p:ext uri="{BB962C8B-B14F-4D97-AF65-F5344CB8AC3E}">
        <p14:creationId xmlns:p14="http://schemas.microsoft.com/office/powerpoint/2010/main" val="272153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指标</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normAutofit/>
          </a:bodyPr>
          <a:lstStyle/>
          <a:p>
            <a:pPr marL="0" indent="0">
              <a:spcAft>
                <a:spcPts val="1200"/>
              </a:spcAft>
              <a:buNone/>
            </a:pPr>
            <a:r>
              <a:rPr lang="en-US" altLang="zh-CN" b="1" dirty="0"/>
              <a:t>Quadratic</a:t>
            </a:r>
            <a:r>
              <a:rPr lang="zh-CN" altLang="en-US" b="1" dirty="0"/>
              <a:t> </a:t>
            </a:r>
            <a:r>
              <a:rPr lang="en-US" altLang="zh-CN" b="1" dirty="0"/>
              <a:t>Weighted</a:t>
            </a:r>
            <a:r>
              <a:rPr lang="zh-CN" altLang="en-US" b="1" dirty="0"/>
              <a:t> </a:t>
            </a:r>
            <a:r>
              <a:rPr lang="en-US" altLang="zh-CN" b="1" dirty="0"/>
              <a:t>Kappa</a:t>
            </a:r>
            <a:r>
              <a:rPr lang="zh-CN" altLang="en-US" b="1" dirty="0"/>
              <a:t> </a:t>
            </a:r>
            <a:r>
              <a:rPr lang="en-US" altLang="zh-CN" b="1" dirty="0"/>
              <a:t>(QWK):</a:t>
            </a:r>
            <a:endParaRPr lang="en-GB" altLang="zh-CN" b="1" dirty="0"/>
          </a:p>
          <a:p>
            <a:pPr marL="0" indent="0">
              <a:spcAft>
                <a:spcPts val="1200"/>
              </a:spcAft>
              <a:buNone/>
            </a:pPr>
            <a:r>
              <a:rPr lang="en-GB" altLang="zh-CN" dirty="0"/>
              <a:t>QWK</a:t>
            </a:r>
            <a:r>
              <a:rPr lang="zh-CN" altLang="en-GB" dirty="0"/>
              <a:t>是一个</a:t>
            </a:r>
            <a:r>
              <a:rPr lang="zh-CN" altLang="en-US" dirty="0"/>
              <a:t>计算两个</a:t>
            </a:r>
            <a:r>
              <a:rPr lang="zh-CN" altLang="en-GB" dirty="0"/>
              <a:t>判断者</a:t>
            </a:r>
            <a:r>
              <a:rPr lang="zh-CN" altLang="en-US" dirty="0"/>
              <a:t>之间的认同度。</a:t>
            </a:r>
            <a:endParaRPr lang="en-GB" altLang="zh-CN" dirty="0"/>
          </a:p>
        </p:txBody>
      </p:sp>
      <p:pic>
        <p:nvPicPr>
          <p:cNvPr id="5" name="Picture 4">
            <a:extLst>
              <a:ext uri="{FF2B5EF4-FFF2-40B4-BE49-F238E27FC236}">
                <a16:creationId xmlns:a16="http://schemas.microsoft.com/office/drawing/2014/main" id="{89444154-2083-4C4B-8A9F-2C2BE9A1AB4C}"/>
              </a:ext>
            </a:extLst>
          </p:cNvPr>
          <p:cNvPicPr>
            <a:picLocks noChangeAspect="1"/>
          </p:cNvPicPr>
          <p:nvPr/>
        </p:nvPicPr>
        <p:blipFill>
          <a:blip r:embed="rId2"/>
          <a:stretch>
            <a:fillRect/>
          </a:stretch>
        </p:blipFill>
        <p:spPr>
          <a:xfrm>
            <a:off x="3004457" y="3512344"/>
            <a:ext cx="2552700" cy="977900"/>
          </a:xfrm>
          <a:prstGeom prst="rect">
            <a:avLst/>
          </a:prstGeom>
        </p:spPr>
      </p:pic>
      <p:sp>
        <p:nvSpPr>
          <p:cNvPr id="6" name="Rectangle 5">
            <a:extLst>
              <a:ext uri="{FF2B5EF4-FFF2-40B4-BE49-F238E27FC236}">
                <a16:creationId xmlns:a16="http://schemas.microsoft.com/office/drawing/2014/main" id="{B0C8F5EA-A60C-B842-8369-DA1B2107148A}"/>
              </a:ext>
            </a:extLst>
          </p:cNvPr>
          <p:cNvSpPr/>
          <p:nvPr/>
        </p:nvSpPr>
        <p:spPr>
          <a:xfrm>
            <a:off x="979714" y="4839414"/>
            <a:ext cx="10374086" cy="646331"/>
          </a:xfrm>
          <a:prstGeom prst="rect">
            <a:avLst/>
          </a:prstGeom>
        </p:spPr>
        <p:txBody>
          <a:bodyPr wrap="square">
            <a:spAutoFit/>
          </a:bodyPr>
          <a:lstStyle/>
          <a:p>
            <a:r>
              <a:rPr lang="en-GB" dirty="0">
                <a:latin typeface="NimbusRomNo9L"/>
              </a:rPr>
              <a:t>where </a:t>
            </a:r>
            <a:r>
              <a:rPr lang="en-GB" i="1" dirty="0" err="1">
                <a:latin typeface="CMMI10"/>
              </a:rPr>
              <a:t>i</a:t>
            </a:r>
            <a:r>
              <a:rPr lang="en-GB" dirty="0">
                <a:latin typeface="CMMI10"/>
              </a:rPr>
              <a:t> </a:t>
            </a:r>
            <a:r>
              <a:rPr lang="en-GB" dirty="0">
                <a:latin typeface="NimbusRomNo9L"/>
              </a:rPr>
              <a:t>and </a:t>
            </a:r>
            <a:r>
              <a:rPr lang="en-GB" i="1" dirty="0">
                <a:latin typeface="CMMI10"/>
              </a:rPr>
              <a:t>j</a:t>
            </a:r>
            <a:r>
              <a:rPr lang="en-GB" dirty="0">
                <a:latin typeface="CMMI10"/>
              </a:rPr>
              <a:t> </a:t>
            </a:r>
            <a:r>
              <a:rPr lang="en-GB" dirty="0">
                <a:latin typeface="NimbusRomNo9L"/>
              </a:rPr>
              <a:t>are the reference rating (assigned by a human </a:t>
            </a:r>
            <a:r>
              <a:rPr lang="en-GB" dirty="0" err="1">
                <a:latin typeface="NimbusRomNo9L"/>
              </a:rPr>
              <a:t>rater</a:t>
            </a:r>
            <a:r>
              <a:rPr lang="en-GB" dirty="0">
                <a:latin typeface="NimbusRomNo9L"/>
              </a:rPr>
              <a:t>) and the system rating (assigned by an AES system), respectively, and </a:t>
            </a:r>
            <a:r>
              <a:rPr lang="en-GB" dirty="0">
                <a:latin typeface="CMMI10"/>
              </a:rPr>
              <a:t>R </a:t>
            </a:r>
            <a:r>
              <a:rPr lang="en-GB" dirty="0">
                <a:latin typeface="NimbusRomNo9L"/>
              </a:rPr>
              <a:t>is the number of possible ratings. </a:t>
            </a:r>
            <a:endParaRPr lang="en-GB" dirty="0"/>
          </a:p>
        </p:txBody>
      </p:sp>
      <p:sp>
        <p:nvSpPr>
          <p:cNvPr id="7" name="Rectangle 6">
            <a:extLst>
              <a:ext uri="{FF2B5EF4-FFF2-40B4-BE49-F238E27FC236}">
                <a16:creationId xmlns:a16="http://schemas.microsoft.com/office/drawing/2014/main" id="{F66B87B2-AB92-9647-8D9A-5B4682A6616D}"/>
              </a:ext>
            </a:extLst>
          </p:cNvPr>
          <p:cNvSpPr/>
          <p:nvPr/>
        </p:nvSpPr>
        <p:spPr>
          <a:xfrm>
            <a:off x="1099457" y="3816628"/>
            <a:ext cx="2024743" cy="369332"/>
          </a:xfrm>
          <a:prstGeom prst="rect">
            <a:avLst/>
          </a:prstGeom>
        </p:spPr>
        <p:txBody>
          <a:bodyPr wrap="square">
            <a:spAutoFit/>
          </a:bodyPr>
          <a:lstStyle/>
          <a:p>
            <a:r>
              <a:rPr lang="en-US" altLang="zh-CN" b="1" dirty="0">
                <a:latin typeface="NimbusRomNo9L"/>
              </a:rPr>
              <a:t>Weights</a:t>
            </a:r>
            <a:r>
              <a:rPr lang="zh-CN" altLang="en-US" b="1" dirty="0">
                <a:latin typeface="NimbusRomNo9L"/>
              </a:rPr>
              <a:t> </a:t>
            </a:r>
            <a:r>
              <a:rPr lang="en-US" altLang="zh-CN" b="1" dirty="0">
                <a:latin typeface="NimbusRomNo9L"/>
              </a:rPr>
              <a:t>matrix:</a:t>
            </a:r>
            <a:endParaRPr lang="en-GB" b="1" dirty="0"/>
          </a:p>
        </p:txBody>
      </p:sp>
    </p:spTree>
    <p:extLst>
      <p:ext uri="{BB962C8B-B14F-4D97-AF65-F5344CB8AC3E}">
        <p14:creationId xmlns:p14="http://schemas.microsoft.com/office/powerpoint/2010/main" val="2438004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指标</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normAutofit/>
          </a:bodyPr>
          <a:lstStyle/>
          <a:p>
            <a:pPr marL="0" indent="0">
              <a:spcAft>
                <a:spcPts val="1200"/>
              </a:spcAft>
              <a:buNone/>
            </a:pPr>
            <a:r>
              <a:rPr lang="en-US" altLang="zh-CN" b="1" dirty="0"/>
              <a:t>Quadratic</a:t>
            </a:r>
            <a:r>
              <a:rPr lang="zh-CN" altLang="en-US" b="1" dirty="0"/>
              <a:t> </a:t>
            </a:r>
            <a:r>
              <a:rPr lang="en-US" altLang="zh-CN" b="1" dirty="0"/>
              <a:t>Weighted</a:t>
            </a:r>
            <a:r>
              <a:rPr lang="zh-CN" altLang="en-US" b="1" dirty="0"/>
              <a:t> </a:t>
            </a:r>
            <a:r>
              <a:rPr lang="en-US" altLang="zh-CN" b="1" dirty="0"/>
              <a:t>Kappa</a:t>
            </a:r>
            <a:r>
              <a:rPr lang="zh-CN" altLang="en-US" b="1" dirty="0"/>
              <a:t> </a:t>
            </a:r>
            <a:r>
              <a:rPr lang="en-US" altLang="zh-CN" b="1" dirty="0"/>
              <a:t>(QWK):</a:t>
            </a:r>
            <a:endParaRPr lang="en-GB" altLang="zh-CN" b="1" dirty="0"/>
          </a:p>
        </p:txBody>
      </p:sp>
      <p:sp>
        <p:nvSpPr>
          <p:cNvPr id="4" name="Rectangle 3">
            <a:extLst>
              <a:ext uri="{FF2B5EF4-FFF2-40B4-BE49-F238E27FC236}">
                <a16:creationId xmlns:a16="http://schemas.microsoft.com/office/drawing/2014/main" id="{3EEF4880-3A24-7E48-9CB5-5FBC5C8FB534}"/>
              </a:ext>
            </a:extLst>
          </p:cNvPr>
          <p:cNvSpPr/>
          <p:nvPr/>
        </p:nvSpPr>
        <p:spPr>
          <a:xfrm>
            <a:off x="838200" y="2670868"/>
            <a:ext cx="10515600" cy="1477328"/>
          </a:xfrm>
          <a:prstGeom prst="rect">
            <a:avLst/>
          </a:prstGeom>
        </p:spPr>
        <p:txBody>
          <a:bodyPr wrap="square">
            <a:spAutoFit/>
          </a:bodyPr>
          <a:lstStyle/>
          <a:p>
            <a:r>
              <a:rPr lang="en-GB" dirty="0">
                <a:latin typeface="NimbusRomNo9L"/>
              </a:rPr>
              <a:t>An observed score matrix </a:t>
            </a:r>
            <a:r>
              <a:rPr lang="en-GB" dirty="0">
                <a:latin typeface="CMMI10"/>
              </a:rPr>
              <a:t>O </a:t>
            </a:r>
            <a:r>
              <a:rPr lang="en-GB" dirty="0">
                <a:latin typeface="NimbusRomNo9L"/>
              </a:rPr>
              <a:t>is calculated such that </a:t>
            </a:r>
            <a:r>
              <a:rPr lang="en-GB" dirty="0">
                <a:latin typeface="CMMI10"/>
              </a:rPr>
              <a:t>O</a:t>
            </a:r>
            <a:r>
              <a:rPr lang="en-GB" sz="1100" dirty="0">
                <a:effectLst/>
                <a:latin typeface="CMMI8"/>
              </a:rPr>
              <a:t>i,</a:t>
            </a:r>
            <a:r>
              <a:rPr lang="en-US" altLang="zh-CN" sz="1100" dirty="0">
                <a:effectLst/>
                <a:latin typeface="CMMI8"/>
              </a:rPr>
              <a:t>j</a:t>
            </a:r>
            <a:r>
              <a:rPr lang="en-GB" sz="1100" dirty="0">
                <a:effectLst/>
                <a:latin typeface="CMMI8"/>
              </a:rPr>
              <a:t> </a:t>
            </a:r>
            <a:r>
              <a:rPr lang="en-GB" dirty="0">
                <a:latin typeface="NimbusRomNo9L"/>
              </a:rPr>
              <a:t>refers to the number of essays that receive a rating </a:t>
            </a:r>
            <a:r>
              <a:rPr lang="en-GB" i="1" dirty="0" err="1">
                <a:latin typeface="CMMI10"/>
              </a:rPr>
              <a:t>i</a:t>
            </a:r>
            <a:r>
              <a:rPr lang="en-GB" dirty="0">
                <a:latin typeface="CMMI10"/>
              </a:rPr>
              <a:t> </a:t>
            </a:r>
            <a:r>
              <a:rPr lang="en-GB" dirty="0">
                <a:latin typeface="NimbusRomNo9L"/>
              </a:rPr>
              <a:t>by the human </a:t>
            </a:r>
            <a:r>
              <a:rPr lang="en-GB" dirty="0" err="1">
                <a:latin typeface="NimbusRomNo9L"/>
              </a:rPr>
              <a:t>rater</a:t>
            </a:r>
            <a:r>
              <a:rPr lang="en-GB" dirty="0">
                <a:latin typeface="NimbusRomNo9L"/>
              </a:rPr>
              <a:t> and a rating </a:t>
            </a:r>
            <a:r>
              <a:rPr lang="en-GB" i="1" dirty="0">
                <a:latin typeface="CMMI10"/>
              </a:rPr>
              <a:t>j</a:t>
            </a:r>
            <a:r>
              <a:rPr lang="en-GB" dirty="0">
                <a:latin typeface="CMMI10"/>
              </a:rPr>
              <a:t> </a:t>
            </a:r>
            <a:r>
              <a:rPr lang="en-GB" dirty="0">
                <a:latin typeface="NimbusRomNo9L"/>
              </a:rPr>
              <a:t>by the AES system. An expected score matrix </a:t>
            </a:r>
            <a:r>
              <a:rPr lang="en-GB" dirty="0">
                <a:latin typeface="CMMI10"/>
              </a:rPr>
              <a:t>E </a:t>
            </a:r>
            <a:r>
              <a:rPr lang="en-GB" dirty="0">
                <a:latin typeface="NimbusRomNo9L"/>
              </a:rPr>
              <a:t>is calculated as the outer product of histogram vectors of the two (reference and system) ratings. The matrix </a:t>
            </a:r>
            <a:r>
              <a:rPr lang="en-GB" dirty="0">
                <a:latin typeface="CMMI10"/>
              </a:rPr>
              <a:t>E </a:t>
            </a:r>
            <a:r>
              <a:rPr lang="en-GB" dirty="0">
                <a:latin typeface="NimbusRomNo9L"/>
              </a:rPr>
              <a:t>needs to be normalized such that the sum of elements in </a:t>
            </a:r>
            <a:r>
              <a:rPr lang="en-GB" dirty="0">
                <a:latin typeface="CMMI10"/>
              </a:rPr>
              <a:t>E </a:t>
            </a:r>
            <a:r>
              <a:rPr lang="en-GB" dirty="0">
                <a:latin typeface="NimbusRomNo9L"/>
              </a:rPr>
              <a:t>and the sum of elements in </a:t>
            </a:r>
            <a:r>
              <a:rPr lang="en-GB" dirty="0">
                <a:latin typeface="CMMI10"/>
              </a:rPr>
              <a:t>O </a:t>
            </a:r>
            <a:r>
              <a:rPr lang="en-GB" dirty="0">
                <a:latin typeface="NimbusRomNo9L"/>
              </a:rPr>
              <a:t>keep the same. Finally, given the three matrices </a:t>
            </a:r>
            <a:r>
              <a:rPr lang="en-GB" dirty="0">
                <a:latin typeface="CMMI10"/>
              </a:rPr>
              <a:t>W </a:t>
            </a:r>
            <a:r>
              <a:rPr lang="en-GB" dirty="0">
                <a:latin typeface="NimbusRomNo9L"/>
              </a:rPr>
              <a:t>, </a:t>
            </a:r>
            <a:r>
              <a:rPr lang="en-GB" dirty="0">
                <a:latin typeface="CMMI10"/>
              </a:rPr>
              <a:t>O </a:t>
            </a:r>
            <a:r>
              <a:rPr lang="en-GB" dirty="0">
                <a:latin typeface="NimbusRomNo9L"/>
              </a:rPr>
              <a:t>and </a:t>
            </a:r>
            <a:r>
              <a:rPr lang="en-GB" dirty="0">
                <a:latin typeface="CMMI10"/>
              </a:rPr>
              <a:t>E</a:t>
            </a:r>
            <a:r>
              <a:rPr lang="en-GB" dirty="0">
                <a:latin typeface="NimbusRomNo9L"/>
              </a:rPr>
              <a:t>, the QWK value is calculated according to Equation: </a:t>
            </a:r>
            <a:endParaRPr lang="en-GB" dirty="0"/>
          </a:p>
        </p:txBody>
      </p:sp>
      <p:pic>
        <p:nvPicPr>
          <p:cNvPr id="9" name="Picture 8">
            <a:extLst>
              <a:ext uri="{FF2B5EF4-FFF2-40B4-BE49-F238E27FC236}">
                <a16:creationId xmlns:a16="http://schemas.microsoft.com/office/drawing/2014/main" id="{54744C5C-ED31-B94C-8FCB-C36931F6CB7C}"/>
              </a:ext>
            </a:extLst>
          </p:cNvPr>
          <p:cNvPicPr>
            <a:picLocks noChangeAspect="1"/>
          </p:cNvPicPr>
          <p:nvPr/>
        </p:nvPicPr>
        <p:blipFill>
          <a:blip r:embed="rId2"/>
          <a:stretch>
            <a:fillRect/>
          </a:stretch>
        </p:blipFill>
        <p:spPr>
          <a:xfrm>
            <a:off x="3848099" y="4536239"/>
            <a:ext cx="2971800" cy="914400"/>
          </a:xfrm>
          <a:prstGeom prst="rect">
            <a:avLst/>
          </a:prstGeom>
        </p:spPr>
      </p:pic>
    </p:spTree>
    <p:extLst>
      <p:ext uri="{BB962C8B-B14F-4D97-AF65-F5344CB8AC3E}">
        <p14:creationId xmlns:p14="http://schemas.microsoft.com/office/powerpoint/2010/main" val="4027498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作业要求</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normAutofit fontScale="62500" lnSpcReduction="20000"/>
          </a:bodyPr>
          <a:lstStyle/>
          <a:p>
            <a:pPr marL="0" indent="0">
              <a:spcAft>
                <a:spcPts val="1200"/>
              </a:spcAft>
              <a:buNone/>
            </a:pPr>
            <a:r>
              <a:rPr lang="zh-CN" altLang="en-US" b="1" dirty="0"/>
              <a:t>本次作业要求在该数据集上完成三个实验，并提交实验报告。</a:t>
            </a:r>
            <a:endParaRPr lang="en-US" altLang="zh-CN" b="1" dirty="0"/>
          </a:p>
          <a:p>
            <a:pPr marL="0" indent="0">
              <a:lnSpc>
                <a:spcPct val="110000"/>
              </a:lnSpc>
              <a:spcAft>
                <a:spcPts val="1200"/>
              </a:spcAft>
              <a:buNone/>
            </a:pPr>
            <a:r>
              <a:rPr lang="zh-CN" altLang="en-US" dirty="0"/>
              <a:t>实验设置分为两种：</a:t>
            </a:r>
            <a:endParaRPr lang="en-US" altLang="zh-CN" dirty="0"/>
          </a:p>
          <a:p>
            <a:pPr marL="0" indent="0">
              <a:lnSpc>
                <a:spcPct val="110000"/>
              </a:lnSpc>
              <a:spcAft>
                <a:spcPts val="1200"/>
              </a:spcAft>
              <a:buNone/>
            </a:pPr>
            <a:r>
              <a:rPr lang="en-US" altLang="zh-CN" dirty="0"/>
              <a:t>Prompt-dependent</a:t>
            </a:r>
            <a:r>
              <a:rPr lang="zh-CN" altLang="en-US" dirty="0"/>
              <a:t>：模型在特定文章集上进行训练，并预测该文章集剩余的测试实例；</a:t>
            </a:r>
            <a:endParaRPr lang="en-US" altLang="zh-CN" dirty="0"/>
          </a:p>
          <a:p>
            <a:pPr marL="0" indent="0">
              <a:lnSpc>
                <a:spcPct val="110000"/>
              </a:lnSpc>
              <a:spcAft>
                <a:spcPts val="1200"/>
              </a:spcAft>
              <a:buNone/>
            </a:pPr>
            <a:r>
              <a:rPr lang="zh-CN" altLang="en-US" dirty="0"/>
              <a:t>在该设置下，我们进行两个实验：</a:t>
            </a:r>
            <a:endParaRPr lang="en-US" altLang="zh-CN" dirty="0"/>
          </a:p>
          <a:p>
            <a:pPr marL="0" indent="0">
              <a:lnSpc>
                <a:spcPct val="110000"/>
              </a:lnSpc>
              <a:spcAft>
                <a:spcPts val="1200"/>
              </a:spcAft>
              <a:buNone/>
            </a:pPr>
            <a:r>
              <a:rPr lang="en-US" altLang="zh-CN" dirty="0"/>
              <a:t>1.</a:t>
            </a:r>
            <a:r>
              <a:rPr lang="zh-CN" altLang="en-US" dirty="0"/>
              <a:t>基于统计方法去预测分数，需要手动设计分类特征。</a:t>
            </a:r>
            <a:endParaRPr lang="en-US" altLang="zh-CN" dirty="0"/>
          </a:p>
          <a:p>
            <a:pPr marL="0" indent="0">
              <a:lnSpc>
                <a:spcPct val="110000"/>
              </a:lnSpc>
              <a:spcAft>
                <a:spcPts val="1200"/>
              </a:spcAft>
              <a:buNone/>
            </a:pPr>
            <a:r>
              <a:rPr lang="en-US" altLang="zh-CN" dirty="0"/>
              <a:t>2. </a:t>
            </a:r>
            <a:r>
              <a:rPr lang="zh-CN" altLang="en-US" dirty="0"/>
              <a:t>基于神经网络去预测分数，可使用</a:t>
            </a:r>
            <a:r>
              <a:rPr lang="en-US" altLang="zh-CN" dirty="0"/>
              <a:t>word2vec</a:t>
            </a:r>
            <a:r>
              <a:rPr lang="zh-CN" altLang="en-US" dirty="0"/>
              <a:t>等预训练模型；</a:t>
            </a:r>
            <a:endParaRPr lang="en-US" altLang="zh-CN" dirty="0"/>
          </a:p>
          <a:p>
            <a:pPr marL="0" indent="0">
              <a:lnSpc>
                <a:spcPct val="110000"/>
              </a:lnSpc>
              <a:spcAft>
                <a:spcPts val="1200"/>
              </a:spcAft>
              <a:buNone/>
            </a:pPr>
            <a:r>
              <a:rPr lang="en-US" altLang="zh-CN" dirty="0"/>
              <a:t>Prompt-independent</a:t>
            </a:r>
            <a:r>
              <a:rPr lang="zh-CN" altLang="en-US" dirty="0"/>
              <a:t>：模型在排除目标文章集上进行训练，要求预测该目标文章集上的测试实例；</a:t>
            </a:r>
            <a:endParaRPr lang="en-US" altLang="zh-CN" dirty="0"/>
          </a:p>
          <a:p>
            <a:pPr marL="0" indent="0">
              <a:lnSpc>
                <a:spcPct val="110000"/>
              </a:lnSpc>
              <a:spcAft>
                <a:spcPts val="1200"/>
              </a:spcAft>
              <a:buNone/>
            </a:pPr>
            <a:r>
              <a:rPr lang="zh-CN" altLang="en-US" dirty="0"/>
              <a:t>在该设置下，我们进行一个实验，可以使用统计方法，也可以使用神经网络的方法。该部分实验需要思考，不同的</a:t>
            </a:r>
            <a:r>
              <a:rPr lang="en-US" altLang="zh-CN" dirty="0"/>
              <a:t>essay set</a:t>
            </a:r>
            <a:r>
              <a:rPr lang="zh-CN" altLang="en-US" dirty="0"/>
              <a:t>之间的文章有什么通用的信息可以利用，可以去看知识迁移的论文。</a:t>
            </a:r>
            <a:endParaRPr lang="en-GB" altLang="zh-CN" dirty="0"/>
          </a:p>
        </p:txBody>
      </p:sp>
    </p:spTree>
    <p:extLst>
      <p:ext uri="{BB962C8B-B14F-4D97-AF65-F5344CB8AC3E}">
        <p14:creationId xmlns:p14="http://schemas.microsoft.com/office/powerpoint/2010/main" val="52709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578" y="365125"/>
            <a:ext cx="10515600" cy="1325563"/>
          </a:xfrm>
        </p:spPr>
        <p:txBody>
          <a:bodyPr/>
          <a:lstStyle/>
          <a:p>
            <a:r>
              <a:rPr lang="zh-CN" altLang="en-US" b="1" dirty="0"/>
              <a:t>文章自动评分</a:t>
            </a:r>
            <a:r>
              <a:rPr lang="en-US" altLang="zh-CN" b="1" dirty="0"/>
              <a:t>—</a:t>
            </a:r>
            <a:r>
              <a:rPr lang="zh-CN" altLang="en-US" b="1" dirty="0"/>
              <a:t>时间安排</a:t>
            </a:r>
          </a:p>
        </p:txBody>
      </p:sp>
      <p:sp>
        <p:nvSpPr>
          <p:cNvPr id="3" name="内容占位符 2"/>
          <p:cNvSpPr>
            <a:spLocks noGrp="1"/>
          </p:cNvSpPr>
          <p:nvPr>
            <p:ph idx="1"/>
          </p:nvPr>
        </p:nvSpPr>
        <p:spPr/>
        <p:txBody>
          <a:bodyPr/>
          <a:lstStyle/>
          <a:p>
            <a:r>
              <a:rPr lang="zh-CN" altLang="en-US" dirty="0"/>
              <a:t>第一次作业（基于统计学习的方法）</a:t>
            </a:r>
            <a:endParaRPr lang="en-US" altLang="zh-CN" dirty="0"/>
          </a:p>
          <a:p>
            <a:pPr marL="457200" lvl="1" indent="0">
              <a:buNone/>
            </a:pPr>
            <a:r>
              <a:rPr lang="en-US" altLang="zh-CN" dirty="0"/>
              <a:t>11</a:t>
            </a:r>
            <a:r>
              <a:rPr lang="zh-CN" altLang="en-US" dirty="0"/>
              <a:t>月</a:t>
            </a:r>
            <a:r>
              <a:rPr lang="en-US" altLang="zh-CN" dirty="0"/>
              <a:t>29</a:t>
            </a:r>
            <a:r>
              <a:rPr lang="zh-CN" altLang="en-US" dirty="0"/>
              <a:t>日 </a:t>
            </a:r>
            <a:r>
              <a:rPr lang="en-US" altLang="zh-CN" dirty="0"/>
              <a:t>23:59:59</a:t>
            </a:r>
          </a:p>
          <a:p>
            <a:r>
              <a:rPr lang="zh-CN" altLang="en-US" dirty="0"/>
              <a:t>第二次作业（基于神经网络的方法）</a:t>
            </a:r>
            <a:endParaRPr lang="en-US" altLang="zh-CN" dirty="0"/>
          </a:p>
          <a:p>
            <a:pPr marL="457200" lvl="1" indent="0">
              <a:buNone/>
            </a:pPr>
            <a:r>
              <a:rPr lang="en-US" altLang="zh-CN" dirty="0"/>
              <a:t>12</a:t>
            </a:r>
            <a:r>
              <a:rPr lang="zh-CN" altLang="en-US" dirty="0"/>
              <a:t>月</a:t>
            </a:r>
            <a:r>
              <a:rPr lang="en-US" altLang="zh-CN" dirty="0"/>
              <a:t>13</a:t>
            </a:r>
            <a:r>
              <a:rPr lang="zh-CN" altLang="en-US" dirty="0"/>
              <a:t>日 </a:t>
            </a:r>
            <a:r>
              <a:rPr lang="en-US" altLang="zh-CN" dirty="0"/>
              <a:t>23:59:59</a:t>
            </a:r>
          </a:p>
          <a:p>
            <a:r>
              <a:rPr lang="zh-CN" altLang="en-US" dirty="0"/>
              <a:t>第三次作业（</a:t>
            </a:r>
            <a:r>
              <a:rPr lang="en-US" altLang="zh-CN" dirty="0"/>
              <a:t>prompt-independent</a:t>
            </a:r>
            <a:r>
              <a:rPr lang="zh-CN" altLang="en-US" dirty="0"/>
              <a:t>设置）</a:t>
            </a:r>
            <a:endParaRPr lang="en-US" altLang="zh-CN" dirty="0"/>
          </a:p>
          <a:p>
            <a:pPr marL="457200" lvl="1" indent="0">
              <a:buNone/>
            </a:pPr>
            <a:r>
              <a:rPr lang="en-US" altLang="zh-CN" dirty="0"/>
              <a:t>12</a:t>
            </a:r>
            <a:r>
              <a:rPr lang="zh-CN" altLang="en-US" dirty="0"/>
              <a:t>月</a:t>
            </a:r>
            <a:r>
              <a:rPr lang="en-US" altLang="zh-CN" dirty="0"/>
              <a:t>30</a:t>
            </a:r>
            <a:r>
              <a:rPr lang="zh-CN" altLang="en-US" dirty="0"/>
              <a:t>日 </a:t>
            </a:r>
            <a:r>
              <a:rPr lang="en-US" altLang="zh-CN" dirty="0"/>
              <a:t>23:59:59</a:t>
            </a:r>
          </a:p>
          <a:p>
            <a:r>
              <a:rPr lang="zh-CN" altLang="en-US" dirty="0"/>
              <a:t>实验报告</a:t>
            </a:r>
            <a:endParaRPr lang="en-US" altLang="zh-CN" dirty="0"/>
          </a:p>
          <a:p>
            <a:pPr marL="457200" lvl="1" indent="0">
              <a:buNone/>
            </a:pPr>
            <a:r>
              <a:rPr lang="en-US" altLang="zh-CN" dirty="0"/>
              <a:t> 1</a:t>
            </a:r>
            <a:r>
              <a:rPr lang="zh-CN" altLang="en-US" dirty="0"/>
              <a:t>月</a:t>
            </a:r>
            <a:r>
              <a:rPr lang="en-US" altLang="zh-CN" dirty="0"/>
              <a:t>12</a:t>
            </a:r>
            <a:r>
              <a:rPr lang="zh-CN" altLang="en-US" dirty="0"/>
              <a:t>日 </a:t>
            </a:r>
            <a:r>
              <a:rPr lang="en-US" altLang="zh-CN" dirty="0"/>
              <a:t>23:59:59</a:t>
            </a:r>
            <a:endParaRPr lang="zh-CN" altLang="en-US" dirty="0"/>
          </a:p>
        </p:txBody>
      </p:sp>
    </p:spTree>
    <p:extLst>
      <p:ext uri="{BB962C8B-B14F-4D97-AF65-F5344CB8AC3E}">
        <p14:creationId xmlns:p14="http://schemas.microsoft.com/office/powerpoint/2010/main" val="58525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文章</a:t>
            </a:r>
            <a:r>
              <a:rPr lang="zh-CN" altLang="en-US" b="1"/>
              <a:t>自动评分</a:t>
            </a:r>
            <a:r>
              <a:rPr lang="en-US" altLang="zh-CN" b="1" dirty="0"/>
              <a:t>—</a:t>
            </a:r>
            <a:r>
              <a:rPr lang="zh-CN" altLang="en-US" b="1" dirty="0"/>
              <a:t>提交方式</a:t>
            </a:r>
          </a:p>
        </p:txBody>
      </p:sp>
      <p:sp>
        <p:nvSpPr>
          <p:cNvPr id="3" name="内容占位符 2"/>
          <p:cNvSpPr>
            <a:spLocks noGrp="1"/>
          </p:cNvSpPr>
          <p:nvPr>
            <p:ph idx="1"/>
          </p:nvPr>
        </p:nvSpPr>
        <p:spPr/>
        <p:txBody>
          <a:bodyPr/>
          <a:lstStyle/>
          <a:p>
            <a:r>
              <a:rPr lang="zh-CN" altLang="en-US" dirty="0"/>
              <a:t>线上测评</a:t>
            </a:r>
            <a:endParaRPr lang="en-US" altLang="zh-CN" dirty="0"/>
          </a:p>
          <a:p>
            <a:pPr lvl="1"/>
            <a:r>
              <a:rPr lang="zh-CN" altLang="en-US" dirty="0"/>
              <a:t>测评系统网址为 </a:t>
            </a:r>
            <a:r>
              <a:rPr lang="en-US" altLang="zh-CN" dirty="0"/>
              <a:t>47.110.235.226:12345</a:t>
            </a:r>
          </a:p>
          <a:p>
            <a:pPr lvl="1"/>
            <a:r>
              <a:rPr lang="zh-CN" altLang="en-US" dirty="0"/>
              <a:t>提交结果请以 “学号</a:t>
            </a:r>
            <a:r>
              <a:rPr lang="en-US" altLang="zh-CN" dirty="0"/>
              <a:t>.</a:t>
            </a:r>
            <a:r>
              <a:rPr lang="en-US" altLang="zh-CN" dirty="0" err="1"/>
              <a:t>tsv</a:t>
            </a:r>
            <a:r>
              <a:rPr lang="zh-CN" altLang="en-US" dirty="0"/>
              <a:t>” 的方式进行提交，如</a:t>
            </a:r>
            <a:r>
              <a:rPr lang="en-US" altLang="zh-CN" dirty="0"/>
              <a:t>MG1933025.tsv</a:t>
            </a:r>
          </a:p>
          <a:p>
            <a:pPr lvl="1"/>
            <a:r>
              <a:rPr lang="zh-CN" altLang="en-US" dirty="0"/>
              <a:t>提交结果应当包含</a:t>
            </a:r>
            <a:r>
              <a:rPr lang="en-US" altLang="zh-CN" dirty="0"/>
              <a:t>8</a:t>
            </a:r>
            <a:r>
              <a:rPr lang="zh-CN" altLang="en-US" dirty="0"/>
              <a:t>个文章集的所有预测结果</a:t>
            </a:r>
            <a:endParaRPr lang="en-US" altLang="zh-CN" dirty="0"/>
          </a:p>
          <a:p>
            <a:pPr lvl="1"/>
            <a:r>
              <a:rPr lang="zh-CN" altLang="en-US" sz="2000" dirty="0"/>
              <a:t>提交文件中的每一行依次为</a:t>
            </a:r>
            <a:r>
              <a:rPr lang="en-US" altLang="zh-CN" sz="2000" dirty="0"/>
              <a:t>Essay-ID</a:t>
            </a:r>
            <a:r>
              <a:rPr lang="zh-CN" altLang="en-US" sz="2000" dirty="0"/>
              <a:t>、</a:t>
            </a:r>
            <a:r>
              <a:rPr lang="en-US" altLang="zh-CN" sz="2000" dirty="0"/>
              <a:t>Essay-Set</a:t>
            </a:r>
            <a:r>
              <a:rPr lang="zh-CN" altLang="en-US" sz="2000" dirty="0"/>
              <a:t>和</a:t>
            </a:r>
            <a:r>
              <a:rPr lang="en-US" altLang="zh-CN" sz="2000" dirty="0"/>
              <a:t>Prediction </a:t>
            </a:r>
            <a:r>
              <a:rPr lang="zh-CN" altLang="en-US" sz="2000" dirty="0"/>
              <a:t>，利用制表符（</a:t>
            </a:r>
            <a:r>
              <a:rPr lang="en-US" altLang="zh-CN" sz="2000" dirty="0"/>
              <a:t>\t</a:t>
            </a:r>
            <a:r>
              <a:rPr lang="zh-CN" altLang="en-US" sz="2000" dirty="0"/>
              <a:t>）进行分割</a:t>
            </a:r>
            <a:endParaRPr lang="en-US" altLang="zh-CN" dirty="0"/>
          </a:p>
          <a:p>
            <a:r>
              <a:rPr lang="zh-CN" altLang="en-US" dirty="0"/>
              <a:t>实验报告</a:t>
            </a:r>
            <a:endParaRPr lang="en-US" altLang="zh-CN" dirty="0"/>
          </a:p>
          <a:p>
            <a:pPr marL="457200" lvl="1" indent="0">
              <a:buNone/>
            </a:pPr>
            <a:r>
              <a:rPr lang="zh-CN" altLang="en-US" dirty="0"/>
              <a:t>通过</a:t>
            </a:r>
            <a:r>
              <a:rPr lang="en-US" altLang="zh-CN" dirty="0"/>
              <a:t>FTP</a:t>
            </a:r>
            <a:r>
              <a:rPr lang="zh-CN" altLang="en-US" dirty="0"/>
              <a:t>的方式提交，</a:t>
            </a:r>
            <a:r>
              <a:rPr lang="en-US" altLang="zh-CN" dirty="0"/>
              <a:t>FTP</a:t>
            </a:r>
            <a:r>
              <a:rPr lang="zh-CN" altLang="en-US" dirty="0"/>
              <a:t>地址待定。</a:t>
            </a:r>
            <a:endParaRPr lang="en-US" altLang="zh-CN" dirty="0"/>
          </a:p>
        </p:txBody>
      </p:sp>
    </p:spTree>
    <p:extLst>
      <p:ext uri="{BB962C8B-B14F-4D97-AF65-F5344CB8AC3E}">
        <p14:creationId xmlns:p14="http://schemas.microsoft.com/office/powerpoint/2010/main" val="115707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任务简介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lstStyle/>
          <a:p>
            <a:endParaRPr lang="en-GB" altLang="zh-CN" dirty="0"/>
          </a:p>
          <a:p>
            <a:pPr marL="0" indent="0">
              <a:buNone/>
            </a:pPr>
            <a:endParaRPr lang="en-GB" altLang="zh-CN" dirty="0"/>
          </a:p>
          <a:p>
            <a:r>
              <a:rPr lang="zh-CN" altLang="en-US" dirty="0"/>
              <a:t>输入：文章的文本</a:t>
            </a:r>
            <a:endParaRPr lang="en-GB" altLang="zh-CN" dirty="0"/>
          </a:p>
          <a:p>
            <a:r>
              <a:rPr lang="zh-CN" altLang="en-US" dirty="0"/>
              <a:t>输出：根据文章质量的分数</a:t>
            </a:r>
            <a:endParaRPr lang="en-US" dirty="0"/>
          </a:p>
        </p:txBody>
      </p:sp>
    </p:spTree>
    <p:extLst>
      <p:ext uri="{BB962C8B-B14F-4D97-AF65-F5344CB8AC3E}">
        <p14:creationId xmlns:p14="http://schemas.microsoft.com/office/powerpoint/2010/main" val="88786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任务简介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2677886" cy="503918"/>
          </a:xfrm>
        </p:spPr>
        <p:txBody>
          <a:bodyPr>
            <a:normAutofit/>
          </a:bodyPr>
          <a:lstStyle/>
          <a:p>
            <a:pPr marL="0" indent="0">
              <a:buNone/>
            </a:pPr>
            <a:r>
              <a:rPr lang="zh-CN" altLang="en-US" b="1" dirty="0"/>
              <a:t>文章质量差</a:t>
            </a:r>
            <a:r>
              <a:rPr lang="zh-CN" altLang="en-GB" b="1" dirty="0"/>
              <a:t>例子</a:t>
            </a:r>
            <a:endParaRPr lang="en-GB" altLang="zh-CN" b="1" dirty="0"/>
          </a:p>
        </p:txBody>
      </p:sp>
      <p:sp>
        <p:nvSpPr>
          <p:cNvPr id="4" name="Rectangle 3">
            <a:extLst>
              <a:ext uri="{FF2B5EF4-FFF2-40B4-BE49-F238E27FC236}">
                <a16:creationId xmlns:a16="http://schemas.microsoft.com/office/drawing/2014/main" id="{888CE55B-692B-4345-BFD8-E504B9D7E439}"/>
              </a:ext>
            </a:extLst>
          </p:cNvPr>
          <p:cNvSpPr/>
          <p:nvPr/>
        </p:nvSpPr>
        <p:spPr>
          <a:xfrm>
            <a:off x="838200" y="2438859"/>
            <a:ext cx="10515600" cy="3970318"/>
          </a:xfrm>
          <a:prstGeom prst="rect">
            <a:avLst/>
          </a:prstGeom>
          <a:ln>
            <a:solidFill>
              <a:schemeClr val="bg1">
                <a:lumMod val="75000"/>
              </a:schemeClr>
            </a:solidFill>
          </a:ln>
        </p:spPr>
        <p:txBody>
          <a:bodyPr wrap="square">
            <a:spAutoFit/>
          </a:bodyPr>
          <a:lstStyle/>
          <a:p>
            <a:r>
              <a:rPr lang="en-US" altLang="zh-CN" b="1" dirty="0">
                <a:latin typeface="Times New Roman" panose="02020603050405020304" pitchFamily="18" charset="0"/>
              </a:rPr>
              <a:t>Text:</a:t>
            </a:r>
            <a:r>
              <a:rPr lang="zh-CN" altLang="en-US" b="1" dirty="0">
                <a:latin typeface="Times New Roman" panose="02020603050405020304" pitchFamily="18" charset="0"/>
              </a:rPr>
              <a:t> </a:t>
            </a:r>
            <a:r>
              <a:rPr lang="en-GB" dirty="0">
                <a:latin typeface="Times New Roman" panose="02020603050405020304" pitchFamily="18" charset="0"/>
              </a:rPr>
              <a:t>I do think that there are books that should be removed because some people take some things offensive. Some people may think that the book may be wrong because of the religion. And some people may not like what the book, movie, or music is teaching their child. </a:t>
            </a:r>
            <a:endParaRPr lang="en-GB" dirty="0"/>
          </a:p>
          <a:p>
            <a:r>
              <a:rPr lang="en-GB" dirty="0">
                <a:latin typeface="Times New Roman" panose="02020603050405020304" pitchFamily="18" charset="0"/>
              </a:rPr>
              <a:t>People that take the religion to be offensive because the book could say that religion that the person </a:t>
            </a:r>
            <a:r>
              <a:rPr lang="en-GB" dirty="0" err="1">
                <a:latin typeface="Times New Roman" panose="02020603050405020304" pitchFamily="18" charset="0"/>
              </a:rPr>
              <a:t>belives</a:t>
            </a:r>
            <a:r>
              <a:rPr lang="en-GB" dirty="0">
                <a:latin typeface="Times New Roman" panose="02020603050405020304" pitchFamily="18" charset="0"/>
              </a:rPr>
              <a:t> is not the right way to go. </a:t>
            </a:r>
            <a:endParaRPr lang="en-GB" dirty="0"/>
          </a:p>
          <a:p>
            <a:r>
              <a:rPr lang="en-GB" dirty="0">
                <a:latin typeface="Times New Roman" panose="02020603050405020304" pitchFamily="18" charset="0"/>
              </a:rPr>
              <a:t>Some parents may take the book offensive because it may contain bad things. These parents may not want their kids reading these types of books but if the library has them the kid could easily check out the book and keep it hidden from </a:t>
            </a:r>
            <a:r>
              <a:rPr lang="en-GB" dirty="0" err="1">
                <a:latin typeface="Times New Roman" panose="02020603050405020304" pitchFamily="18" charset="0"/>
              </a:rPr>
              <a:t>thier</a:t>
            </a:r>
            <a:r>
              <a:rPr lang="en-GB" dirty="0">
                <a:latin typeface="Times New Roman" panose="02020603050405020304" pitchFamily="18" charset="0"/>
              </a:rPr>
              <a:t> parents. </a:t>
            </a:r>
            <a:endParaRPr lang="en-GB" dirty="0"/>
          </a:p>
          <a:p>
            <a:r>
              <a:rPr lang="en-GB" dirty="0">
                <a:latin typeface="Times New Roman" panose="02020603050405020304" pitchFamily="18" charset="0"/>
              </a:rPr>
              <a:t>Some parents may not want there kids </a:t>
            </a:r>
            <a:r>
              <a:rPr lang="en-GB" dirty="0" err="1">
                <a:latin typeface="Times New Roman" panose="02020603050405020304" pitchFamily="18" charset="0"/>
              </a:rPr>
              <a:t>listenig</a:t>
            </a:r>
            <a:r>
              <a:rPr lang="en-GB" dirty="0">
                <a:latin typeface="Times New Roman" panose="02020603050405020304" pitchFamily="18" charset="0"/>
              </a:rPr>
              <a:t>, </a:t>
            </a:r>
            <a:r>
              <a:rPr lang="en-GB" dirty="0" err="1">
                <a:latin typeface="Times New Roman" panose="02020603050405020304" pitchFamily="18" charset="0"/>
              </a:rPr>
              <a:t>watchin</a:t>
            </a:r>
            <a:r>
              <a:rPr lang="en-GB" dirty="0">
                <a:latin typeface="Times New Roman" panose="02020603050405020304" pitchFamily="18" charset="0"/>
              </a:rPr>
              <a:t>, or reading anything that may teach or tell the kid to do things that </a:t>
            </a:r>
            <a:r>
              <a:rPr lang="en-GB" dirty="0" err="1">
                <a:latin typeface="Times New Roman" panose="02020603050405020304" pitchFamily="18" charset="0"/>
              </a:rPr>
              <a:t>htye</a:t>
            </a:r>
            <a:r>
              <a:rPr lang="en-GB" dirty="0">
                <a:latin typeface="Times New Roman" panose="02020603050405020304" pitchFamily="18" charset="0"/>
              </a:rPr>
              <a:t> </a:t>
            </a:r>
            <a:r>
              <a:rPr lang="en-GB" dirty="0" err="1">
                <a:latin typeface="Times New Roman" panose="02020603050405020304" pitchFamily="18" charset="0"/>
              </a:rPr>
              <a:t>shouldnt</a:t>
            </a:r>
            <a:r>
              <a:rPr lang="en-GB" dirty="0">
                <a:latin typeface="Times New Roman" panose="02020603050405020304" pitchFamily="18" charset="0"/>
              </a:rPr>
              <a:t> be doing. </a:t>
            </a:r>
            <a:endParaRPr lang="en-GB" dirty="0"/>
          </a:p>
          <a:p>
            <a:r>
              <a:rPr lang="en-GB" dirty="0">
                <a:latin typeface="Times New Roman" panose="02020603050405020304" pitchFamily="18" charset="0"/>
              </a:rPr>
              <a:t>I think that there are some books, movies, or music that is </a:t>
            </a:r>
            <a:r>
              <a:rPr lang="en-GB" dirty="0" err="1">
                <a:latin typeface="Times New Roman" panose="02020603050405020304" pitchFamily="18" charset="0"/>
              </a:rPr>
              <a:t>inapprpriate</a:t>
            </a:r>
            <a:r>
              <a:rPr lang="en-GB" dirty="0">
                <a:latin typeface="Times New Roman" panose="02020603050405020304" pitchFamily="18" charset="0"/>
              </a:rPr>
              <a:t> for smaller children but may be </a:t>
            </a:r>
            <a:r>
              <a:rPr lang="en-GB" dirty="0" err="1">
                <a:latin typeface="Times New Roman" panose="02020603050405020304" pitchFamily="18" charset="0"/>
              </a:rPr>
              <a:t>apprpriate</a:t>
            </a:r>
            <a:r>
              <a:rPr lang="en-GB" dirty="0">
                <a:latin typeface="Times New Roman" panose="02020603050405020304" pitchFamily="18" charset="0"/>
              </a:rPr>
              <a:t> for people that are older it all depends on the book. </a:t>
            </a:r>
          </a:p>
          <a:p>
            <a:endParaRPr lang="en-GB" dirty="0">
              <a:latin typeface="Times New Roman" panose="02020603050405020304" pitchFamily="18" charset="0"/>
            </a:endParaRPr>
          </a:p>
          <a:p>
            <a:r>
              <a:rPr lang="en-US" altLang="zh-CN" b="1" dirty="0">
                <a:latin typeface="Times New Roman" panose="02020603050405020304" pitchFamily="18" charset="0"/>
              </a:rPr>
              <a:t>Score:</a:t>
            </a:r>
            <a:r>
              <a:rPr lang="zh-CN" altLang="en-US" b="1" dirty="0">
                <a:latin typeface="Times New Roman" panose="02020603050405020304" pitchFamily="18" charset="0"/>
              </a:rPr>
              <a:t> </a:t>
            </a:r>
            <a:r>
              <a:rPr lang="en-US" altLang="zh-CN" dirty="0">
                <a:latin typeface="Times New Roman" panose="02020603050405020304" pitchFamily="18" charset="0"/>
              </a:rPr>
              <a:t>2</a:t>
            </a:r>
            <a:endParaRPr lang="en-GB" dirty="0"/>
          </a:p>
        </p:txBody>
      </p:sp>
    </p:spTree>
    <p:extLst>
      <p:ext uri="{BB962C8B-B14F-4D97-AF65-F5344CB8AC3E}">
        <p14:creationId xmlns:p14="http://schemas.microsoft.com/office/powerpoint/2010/main" val="397558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任务简介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2677886" cy="503918"/>
          </a:xfrm>
        </p:spPr>
        <p:txBody>
          <a:bodyPr>
            <a:normAutofit/>
          </a:bodyPr>
          <a:lstStyle/>
          <a:p>
            <a:pPr marL="0" indent="0">
              <a:buNone/>
            </a:pPr>
            <a:r>
              <a:rPr lang="zh-CN" altLang="en-US" b="1" dirty="0"/>
              <a:t>文章质量好</a:t>
            </a:r>
            <a:r>
              <a:rPr lang="zh-CN" altLang="en-GB" b="1" dirty="0"/>
              <a:t>例子</a:t>
            </a:r>
            <a:endParaRPr lang="en-GB" altLang="zh-CN" b="1" dirty="0"/>
          </a:p>
        </p:txBody>
      </p:sp>
      <p:sp>
        <p:nvSpPr>
          <p:cNvPr id="4" name="Rectangle 3">
            <a:extLst>
              <a:ext uri="{FF2B5EF4-FFF2-40B4-BE49-F238E27FC236}">
                <a16:creationId xmlns:a16="http://schemas.microsoft.com/office/drawing/2014/main" id="{888CE55B-692B-4345-BFD8-E504B9D7E439}"/>
              </a:ext>
            </a:extLst>
          </p:cNvPr>
          <p:cNvSpPr/>
          <p:nvPr/>
        </p:nvSpPr>
        <p:spPr>
          <a:xfrm>
            <a:off x="838200" y="2438859"/>
            <a:ext cx="10515600" cy="3693319"/>
          </a:xfrm>
          <a:prstGeom prst="rect">
            <a:avLst/>
          </a:prstGeom>
          <a:ln>
            <a:solidFill>
              <a:schemeClr val="bg1">
                <a:lumMod val="75000"/>
              </a:schemeClr>
            </a:solidFill>
          </a:ln>
        </p:spPr>
        <p:txBody>
          <a:bodyPr wrap="square">
            <a:spAutoFit/>
          </a:bodyPr>
          <a:lstStyle/>
          <a:p>
            <a:r>
              <a:rPr lang="en-US" altLang="zh-CN" b="1" dirty="0">
                <a:latin typeface="Times New Roman" panose="02020603050405020304" pitchFamily="18" charset="0"/>
              </a:rPr>
              <a:t>Text:</a:t>
            </a:r>
            <a:r>
              <a:rPr lang="zh-CN" altLang="en-US" b="1" dirty="0">
                <a:latin typeface="Times New Roman" panose="02020603050405020304" pitchFamily="18" charset="0"/>
              </a:rPr>
              <a:t> </a:t>
            </a:r>
            <a:r>
              <a:rPr lang="en-GB" dirty="0"/>
              <a:t>What is freedom of speech? It is the ability to speak out your mind without fear of prosecution – but is that all it is? Is it limited to verbal opinion? Or does every kind of speech count? Do books, music, movies, magazine, newspaper articles, and cartoons come under “speech”? Or are they the targets of the arrow called censorship? Author Katherine Paterson said, “if I have the right to remove that book from the shelf...then you also have exactly the same right and so does everyone else. And then we have no books left on the shelf for any of us.” </a:t>
            </a:r>
          </a:p>
          <a:p>
            <a:r>
              <a:rPr lang="en-US" altLang="zh-CN" dirty="0"/>
              <a:t>……</a:t>
            </a:r>
          </a:p>
          <a:p>
            <a:r>
              <a:rPr lang="en-US" altLang="zh-CN" dirty="0"/>
              <a:t>……</a:t>
            </a:r>
            <a:endParaRPr lang="en-GB" dirty="0"/>
          </a:p>
          <a:p>
            <a:r>
              <a:rPr lang="en-GB" dirty="0"/>
              <a:t>Paterson is right. One person may have a problem with a certain book – he raises people against it – the book is banned. Another woman may not like a song because of negative ideas – she rounds up other critics – the song is banned. A parent may find a certain movie inappropriate and offensive – he creates petitions banning it – </a:t>
            </a:r>
          </a:p>
          <a:p>
            <a:endParaRPr lang="en-GB" dirty="0">
              <a:latin typeface="Times New Roman" panose="02020603050405020304" pitchFamily="18" charset="0"/>
            </a:endParaRPr>
          </a:p>
          <a:p>
            <a:r>
              <a:rPr lang="en-US" altLang="zh-CN" b="1" dirty="0">
                <a:latin typeface="Times New Roman" panose="02020603050405020304" pitchFamily="18" charset="0"/>
              </a:rPr>
              <a:t>Score:</a:t>
            </a:r>
            <a:r>
              <a:rPr lang="zh-CN" altLang="en-US" b="1" dirty="0">
                <a:latin typeface="Times New Roman" panose="02020603050405020304" pitchFamily="18" charset="0"/>
              </a:rPr>
              <a:t> </a:t>
            </a:r>
            <a:r>
              <a:rPr lang="en-US" altLang="zh-CN" dirty="0">
                <a:latin typeface="Times New Roman" panose="02020603050405020304" pitchFamily="18" charset="0"/>
              </a:rPr>
              <a:t>6</a:t>
            </a:r>
            <a:endParaRPr lang="en-GB" dirty="0"/>
          </a:p>
        </p:txBody>
      </p:sp>
    </p:spTree>
    <p:extLst>
      <p:ext uri="{BB962C8B-B14F-4D97-AF65-F5344CB8AC3E}">
        <p14:creationId xmlns:p14="http://schemas.microsoft.com/office/powerpoint/2010/main" val="416515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数据集简介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normAutofit fontScale="77500" lnSpcReduction="20000"/>
          </a:bodyPr>
          <a:lstStyle/>
          <a:p>
            <a:pPr marL="0" indent="0">
              <a:lnSpc>
                <a:spcPct val="120000"/>
              </a:lnSpc>
              <a:spcAft>
                <a:spcPts val="600"/>
              </a:spcAft>
              <a:buNone/>
            </a:pPr>
            <a:r>
              <a:rPr lang="zh-CN" altLang="en-US" b="1" dirty="0"/>
              <a:t>数据集的来源：</a:t>
            </a:r>
            <a:r>
              <a:rPr lang="en-US" altLang="zh-CN" dirty="0"/>
              <a:t>Kaggle</a:t>
            </a:r>
            <a:r>
              <a:rPr lang="zh-CN" altLang="en-US" dirty="0"/>
              <a:t>的</a:t>
            </a:r>
            <a:r>
              <a:rPr lang="en-US" altLang="zh-CN" dirty="0"/>
              <a:t>Automated</a:t>
            </a:r>
            <a:r>
              <a:rPr lang="zh-CN" altLang="en-US" dirty="0"/>
              <a:t> </a:t>
            </a:r>
            <a:r>
              <a:rPr lang="en-US" altLang="zh-CN" dirty="0"/>
              <a:t>Essay</a:t>
            </a:r>
            <a:r>
              <a:rPr lang="zh-CN" altLang="en-US" dirty="0"/>
              <a:t> </a:t>
            </a:r>
            <a:r>
              <a:rPr lang="en-US" altLang="zh-CN" dirty="0"/>
              <a:t>Scoring</a:t>
            </a:r>
            <a:r>
              <a:rPr lang="zh-CN" altLang="en-US" dirty="0"/>
              <a:t> 大赛（</a:t>
            </a:r>
            <a:r>
              <a:rPr lang="en-US" altLang="zh-CN" dirty="0"/>
              <a:t>2012</a:t>
            </a:r>
            <a:r>
              <a:rPr lang="zh-CN" altLang="en-US" dirty="0"/>
              <a:t>年）</a:t>
            </a:r>
            <a:r>
              <a:rPr lang="en-US" altLang="zh-CN" dirty="0"/>
              <a:t>[</a:t>
            </a:r>
            <a:r>
              <a:rPr lang="en-GB" dirty="0">
                <a:hlinkClick r:id="rId2"/>
              </a:rPr>
              <a:t>https://www.kaggle.com/c/asap-aes/overview</a:t>
            </a:r>
            <a:r>
              <a:rPr lang="en-US" altLang="zh-CN" dirty="0"/>
              <a:t>]</a:t>
            </a:r>
          </a:p>
          <a:p>
            <a:pPr marL="0" indent="0">
              <a:lnSpc>
                <a:spcPct val="120000"/>
              </a:lnSpc>
              <a:spcAft>
                <a:spcPts val="600"/>
              </a:spcAft>
              <a:buNone/>
            </a:pPr>
            <a:r>
              <a:rPr lang="zh-CN" altLang="en-US" b="1" dirty="0"/>
              <a:t>数据集：</a:t>
            </a:r>
            <a:r>
              <a:rPr lang="zh-CN" altLang="en-US" dirty="0"/>
              <a:t>总共有八个文章集，每一个文章集里的文章是回答同一个题目（</a:t>
            </a:r>
            <a:r>
              <a:rPr lang="en-US" altLang="zh-CN" dirty="0"/>
              <a:t>prompt</a:t>
            </a:r>
            <a:r>
              <a:rPr lang="zh-CN" altLang="en-US" dirty="0"/>
              <a:t>）的，每个文章集都有自己的特点（有不同题材、风格、评价要求、分数范围等等）。</a:t>
            </a:r>
            <a:endParaRPr lang="en-GB" altLang="zh-CN" dirty="0"/>
          </a:p>
          <a:p>
            <a:pPr marL="0" indent="0">
              <a:lnSpc>
                <a:spcPct val="120000"/>
              </a:lnSpc>
              <a:spcAft>
                <a:spcPts val="600"/>
              </a:spcAft>
              <a:buNone/>
            </a:pPr>
            <a:r>
              <a:rPr lang="zh-CN" altLang="en-US" b="1" dirty="0"/>
              <a:t>文章</a:t>
            </a:r>
            <a:r>
              <a:rPr lang="zh-CN" altLang="en-GB" b="1" dirty="0"/>
              <a:t>长度</a:t>
            </a:r>
            <a:r>
              <a:rPr lang="zh-CN" altLang="en-US" b="1" dirty="0"/>
              <a:t>：</a:t>
            </a:r>
            <a:r>
              <a:rPr lang="zh-CN" altLang="en-US" dirty="0"/>
              <a:t>每篇从</a:t>
            </a:r>
            <a:r>
              <a:rPr lang="en-US" altLang="zh-CN" dirty="0"/>
              <a:t>150</a:t>
            </a:r>
            <a:r>
              <a:rPr lang="zh-CN" altLang="en-US" dirty="0"/>
              <a:t>到</a:t>
            </a:r>
            <a:r>
              <a:rPr lang="en-US" altLang="zh-CN" dirty="0"/>
              <a:t>550</a:t>
            </a:r>
            <a:r>
              <a:rPr lang="zh-CN" altLang="en-US" dirty="0"/>
              <a:t>英文单词</a:t>
            </a:r>
            <a:endParaRPr lang="en-GB" altLang="zh-CN" dirty="0"/>
          </a:p>
          <a:p>
            <a:pPr marL="0" indent="0">
              <a:lnSpc>
                <a:spcPct val="120000"/>
              </a:lnSpc>
              <a:spcAft>
                <a:spcPts val="600"/>
              </a:spcAft>
              <a:buNone/>
            </a:pPr>
            <a:r>
              <a:rPr lang="zh-CN" altLang="en-GB" b="1" dirty="0"/>
              <a:t>标签</a:t>
            </a:r>
            <a:r>
              <a:rPr lang="zh-CN" altLang="en-US" b="1" dirty="0"/>
              <a:t>：</a:t>
            </a:r>
            <a:r>
              <a:rPr lang="zh-CN" altLang="en-US" dirty="0"/>
              <a:t>每篇文章有两个人类给的分数，要预测的是两个人之间的平均分数（这个分数也是给定的）。</a:t>
            </a:r>
            <a:endParaRPr lang="en-GB" altLang="zh-CN" dirty="0"/>
          </a:p>
          <a:p>
            <a:pPr marL="0" indent="0">
              <a:lnSpc>
                <a:spcPct val="120000"/>
              </a:lnSpc>
              <a:spcAft>
                <a:spcPts val="600"/>
              </a:spcAft>
              <a:buNone/>
            </a:pPr>
            <a:r>
              <a:rPr lang="zh-CN" altLang="en-GB" b="1" dirty="0"/>
              <a:t>分数范围</a:t>
            </a:r>
            <a:r>
              <a:rPr lang="zh-CN" altLang="en-US" b="1" dirty="0"/>
              <a:t>：</a:t>
            </a:r>
            <a:r>
              <a:rPr lang="zh-CN" altLang="en-US" dirty="0"/>
              <a:t>文章集之间的分数范围不同，比如第一个文章集范围为</a:t>
            </a:r>
            <a:r>
              <a:rPr lang="en-US" altLang="zh-CN" dirty="0"/>
              <a:t>2–12</a:t>
            </a:r>
            <a:r>
              <a:rPr lang="zh-CN" altLang="en-US" dirty="0"/>
              <a:t>，第八个文章集为</a:t>
            </a:r>
            <a:r>
              <a:rPr lang="en-US" altLang="zh-CN" dirty="0"/>
              <a:t>0–60</a:t>
            </a:r>
            <a:r>
              <a:rPr lang="zh-CN" altLang="en-US" dirty="0"/>
              <a:t>。</a:t>
            </a:r>
            <a:endParaRPr lang="en-GB" altLang="zh-CN" b="1" dirty="0"/>
          </a:p>
        </p:txBody>
      </p:sp>
    </p:spTree>
    <p:extLst>
      <p:ext uri="{BB962C8B-B14F-4D97-AF65-F5344CB8AC3E}">
        <p14:creationId xmlns:p14="http://schemas.microsoft.com/office/powerpoint/2010/main" val="115402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数据集简介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lstStyle/>
          <a:p>
            <a:pPr marL="0" indent="0">
              <a:spcAft>
                <a:spcPts val="1200"/>
              </a:spcAft>
              <a:buNone/>
            </a:pPr>
            <a:r>
              <a:rPr lang="zh-CN" altLang="en-US" b="1" dirty="0"/>
              <a:t>数据集的总结：</a:t>
            </a:r>
            <a:endParaRPr lang="en-US" altLang="zh-CN" b="1" dirty="0"/>
          </a:p>
          <a:p>
            <a:pPr marL="0" indent="0">
              <a:buNone/>
            </a:pPr>
            <a:endParaRPr lang="en-GB" altLang="zh-CN" dirty="0"/>
          </a:p>
        </p:txBody>
      </p:sp>
      <p:pic>
        <p:nvPicPr>
          <p:cNvPr id="4" name="Picture 3">
            <a:extLst>
              <a:ext uri="{FF2B5EF4-FFF2-40B4-BE49-F238E27FC236}">
                <a16:creationId xmlns:a16="http://schemas.microsoft.com/office/drawing/2014/main" id="{07800004-7AFF-7848-AECE-8848E2A4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459" y="2478900"/>
            <a:ext cx="8799082" cy="3833000"/>
          </a:xfrm>
          <a:prstGeom prst="rect">
            <a:avLst/>
          </a:prstGeom>
        </p:spPr>
      </p:pic>
    </p:spTree>
    <p:extLst>
      <p:ext uri="{BB962C8B-B14F-4D97-AF65-F5344CB8AC3E}">
        <p14:creationId xmlns:p14="http://schemas.microsoft.com/office/powerpoint/2010/main" val="392582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数据集简介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lstStyle/>
          <a:p>
            <a:pPr marL="0" indent="0">
              <a:spcAft>
                <a:spcPts val="1200"/>
              </a:spcAft>
              <a:buNone/>
            </a:pPr>
            <a:r>
              <a:rPr lang="zh-CN" altLang="en-US" b="1" dirty="0"/>
              <a:t>数据集的格式：</a:t>
            </a:r>
            <a:endParaRPr lang="en-GB" altLang="zh-CN" b="1" dirty="0"/>
          </a:p>
          <a:p>
            <a:pPr marL="0" indent="0">
              <a:spcAft>
                <a:spcPts val="1200"/>
              </a:spcAft>
              <a:buNone/>
            </a:pPr>
            <a:r>
              <a:rPr lang="zh-CN" altLang="en-US" dirty="0"/>
              <a:t>提供的文件</a:t>
            </a:r>
            <a:r>
              <a:rPr lang="en-US" altLang="zh-CN" dirty="0"/>
              <a:t>:</a:t>
            </a:r>
            <a:r>
              <a:rPr lang="zh-CN" altLang="en-US" dirty="0"/>
              <a:t> </a:t>
            </a:r>
            <a:endParaRPr lang="en-GB" altLang="zh-CN" dirty="0"/>
          </a:p>
          <a:p>
            <a:pPr>
              <a:spcAft>
                <a:spcPts val="1200"/>
              </a:spcAft>
            </a:pPr>
            <a:r>
              <a:rPr lang="en-US" altLang="zh-CN" dirty="0"/>
              <a:t>TSV</a:t>
            </a:r>
            <a:r>
              <a:rPr lang="zh-CN" altLang="en-US" dirty="0"/>
              <a:t>（</a:t>
            </a:r>
            <a:r>
              <a:rPr lang="en-US" altLang="zh-CN" dirty="0"/>
              <a:t>tab-separated</a:t>
            </a:r>
            <a:r>
              <a:rPr lang="zh-CN" altLang="en-US" dirty="0"/>
              <a:t> </a:t>
            </a:r>
            <a:r>
              <a:rPr lang="en-US" altLang="zh-CN" dirty="0"/>
              <a:t>value</a:t>
            </a:r>
            <a:r>
              <a:rPr lang="zh-CN" altLang="en-US" dirty="0"/>
              <a:t>）</a:t>
            </a:r>
            <a:endParaRPr lang="en-GB" altLang="zh-CN" dirty="0"/>
          </a:p>
          <a:p>
            <a:pPr lvl="1">
              <a:spcAft>
                <a:spcPts val="1200"/>
              </a:spcAft>
            </a:pPr>
            <a:r>
              <a:rPr lang="en-US" altLang="zh-CN" dirty="0" err="1"/>
              <a:t>train.tsv</a:t>
            </a:r>
            <a:endParaRPr lang="en-GB" altLang="zh-CN" dirty="0"/>
          </a:p>
          <a:p>
            <a:pPr lvl="1">
              <a:spcAft>
                <a:spcPts val="1200"/>
              </a:spcAft>
            </a:pPr>
            <a:r>
              <a:rPr lang="en-US" altLang="zh-CN" dirty="0" err="1"/>
              <a:t>dev.tsv</a:t>
            </a:r>
            <a:endParaRPr lang="en-US" altLang="zh-CN" dirty="0"/>
          </a:p>
          <a:p>
            <a:pPr lvl="1">
              <a:spcAft>
                <a:spcPts val="1200"/>
              </a:spcAft>
            </a:pPr>
            <a:r>
              <a:rPr lang="en-US" altLang="zh-CN" dirty="0" err="1"/>
              <a:t>test.tsv</a:t>
            </a:r>
            <a:endParaRPr lang="en-US" altLang="zh-CN" dirty="0"/>
          </a:p>
        </p:txBody>
      </p:sp>
    </p:spTree>
    <p:extLst>
      <p:ext uri="{BB962C8B-B14F-4D97-AF65-F5344CB8AC3E}">
        <p14:creationId xmlns:p14="http://schemas.microsoft.com/office/powerpoint/2010/main" val="99458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7E9DC-A2D1-554E-859A-2EB6A4169E13}"/>
              </a:ext>
            </a:extLst>
          </p:cNvPr>
          <p:cNvSpPr/>
          <p:nvPr/>
        </p:nvSpPr>
        <p:spPr>
          <a:xfrm>
            <a:off x="1110343" y="4000500"/>
            <a:ext cx="7505020" cy="829508"/>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7E0A0F0-1F61-9146-8FC7-9255A5861A15}"/>
              </a:ext>
            </a:extLst>
          </p:cNvPr>
          <p:cNvSpPr/>
          <p:nvPr/>
        </p:nvSpPr>
        <p:spPr>
          <a:xfrm>
            <a:off x="1110343" y="5170714"/>
            <a:ext cx="7747908" cy="114118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8450B87-6123-A04E-BC61-2177BF7B336E}"/>
              </a:ext>
            </a:extLst>
          </p:cNvPr>
          <p:cNvSpPr/>
          <p:nvPr/>
        </p:nvSpPr>
        <p:spPr>
          <a:xfrm>
            <a:off x="1110343" y="4844143"/>
            <a:ext cx="6901543" cy="32657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数据集简介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3995057" cy="4351338"/>
          </a:xfrm>
        </p:spPr>
        <p:txBody>
          <a:bodyPr/>
          <a:lstStyle/>
          <a:p>
            <a:pPr marL="0" indent="0">
              <a:spcAft>
                <a:spcPts val="1200"/>
              </a:spcAft>
              <a:buNone/>
            </a:pPr>
            <a:r>
              <a:rPr lang="zh-CN" altLang="en-US" b="1" dirty="0"/>
              <a:t>数据集的格式：</a:t>
            </a:r>
            <a:endParaRPr lang="en-GB" altLang="zh-CN" b="1" dirty="0"/>
          </a:p>
          <a:p>
            <a:pPr marL="0" indent="0">
              <a:spcAft>
                <a:spcPts val="1200"/>
              </a:spcAft>
              <a:buNone/>
            </a:pPr>
            <a:r>
              <a:rPr lang="zh-CN" altLang="en-GB" dirty="0"/>
              <a:t>数据集的</a:t>
            </a:r>
            <a:r>
              <a:rPr lang="zh-CN" altLang="en-US" dirty="0"/>
              <a:t>文件有</a:t>
            </a:r>
            <a:r>
              <a:rPr lang="en-US" altLang="zh-CN" dirty="0"/>
              <a:t>28</a:t>
            </a:r>
            <a:r>
              <a:rPr lang="zh-CN" altLang="en-GB" dirty="0"/>
              <a:t>个列</a:t>
            </a:r>
            <a:r>
              <a:rPr lang="en-US" altLang="zh-CN" dirty="0"/>
              <a:t>:</a:t>
            </a:r>
            <a:r>
              <a:rPr lang="zh-CN" altLang="en-US" dirty="0"/>
              <a:t> </a:t>
            </a:r>
            <a:endParaRPr lang="en-GB" altLang="zh-CN" dirty="0"/>
          </a:p>
        </p:txBody>
      </p:sp>
      <p:sp>
        <p:nvSpPr>
          <p:cNvPr id="6" name="Rectangle 5">
            <a:extLst>
              <a:ext uri="{FF2B5EF4-FFF2-40B4-BE49-F238E27FC236}">
                <a16:creationId xmlns:a16="http://schemas.microsoft.com/office/drawing/2014/main" id="{0ABD1D54-465E-F247-9D02-1F8055A44F61}"/>
              </a:ext>
            </a:extLst>
          </p:cNvPr>
          <p:cNvSpPr/>
          <p:nvPr/>
        </p:nvSpPr>
        <p:spPr>
          <a:xfrm>
            <a:off x="8858251" y="4769984"/>
            <a:ext cx="2628900" cy="474888"/>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这个是要预测的值</a:t>
            </a:r>
            <a:endParaRPr lang="en-US" dirty="0">
              <a:solidFill>
                <a:schemeClr val="tx1"/>
              </a:solidFill>
            </a:endParaRPr>
          </a:p>
        </p:txBody>
      </p:sp>
      <p:sp>
        <p:nvSpPr>
          <p:cNvPr id="9" name="Rectangle 8">
            <a:extLst>
              <a:ext uri="{FF2B5EF4-FFF2-40B4-BE49-F238E27FC236}">
                <a16:creationId xmlns:a16="http://schemas.microsoft.com/office/drawing/2014/main" id="{A98126EB-C8B3-7845-88A0-6F986AFF9396}"/>
              </a:ext>
            </a:extLst>
          </p:cNvPr>
          <p:cNvSpPr/>
          <p:nvPr/>
        </p:nvSpPr>
        <p:spPr>
          <a:xfrm>
            <a:off x="8858251" y="4143375"/>
            <a:ext cx="2477182" cy="426244"/>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这些信息不用管了</a:t>
            </a:r>
            <a:endParaRPr lang="en-US" dirty="0">
              <a:solidFill>
                <a:schemeClr val="tx1"/>
              </a:solidFill>
            </a:endParaRPr>
          </a:p>
        </p:txBody>
      </p:sp>
      <p:sp>
        <p:nvSpPr>
          <p:cNvPr id="4" name="Rectangle 3">
            <a:extLst>
              <a:ext uri="{FF2B5EF4-FFF2-40B4-BE49-F238E27FC236}">
                <a16:creationId xmlns:a16="http://schemas.microsoft.com/office/drawing/2014/main" id="{DAD74F9B-E9DB-1141-8016-9501A9FAB798}"/>
              </a:ext>
            </a:extLst>
          </p:cNvPr>
          <p:cNvSpPr/>
          <p:nvPr/>
        </p:nvSpPr>
        <p:spPr>
          <a:xfrm>
            <a:off x="838200" y="3172579"/>
            <a:ext cx="9688286" cy="3139321"/>
          </a:xfrm>
          <a:prstGeom prst="rect">
            <a:avLst/>
          </a:prstGeom>
        </p:spPr>
        <p:txBody>
          <a:bodyPr wrap="square">
            <a:spAutoFit/>
          </a:bodyPr>
          <a:lstStyle/>
          <a:p>
            <a:pPr marL="285750" indent="-285750" fontAlgn="base">
              <a:buFont typeface="Arial" panose="020B0604020202020204" pitchFamily="34" charset="0"/>
              <a:buChar char="•"/>
            </a:pPr>
            <a:r>
              <a:rPr lang="en-GB" b="1" i="0" dirty="0" err="1">
                <a:effectLst/>
                <a:latin typeface="inherit"/>
              </a:rPr>
              <a:t>essay_id</a:t>
            </a:r>
            <a:r>
              <a:rPr lang="en-GB" b="1" i="0" dirty="0">
                <a:effectLst/>
                <a:latin typeface="Atlas Grotesk"/>
              </a:rPr>
              <a:t>:</a:t>
            </a:r>
            <a:r>
              <a:rPr lang="en-GB" b="0" i="0" dirty="0">
                <a:effectLst/>
                <a:latin typeface="Atlas Grotesk"/>
              </a:rPr>
              <a:t> A unique identifier for each individual student essay</a:t>
            </a:r>
          </a:p>
          <a:p>
            <a:pPr marL="285750" indent="-285750" fontAlgn="base">
              <a:buFont typeface="Arial" panose="020B0604020202020204" pitchFamily="34" charset="0"/>
              <a:buChar char="•"/>
            </a:pPr>
            <a:r>
              <a:rPr lang="en-GB" b="1" i="0" dirty="0" err="1">
                <a:effectLst/>
                <a:latin typeface="inherit"/>
              </a:rPr>
              <a:t>essay_set</a:t>
            </a:r>
            <a:r>
              <a:rPr lang="en-GB" b="1" i="0" dirty="0">
                <a:effectLst/>
                <a:latin typeface="Atlas Grotesk"/>
              </a:rPr>
              <a:t>:</a:t>
            </a:r>
            <a:r>
              <a:rPr lang="en-GB" b="0" i="0" dirty="0">
                <a:effectLst/>
                <a:latin typeface="Atlas Grotesk"/>
              </a:rPr>
              <a:t> 1-8, an id for each set of essays</a:t>
            </a:r>
          </a:p>
          <a:p>
            <a:pPr marL="285750" indent="-285750" fontAlgn="base">
              <a:buFont typeface="Arial" panose="020B0604020202020204" pitchFamily="34" charset="0"/>
              <a:buChar char="•"/>
            </a:pPr>
            <a:r>
              <a:rPr lang="en-GB" b="1" i="0" dirty="0">
                <a:effectLst/>
                <a:latin typeface="inherit"/>
              </a:rPr>
              <a:t>essay</a:t>
            </a:r>
            <a:r>
              <a:rPr lang="en-GB" b="1" i="0" dirty="0">
                <a:effectLst/>
                <a:latin typeface="Atlas Grotesk"/>
              </a:rPr>
              <a:t>:</a:t>
            </a:r>
            <a:r>
              <a:rPr lang="en-GB" b="0" i="0" dirty="0">
                <a:effectLst/>
                <a:latin typeface="Atlas Grotesk"/>
              </a:rPr>
              <a:t> The ascii text of a student's response</a:t>
            </a:r>
          </a:p>
          <a:p>
            <a:pPr marL="285750" indent="-285750" fontAlgn="base">
              <a:buFont typeface="Arial" panose="020B0604020202020204" pitchFamily="34" charset="0"/>
              <a:buChar char="•"/>
            </a:pPr>
            <a:r>
              <a:rPr lang="en-GB" b="1" i="0" dirty="0">
                <a:effectLst/>
                <a:latin typeface="inherit"/>
              </a:rPr>
              <a:t>rater1_domain1</a:t>
            </a:r>
            <a:r>
              <a:rPr lang="en-GB" b="1" i="0" dirty="0">
                <a:effectLst/>
                <a:latin typeface="Atlas Grotesk"/>
              </a:rPr>
              <a:t>: </a:t>
            </a:r>
            <a:r>
              <a:rPr lang="en-GB" b="0" i="0" dirty="0" err="1">
                <a:effectLst/>
                <a:latin typeface="Atlas Grotesk"/>
              </a:rPr>
              <a:t>Rater</a:t>
            </a:r>
            <a:r>
              <a:rPr lang="en-GB" b="0" i="0" dirty="0">
                <a:effectLst/>
                <a:latin typeface="Atlas Grotesk"/>
              </a:rPr>
              <a:t> 1's domain 1 score; all essays have this</a:t>
            </a:r>
          </a:p>
          <a:p>
            <a:pPr marL="285750" indent="-285750" fontAlgn="base">
              <a:buFont typeface="Arial" panose="020B0604020202020204" pitchFamily="34" charset="0"/>
              <a:buChar char="•"/>
            </a:pPr>
            <a:r>
              <a:rPr lang="en-GB" b="1" i="0" dirty="0">
                <a:effectLst/>
                <a:latin typeface="inherit"/>
              </a:rPr>
              <a:t>rater2_domain1</a:t>
            </a:r>
            <a:r>
              <a:rPr lang="en-GB" b="1" i="0" dirty="0">
                <a:effectLst/>
                <a:latin typeface="Atlas Grotesk"/>
              </a:rPr>
              <a:t>: </a:t>
            </a:r>
            <a:r>
              <a:rPr lang="en-GB" b="0" i="0" dirty="0" err="1">
                <a:effectLst/>
                <a:latin typeface="Atlas Grotesk"/>
              </a:rPr>
              <a:t>Rater</a:t>
            </a:r>
            <a:r>
              <a:rPr lang="en-GB" b="0" i="0" dirty="0">
                <a:effectLst/>
                <a:latin typeface="Atlas Grotesk"/>
              </a:rPr>
              <a:t> 2's domain 1 score; all essays have this</a:t>
            </a:r>
          </a:p>
          <a:p>
            <a:pPr marL="285750" indent="-285750" fontAlgn="base">
              <a:buFont typeface="Arial" panose="020B0604020202020204" pitchFamily="34" charset="0"/>
              <a:buChar char="•"/>
            </a:pPr>
            <a:r>
              <a:rPr lang="en-GB" b="1" i="0" dirty="0">
                <a:effectLst/>
                <a:latin typeface="inherit"/>
              </a:rPr>
              <a:t>rater3_domain1</a:t>
            </a:r>
            <a:r>
              <a:rPr lang="en-GB" b="1" i="0" dirty="0">
                <a:effectLst/>
                <a:latin typeface="Atlas Grotesk"/>
              </a:rPr>
              <a:t>: </a:t>
            </a:r>
            <a:r>
              <a:rPr lang="en-GB" b="0" i="0" dirty="0" err="1">
                <a:effectLst/>
                <a:latin typeface="Atlas Grotesk"/>
              </a:rPr>
              <a:t>Rater</a:t>
            </a:r>
            <a:r>
              <a:rPr lang="en-GB" b="0" i="0" dirty="0">
                <a:effectLst/>
                <a:latin typeface="Atlas Grotesk"/>
              </a:rPr>
              <a:t> 3's domain 1 score; only some essays in set 8 have this.</a:t>
            </a:r>
          </a:p>
          <a:p>
            <a:pPr marL="285750" indent="-285750" fontAlgn="base">
              <a:buFont typeface="Arial" panose="020B0604020202020204" pitchFamily="34" charset="0"/>
              <a:buChar char="•"/>
            </a:pPr>
            <a:r>
              <a:rPr lang="en-GB" b="1" i="0" dirty="0">
                <a:effectLst/>
                <a:latin typeface="inherit"/>
              </a:rPr>
              <a:t>domain1_score</a:t>
            </a:r>
            <a:r>
              <a:rPr lang="en-GB" b="1" i="0" dirty="0">
                <a:effectLst/>
                <a:latin typeface="Atlas Grotesk"/>
              </a:rPr>
              <a:t>: </a:t>
            </a:r>
            <a:r>
              <a:rPr lang="en-GB" b="0" i="0" dirty="0">
                <a:effectLst/>
                <a:latin typeface="Atlas Grotesk"/>
              </a:rPr>
              <a:t>Resolved score between the </a:t>
            </a:r>
            <a:r>
              <a:rPr lang="en-GB" b="0" i="0" dirty="0" err="1">
                <a:effectLst/>
                <a:latin typeface="Atlas Grotesk"/>
              </a:rPr>
              <a:t>raters</a:t>
            </a:r>
            <a:r>
              <a:rPr lang="en-GB" b="0" i="0" dirty="0">
                <a:effectLst/>
                <a:latin typeface="Atlas Grotesk"/>
              </a:rPr>
              <a:t>; all essays have this</a:t>
            </a:r>
          </a:p>
          <a:p>
            <a:pPr marL="285750" indent="-285750" fontAlgn="base">
              <a:buFont typeface="Arial" panose="020B0604020202020204" pitchFamily="34" charset="0"/>
              <a:buChar char="•"/>
            </a:pPr>
            <a:r>
              <a:rPr lang="en-GB" b="1" i="0" dirty="0">
                <a:effectLst/>
                <a:latin typeface="inherit"/>
              </a:rPr>
              <a:t>rater1_domain2</a:t>
            </a:r>
            <a:r>
              <a:rPr lang="en-GB" b="1" i="0" dirty="0">
                <a:effectLst/>
                <a:latin typeface="Atlas Grotesk"/>
              </a:rPr>
              <a:t>:</a:t>
            </a:r>
            <a:r>
              <a:rPr lang="en-GB" b="0" i="0" dirty="0">
                <a:effectLst/>
                <a:latin typeface="Atlas Grotesk"/>
              </a:rPr>
              <a:t> </a:t>
            </a:r>
            <a:r>
              <a:rPr lang="en-GB" b="0" i="0" dirty="0" err="1">
                <a:effectLst/>
                <a:latin typeface="Atlas Grotesk"/>
              </a:rPr>
              <a:t>Rater</a:t>
            </a:r>
            <a:r>
              <a:rPr lang="en-GB" b="0" i="0" dirty="0">
                <a:effectLst/>
                <a:latin typeface="Atlas Grotesk"/>
              </a:rPr>
              <a:t> 1's domain 2 score; only essays in set 2 have this</a:t>
            </a:r>
          </a:p>
          <a:p>
            <a:pPr marL="285750" indent="-285750" fontAlgn="base">
              <a:buFont typeface="Arial" panose="020B0604020202020204" pitchFamily="34" charset="0"/>
              <a:buChar char="•"/>
            </a:pPr>
            <a:r>
              <a:rPr lang="en-GB" b="1" i="0" dirty="0">
                <a:effectLst/>
                <a:latin typeface="inherit"/>
              </a:rPr>
              <a:t>rater2_domain2</a:t>
            </a:r>
            <a:r>
              <a:rPr lang="en-GB" b="1" i="0" dirty="0">
                <a:effectLst/>
                <a:latin typeface="Atlas Grotesk"/>
              </a:rPr>
              <a:t>:</a:t>
            </a:r>
            <a:r>
              <a:rPr lang="en-GB" b="0" i="0" dirty="0">
                <a:effectLst/>
                <a:latin typeface="Atlas Grotesk"/>
              </a:rPr>
              <a:t> </a:t>
            </a:r>
            <a:r>
              <a:rPr lang="en-GB" b="0" i="0" dirty="0" err="1">
                <a:effectLst/>
                <a:latin typeface="Atlas Grotesk"/>
              </a:rPr>
              <a:t>Rater</a:t>
            </a:r>
            <a:r>
              <a:rPr lang="en-GB" b="0" i="0" dirty="0">
                <a:effectLst/>
                <a:latin typeface="Atlas Grotesk"/>
              </a:rPr>
              <a:t> 2's domain 2 score; only essays in set 2 have this</a:t>
            </a:r>
          </a:p>
          <a:p>
            <a:pPr marL="285750" indent="-285750" fontAlgn="base">
              <a:buFont typeface="Arial" panose="020B0604020202020204" pitchFamily="34" charset="0"/>
              <a:buChar char="•"/>
            </a:pPr>
            <a:r>
              <a:rPr lang="en-GB" b="1" i="0" dirty="0">
                <a:effectLst/>
                <a:latin typeface="inherit"/>
              </a:rPr>
              <a:t>domain2_score</a:t>
            </a:r>
            <a:r>
              <a:rPr lang="en-GB" b="1" i="0" dirty="0">
                <a:effectLst/>
                <a:latin typeface="Atlas Grotesk"/>
              </a:rPr>
              <a:t>: </a:t>
            </a:r>
            <a:r>
              <a:rPr lang="en-GB" b="0" i="0" dirty="0">
                <a:effectLst/>
                <a:latin typeface="Atlas Grotesk"/>
              </a:rPr>
              <a:t>Resolved score between the </a:t>
            </a:r>
            <a:r>
              <a:rPr lang="en-GB" b="0" i="0" dirty="0" err="1">
                <a:effectLst/>
                <a:latin typeface="Atlas Grotesk"/>
              </a:rPr>
              <a:t>raters</a:t>
            </a:r>
            <a:r>
              <a:rPr lang="en-GB" b="0" i="0" dirty="0">
                <a:effectLst/>
                <a:latin typeface="Atlas Grotesk"/>
              </a:rPr>
              <a:t>; only essays in set 2 have this</a:t>
            </a:r>
          </a:p>
          <a:p>
            <a:pPr marL="285750" indent="-285750" fontAlgn="base">
              <a:buFont typeface="Arial" panose="020B0604020202020204" pitchFamily="34" charset="0"/>
              <a:buChar char="•"/>
            </a:pPr>
            <a:r>
              <a:rPr lang="en-GB" b="1" i="0" dirty="0">
                <a:effectLst/>
                <a:latin typeface="inherit"/>
              </a:rPr>
              <a:t>rater1_trait1 score - rater3_trait6 score</a:t>
            </a:r>
            <a:r>
              <a:rPr lang="en-GB" b="1" i="0" dirty="0">
                <a:effectLst/>
                <a:latin typeface="Atlas Grotesk"/>
              </a:rPr>
              <a:t>:</a:t>
            </a:r>
            <a:r>
              <a:rPr lang="en-GB" b="0" i="0" dirty="0">
                <a:effectLst/>
                <a:latin typeface="Atlas Grotesk"/>
              </a:rPr>
              <a:t> trait scores for sets 7-8</a:t>
            </a:r>
          </a:p>
        </p:txBody>
      </p:sp>
      <p:sp>
        <p:nvSpPr>
          <p:cNvPr id="10" name="Rectangle 9">
            <a:extLst>
              <a:ext uri="{FF2B5EF4-FFF2-40B4-BE49-F238E27FC236}">
                <a16:creationId xmlns:a16="http://schemas.microsoft.com/office/drawing/2014/main" id="{5B6B2550-C993-F743-BB97-CD54DF32D5B4}"/>
              </a:ext>
            </a:extLst>
          </p:cNvPr>
          <p:cNvSpPr/>
          <p:nvPr/>
        </p:nvSpPr>
        <p:spPr>
          <a:xfrm>
            <a:off x="8934110" y="5540415"/>
            <a:ext cx="2477182" cy="426244"/>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这些信息不用管了</a:t>
            </a:r>
            <a:endParaRPr lang="en-US" dirty="0">
              <a:solidFill>
                <a:schemeClr val="tx1"/>
              </a:solidFill>
            </a:endParaRPr>
          </a:p>
        </p:txBody>
      </p:sp>
    </p:spTree>
    <p:extLst>
      <p:ext uri="{BB962C8B-B14F-4D97-AF65-F5344CB8AC3E}">
        <p14:creationId xmlns:p14="http://schemas.microsoft.com/office/powerpoint/2010/main" val="291904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CB49-C312-E84A-B774-33D07CBB4453}"/>
              </a:ext>
            </a:extLst>
          </p:cNvPr>
          <p:cNvSpPr>
            <a:spLocks noGrp="1"/>
          </p:cNvSpPr>
          <p:nvPr>
            <p:ph type="title"/>
          </p:nvPr>
        </p:nvSpPr>
        <p:spPr/>
        <p:txBody>
          <a:bodyPr/>
          <a:lstStyle/>
          <a:p>
            <a:r>
              <a:rPr lang="zh-CN" altLang="en-US" b="1" dirty="0"/>
              <a:t>文章自动评分 </a:t>
            </a:r>
            <a:r>
              <a:rPr lang="en-US" altLang="zh-CN" b="1" dirty="0"/>
              <a:t>–</a:t>
            </a:r>
            <a:r>
              <a:rPr lang="zh-CN" altLang="en-US" b="1" dirty="0"/>
              <a:t> 数据集简介</a:t>
            </a:r>
            <a:endParaRPr lang="en-US" dirty="0"/>
          </a:p>
        </p:txBody>
      </p:sp>
      <p:sp>
        <p:nvSpPr>
          <p:cNvPr id="3" name="Content Placeholder 2">
            <a:extLst>
              <a:ext uri="{FF2B5EF4-FFF2-40B4-BE49-F238E27FC236}">
                <a16:creationId xmlns:a16="http://schemas.microsoft.com/office/drawing/2014/main" id="{BA3494ED-ED69-EA42-9473-AD004F5794D6}"/>
              </a:ext>
            </a:extLst>
          </p:cNvPr>
          <p:cNvSpPr>
            <a:spLocks noGrp="1"/>
          </p:cNvSpPr>
          <p:nvPr>
            <p:ph idx="1"/>
          </p:nvPr>
        </p:nvSpPr>
        <p:spPr>
          <a:xfrm>
            <a:off x="838200" y="1825625"/>
            <a:ext cx="10515600" cy="4351338"/>
          </a:xfrm>
        </p:spPr>
        <p:txBody>
          <a:bodyPr/>
          <a:lstStyle/>
          <a:p>
            <a:pPr marL="0" indent="0">
              <a:spcAft>
                <a:spcPts val="1200"/>
              </a:spcAft>
              <a:buNone/>
            </a:pPr>
            <a:r>
              <a:rPr lang="zh-CN" altLang="en-US" b="1" dirty="0"/>
              <a:t>其他提供的信息：</a:t>
            </a:r>
            <a:endParaRPr lang="en-GB" altLang="zh-CN" b="1" dirty="0"/>
          </a:p>
          <a:p>
            <a:pPr marL="0" indent="0">
              <a:spcAft>
                <a:spcPts val="1200"/>
              </a:spcAft>
              <a:buNone/>
            </a:pPr>
            <a:r>
              <a:rPr lang="en-US" altLang="zh-CN" dirty="0"/>
              <a:t>Kaggle</a:t>
            </a:r>
            <a:r>
              <a:rPr lang="zh-CN" altLang="en-US" dirty="0"/>
              <a:t>还提供一个</a:t>
            </a:r>
            <a:r>
              <a:rPr lang="en-US" altLang="zh-CN" dirty="0"/>
              <a:t>Word</a:t>
            </a:r>
            <a:r>
              <a:rPr lang="zh-CN" altLang="en-US" dirty="0"/>
              <a:t> </a:t>
            </a:r>
            <a:r>
              <a:rPr lang="en-US" altLang="zh-CN" dirty="0"/>
              <a:t>2010</a:t>
            </a:r>
            <a:r>
              <a:rPr lang="zh-CN" altLang="en-US" dirty="0"/>
              <a:t> </a:t>
            </a:r>
            <a:r>
              <a:rPr lang="en-US" altLang="zh-CN" dirty="0"/>
              <a:t>Readme</a:t>
            </a:r>
            <a:r>
              <a:rPr lang="zh-CN" altLang="en-US" dirty="0"/>
              <a:t>文档</a:t>
            </a:r>
            <a:r>
              <a:rPr lang="en-US" altLang="zh-CN" dirty="0"/>
              <a:t>:</a:t>
            </a:r>
          </a:p>
          <a:p>
            <a:pPr marL="0" indent="0">
              <a:spcAft>
                <a:spcPts val="1200"/>
              </a:spcAft>
              <a:buNone/>
            </a:pPr>
            <a:r>
              <a:rPr lang="zh-CN" altLang="en-US" dirty="0"/>
              <a:t>该文档有每个文章集的解释以及每个文章集的</a:t>
            </a:r>
            <a:r>
              <a:rPr lang="en-US" altLang="zh-CN" dirty="0"/>
              <a:t>prompt</a:t>
            </a:r>
            <a:r>
              <a:rPr lang="zh-CN" altLang="en-US" dirty="0"/>
              <a:t>。</a:t>
            </a:r>
            <a:endParaRPr lang="en-GB" altLang="zh-CN" dirty="0"/>
          </a:p>
        </p:txBody>
      </p:sp>
    </p:spTree>
    <p:extLst>
      <p:ext uri="{BB962C8B-B14F-4D97-AF65-F5344CB8AC3E}">
        <p14:creationId xmlns:p14="http://schemas.microsoft.com/office/powerpoint/2010/main" val="75256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1970</Words>
  <Application>Microsoft Macintosh PowerPoint</Application>
  <PresentationFormat>宽屏</PresentationFormat>
  <Paragraphs>116</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Atlas Grotesk</vt:lpstr>
      <vt:lpstr>CMMI10</vt:lpstr>
      <vt:lpstr>CMMI8</vt:lpstr>
      <vt:lpstr>inherit</vt:lpstr>
      <vt:lpstr>NimbusRomNo9L</vt:lpstr>
      <vt:lpstr>Arial</vt:lpstr>
      <vt:lpstr>Calibri</vt:lpstr>
      <vt:lpstr>Calibri Light</vt:lpstr>
      <vt:lpstr>Times New Roman</vt:lpstr>
      <vt:lpstr>Office Theme</vt:lpstr>
      <vt:lpstr>文章自动评分</vt:lpstr>
      <vt:lpstr>文章自动评分 – 任务简介</vt:lpstr>
      <vt:lpstr>文章自动评分 – 任务简介</vt:lpstr>
      <vt:lpstr>文章自动评分 – 任务简介</vt:lpstr>
      <vt:lpstr>文章自动评分 – 数据集简介</vt:lpstr>
      <vt:lpstr>文章自动评分 – 数据集简介</vt:lpstr>
      <vt:lpstr>文章自动评分 – 数据集简介</vt:lpstr>
      <vt:lpstr>文章自动评分 – 数据集简介</vt:lpstr>
      <vt:lpstr>文章自动评分 – 数据集简介</vt:lpstr>
      <vt:lpstr>文章自动评分 – 数据集简介</vt:lpstr>
      <vt:lpstr>文章自动评分 – 数据集简介</vt:lpstr>
      <vt:lpstr>文章自动评分 – 数据集简介</vt:lpstr>
      <vt:lpstr>文章自动评分 – 数据集简介</vt:lpstr>
      <vt:lpstr>文章自动评分 – 指标</vt:lpstr>
      <vt:lpstr>文章自动评分 – 指标</vt:lpstr>
      <vt:lpstr>文章自动评分 – 作业要求</vt:lpstr>
      <vt:lpstr>文章自动评分—时间安排</vt:lpstr>
      <vt:lpstr>文章自动评分—提交方式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文章自动评分</dc:title>
  <dc:creator>Robert Ridley</dc:creator>
  <cp:lastModifiedBy>Wang Ran</cp:lastModifiedBy>
  <cp:revision>64</cp:revision>
  <dcterms:created xsi:type="dcterms:W3CDTF">2019-11-06T02:37:29Z</dcterms:created>
  <dcterms:modified xsi:type="dcterms:W3CDTF">2019-11-07T09:51:38Z</dcterms:modified>
</cp:coreProperties>
</file>