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8" r:id="rId6"/>
    <p:sldId id="271" r:id="rId7"/>
    <p:sldId id="273" r:id="rId8"/>
    <p:sldId id="265" r:id="rId9"/>
    <p:sldId id="269" r:id="rId10"/>
    <p:sldId id="270" r:id="rId11"/>
    <p:sldId id="272" r:id="rId12"/>
    <p:sldId id="261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5117" autoAdjust="0"/>
  </p:normalViewPr>
  <p:slideViewPr>
    <p:cSldViewPr snapToGrid="0">
      <p:cViewPr varScale="1">
        <p:scale>
          <a:sx n="105" d="100"/>
          <a:sy n="105" d="100"/>
        </p:scale>
        <p:origin x="10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20436-ABDE-4E5C-A3B5-C3D8792067F4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91F9-445F-446F-9599-E64932EF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2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如何把量子线路放在硬件上执行，就类似于</a:t>
            </a:r>
            <a:r>
              <a:rPr lang="en-US" altLang="zh-CN" dirty="0" err="1"/>
              <a:t>gcc</a:t>
            </a:r>
            <a:r>
              <a:rPr lang="zh-CN" altLang="en-US" dirty="0"/>
              <a:t>编译器如何给变量分配内存地址，这是一个编译工程的问题 （特别地，对量子编译问题而言通常是转换为图映射问题）</a:t>
            </a:r>
            <a:endParaRPr lang="en-US" altLang="zh-CN" dirty="0"/>
          </a:p>
          <a:p>
            <a:r>
              <a:rPr lang="zh-CN" altLang="en-US" dirty="0"/>
              <a:t>编译器需要桥接两件事：</a:t>
            </a:r>
            <a:r>
              <a:rPr lang="en-US" altLang="zh-CN" dirty="0"/>
              <a:t>1.</a:t>
            </a:r>
            <a:r>
              <a:rPr lang="zh-CN" altLang="en-US" dirty="0"/>
              <a:t>实际拥有的硬件资源（量子比特、耦合器） </a:t>
            </a:r>
            <a:r>
              <a:rPr lang="en-US" altLang="zh-CN" dirty="0"/>
              <a:t>2.</a:t>
            </a:r>
            <a:r>
              <a:rPr lang="zh-CN" altLang="en-US" dirty="0"/>
              <a:t>算法线路所需要的资源和结构</a:t>
            </a:r>
            <a:endParaRPr lang="en-US" altLang="zh-CN" dirty="0"/>
          </a:p>
          <a:p>
            <a:r>
              <a:rPr lang="zh-CN" altLang="en-US" dirty="0"/>
              <a:t>注意到现阶段</a:t>
            </a:r>
            <a:r>
              <a:rPr lang="en-US" altLang="zh-CN" dirty="0"/>
              <a:t>(NISQ</a:t>
            </a:r>
            <a:r>
              <a:rPr lang="zh-CN" altLang="en-US" dirty="0"/>
              <a:t>时代</a:t>
            </a:r>
            <a:r>
              <a:rPr lang="en-US" altLang="zh-CN" dirty="0"/>
              <a:t>)</a:t>
            </a:r>
            <a:r>
              <a:rPr lang="zh-CN" altLang="en-US" dirty="0"/>
              <a:t>资源容量小，对于复杂线路的编译是有可能失败的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1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3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97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该搜索算法从计算原理上来说复杂度是 </a:t>
            </a:r>
            <a:r>
              <a:rPr lang="en-US" altLang="zh-CN" dirty="0"/>
              <a:t>O(2^n)</a:t>
            </a:r>
            <a:r>
              <a:rPr lang="zh-CN" altLang="en-US" dirty="0"/>
              <a:t>，但在我们的实验中表现为 </a:t>
            </a:r>
            <a:r>
              <a:rPr lang="en-US" altLang="zh-CN" dirty="0" err="1"/>
              <a:t>n_qubits</a:t>
            </a:r>
            <a:r>
              <a:rPr lang="zh-CN" altLang="en-US" dirty="0"/>
              <a:t> </a:t>
            </a:r>
            <a:r>
              <a:rPr lang="en-US" altLang="zh-CN" dirty="0"/>
              <a:t>+2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runtime *3 (</a:t>
            </a:r>
            <a:r>
              <a:rPr lang="zh-CN" altLang="en-US" dirty="0"/>
              <a:t>而非</a:t>
            </a:r>
            <a:r>
              <a:rPr lang="en-US" altLang="zh-CN" dirty="0"/>
              <a:t>*4)</a:t>
            </a:r>
            <a:r>
              <a:rPr lang="zh-CN" altLang="en-US" dirty="0"/>
              <a:t>，这说明了我们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5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试试扩展到更多的比特数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8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SABRE</a:t>
            </a:r>
            <a:r>
              <a:rPr lang="zh-CN" altLang="en-US" dirty="0"/>
              <a:t>方法无法处理大量比特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93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SABRE</a:t>
            </a:r>
            <a:r>
              <a:rPr lang="zh-CN" altLang="en-US" dirty="0"/>
              <a:t>方法对于复杂线路仍然可以给出解，即使保真度估计不高；但 </a:t>
            </a:r>
            <a:r>
              <a:rPr lang="en-US" altLang="zh-CN" dirty="0"/>
              <a:t>VF2++</a:t>
            </a:r>
            <a:r>
              <a:rPr lang="zh-CN" altLang="en-US" dirty="0"/>
              <a:t>则会直接失败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F91F9-445F-446F-9599-E64932EFC5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82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D1658-A94F-B374-D70C-9C5C0A40A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量子线路映射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97DF8-8C3A-D30B-7CFC-482F46E85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队名：这才是</a:t>
            </a:r>
            <a:r>
              <a:rPr lang="zh-CN" altLang="en-US" sz="2000"/>
              <a:t>伊比利亚</a:t>
            </a:r>
            <a:r>
              <a:rPr lang="zh-CN" altLang="en-US" sz="2000" dirty="0"/>
              <a:t>的至高之术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578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实验结果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3521"/>
            <a:ext cx="10131425" cy="4297680"/>
          </a:xfrm>
        </p:spPr>
        <p:txBody>
          <a:bodyPr anchor="t">
            <a:normAutofit/>
          </a:bodyPr>
          <a:lstStyle/>
          <a:p>
            <a:r>
              <a:rPr lang="en-US" altLang="zh-CN" sz="2400" dirty="0"/>
              <a:t>GHZ</a:t>
            </a:r>
            <a:r>
              <a:rPr lang="zh-CN" altLang="en-US" sz="2400" dirty="0"/>
              <a:t>线路 </a:t>
            </a:r>
            <a:r>
              <a:rPr lang="en-US" altLang="zh-CN" sz="2400" dirty="0"/>
              <a:t>– SABRE </a:t>
            </a:r>
            <a:r>
              <a:rPr lang="zh-CN" altLang="en-US" sz="2400" dirty="0"/>
              <a:t>方法，时间限制 </a:t>
            </a:r>
            <a:r>
              <a:rPr lang="en-US" altLang="zh-CN" sz="2400" dirty="0"/>
              <a:t>10s</a:t>
            </a:r>
          </a:p>
          <a:p>
            <a:r>
              <a:rPr lang="zh-CN" altLang="en-US" sz="2400" dirty="0"/>
              <a:t>不如 </a:t>
            </a:r>
            <a:r>
              <a:rPr lang="en-US" altLang="zh-CN" sz="2400" dirty="0"/>
              <a:t>VF2++ </a:t>
            </a:r>
            <a:r>
              <a:rPr lang="zh-CN" altLang="en-US" sz="2400" dirty="0"/>
              <a:t>表现好，因为</a:t>
            </a:r>
            <a:r>
              <a:rPr lang="en-US" altLang="zh-CN" sz="2400" dirty="0"/>
              <a:t>SWAP</a:t>
            </a:r>
            <a:r>
              <a:rPr lang="zh-CN" altLang="en-US" sz="2400" dirty="0"/>
              <a:t>额外开销大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171E72-F1DA-70F3-B5C7-0F43F10D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89" y="2552700"/>
            <a:ext cx="7819222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实验结果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3521"/>
            <a:ext cx="10131425" cy="4297680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随机</a:t>
            </a:r>
            <a:r>
              <a:rPr lang="en-US" altLang="zh-CN" sz="2400" dirty="0"/>
              <a:t>RZ</a:t>
            </a:r>
            <a:r>
              <a:rPr lang="zh-CN" altLang="en-US" sz="2400" dirty="0"/>
              <a:t>线路 </a:t>
            </a:r>
            <a:r>
              <a:rPr lang="en-US" altLang="zh-CN" sz="2400" dirty="0"/>
              <a:t>– SABRE </a:t>
            </a:r>
            <a:r>
              <a:rPr lang="zh-CN" altLang="en-US" sz="2400" dirty="0"/>
              <a:t>方法，时间限制 </a:t>
            </a:r>
            <a:r>
              <a:rPr lang="en-US" altLang="zh-CN" sz="2400" dirty="0"/>
              <a:t>10s</a:t>
            </a:r>
          </a:p>
          <a:p>
            <a:r>
              <a:rPr lang="en-US" altLang="zh-CN" sz="2400" dirty="0"/>
              <a:t>VF2++</a:t>
            </a:r>
            <a:r>
              <a:rPr lang="zh-CN" altLang="en-US" sz="2400" dirty="0"/>
              <a:t>可能直接失败；</a:t>
            </a:r>
            <a:r>
              <a:rPr lang="en-US" altLang="zh-CN" sz="2400" dirty="0"/>
              <a:t>SABRE </a:t>
            </a:r>
            <a:r>
              <a:rPr lang="zh-CN" altLang="en-US" sz="2400" dirty="0"/>
              <a:t>有更大的成功可能性，尽管额外开销大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BDAE2E-7067-A0B3-6D9E-64943132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655570"/>
            <a:ext cx="96202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总结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1417"/>
            <a:ext cx="10131425" cy="4249783"/>
          </a:xfrm>
        </p:spPr>
        <p:txBody>
          <a:bodyPr anchor="t">
            <a:normAutofit/>
          </a:bodyPr>
          <a:lstStyle/>
          <a:p>
            <a:r>
              <a:rPr lang="zh-CN" altLang="en-US" sz="2200" dirty="0"/>
              <a:t>实现 </a:t>
            </a:r>
            <a:r>
              <a:rPr lang="en-US" altLang="zh-CN" sz="2200" dirty="0"/>
              <a:t>VF2++ </a:t>
            </a:r>
            <a:r>
              <a:rPr lang="zh-CN" altLang="en-US" sz="2200" dirty="0"/>
              <a:t>算法以寻找完美匹配</a:t>
            </a:r>
          </a:p>
          <a:p>
            <a:pPr lvl="1"/>
            <a:r>
              <a:rPr lang="zh-CN" altLang="en-US" sz="2000" dirty="0"/>
              <a:t>提出了 </a:t>
            </a:r>
            <a:r>
              <a:rPr lang="en-US" altLang="zh-CN" sz="2000" dirty="0" err="1"/>
              <a:t>TrimFid</a:t>
            </a:r>
            <a:r>
              <a:rPr lang="en-US" altLang="zh-CN" sz="2000" dirty="0"/>
              <a:t> </a:t>
            </a:r>
            <a:r>
              <a:rPr lang="zh-CN" altLang="en-US" sz="2000" dirty="0"/>
              <a:t>高效剪枝法则</a:t>
            </a:r>
            <a:endParaRPr lang="en-US" altLang="zh-CN" sz="2000" dirty="0"/>
          </a:p>
          <a:p>
            <a:pPr lvl="1"/>
            <a:r>
              <a:rPr lang="zh-CN" altLang="en-US" sz="2000" dirty="0"/>
              <a:t>适合简单</a:t>
            </a:r>
            <a:r>
              <a:rPr lang="zh-CN" altLang="en-US" sz="2000"/>
              <a:t>的、规则的</a:t>
            </a:r>
            <a:r>
              <a:rPr lang="zh-CN" altLang="en-US" sz="2000" dirty="0"/>
              <a:t>线路</a:t>
            </a:r>
          </a:p>
          <a:p>
            <a:r>
              <a:rPr lang="zh-CN" altLang="en-US" sz="2200" dirty="0"/>
              <a:t>实现 </a:t>
            </a:r>
            <a:r>
              <a:rPr lang="en-US" altLang="zh-CN" sz="2200" dirty="0"/>
              <a:t>SABRE </a:t>
            </a:r>
            <a:r>
              <a:rPr lang="zh-CN" altLang="en-US" sz="2200" dirty="0"/>
              <a:t>启发式算法以寻找非完美匹配</a:t>
            </a:r>
          </a:p>
          <a:p>
            <a:pPr lvl="1"/>
            <a:r>
              <a:rPr lang="zh-CN" altLang="en-US" sz="2000" dirty="0"/>
              <a:t>在启发式损失函数中引入描述保真度的项 </a:t>
            </a:r>
            <a:r>
              <a:rPr lang="en-US" altLang="zh-CN" sz="2000" dirty="0"/>
              <a:t>FM</a:t>
            </a:r>
          </a:p>
          <a:p>
            <a:pPr lvl="1"/>
            <a:r>
              <a:rPr lang="zh-CN" altLang="en-US" sz="2000" dirty="0"/>
              <a:t>适合复杂的、随机的线路</a:t>
            </a:r>
            <a:endParaRPr lang="en-US" altLang="zh-CN" sz="2000" dirty="0"/>
          </a:p>
          <a:p>
            <a:r>
              <a:rPr lang="zh-CN" altLang="en-US" sz="2200" dirty="0"/>
              <a:t>方法组合：设定时间限制的 </a:t>
            </a:r>
            <a:r>
              <a:rPr lang="en-US" altLang="zh-CN" sz="2200" dirty="0"/>
              <a:t>70% </a:t>
            </a:r>
            <a:r>
              <a:rPr lang="zh-CN" altLang="en-US" sz="2200" dirty="0"/>
              <a:t>用于运行 </a:t>
            </a:r>
            <a:r>
              <a:rPr lang="en-US" altLang="zh-CN" sz="2200" dirty="0"/>
              <a:t>VF2++</a:t>
            </a:r>
            <a:r>
              <a:rPr lang="zh-CN" altLang="en-US" sz="2200" dirty="0"/>
              <a:t>，若失败则转 </a:t>
            </a:r>
            <a:r>
              <a:rPr lang="en-US" altLang="zh-CN" sz="2200" dirty="0"/>
              <a:t>SABRE</a:t>
            </a:r>
          </a:p>
          <a:p>
            <a:endParaRPr lang="en-US" altLang="zh-CN" sz="2200" dirty="0"/>
          </a:p>
          <a:p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</a:rPr>
              <a:t>我们的代码实现不依赖第三方库 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4579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D95A10-CD2E-EA63-C43C-1D9C95A3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谢谢观看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19515-6C04-2A25-478D-A5E99B5A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量子线路映射</a:t>
            </a:r>
            <a:endParaRPr lang="en-US" altLang="zh-CN" sz="3200" dirty="0"/>
          </a:p>
          <a:p>
            <a:r>
              <a:rPr lang="zh-CN" altLang="en-US" dirty="0"/>
              <a:t>队名：这才是伊比亚的至高之术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69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赛题分析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1417"/>
            <a:ext cx="10131425" cy="424978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量子线路映射</a:t>
            </a:r>
            <a:endParaRPr lang="en-US" altLang="zh-CN" sz="2400" dirty="0"/>
          </a:p>
          <a:p>
            <a:pPr lvl="1"/>
            <a:r>
              <a:rPr lang="zh-CN" altLang="en-US" sz="2200" dirty="0"/>
              <a:t>量子计算硬件拓扑结构</a:t>
            </a:r>
            <a:r>
              <a:rPr lang="zh-CN" altLang="en-US" sz="2200" dirty="0">
                <a:solidFill>
                  <a:srgbClr val="FF0000"/>
                </a:solidFill>
              </a:rPr>
              <a:t>固定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/>
              <a:t>量子算法线路拓扑结构</a:t>
            </a:r>
            <a:r>
              <a:rPr lang="zh-CN" altLang="en-US" sz="2200" dirty="0">
                <a:solidFill>
                  <a:srgbClr val="00B0F0"/>
                </a:solidFill>
              </a:rPr>
              <a:t>不定</a:t>
            </a:r>
            <a:endParaRPr lang="en-US" altLang="zh-CN" sz="22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算法需求的量子计算资源</a:t>
            </a:r>
            <a:endParaRPr lang="en-US" altLang="zh-CN" sz="2400" dirty="0"/>
          </a:p>
          <a:p>
            <a:pPr lvl="1"/>
            <a:r>
              <a:rPr lang="zh-CN" altLang="en-US" sz="2200" dirty="0"/>
              <a:t>比特数 </a:t>
            </a:r>
            <a:r>
              <a:rPr lang="en-US" altLang="zh-CN" sz="2200" dirty="0"/>
              <a:t>N</a:t>
            </a:r>
          </a:p>
          <a:p>
            <a:pPr lvl="1"/>
            <a:r>
              <a:rPr lang="zh-CN" altLang="en-US" sz="2200" dirty="0"/>
              <a:t>两比特门数 </a:t>
            </a:r>
            <a:r>
              <a:rPr lang="en-US" altLang="zh-CN" sz="2200" dirty="0"/>
              <a:t>n</a:t>
            </a:r>
          </a:p>
          <a:p>
            <a:pPr lvl="1"/>
            <a:r>
              <a:rPr lang="zh-CN" altLang="en-US" sz="2200" dirty="0"/>
              <a:t>连通度 </a:t>
            </a:r>
            <a:r>
              <a:rPr lang="en-US" altLang="zh-CN" sz="2200" dirty="0"/>
              <a:t>K</a:t>
            </a:r>
          </a:p>
          <a:p>
            <a:pPr lvl="1"/>
            <a:r>
              <a:rPr lang="zh-CN" altLang="en-US" sz="2200" dirty="0"/>
              <a:t>线路深度 </a:t>
            </a:r>
            <a:r>
              <a:rPr lang="en-US" altLang="zh-CN" sz="2200" dirty="0"/>
              <a:t>m</a:t>
            </a:r>
          </a:p>
          <a:p>
            <a:pPr lvl="1"/>
            <a:r>
              <a:rPr lang="zh-CN" altLang="en-US" sz="2200" dirty="0"/>
              <a:t>线路运行保真度 </a:t>
            </a:r>
            <a:r>
              <a:rPr lang="en-US" altLang="zh-CN" sz="2200" dirty="0"/>
              <a:t>f</a:t>
            </a:r>
            <a:endParaRPr lang="zh-CN" altLang="en-US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316E2-61D0-EDFC-FBE0-2D37536D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313" y="2083729"/>
            <a:ext cx="5897236" cy="31651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F45864-A63E-E7B6-F0D1-53C7BE9F6FBB}"/>
              </a:ext>
            </a:extLst>
          </p:cNvPr>
          <p:cNvSpPr txBox="1"/>
          <p:nvPr/>
        </p:nvSpPr>
        <p:spPr>
          <a:xfrm>
            <a:off x="7938131" y="5508357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图映射问题</a:t>
            </a:r>
          </a:p>
        </p:txBody>
      </p:sp>
    </p:spTree>
    <p:extLst>
      <p:ext uri="{BB962C8B-B14F-4D97-AF65-F5344CB8AC3E}">
        <p14:creationId xmlns:p14="http://schemas.microsoft.com/office/powerpoint/2010/main" val="74933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线路映射方案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41417"/>
            <a:ext cx="10131425" cy="424978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完美匹配</a:t>
            </a:r>
            <a:endParaRPr lang="en-US" altLang="zh-CN" sz="2400" dirty="0"/>
          </a:p>
          <a:p>
            <a:pPr lvl="1"/>
            <a:r>
              <a:rPr lang="zh-CN" altLang="en-US" sz="2200" dirty="0"/>
              <a:t>图模型下，待执行线路是硬件拓扑的严格子图</a:t>
            </a:r>
            <a:endParaRPr lang="en-US" altLang="zh-CN" sz="2200" dirty="0"/>
          </a:p>
          <a:p>
            <a:pPr lvl="1"/>
            <a:r>
              <a:rPr lang="zh-CN" altLang="en-US" sz="2200" dirty="0"/>
              <a:t>图同构匹配算法：</a:t>
            </a:r>
            <a:r>
              <a:rPr lang="en-US" altLang="zh-CN" sz="2200" dirty="0"/>
              <a:t>VF2</a:t>
            </a:r>
            <a:r>
              <a:rPr lang="zh-CN" altLang="en-US" sz="2200" dirty="0"/>
              <a:t>系列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400" dirty="0"/>
              <a:t>非完美匹配</a:t>
            </a:r>
            <a:endParaRPr lang="en-US" altLang="zh-CN" sz="2400" dirty="0"/>
          </a:p>
          <a:p>
            <a:pPr lvl="1"/>
            <a:r>
              <a:rPr lang="zh-CN" altLang="en-US" sz="2200" dirty="0"/>
              <a:t>插入</a:t>
            </a:r>
            <a:r>
              <a:rPr lang="en-US" altLang="zh-CN" sz="2200" dirty="0"/>
              <a:t>SWAP</a:t>
            </a:r>
            <a:r>
              <a:rPr lang="zh-CN" altLang="en-US" sz="2200" dirty="0"/>
              <a:t>门对顶点进行</a:t>
            </a:r>
            <a:r>
              <a:rPr lang="en-US" altLang="zh-CN" sz="2200" dirty="0"/>
              <a:t>(</a:t>
            </a:r>
            <a:r>
              <a:rPr lang="zh-CN" altLang="en-US" sz="2200" dirty="0"/>
              <a:t>虚拟的</a:t>
            </a:r>
            <a:r>
              <a:rPr lang="en-US" altLang="zh-CN" sz="2200" dirty="0"/>
              <a:t>)</a:t>
            </a:r>
            <a:r>
              <a:rPr lang="zh-CN" altLang="en-US" sz="2200" dirty="0"/>
              <a:t>度分解</a:t>
            </a:r>
            <a:endParaRPr lang="en-US" altLang="zh-CN" sz="2200" dirty="0"/>
          </a:p>
          <a:p>
            <a:pPr lvl="1"/>
            <a:r>
              <a:rPr lang="zh-CN" altLang="en-US" sz="2200" dirty="0"/>
              <a:t>启发式算法：</a:t>
            </a:r>
            <a:r>
              <a:rPr lang="en-US" altLang="zh-CN" sz="2200" dirty="0"/>
              <a:t>SABRE</a:t>
            </a:r>
            <a:r>
              <a:rPr lang="zh-CN" altLang="en-US" sz="2200" dirty="0"/>
              <a:t>等</a:t>
            </a:r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40EE5-810C-3ED5-557C-363565DF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210" y="1296352"/>
            <a:ext cx="3573990" cy="1660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820FCF-D041-8046-B0BF-2116045E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85" y="3211013"/>
            <a:ext cx="3569914" cy="31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完美匹配：</a:t>
            </a:r>
            <a:r>
              <a:rPr lang="en-US" altLang="zh-CN" sz="3600" dirty="0"/>
              <a:t>VF2++</a:t>
            </a:r>
            <a:r>
              <a:rPr lang="zh-CN" altLang="en-US" sz="3600" dirty="0"/>
              <a:t>算法 </a:t>
            </a:r>
            <a:r>
              <a:rPr lang="en-US" altLang="zh-CN" sz="3600" dirty="0"/>
              <a:t>(</a:t>
            </a:r>
            <a:r>
              <a:rPr lang="pt-BR" altLang="zh-CN" sz="3600" cap="none" dirty="0"/>
              <a:t>doi:10.1016/j.dam.2018.02.018</a:t>
            </a:r>
            <a:r>
              <a:rPr lang="en-US" altLang="zh-CN" sz="3600" dirty="0"/>
              <a:t>)</a:t>
            </a:r>
            <a:endParaRPr lang="fr-FR" altLang="zh-CN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/>
                  <a:t>思想：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深度优先搜索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sz="2200" dirty="0"/>
                  <a:t>状态：映射关系</a:t>
                </a:r>
                <a:r>
                  <a:rPr lang="el-GR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200" i="1" dirty="0"/>
              </a:p>
              <a:p>
                <a:pPr lvl="1"/>
                <a:r>
                  <a:rPr lang="zh-CN" altLang="en-US" sz="2200" dirty="0"/>
                  <a:t>更新：增加一组新的顶点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sz="2200" dirty="0"/>
              </a:p>
              <a:p>
                <a:pPr lvl="2"/>
                <a:r>
                  <a:rPr lang="zh-CN" altLang="en-US" sz="1800" dirty="0"/>
                  <a:t>一致性：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topo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dirty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topo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lvl="2"/>
                <a:r>
                  <a:rPr lang="zh-CN" altLang="en-US" sz="1800" dirty="0">
                    <a:solidFill>
                      <a:srgbClr val="00B0F0"/>
                    </a:solidFill>
                  </a:rPr>
                  <a:t>不可剪枝：</a:t>
                </a:r>
                <a:r>
                  <a:rPr lang="el-GR" altLang="zh-CN" sz="18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1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1800" i="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l-GR" altLang="zh-CN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8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rgbClr val="00B0F0"/>
                    </a:solidFill>
                  </a:rPr>
                  <a:t> 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不引起资源冲突</a:t>
                </a:r>
                <a:endParaRPr lang="en-US" altLang="zh-CN" sz="1800" dirty="0">
                  <a:solidFill>
                    <a:srgbClr val="00B0F0"/>
                  </a:solidFill>
                </a:endParaRPr>
              </a:p>
              <a:p>
                <a:pPr lvl="1"/>
                <a:r>
                  <a:rPr lang="zh-CN" altLang="en-US" sz="2200" dirty="0"/>
                  <a:t>终止：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Dom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 </a:t>
                </a:r>
                <a:endParaRPr lang="en-US" altLang="zh-CN" sz="2200" dirty="0"/>
              </a:p>
              <a:p>
                <a:r>
                  <a:rPr lang="zh-CN" altLang="en-US" sz="2400" dirty="0"/>
                  <a:t>顶点匹配优先顺序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度数越大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已匹配的近邻越多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  <a:blipFill>
                <a:blip r:embed="rId3"/>
                <a:stretch>
                  <a:fillRect l="-843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00C4B99-CA25-44ED-CFDE-BE66E19C6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166" y="1531025"/>
            <a:ext cx="4920925" cy="2228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30C717-3AD3-4321-035F-4A723CAA7917}"/>
              </a:ext>
            </a:extLst>
          </p:cNvPr>
          <p:cNvSpPr txBox="1"/>
          <p:nvPr/>
        </p:nvSpPr>
        <p:spPr>
          <a:xfrm>
            <a:off x="7846539" y="4044494"/>
            <a:ext cx="23795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匹配顺序：3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1 </a:t>
            </a:r>
            <a:r>
              <a:rPr lang="zh-CN" altLang="en-US" dirty="0"/>
              <a:t>2 4</a:t>
            </a:r>
          </a:p>
          <a:p>
            <a:r>
              <a:rPr lang="zh-CN" altLang="en-US" dirty="0"/>
              <a:t>逐点匹配：</a:t>
            </a:r>
            <a:endParaRPr lang="en-US" altLang="zh-CN" dirty="0"/>
          </a:p>
          <a:p>
            <a:pPr algn="ctr"/>
            <a:r>
              <a:rPr lang="zh-CN" altLang="en-US" dirty="0"/>
              <a:t>3 -&gt; 3</a:t>
            </a:r>
          </a:p>
          <a:p>
            <a:pPr algn="ctr"/>
            <a:r>
              <a:rPr lang="zh-CN" altLang="en-US" dirty="0"/>
              <a:t>5 -&gt; 1</a:t>
            </a:r>
          </a:p>
          <a:p>
            <a:pPr algn="ctr"/>
            <a:r>
              <a:rPr lang="zh-CN" altLang="en-US" dirty="0"/>
              <a:t>1 -&gt; 6</a:t>
            </a:r>
          </a:p>
          <a:p>
            <a:pPr algn="ctr"/>
            <a:r>
              <a:rPr lang="zh-CN" altLang="en-US" dirty="0"/>
              <a:t>2 -&gt; 2</a:t>
            </a:r>
          </a:p>
          <a:p>
            <a:pPr algn="ctr"/>
            <a:r>
              <a:rPr lang="zh-CN" altLang="en-US" dirty="0"/>
              <a:t>4 -&gt; 2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41FDE2-F2E9-1868-5CEC-9C8B9F0CC461}"/>
              </a:ext>
            </a:extLst>
          </p:cNvPr>
          <p:cNvGrpSpPr/>
          <p:nvPr/>
        </p:nvGrpSpPr>
        <p:grpSpPr>
          <a:xfrm>
            <a:off x="9735145" y="4606112"/>
            <a:ext cx="1572976" cy="1754326"/>
            <a:chOff x="9637553" y="4606112"/>
            <a:chExt cx="1572976" cy="175432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8C9C473-9654-D02F-7DC1-68FE4E554F15}"/>
                </a:ext>
              </a:extLst>
            </p:cNvPr>
            <p:cNvSpPr txBox="1"/>
            <p:nvPr/>
          </p:nvSpPr>
          <p:spPr>
            <a:xfrm>
              <a:off x="9637553" y="4606112"/>
              <a:ext cx="78660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3 -&gt; 6</a:t>
              </a:r>
            </a:p>
            <a:p>
              <a:r>
                <a:rPr lang="en-US" altLang="zh-CN" dirty="0"/>
                <a:t>5 -&gt; 4</a:t>
              </a:r>
            </a:p>
            <a:p>
              <a:r>
                <a:rPr lang="en-US" altLang="zh-CN" dirty="0"/>
                <a:t>1 -&gt; 3</a:t>
              </a:r>
            </a:p>
            <a:p>
              <a:r>
                <a:rPr lang="en-US" altLang="zh-CN" dirty="0"/>
                <a:t>2 -&gt; 1</a:t>
              </a:r>
            </a:p>
            <a:p>
              <a:r>
                <a:rPr lang="en-US" altLang="zh-CN" dirty="0"/>
                <a:t>4 -&gt; 5</a:t>
              </a:r>
            </a:p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3D68A11-397E-0907-3E32-211BDB06B1DE}"/>
                </a:ext>
              </a:extLst>
            </p:cNvPr>
            <p:cNvSpPr txBox="1"/>
            <p:nvPr/>
          </p:nvSpPr>
          <p:spPr>
            <a:xfrm>
              <a:off x="10423922" y="5113943"/>
              <a:ext cx="786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9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非完美匹配：</a:t>
            </a:r>
            <a:r>
              <a:rPr lang="en-US" altLang="zh-CN" sz="3200" dirty="0"/>
              <a:t>SABRE</a:t>
            </a:r>
            <a:r>
              <a:rPr lang="zh-CN" altLang="en-US" sz="3200" dirty="0"/>
              <a:t>算法 </a:t>
            </a:r>
            <a:r>
              <a:rPr lang="en-US" altLang="zh-CN" sz="3200" dirty="0"/>
              <a:t>(</a:t>
            </a:r>
            <a:r>
              <a:rPr lang="en-US" altLang="zh-CN" sz="3200" cap="none" dirty="0"/>
              <a:t>arXiv</a:t>
            </a:r>
            <a:r>
              <a:rPr lang="en-US" altLang="zh-CN" sz="3200" dirty="0"/>
              <a:t>:1809.02573)</a:t>
            </a:r>
            <a:endParaRPr lang="fr-FR" altLang="zh-CN" sz="3200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/>
                  <a:t>思想：合理地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插入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SWAP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门</a:t>
                </a:r>
                <a:r>
                  <a:rPr lang="zh-CN" altLang="en-US" sz="2400" dirty="0"/>
                  <a:t>，直到可直接执行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线路转</a:t>
                </a:r>
                <a:r>
                  <a:rPr lang="en-US" altLang="zh-CN" sz="2200" dirty="0"/>
                  <a:t>DAG</a:t>
                </a:r>
                <a:r>
                  <a:rPr lang="zh-CN" altLang="en-US" sz="2200" dirty="0"/>
                  <a:t>顺序执行，遇到不可直接执行的门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列出与这些比特直连的所有候选</a:t>
                </a:r>
                <a:r>
                  <a:rPr lang="en-US" altLang="zh-CN" sz="2200" dirty="0"/>
                  <a:t>SWAP</a:t>
                </a:r>
                <a:r>
                  <a:rPr lang="zh-CN" altLang="en-US" sz="2200" dirty="0"/>
                  <a:t>门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选择导致启发式损失函数最小的那个</a:t>
                </a:r>
                <a:endParaRPr lang="en-US" altLang="zh-CN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200" dirty="0"/>
                  <a:t>：当前不可执行的门集合</a:t>
                </a:r>
                <a:endParaRPr lang="en-US" altLang="zh-CN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2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200" dirty="0"/>
                  <a:t>的近邻扩展集，用于 </a:t>
                </a:r>
                <a:r>
                  <a:rPr lang="en-US" altLang="zh-CN" sz="2200" dirty="0"/>
                  <a:t>look-ahead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2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200" dirty="0">
                    <a:solidFill>
                      <a:srgbClr val="00B0F0"/>
                    </a:solidFill>
                  </a:rPr>
                  <a:t>逻辑距离度量，通常用 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Floyd 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算法估计</a:t>
                </a:r>
                <a:endParaRPr lang="en-US" altLang="zh-CN" sz="2200" dirty="0">
                  <a:solidFill>
                    <a:srgbClr val="00B0F0"/>
                  </a:solidFill>
                </a:endParaRP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41417"/>
                <a:ext cx="10131425" cy="4249783"/>
              </a:xfrm>
              <a:blipFill>
                <a:blip r:embed="rId2"/>
                <a:stretch>
                  <a:fillRect l="-843" t="-1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1E04689-D3B2-523F-11B9-EEA4C47C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416" y="2068013"/>
            <a:ext cx="3569914" cy="3196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B1C672-7B67-1270-4D62-4370DB6F2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883" y="4885911"/>
            <a:ext cx="4100512" cy="15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9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剪枝思想：</a:t>
            </a:r>
            <a:r>
              <a:rPr lang="zh-CN" altLang="en-US" sz="3200" dirty="0"/>
              <a:t>保真度估计</a:t>
            </a:r>
            <a:endParaRPr lang="fr-FR" altLang="zh-CN" sz="3200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41417"/>
                <a:ext cx="10789919" cy="4882243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/>
                  <a:t>使用芯片标准状态的 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xeb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数据</a:t>
                </a:r>
                <a:r>
                  <a:rPr lang="zh-CN" altLang="en-US" sz="2400" dirty="0"/>
                  <a:t>估计单双比特门、测量门的保真度</a:t>
                </a:r>
                <a:endParaRPr lang="en-US" altLang="zh-CN" sz="2400" dirty="0"/>
              </a:p>
              <a:p>
                <a:endParaRPr lang="en-US" altLang="zh-CN" sz="1050" dirty="0"/>
              </a:p>
              <a:p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VF2++ </a:t>
                </a:r>
                <a:r>
                  <a:rPr lang="zh-CN" altLang="en-US" sz="2400" dirty="0"/>
                  <a:t>算法，在</a:t>
                </a:r>
                <a:r>
                  <a:rPr lang="zh-CN" altLang="en-US" sz="2400" u="sng" dirty="0"/>
                  <a:t>当前搜索状态</a:t>
                </a:r>
                <a:r>
                  <a:rPr lang="zh-CN" altLang="en-US" sz="2400" dirty="0"/>
                  <a:t>中累计当前保真度，并用于 </a:t>
                </a:r>
                <a:r>
                  <a:rPr lang="en-US" altLang="zh-CN" sz="2400" dirty="0" err="1"/>
                  <a:t>TrimFid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剪枝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/>
                  <a:t>状态：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fid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dirty="0"/>
              </a:p>
              <a:p>
                <a:pPr lvl="1"/>
                <a:r>
                  <a:rPr lang="zh-CN" altLang="en-US" sz="2200" dirty="0"/>
                  <a:t>差分更新：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fid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fid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𝑓𝑖𝑑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𝑖𝑛𝑐𝑟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  (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400" dirty="0"/>
                  <a:t>对于 </a:t>
                </a:r>
                <a:r>
                  <a:rPr lang="en-US" altLang="zh-CN" sz="2400" dirty="0"/>
                  <a:t>SABRE </a:t>
                </a:r>
                <a:r>
                  <a:rPr lang="zh-CN" altLang="en-US" sz="2400" dirty="0"/>
                  <a:t>算法，在</a:t>
                </a:r>
                <a:r>
                  <a:rPr lang="zh-CN" altLang="en-US" sz="2400" u="sng" dirty="0"/>
                  <a:t>启发式损失函数</a:t>
                </a:r>
                <a:r>
                  <a:rPr lang="zh-CN" altLang="en-US" sz="2400" dirty="0"/>
                  <a:t>中引入保真度估计项 </a:t>
                </a:r>
                <a:r>
                  <a:rPr lang="en-US" altLang="zh-CN" sz="2400" dirty="0"/>
                  <a:t>FM</a:t>
                </a:r>
              </a:p>
              <a:p>
                <a:pPr lvl="1"/>
                <a:r>
                  <a:rPr lang="zh-CN" altLang="en-US" sz="2200" dirty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orig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𝐹𝑀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𝐹𝑀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 为任意两比特桥接的最优保真度估计</a:t>
                </a:r>
                <a:endParaRPr lang="en-US" altLang="zh-CN" sz="2000" dirty="0"/>
              </a:p>
              <a:p>
                <a:endParaRPr lang="en-US" altLang="zh-CN" sz="2200" dirty="0"/>
              </a:p>
              <a:p>
                <a:r>
                  <a:rPr lang="zh-CN" altLang="en-US" sz="2200" dirty="0">
                    <a:solidFill>
                      <a:schemeClr val="tx1">
                        <a:lumMod val="75000"/>
                      </a:schemeClr>
                    </a:solidFill>
                  </a:rPr>
                  <a:t>改进之处对应于前两页</a:t>
                </a:r>
                <a:r>
                  <a:rPr lang="en-US" altLang="zh-CN" sz="2200" dirty="0">
                    <a:solidFill>
                      <a:schemeClr val="tx1">
                        <a:lumMod val="75000"/>
                      </a:schemeClr>
                    </a:solidFill>
                  </a:rPr>
                  <a:t>ppt</a:t>
                </a:r>
                <a:r>
                  <a:rPr lang="zh-CN" altLang="en-US" sz="2200" dirty="0">
                    <a:solidFill>
                      <a:schemeClr val="tx1">
                        <a:lumMod val="75000"/>
                      </a:schemeClr>
                    </a:solidFill>
                  </a:rPr>
                  <a:t>的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蓝字</a:t>
                </a:r>
                <a:r>
                  <a:rPr lang="zh-CN" altLang="en-US" sz="2200" dirty="0">
                    <a:solidFill>
                      <a:schemeClr val="tx1">
                        <a:lumMod val="75000"/>
                      </a:schemeClr>
                    </a:solidFill>
                  </a:rPr>
                  <a:t>部分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41417"/>
                <a:ext cx="10789919" cy="4882243"/>
              </a:xfrm>
              <a:blipFill>
                <a:blip r:embed="rId3"/>
                <a:stretch>
                  <a:fillRect l="-791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93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测试线路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9C6C9C6-B61B-89FC-24AA-5DAFE41E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3521"/>
            <a:ext cx="10131425" cy="4297680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标准</a:t>
            </a:r>
            <a:r>
              <a:rPr lang="en-US" altLang="zh-CN" sz="2400" dirty="0"/>
              <a:t>GHZ</a:t>
            </a:r>
            <a:r>
              <a:rPr lang="zh-CN" altLang="en-US" sz="2400" dirty="0"/>
              <a:t>线路</a:t>
            </a:r>
            <a:endParaRPr lang="en-US" altLang="zh-CN" sz="2400" dirty="0"/>
          </a:p>
          <a:p>
            <a:pPr lvl="1"/>
            <a:r>
              <a:rPr lang="zh-CN" altLang="en-US" sz="2200" dirty="0"/>
              <a:t>有规则模式</a:t>
            </a:r>
            <a:endParaRPr lang="en-US" altLang="zh-CN" sz="2200" dirty="0"/>
          </a:p>
          <a:p>
            <a:pPr lvl="1"/>
            <a:r>
              <a:rPr lang="zh-CN" altLang="en-US" sz="2200" dirty="0"/>
              <a:t>顶点度数通常较少</a:t>
            </a:r>
            <a:endParaRPr lang="en-US" altLang="zh-CN" sz="2400" dirty="0"/>
          </a:p>
          <a:p>
            <a:pPr lvl="1"/>
            <a:r>
              <a:rPr lang="zh-CN" altLang="en-US" sz="2200" dirty="0"/>
              <a:t>对</a:t>
            </a:r>
            <a:r>
              <a:rPr lang="en-US" altLang="zh-CN" sz="2200" dirty="0"/>
              <a:t>VF2++</a:t>
            </a:r>
            <a:r>
              <a:rPr lang="zh-CN" altLang="en-US" sz="2200" dirty="0"/>
              <a:t>友好</a:t>
            </a:r>
            <a:endParaRPr lang="en-US" altLang="zh-CN" sz="2200" dirty="0"/>
          </a:p>
          <a:p>
            <a:endParaRPr lang="en-US" altLang="zh-CN" sz="2400" dirty="0"/>
          </a:p>
          <a:p>
            <a:r>
              <a:rPr lang="zh-CN" altLang="en-US" sz="2400" dirty="0"/>
              <a:t>随机</a:t>
            </a:r>
            <a:r>
              <a:rPr lang="en-US" altLang="zh-CN" sz="2400" dirty="0"/>
              <a:t>CZ</a:t>
            </a:r>
            <a:r>
              <a:rPr lang="zh-CN" altLang="en-US" sz="2400" dirty="0"/>
              <a:t>线路</a:t>
            </a:r>
            <a:endParaRPr lang="en-US" altLang="zh-CN" sz="2400" dirty="0"/>
          </a:p>
          <a:p>
            <a:pPr lvl="1"/>
            <a:r>
              <a:rPr lang="zh-CN" altLang="en-US" sz="2200" dirty="0"/>
              <a:t>无规则模式</a:t>
            </a:r>
            <a:endParaRPr lang="en-US" altLang="zh-CN" sz="2200" dirty="0"/>
          </a:p>
          <a:p>
            <a:pPr lvl="1"/>
            <a:r>
              <a:rPr lang="zh-CN" altLang="en-US" sz="2200" dirty="0"/>
              <a:t>顶点度数可能较多</a:t>
            </a:r>
            <a:endParaRPr lang="en-US" altLang="zh-CN" sz="2200" dirty="0"/>
          </a:p>
          <a:p>
            <a:pPr lvl="1"/>
            <a:r>
              <a:rPr lang="zh-CN" altLang="en-US" sz="2200" dirty="0"/>
              <a:t>对</a:t>
            </a:r>
            <a:r>
              <a:rPr lang="en-US" altLang="zh-CN" sz="2200" dirty="0"/>
              <a:t>SABRE</a:t>
            </a:r>
            <a:r>
              <a:rPr lang="zh-CN" altLang="en-US" sz="2200" dirty="0"/>
              <a:t>有利</a:t>
            </a:r>
            <a:endParaRPr lang="en-US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07017D-FD9E-FB28-8284-D42D9316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39" y="1099974"/>
            <a:ext cx="4917349" cy="2275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3E32DD-0788-8943-4CFF-D3C7A3EE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39" y="1066799"/>
            <a:ext cx="4917349" cy="22756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AE4022-BCE1-89F2-6D97-3D735AB98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838" y="3642360"/>
            <a:ext cx="4918046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93521"/>
                <a:ext cx="10131425" cy="4297680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CN" sz="2400" dirty="0"/>
                  <a:t>GHZ</a:t>
                </a:r>
                <a:r>
                  <a:rPr lang="zh-CN" altLang="en-US" sz="2400" dirty="0"/>
                  <a:t>线路 </a:t>
                </a:r>
                <a:r>
                  <a:rPr lang="en-US" altLang="zh-CN" sz="2400" dirty="0"/>
                  <a:t>– VF2++ </a:t>
                </a:r>
                <a:r>
                  <a:rPr lang="zh-CN" altLang="en-US" sz="2400" dirty="0"/>
                  <a:t>方法，无时间限制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qubits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 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runtime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/>
                  <a:t>，亚于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，说明算法实现性能高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93521"/>
                <a:ext cx="10131425" cy="4297680"/>
              </a:xfrm>
              <a:blipFill>
                <a:blip r:embed="rId3"/>
                <a:stretch>
                  <a:fillRect l="-843" t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0E822BB-EF58-6C91-024D-A2EA5916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2606039"/>
            <a:ext cx="9620250" cy="3695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50F7F0-B76C-92AA-0E1B-60CED19BDA79}"/>
              </a:ext>
            </a:extLst>
          </p:cNvPr>
          <p:cNvSpPr txBox="1"/>
          <p:nvPr/>
        </p:nvSpPr>
        <p:spPr>
          <a:xfrm>
            <a:off x="1327921" y="6379309"/>
            <a:ext cx="9536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(*) </a:t>
            </a:r>
            <a:r>
              <a:rPr lang="zh-CN" altLang="en-US" sz="1600" dirty="0"/>
              <a:t>由于</a:t>
            </a:r>
            <a:r>
              <a:rPr lang="en-US" altLang="zh-CN" sz="1600" dirty="0" err="1"/>
              <a:t>TrimFid</a:t>
            </a:r>
            <a:r>
              <a:rPr lang="en-US" altLang="zh-CN" sz="1600" dirty="0"/>
              <a:t> </a:t>
            </a:r>
            <a:r>
              <a:rPr lang="zh-CN" altLang="en-US" sz="1600" dirty="0"/>
              <a:t>剪枝策略，实际搜索过的分支数比 </a:t>
            </a:r>
            <a:r>
              <a:rPr lang="en-US" altLang="zh-CN" sz="1600" dirty="0"/>
              <a:t>found </a:t>
            </a:r>
            <a:r>
              <a:rPr lang="en-US" altLang="zh-CN" sz="1600" dirty="0" err="1"/>
              <a:t>n_mappings</a:t>
            </a:r>
            <a:r>
              <a:rPr lang="en-US" altLang="zh-CN" sz="1600" dirty="0"/>
              <a:t> </a:t>
            </a:r>
            <a:r>
              <a:rPr lang="zh-CN" altLang="en-US" sz="1600" dirty="0"/>
              <a:t>多很多 </a:t>
            </a:r>
            <a:r>
              <a:rPr lang="en-US" altLang="zh-CN" sz="1600" dirty="0">
                <a:sym typeface="Wingdings" panose="05000000000000000000" pitchFamily="2" charset="2"/>
              </a:rPr>
              <a:t>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808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0E02-1D13-3368-651B-87C72989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59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93521"/>
                <a:ext cx="10131425" cy="4297680"/>
              </a:xfrm>
            </p:spPr>
            <p:txBody>
              <a:bodyPr anchor="t">
                <a:normAutofit/>
              </a:bodyPr>
              <a:lstStyle/>
              <a:p>
                <a:r>
                  <a:rPr lang="en-US" altLang="zh-CN" sz="2400" dirty="0"/>
                  <a:t>GHZ</a:t>
                </a:r>
                <a:r>
                  <a:rPr lang="zh-CN" altLang="en-US" sz="2400" dirty="0"/>
                  <a:t>线路 </a:t>
                </a:r>
                <a:r>
                  <a:rPr lang="en-US" altLang="zh-CN" sz="2400" dirty="0"/>
                  <a:t>– VF2++ </a:t>
                </a:r>
                <a:r>
                  <a:rPr lang="zh-CN" altLang="en-US" sz="2400" dirty="0"/>
                  <a:t>方法，不同的时间限制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≃10 ⇒ </m:t>
                    </m:r>
                    <m:r>
                      <m:rPr>
                        <m:sty m:val="p"/>
                      </m:rPr>
                      <a:rPr lang="el-GR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zh-CN" altLang="en-US" sz="2400" dirty="0"/>
                  <a:t>，说明能快速找到次优解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C6C9C6-B61B-89FC-24AA-5DAFE41E3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93521"/>
                <a:ext cx="10131425" cy="4297680"/>
              </a:xfrm>
              <a:blipFill>
                <a:blip r:embed="rId3"/>
                <a:stretch>
                  <a:fillRect l="-843" t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EDC1D34-9B02-30C5-00E5-E1836B8D5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367" y="2568507"/>
            <a:ext cx="9359265" cy="40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37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{3EF17FF6-8DC8-4ADB-98F3-A3E70D7F035B}tf03457452</Template>
  <TotalTime>571</TotalTime>
  <Words>876</Words>
  <Application>Microsoft Office PowerPoint</Application>
  <PresentationFormat>宽屏</PresentationFormat>
  <Paragraphs>114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Wingdings</vt:lpstr>
      <vt:lpstr>天体</vt:lpstr>
      <vt:lpstr>量子线路映射</vt:lpstr>
      <vt:lpstr>赛题分析</vt:lpstr>
      <vt:lpstr>线路映射方案</vt:lpstr>
      <vt:lpstr>完美匹配：VF2++算法 (doi:10.1016/j.dam.2018.02.018)</vt:lpstr>
      <vt:lpstr>非完美匹配：SABRE算法 (arXiv:1809.02573)</vt:lpstr>
      <vt:lpstr>剪枝思想：保真度估计</vt:lpstr>
      <vt:lpstr>测试线路</vt:lpstr>
      <vt:lpstr>实验结果</vt:lpstr>
      <vt:lpstr>实验结果</vt:lpstr>
      <vt:lpstr>实验结果</vt:lpstr>
      <vt:lpstr>实验结果</vt:lpstr>
      <vt:lpstr>总结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kahsolt</dc:creator>
  <cp:lastModifiedBy>kahsolt</cp:lastModifiedBy>
  <cp:revision>213</cp:revision>
  <dcterms:created xsi:type="dcterms:W3CDTF">2024-10-18T10:39:25Z</dcterms:created>
  <dcterms:modified xsi:type="dcterms:W3CDTF">2024-10-23T12:54:45Z</dcterms:modified>
</cp:coreProperties>
</file>