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2" r:id="rId6"/>
    <p:sldId id="264" r:id="rId7"/>
    <p:sldId id="266" r:id="rId8"/>
    <p:sldId id="265" r:id="rId9"/>
    <p:sldId id="268" r:id="rId10"/>
    <p:sldId id="267" r:id="rId11"/>
    <p:sldId id="261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5292" autoAdjust="0"/>
  </p:normalViewPr>
  <p:slideViewPr>
    <p:cSldViewPr snapToGrid="0">
      <p:cViewPr varScale="1">
        <p:scale>
          <a:sx n="106" d="100"/>
          <a:sy n="106" d="100"/>
        </p:scale>
        <p:origin x="103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20436-ABDE-4E5C-A3B5-C3D8792067F4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F91F9-445F-446F-9599-E64932EFC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525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该同样类似于</a:t>
            </a:r>
            <a:r>
              <a:rPr lang="en-US" altLang="zh-CN" dirty="0" err="1"/>
              <a:t>gcc</a:t>
            </a:r>
            <a:r>
              <a:rPr lang="zh-CN" altLang="en-US" dirty="0"/>
              <a:t>编译时的指令化简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F91F9-445F-446F-9599-E64932EFC50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500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基本思想：把一个线路转换到各个域上去尝试化简，反复横跳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F91F9-445F-446F-9599-E64932EFC50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147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这个很简单，没啥可说的，数据结构设计得好就很很容易做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F91F9-445F-446F-9599-E64932EFC50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788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</a:t>
            </a:r>
            <a:r>
              <a:rPr lang="zh-CN" altLang="en-US" dirty="0"/>
              <a:t>比特的量子线路也是一个</a:t>
            </a:r>
            <a:r>
              <a:rPr lang="en-US" altLang="zh-CN" dirty="0"/>
              <a:t>N</a:t>
            </a:r>
            <a:r>
              <a:rPr lang="zh-CN" altLang="en-US" dirty="0"/>
              <a:t>顶点的多重图，可以用经典的图论手段解决一些问题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F91F9-445F-446F-9599-E64932EFC50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440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F91F9-445F-446F-9599-E64932EFC50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257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F91F9-445F-446F-9599-E64932EFC50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989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理想情况下只有相位的改变，末态应该保持 </a:t>
            </a:r>
            <a:r>
              <a:rPr lang="en-US" altLang="zh-CN" dirty="0"/>
              <a:t>|00…0&gt;</a:t>
            </a:r>
            <a:r>
              <a:rPr lang="zh-CN" altLang="en-US" dirty="0"/>
              <a:t>，但实际上去极化噪声</a:t>
            </a:r>
            <a:r>
              <a:rPr lang="en-US" altLang="zh-CN" dirty="0"/>
              <a:t>(?)</a:t>
            </a:r>
            <a:r>
              <a:rPr lang="zh-CN" altLang="en-US" dirty="0"/>
              <a:t>很大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F91F9-445F-446F-9599-E64932EFC50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777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考虑到误差容忍界看起来比较宽，说不定可以用</a:t>
            </a:r>
            <a:r>
              <a:rPr lang="en-US" altLang="zh-CN" dirty="0"/>
              <a:t>VQC</a:t>
            </a:r>
            <a:r>
              <a:rPr lang="zh-CN" altLang="en-US" dirty="0"/>
              <a:t>去近似，但这就是更深的研究话题了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F91F9-445F-446F-9599-E64932EFC50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50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xcalculus.com/intro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D1658-A94F-B374-D70C-9C5C0A40A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含参量子线路化简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397DF8-8C3A-D30B-7CFC-482F46E85E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队名：这才是</a:t>
            </a:r>
            <a:r>
              <a:rPr lang="zh-CN" altLang="en-US" sz="2000"/>
              <a:t>伊比利亚</a:t>
            </a:r>
            <a:r>
              <a:rPr lang="zh-CN" altLang="en-US" sz="2000" dirty="0"/>
              <a:t>的至高之术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55781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A0E02-1D13-3368-651B-87C72989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81594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实验结果 </a:t>
            </a:r>
            <a:r>
              <a:rPr lang="en-US" altLang="zh-CN" sz="3200" dirty="0"/>
              <a:t>(</a:t>
            </a:r>
            <a:r>
              <a:rPr lang="en-US" altLang="zh-CN" sz="3200" cap="none" dirty="0"/>
              <a:t>example_0.txt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063B7C3-FFA7-D725-61C8-611D7EC80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64580" y="2033504"/>
            <a:ext cx="5670289" cy="3262395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45A6DA3-7599-9C26-9790-BC37FC85B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79" y="2033505"/>
            <a:ext cx="5670289" cy="326239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36B02C4-2954-675C-E639-B090F2915124}"/>
              </a:ext>
            </a:extLst>
          </p:cNvPr>
          <p:cNvSpPr txBox="1"/>
          <p:nvPr/>
        </p:nvSpPr>
        <p:spPr>
          <a:xfrm>
            <a:off x="1175570" y="5530334"/>
            <a:ext cx="3989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effectLst/>
                <a:latin typeface="Open Sans" panose="020B0606030504020204" pitchFamily="34" charset="0"/>
              </a:rPr>
              <a:t>模拟任务</a:t>
            </a:r>
            <a:r>
              <a:rPr lang="fr-FR" altLang="zh-CN" b="0" i="0" dirty="0">
                <a:effectLst/>
                <a:latin typeface="Open Sans" panose="020B0606030504020204" pitchFamily="34" charset="0"/>
              </a:rPr>
              <a:t>ID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: 1814269803330191361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9D1BD2B-D6D9-8BEF-AE9A-54017B74D086}"/>
              </a:ext>
            </a:extLst>
          </p:cNvPr>
          <p:cNvSpPr txBox="1"/>
          <p:nvPr/>
        </p:nvSpPr>
        <p:spPr>
          <a:xfrm>
            <a:off x="6919464" y="5530334"/>
            <a:ext cx="4160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effectLst/>
                <a:latin typeface="Open Sans" panose="020B0606030504020204" pitchFamily="34" charset="0"/>
              </a:rPr>
              <a:t>真机任务</a:t>
            </a:r>
            <a:r>
              <a:rPr lang="fr-FR" altLang="zh-CN" b="0" i="0" dirty="0">
                <a:effectLst/>
                <a:latin typeface="Open Sans" panose="020B0606030504020204" pitchFamily="34" charset="0"/>
              </a:rPr>
              <a:t>ID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: 1814269870715879426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AE3EF55-8210-4385-A62C-46AAAF05C705}"/>
              </a:ext>
            </a:extLst>
          </p:cNvPr>
          <p:cNvSpPr txBox="1"/>
          <p:nvPr/>
        </p:nvSpPr>
        <p:spPr>
          <a:xfrm>
            <a:off x="7982454" y="5899666"/>
            <a:ext cx="203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(</a:t>
            </a:r>
            <a:r>
              <a:rPr lang="fr-FR" altLang="zh-CN" b="0" i="0" dirty="0">
                <a:effectLst/>
              </a:rPr>
              <a:t>Q45 Q50 Q44 Q49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6621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A0E02-1D13-3368-651B-87C72989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81594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总结 </a:t>
            </a:r>
            <a:r>
              <a:rPr lang="en-US" altLang="zh-CN" sz="3200" dirty="0"/>
              <a:t>&amp; </a:t>
            </a:r>
            <a:r>
              <a:rPr lang="zh-CN" altLang="en-US" sz="3200" dirty="0"/>
              <a:t>展望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59C6C9C6-B61B-89FC-24AA-5DAFE41E33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1541417"/>
                <a:ext cx="10131425" cy="4249783"/>
              </a:xfrm>
            </p:spPr>
            <p:txBody>
              <a:bodyPr anchor="t">
                <a:normAutofit/>
              </a:bodyPr>
              <a:lstStyle/>
              <a:p>
                <a:r>
                  <a:rPr lang="zh-CN" altLang="en-US" sz="2400" dirty="0"/>
                  <a:t>实现线路化简方法</a:t>
                </a:r>
                <a:endParaRPr lang="en-US" altLang="zh-CN" sz="2400" dirty="0"/>
              </a:p>
              <a:p>
                <a:pPr lvl="1"/>
                <a:r>
                  <a:rPr lang="zh-CN" altLang="en-US" sz="2200" dirty="0"/>
                  <a:t>基于线缆模型：</a:t>
                </a:r>
                <a:r>
                  <a:rPr lang="en-US" altLang="zh-CN" sz="2200" dirty="0" err="1"/>
                  <a:t>cancel_inverse</a:t>
                </a:r>
                <a:r>
                  <a:rPr lang="en-US" altLang="zh-CN" sz="2200" dirty="0"/>
                  <a:t> &amp; </a:t>
                </a:r>
                <a:r>
                  <a:rPr lang="en-US" altLang="zh-CN" sz="2200" dirty="0" err="1"/>
                  <a:t>merge_rotation</a:t>
                </a:r>
                <a:endParaRPr lang="en-US" altLang="zh-CN" sz="2200" dirty="0"/>
              </a:p>
              <a:p>
                <a:pPr lvl="1"/>
                <a:r>
                  <a:rPr lang="zh-CN" altLang="en-US" sz="2200" dirty="0"/>
                  <a:t>基于张量网络：</a:t>
                </a:r>
                <a:r>
                  <a:rPr lang="en-US" altLang="zh-CN" sz="2200" dirty="0" err="1"/>
                  <a:t>xz</a:t>
                </a:r>
                <a:r>
                  <a:rPr lang="zh-CN" altLang="en-US" sz="2200" dirty="0"/>
                  <a:t>演算</a:t>
                </a:r>
                <a:endParaRPr lang="en-US" altLang="zh-CN" sz="2200" dirty="0"/>
              </a:p>
              <a:p>
                <a:r>
                  <a:rPr lang="zh-CN" altLang="en-US" sz="2400" dirty="0"/>
                  <a:t>方法</a:t>
                </a:r>
                <a:r>
                  <a:rPr lang="zh-CN" altLang="en-US" sz="2400"/>
                  <a:t>融合：简化</a:t>
                </a:r>
                <a:r>
                  <a:rPr lang="en-US" altLang="zh-CN" sz="2400" dirty="0"/>
                  <a:t>-</a:t>
                </a:r>
                <a:r>
                  <a:rPr lang="zh-CN" altLang="en-US" sz="2400" dirty="0"/>
                  <a:t>淘汰迭代搜索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化简 </a:t>
                </a:r>
                <a:r>
                  <a:rPr lang="en-US" altLang="zh-CN" sz="2400" dirty="0"/>
                  <a:t>or </a:t>
                </a:r>
                <a:r>
                  <a:rPr lang="zh-CN" altLang="en-US" sz="2400" dirty="0"/>
                  <a:t>近似？</a:t>
                </a:r>
                <a:endParaRPr lang="en-US" altLang="zh-CN" sz="2400" dirty="0"/>
              </a:p>
              <a:p>
                <a:pPr lvl="1"/>
                <a:r>
                  <a:rPr lang="zh-CN" altLang="en-US" sz="2200" dirty="0"/>
                  <a:t>题目给出误差容忍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𝑟𝑟</m:t>
                    </m:r>
                    <m:d>
                      <m:d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𝑓𝑖𝑑</m:t>
                        </m:r>
                      </m:e>
                    </m:d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= 1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US" altLang="zh-CN" sz="2200" dirty="0"/>
              </a:p>
              <a:p>
                <a:pPr lvl="1"/>
                <a:r>
                  <a:rPr lang="en-US" altLang="zh-CN" sz="2200" dirty="0"/>
                  <a:t>shallow circuit approximation via VQC!!</a:t>
                </a:r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59C6C9C6-B61B-89FC-24AA-5DAFE41E33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541417"/>
                <a:ext cx="10131425" cy="4249783"/>
              </a:xfrm>
              <a:blipFill>
                <a:blip r:embed="rId3"/>
                <a:stretch>
                  <a:fillRect l="-843" t="-1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79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6D95A10-CD2E-EA63-C43C-1D9C95A3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谢谢观看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C19515-6C04-2A25-478D-A5E99B5A2E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200" dirty="0"/>
              <a:t>含参量子线路化简</a:t>
            </a:r>
            <a:endParaRPr lang="en-US" altLang="zh-CN" sz="3200" dirty="0"/>
          </a:p>
          <a:p>
            <a:r>
              <a:rPr lang="zh-CN" altLang="en-US" dirty="0"/>
              <a:t>队名：这才是伊比亚的至高之术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169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A0E02-1D13-3368-651B-87C72989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81594"/>
          </a:xfrm>
        </p:spPr>
        <p:txBody>
          <a:bodyPr/>
          <a:lstStyle/>
          <a:p>
            <a:r>
              <a:rPr lang="zh-CN" altLang="en-US" dirty="0"/>
              <a:t>赛题分析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59C6C9C6-B61B-89FC-24AA-5DAFE41E33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1541417"/>
                <a:ext cx="10131425" cy="4249783"/>
              </a:xfrm>
            </p:spPr>
            <p:txBody>
              <a:bodyPr anchor="t">
                <a:normAutofit/>
              </a:bodyPr>
              <a:lstStyle/>
              <a:p>
                <a:r>
                  <a:rPr lang="zh-CN" altLang="en-US" sz="2400" dirty="0"/>
                  <a:t>量子线路化简</a:t>
                </a:r>
                <a:endParaRPr lang="en-US" altLang="zh-CN" sz="2400" dirty="0"/>
              </a:p>
              <a:p>
                <a:pPr lvl="1"/>
                <a:r>
                  <a:rPr lang="zh-CN" altLang="en-US" sz="2200" dirty="0"/>
                  <a:t>已知线路表达，求等效酉阵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sz="2200" dirty="0"/>
                  <a:t> </a:t>
                </a:r>
                <a:r>
                  <a:rPr lang="en-US" altLang="zh-CN" sz="2200" dirty="0"/>
                  <a:t>(</a:t>
                </a:r>
                <a:r>
                  <a:rPr lang="zh-CN" altLang="en-US" sz="2200" dirty="0"/>
                  <a:t>忽略全局相位后</a:t>
                </a:r>
                <a:r>
                  <a:rPr lang="en-US" altLang="zh-CN" sz="2200" dirty="0"/>
                  <a:t>) </a:t>
                </a:r>
                <a:r>
                  <a:rPr lang="zh-CN" altLang="en-US" sz="2200" dirty="0"/>
                  <a:t>的最简线路</a:t>
                </a:r>
                <a:endParaRPr lang="en-US" altLang="zh-CN" sz="2200" dirty="0"/>
              </a:p>
              <a:p>
                <a:r>
                  <a:rPr lang="zh-CN" altLang="en-US" sz="2400" dirty="0"/>
                  <a:t>相关领域：量子线路合成</a:t>
                </a:r>
              </a:p>
              <a:p>
                <a:pPr lvl="1"/>
                <a:r>
                  <a:rPr lang="zh-CN" altLang="en-US" sz="2200" dirty="0"/>
                  <a:t>已知目标酉阵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sz="2200" dirty="0"/>
                  <a:t>，求给定门集合上的最简生成线路</a:t>
                </a:r>
                <a:endParaRPr lang="en-US" altLang="zh-CN" sz="2200" dirty="0"/>
              </a:p>
              <a:p>
                <a:pPr marL="0" indent="0">
                  <a:buNone/>
                </a:pPr>
                <a:endParaRPr lang="zh-CN" altLang="en-US" sz="2400" dirty="0"/>
              </a:p>
              <a:p>
                <a:r>
                  <a:rPr lang="zh-CN" altLang="en-US" sz="2400" dirty="0"/>
                  <a:t>挑战：含参</a:t>
                </a:r>
                <a:r>
                  <a:rPr lang="en-US" altLang="zh-CN" sz="2400" dirty="0"/>
                  <a:t>UCCSD</a:t>
                </a:r>
                <a:r>
                  <a:rPr lang="zh-CN" altLang="en-US" sz="2400" dirty="0"/>
                  <a:t>线路化简</a:t>
                </a:r>
                <a:endParaRPr lang="en-US" altLang="zh-CN" sz="2400" dirty="0"/>
              </a:p>
              <a:p>
                <a:pPr lvl="1"/>
                <a:r>
                  <a:rPr lang="zh-CN" altLang="en-US" sz="2200" dirty="0"/>
                  <a:t>线路很长</a:t>
                </a:r>
                <a:endParaRPr lang="en-US" altLang="zh-CN" sz="2200" dirty="0"/>
              </a:p>
              <a:p>
                <a:pPr lvl="1"/>
                <a:r>
                  <a:rPr lang="zh-CN" altLang="en-US" sz="2200" dirty="0"/>
                  <a:t>含有参数符号</a:t>
                </a:r>
                <a:endParaRPr lang="en-US" altLang="zh-CN" sz="2200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59C6C9C6-B61B-89FC-24AA-5DAFE41E33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541417"/>
                <a:ext cx="10131425" cy="4249783"/>
              </a:xfrm>
              <a:blipFill>
                <a:blip r:embed="rId3"/>
                <a:stretch>
                  <a:fillRect l="-843" t="-1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33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A0E02-1D13-3368-651B-87C72989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81594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量子线路的表达方式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9C6C9C6-B61B-89FC-24AA-5DAFE41E3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41417"/>
            <a:ext cx="10131425" cy="4249783"/>
          </a:xfrm>
        </p:spPr>
        <p:txBody>
          <a:bodyPr anchor="t">
            <a:normAutofit/>
          </a:bodyPr>
          <a:lstStyle/>
          <a:p>
            <a:r>
              <a:rPr lang="zh-CN" altLang="en-US" sz="2400" dirty="0"/>
              <a:t>脉冲模型</a:t>
            </a:r>
            <a:endParaRPr lang="en-US" altLang="zh-CN" sz="2400" dirty="0"/>
          </a:p>
          <a:p>
            <a:r>
              <a:rPr lang="zh-CN" altLang="en-US" sz="2400" dirty="0"/>
              <a:t>指令模型</a:t>
            </a:r>
            <a:endParaRPr lang="en-US" altLang="zh-CN" sz="2400" dirty="0"/>
          </a:p>
          <a:p>
            <a:r>
              <a:rPr lang="zh-CN" altLang="en-US" sz="2400" dirty="0"/>
              <a:t>线缆模型</a:t>
            </a:r>
            <a:endParaRPr lang="en-US" altLang="zh-CN" sz="2400" dirty="0"/>
          </a:p>
          <a:p>
            <a:r>
              <a:rPr lang="zh-CN" altLang="en-US" sz="2400" dirty="0"/>
              <a:t>有向无环图</a:t>
            </a:r>
            <a:r>
              <a:rPr lang="en-US" altLang="zh-CN" sz="2400" dirty="0"/>
              <a:t>(DAG)</a:t>
            </a:r>
            <a:r>
              <a:rPr lang="zh-CN" altLang="en-US" sz="2400" dirty="0"/>
              <a:t>模型</a:t>
            </a:r>
            <a:endParaRPr lang="en-US" altLang="zh-CN" sz="2400" dirty="0"/>
          </a:p>
          <a:p>
            <a:r>
              <a:rPr lang="zh-CN" altLang="en-US" sz="2400" dirty="0"/>
              <a:t>张量网络模型</a:t>
            </a:r>
            <a:endParaRPr lang="en-US" altLang="zh-CN" sz="2400" dirty="0"/>
          </a:p>
          <a:p>
            <a:endParaRPr lang="zh-CN" altLang="en-US" sz="24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2B67FB2-0536-43F5-5648-1E8BAD35F798}"/>
              </a:ext>
            </a:extLst>
          </p:cNvPr>
          <p:cNvGrpSpPr/>
          <p:nvPr/>
        </p:nvGrpSpPr>
        <p:grpSpPr>
          <a:xfrm>
            <a:off x="2439665" y="1633910"/>
            <a:ext cx="1536396" cy="738664"/>
            <a:chOff x="2447285" y="1641530"/>
            <a:chExt cx="1536396" cy="738664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E86EA00-4F31-8B29-2D44-AC8AE43A1CCE}"/>
                </a:ext>
              </a:extLst>
            </p:cNvPr>
            <p:cNvSpPr txBox="1"/>
            <p:nvPr/>
          </p:nvSpPr>
          <p:spPr>
            <a:xfrm>
              <a:off x="3176394" y="1641530"/>
              <a:ext cx="807287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 err="1"/>
                <a:t>qcis</a:t>
              </a:r>
              <a:endParaRPr lang="en-US" altLang="zh-CN" sz="2400" dirty="0"/>
            </a:p>
            <a:p>
              <a:pPr algn="ctr"/>
              <a:r>
                <a:rPr lang="zh-CN" altLang="en-US" dirty="0"/>
                <a:t>输入</a:t>
              </a:r>
            </a:p>
          </p:txBody>
        </p:sp>
        <p:sp>
          <p:nvSpPr>
            <p:cNvPr id="5" name="箭头: 右 4">
              <a:extLst>
                <a:ext uri="{FF2B5EF4-FFF2-40B4-BE49-F238E27FC236}">
                  <a16:creationId xmlns:a16="http://schemas.microsoft.com/office/drawing/2014/main" id="{9D103927-EF95-F71D-2BAB-123DAD446327}"/>
                </a:ext>
              </a:extLst>
            </p:cNvPr>
            <p:cNvSpPr/>
            <p:nvPr/>
          </p:nvSpPr>
          <p:spPr>
            <a:xfrm rot="9732802">
              <a:off x="2447285" y="2041317"/>
              <a:ext cx="823199" cy="261133"/>
            </a:xfrm>
            <a:prstGeom prst="rightArrow">
              <a:avLst>
                <a:gd name="adj1" fmla="val 50000"/>
                <a:gd name="adj2" fmla="val 79630"/>
              </a:avLst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C4962EC3-7A2B-2818-ADE2-5FD94A7E8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654" y="523090"/>
            <a:ext cx="3198976" cy="253053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522DBA8-4B76-88F4-B3B7-5DCBB5344F0D}"/>
              </a:ext>
            </a:extLst>
          </p:cNvPr>
          <p:cNvSpPr txBox="1"/>
          <p:nvPr/>
        </p:nvSpPr>
        <p:spPr>
          <a:xfrm>
            <a:off x="9203922" y="1000398"/>
            <a:ext cx="1932401" cy="5078313"/>
          </a:xfrm>
          <a:prstGeom prst="rect">
            <a:avLst/>
          </a:prstGeom>
          <a:solidFill>
            <a:schemeClr val="accent2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Q2 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X2P Q0 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Q1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CZ Q0 Q1 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Q1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Q2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CZ Q1 Q2 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Q2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RZ Q2 -s_0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Q2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CZ Q1 Q2 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Q2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Q1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CZ Q0 Q1 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Q1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X2M Q0 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Q2 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X2P Q2 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4E708A5-D965-8B68-491A-E97898703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298" y="4261393"/>
            <a:ext cx="2705100" cy="22288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D22D188-68EF-D85E-B14F-B3E879699C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4282" y="3310885"/>
            <a:ext cx="3165720" cy="321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1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A0E02-1D13-3368-651B-87C72989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81594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基于线缆模型化简：</a:t>
            </a:r>
            <a:r>
              <a:rPr lang="fr-FR" altLang="zh-CN" sz="3200" cap="none" dirty="0"/>
              <a:t>cancel_inverse &amp; merge_rotation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59C6C9C6-B61B-89FC-24AA-5DAFE41E33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1541417"/>
                <a:ext cx="10131425" cy="4249783"/>
              </a:xfrm>
            </p:spPr>
            <p:txBody>
              <a:bodyPr anchor="t">
                <a:normAutofit/>
              </a:bodyPr>
              <a:lstStyle/>
              <a:p>
                <a:r>
                  <a:rPr lang="fr-FR" altLang="zh-CN" sz="2400" cap="none" dirty="0"/>
                  <a:t>cancel_inverse</a:t>
                </a:r>
                <a:r>
                  <a:rPr lang="zh-CN" altLang="en-US" sz="2400" cap="none" dirty="0"/>
                  <a:t>：对于任意酉阵 </a:t>
                </a:r>
                <a14:m>
                  <m:oMath xmlns:m="http://schemas.openxmlformats.org/officeDocument/2006/math">
                    <m:r>
                      <a:rPr lang="en-US" altLang="zh-CN" sz="2400" i="1" cap="none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sz="2400" cap="none" dirty="0"/>
                  <a:t>，有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endParaRPr lang="fr-FR" altLang="zh-CN" sz="2400" cap="none" dirty="0"/>
              </a:p>
              <a:p>
                <a:r>
                  <a:rPr lang="fr-FR" altLang="zh-CN" sz="2400" cap="none" dirty="0"/>
                  <a:t>merge_rotation</a:t>
                </a:r>
                <a:r>
                  <a:rPr lang="zh-CN" altLang="en-US" sz="2400" dirty="0"/>
                  <a:t>：</a:t>
                </a:r>
                <a:r>
                  <a:rPr lang="zh-CN" altLang="en-US" sz="2400" cap="none" dirty="0"/>
                  <a:t>对于旋转门 </a:t>
                </a:r>
                <a14:m>
                  <m:oMath xmlns:m="http://schemas.openxmlformats.org/officeDocument/2006/math">
                    <m:r>
                      <a:rPr lang="en-US" altLang="zh-CN" sz="2400" i="1" cap="none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i="1" cap="none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cap="none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 cap="none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cap="none" dirty="0"/>
                  <a:t>，有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altLang="zh-CN" sz="2400" cap="none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新建空线路，逐个加入门并尝试与当前线缆最后一个门对消或合并</a:t>
                </a:r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59C6C9C6-B61B-89FC-24AA-5DAFE41E33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541417"/>
                <a:ext cx="10131425" cy="4249783"/>
              </a:xfrm>
              <a:blipFill>
                <a:blip r:embed="rId3"/>
                <a:stretch>
                  <a:fillRect l="-843" t="-15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533688D3-F326-0F3A-72F7-9AB9B7D62BA0}"/>
              </a:ext>
            </a:extLst>
          </p:cNvPr>
          <p:cNvGrpSpPr/>
          <p:nvPr/>
        </p:nvGrpSpPr>
        <p:grpSpPr>
          <a:xfrm>
            <a:off x="1374774" y="3858576"/>
            <a:ext cx="9236962" cy="1932624"/>
            <a:chOff x="1164907" y="4567236"/>
            <a:chExt cx="9236962" cy="193262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EA00285-C861-4276-7510-0951237E9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64907" y="4567237"/>
              <a:ext cx="4353871" cy="1932623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8449D6F7-6BBD-E0C6-ADA8-E232C26F4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78980" y="4567236"/>
              <a:ext cx="3322889" cy="1932623"/>
            </a:xfrm>
            <a:prstGeom prst="rect">
              <a:avLst/>
            </a:prstGeom>
          </p:spPr>
        </p:pic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F9047B3C-5426-810F-0923-F56F774C99F8}"/>
                </a:ext>
              </a:extLst>
            </p:cNvPr>
            <p:cNvSpPr/>
            <p:nvPr/>
          </p:nvSpPr>
          <p:spPr>
            <a:xfrm>
              <a:off x="5662609" y="5379720"/>
              <a:ext cx="1272540" cy="411480"/>
            </a:xfrm>
            <a:prstGeom prst="rightArrow">
              <a:avLst>
                <a:gd name="adj1" fmla="val 50000"/>
                <a:gd name="adj2" fmla="val 79630"/>
              </a:avLst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39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A0E02-1D13-3368-651B-87C72989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81594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基于张量网络化简：</a:t>
            </a:r>
            <a:r>
              <a:rPr lang="en-US" altLang="zh-CN" sz="3200" cap="none" dirty="0" err="1"/>
              <a:t>zx</a:t>
            </a:r>
            <a:r>
              <a:rPr lang="en-US" altLang="zh-CN" sz="3200" cap="none" dirty="0"/>
              <a:t> </a:t>
            </a:r>
            <a:r>
              <a:rPr lang="zh-CN" altLang="en-US" sz="3200" cap="none" dirty="0"/>
              <a:t>演算 </a:t>
            </a:r>
            <a:r>
              <a:rPr lang="en-US" altLang="zh-CN" sz="3200" cap="none" dirty="0"/>
              <a:t>(</a:t>
            </a:r>
            <a:r>
              <a:rPr lang="en-US" altLang="zh-CN" sz="3200" cap="none" dirty="0" err="1"/>
              <a:t>arXiv</a:t>
            </a:r>
            <a:r>
              <a:rPr lang="en-US" altLang="zh-CN" sz="3200" cap="none" dirty="0"/>
              <a:t>: 0906.4725)</a:t>
            </a:r>
            <a:endParaRPr lang="fr-FR" altLang="zh-CN" sz="3200" cap="none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9C6C9C6-B61B-89FC-24AA-5DAFE41E3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41417"/>
            <a:ext cx="10131425" cy="4706982"/>
          </a:xfrm>
        </p:spPr>
        <p:txBody>
          <a:bodyPr anchor="t">
            <a:normAutofit/>
          </a:bodyPr>
          <a:lstStyle/>
          <a:p>
            <a:r>
              <a:rPr lang="en-US" altLang="zh-CN" sz="2400" dirty="0"/>
              <a:t>ZX-diagram</a:t>
            </a:r>
          </a:p>
          <a:p>
            <a:pPr lvl="1"/>
            <a:r>
              <a:rPr lang="zh-CN" altLang="en-US" sz="2000" dirty="0"/>
              <a:t>红色节点表示绕</a:t>
            </a:r>
            <a:r>
              <a:rPr lang="en-US" altLang="zh-CN" sz="2000" dirty="0"/>
              <a:t>X</a:t>
            </a:r>
            <a:r>
              <a:rPr lang="zh-CN" altLang="en-US" sz="2000" dirty="0"/>
              <a:t>轴旋转，极性 </a:t>
            </a:r>
            <a:r>
              <a:rPr lang="en-US" altLang="zh-CN" sz="2000" dirty="0"/>
              <a:t>(polarity)</a:t>
            </a:r>
          </a:p>
          <a:p>
            <a:pPr lvl="1"/>
            <a:r>
              <a:rPr lang="zh-CN" altLang="en-US" sz="2000" dirty="0"/>
              <a:t>绿色节点表示绕</a:t>
            </a:r>
            <a:r>
              <a:rPr lang="en-US" altLang="zh-CN" sz="2000" dirty="0"/>
              <a:t>Z</a:t>
            </a:r>
            <a:r>
              <a:rPr lang="zh-CN" altLang="en-US" sz="2000" dirty="0"/>
              <a:t>轴旋转，相位 </a:t>
            </a:r>
            <a:r>
              <a:rPr lang="en-US" altLang="zh-CN" sz="2000" dirty="0"/>
              <a:t>(phase)</a:t>
            </a:r>
          </a:p>
          <a:p>
            <a:pPr lvl="1"/>
            <a:r>
              <a:rPr lang="zh-CN" altLang="en-US" sz="2000" dirty="0"/>
              <a:t>横项连线表示比特间相互作用</a:t>
            </a:r>
            <a:endParaRPr lang="en-US" altLang="zh-CN" sz="2000" dirty="0"/>
          </a:p>
          <a:p>
            <a:pPr lvl="1"/>
            <a:r>
              <a:rPr lang="zh-CN" altLang="en-US" sz="2000" dirty="0"/>
              <a:t>纵向并排表示系统组合</a:t>
            </a:r>
            <a:endParaRPr lang="en-US" altLang="zh-CN" sz="2000" dirty="0"/>
          </a:p>
          <a:p>
            <a:r>
              <a:rPr lang="en-US" altLang="zh-CN" sz="2400" dirty="0"/>
              <a:t>ZX-rules</a:t>
            </a:r>
          </a:p>
          <a:p>
            <a:pPr lvl="1"/>
            <a:r>
              <a:rPr lang="zh-CN" altLang="en-US" sz="2000" dirty="0"/>
              <a:t>一组图论规则，可用于局部模式匹配</a:t>
            </a:r>
            <a:r>
              <a:rPr lang="en-US" altLang="zh-CN" sz="2000" dirty="0"/>
              <a:t>-</a:t>
            </a:r>
            <a:r>
              <a:rPr lang="zh-CN" altLang="en-US" sz="2000" dirty="0"/>
              <a:t>替换</a:t>
            </a:r>
            <a:endParaRPr lang="en-US" altLang="zh-CN" sz="2000" dirty="0"/>
          </a:p>
          <a:p>
            <a:pPr lvl="1"/>
            <a:r>
              <a:rPr lang="zh-CN" altLang="en-US" sz="2000" dirty="0"/>
              <a:t>启发式地重复套用规则即可简化图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fr-FR" altLang="zh-CN" sz="2400" dirty="0">
                <a:hlinkClick r:id="rId3"/>
              </a:rPr>
              <a:t>https://zxcalculus.com/intro.html</a:t>
            </a:r>
            <a:endParaRPr lang="fr-FR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7006B8-1E5B-CF4C-948B-1F64724AD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4341" y="1391920"/>
            <a:ext cx="3389435" cy="50596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C470CCF-F7DF-C895-92AB-9F875D9783A5}"/>
              </a:ext>
            </a:extLst>
          </p:cNvPr>
          <p:cNvSpPr txBox="1"/>
          <p:nvPr/>
        </p:nvSpPr>
        <p:spPr>
          <a:xfrm>
            <a:off x="5369381" y="5277658"/>
            <a:ext cx="28549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一套非常邪恶的鬼画符，</a:t>
            </a:r>
          </a:p>
          <a:p>
            <a:pPr algn="ctr"/>
            <a:r>
              <a:rPr lang="zh-CN" alt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繁琐无序的巫术演出，</a:t>
            </a:r>
          </a:p>
          <a:p>
            <a:pPr algn="ctr"/>
            <a:r>
              <a:rPr lang="zh-CN" alt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我们能做什么呢，</a:t>
            </a:r>
          </a:p>
          <a:p>
            <a:pPr algn="ctr"/>
            <a:r>
              <a:rPr lang="zh-CN" alt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调库就完事了。</a:t>
            </a:r>
          </a:p>
          <a:p>
            <a:pPr algn="ctr"/>
            <a:r>
              <a:rPr lang="en-US" altLang="zh-CN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——</a:t>
            </a:r>
            <a:r>
              <a:rPr lang="zh-CN" alt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尼古拉斯</a:t>
            </a:r>
            <a:r>
              <a:rPr lang="en-US" altLang="zh-CN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·</a:t>
            </a:r>
            <a:r>
              <a:rPr lang="zh-CN" alt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克拉维尔</a:t>
            </a:r>
          </a:p>
        </p:txBody>
      </p:sp>
    </p:spTree>
    <p:extLst>
      <p:ext uri="{BB962C8B-B14F-4D97-AF65-F5344CB8AC3E}">
        <p14:creationId xmlns:p14="http://schemas.microsoft.com/office/powerpoint/2010/main" val="259363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A0E02-1D13-3368-651B-87C72989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81594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其他</a:t>
            </a:r>
            <a:r>
              <a:rPr lang="en-US" altLang="zh-CN" sz="3200" cap="none" dirty="0"/>
              <a:t>trick</a:t>
            </a:r>
            <a:endParaRPr lang="zh-CN" altLang="en-US" sz="3200" cap="none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9C6C9C6-B61B-89FC-24AA-5DAFE41E3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41417"/>
            <a:ext cx="10131425" cy="4117703"/>
          </a:xfrm>
        </p:spPr>
        <p:txBody>
          <a:bodyPr anchor="t">
            <a:normAutofit/>
          </a:bodyPr>
          <a:lstStyle/>
          <a:p>
            <a:r>
              <a:rPr lang="zh-CN" altLang="en-US" sz="2400" dirty="0"/>
              <a:t>方法融合：简化</a:t>
            </a:r>
            <a:r>
              <a:rPr lang="en-US" altLang="zh-CN" sz="2400" dirty="0"/>
              <a:t>-</a:t>
            </a:r>
            <a:r>
              <a:rPr lang="zh-CN" altLang="en-US" sz="2400" dirty="0"/>
              <a:t>淘汰迭代搜索</a:t>
            </a:r>
            <a:endParaRPr lang="en-US" altLang="zh-CN" sz="2400" dirty="0"/>
          </a:p>
          <a:p>
            <a:pPr lvl="1"/>
            <a:r>
              <a:rPr lang="zh-CN" altLang="en-US" sz="2200" dirty="0"/>
              <a:t>重复迭代生成多个化简线路，选择线路深度最小的 </a:t>
            </a:r>
            <a:r>
              <a:rPr lang="en-US" altLang="zh-CN" sz="2200" dirty="0"/>
              <a:t>k </a:t>
            </a:r>
            <a:r>
              <a:rPr lang="zh-CN" altLang="en-US" sz="2200" dirty="0"/>
              <a:t>个进入下一轮迭代</a:t>
            </a:r>
            <a:endParaRPr lang="en-US" altLang="zh-CN" sz="2200" dirty="0"/>
          </a:p>
          <a:p>
            <a:endParaRPr lang="en-US" altLang="zh-CN" sz="2400" dirty="0"/>
          </a:p>
          <a:p>
            <a:r>
              <a:rPr lang="zh-CN" altLang="en-US" sz="2400" dirty="0"/>
              <a:t>处理含参线路中的参数符号</a:t>
            </a:r>
            <a:endParaRPr lang="en-US" altLang="zh-CN" sz="2400" dirty="0"/>
          </a:p>
          <a:p>
            <a:pPr lvl="1"/>
            <a:r>
              <a:rPr lang="zh-CN" altLang="en-US" sz="2200" dirty="0"/>
              <a:t>分离含参段落 </a:t>
            </a:r>
            <a:r>
              <a:rPr lang="en-US" altLang="zh-CN" sz="2200" dirty="0"/>
              <a:t>(</a:t>
            </a:r>
            <a:r>
              <a:rPr lang="en-US" altLang="zh-CN" sz="2200" dirty="0" err="1"/>
              <a:t>vqc</a:t>
            </a:r>
            <a:r>
              <a:rPr lang="en-US" altLang="zh-CN" sz="2200" dirty="0"/>
              <a:t>) &amp; </a:t>
            </a:r>
            <a:r>
              <a:rPr lang="zh-CN" altLang="en-US" sz="2200" dirty="0"/>
              <a:t>不含参段落 </a:t>
            </a:r>
            <a:r>
              <a:rPr lang="en-US" altLang="zh-CN" sz="2200" dirty="0"/>
              <a:t>(qc)</a:t>
            </a:r>
            <a:r>
              <a:rPr lang="zh-CN" altLang="en-US" sz="2200" dirty="0"/>
              <a:t>，只化简</a:t>
            </a:r>
            <a:r>
              <a:rPr lang="en-US" altLang="zh-CN" sz="2200" dirty="0"/>
              <a:t>qc</a:t>
            </a:r>
            <a:r>
              <a:rPr lang="zh-CN" altLang="en-US" sz="2200" dirty="0"/>
              <a:t>段</a:t>
            </a:r>
            <a:endParaRPr lang="en-US" altLang="zh-CN" sz="2200" dirty="0"/>
          </a:p>
          <a:p>
            <a:pPr lvl="1"/>
            <a:r>
              <a:rPr lang="zh-CN" altLang="en-US" sz="2200" dirty="0"/>
              <a:t>使用符号计算 </a:t>
            </a:r>
            <a:r>
              <a:rPr lang="en-US" altLang="zh-CN" sz="2200" dirty="0" err="1"/>
              <a:t>sympy</a:t>
            </a:r>
            <a:endParaRPr lang="en-US" altLang="zh-CN" sz="2200" dirty="0"/>
          </a:p>
          <a:p>
            <a:pPr lvl="2"/>
            <a:r>
              <a:rPr lang="zh-CN" altLang="en-US" sz="2000" dirty="0"/>
              <a:t>已在 </a:t>
            </a:r>
            <a:r>
              <a:rPr lang="fr-FR" altLang="zh-CN" sz="2000" dirty="0"/>
              <a:t>cancel_inverse &amp; merge_rotation </a:t>
            </a:r>
            <a:r>
              <a:rPr lang="zh-CN" altLang="en-US" sz="2000" dirty="0"/>
              <a:t>中实现</a:t>
            </a:r>
            <a:endParaRPr lang="en-US" altLang="zh-CN" sz="2000" dirty="0"/>
          </a:p>
          <a:p>
            <a:pPr lvl="2"/>
            <a:r>
              <a:rPr lang="en-US" altLang="zh-CN" sz="2000" dirty="0"/>
              <a:t>ZX </a:t>
            </a:r>
            <a:r>
              <a:rPr lang="zh-CN" altLang="en-US" sz="2000" dirty="0"/>
              <a:t>演算部分暂时无法实现，因为它不能支持任意旋转角</a:t>
            </a:r>
          </a:p>
        </p:txBody>
      </p:sp>
    </p:spTree>
    <p:extLst>
      <p:ext uri="{BB962C8B-B14F-4D97-AF65-F5344CB8AC3E}">
        <p14:creationId xmlns:p14="http://schemas.microsoft.com/office/powerpoint/2010/main" val="2829469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A0E02-1D13-3368-651B-87C72989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81594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正确性检验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59C6C9C6-B61B-89FC-24AA-5DAFE41E33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1541417"/>
                <a:ext cx="10131425" cy="4249783"/>
              </a:xfrm>
            </p:spPr>
            <p:txBody>
              <a:bodyPr anchor="t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 smtClean="0">
                        <a:latin typeface="Cambria Math" panose="02040503050406030204" pitchFamily="18" charset="0"/>
                      </a:rPr>
                      <m:t>U</m:t>
                    </m:r>
                  </m:oMath>
                </a14:m>
                <a:r>
                  <a:rPr lang="zh-CN" altLang="en-US" sz="2400" dirty="0"/>
                  <a:t> 为原始线路，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zh-CN" altLang="en-US" sz="2400" dirty="0"/>
                  <a:t> 为化简线路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逆矩阵校验</a:t>
                </a:r>
                <a:endParaRPr lang="en-US" altLang="zh-CN" sz="240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200" b="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i="0" dirty="0">
                    <a:latin typeface="+mj-lt"/>
                  </a:rPr>
                  <a:t>（忽略全局相位）</a:t>
                </a:r>
                <a:endParaRPr lang="en-US" altLang="zh-CN" sz="2200" i="0" dirty="0">
                  <a:latin typeface="+mj-lt"/>
                </a:endParaRPr>
              </a:p>
              <a:p>
                <a:pPr lvl="1"/>
                <a:r>
                  <a:rPr lang="zh-CN" altLang="en-US" sz="2200" dirty="0">
                    <a:latin typeface="+mj-lt"/>
                  </a:rPr>
                  <a:t>在 </a:t>
                </a:r>
                <a:r>
                  <a:rPr lang="en-US" altLang="zh-CN" sz="2200" dirty="0"/>
                  <a:t>ZX</a:t>
                </a:r>
                <a:r>
                  <a:rPr lang="en-US" altLang="zh-CN" sz="2200" dirty="0">
                    <a:latin typeface="+mj-lt"/>
                  </a:rPr>
                  <a:t> </a:t>
                </a:r>
                <a:r>
                  <a:rPr lang="zh-CN" altLang="en-US" sz="2200" dirty="0">
                    <a:latin typeface="+mj-lt"/>
                  </a:rPr>
                  <a:t>演算中可以实现</a:t>
                </a:r>
                <a:endParaRPr lang="en-US" altLang="zh-CN" sz="2200" i="0" dirty="0">
                  <a:latin typeface="+mj-lt"/>
                </a:endParaRPr>
              </a:p>
              <a:p>
                <a:r>
                  <a:rPr lang="zh-CN" altLang="en-US" sz="2400" dirty="0"/>
                  <a:t>随机采样态校验</a:t>
                </a:r>
                <a:endParaRPr lang="en-US" altLang="zh-CN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|⟨</m:t>
                    </m:r>
                    <m:r>
                      <m:rPr>
                        <m:sty m:val="p"/>
                      </m:rPr>
                      <a:rPr lang="en-US" altLang="zh-CN" sz="2200" i="1" dirty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sz="2200" b="0" i="0" dirty="0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200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altLang="zh-CN" sz="2200" b="0" i="0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 sz="2200" i="1" dirty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begChr m:val="|"/>
                        <m:endChr m:val="⟩"/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²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2200" b="0" dirty="0"/>
              </a:p>
              <a:p>
                <a:pPr lvl="1"/>
                <a:r>
                  <a:rPr lang="zh-CN" altLang="en-US" sz="2200" dirty="0"/>
                  <a:t>在一般量子计算模拟器中可以实现</a:t>
                </a:r>
                <a:endParaRPr lang="en-US" altLang="zh-CN" sz="2200" b="0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59C6C9C6-B61B-89FC-24AA-5DAFE41E33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541417"/>
                <a:ext cx="10131425" cy="4249783"/>
              </a:xfrm>
              <a:blipFill>
                <a:blip r:embed="rId2"/>
                <a:stretch>
                  <a:fillRect l="-843" t="-1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76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A0E02-1D13-3368-651B-87C72989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81594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测试线路 </a:t>
            </a:r>
            <a:r>
              <a:rPr lang="en-US" altLang="zh-CN" sz="3200" dirty="0" err="1"/>
              <a:t>uccsd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59C6C9C6-B61B-89FC-24AA-5DAFE41E33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493521"/>
                <a:ext cx="10131425" cy="4297680"/>
              </a:xfrm>
            </p:spPr>
            <p:txBody>
              <a:bodyPr anchor="t">
                <a:normAutofit/>
              </a:bodyPr>
              <a:lstStyle/>
              <a:p>
                <a:r>
                  <a:rPr lang="zh-CN" altLang="en-US" sz="2400" dirty="0"/>
                  <a:t>单激发线路小节</a:t>
                </a:r>
                <a:r>
                  <a:rPr lang="en-US" altLang="zh-CN" sz="2400" dirty="0"/>
                  <a:t>SE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l-GR" altLang="zh-CN" sz="20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zh-CN" sz="2000" b="0" i="1" dirty="0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b="0" i="1" dirty="0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l-GR" altLang="zh-CN" sz="2000" b="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000" b="0" i="1" dirty="0" smtClean="0">
                        <a:effectLst/>
                        <a:latin typeface="Cambria Math" panose="02040503050406030204" pitchFamily="18" charset="0"/>
                      </a:rPr>
                      <m:t>→</m:t>
                    </m:r>
                    <m:r>
                      <a:rPr lang="el-GR" altLang="zh-CN" sz="2000" b="0" i="1" dirty="0" smtClean="0">
                        <a:effectLst/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000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⟩"/>
                        <m:ctrlPr>
                          <a:rPr lang="el-GR" altLang="zh-CN" sz="20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zh-CN" sz="2000" b="0" i="1" dirty="0" smtClean="0">
                            <a:effectLst/>
                            <a:latin typeface="Cambria Math" panose="02040503050406030204" pitchFamily="18" charset="0"/>
                          </a:rPr>
                          <m:t>001</m:t>
                        </m:r>
                      </m:e>
                    </m:d>
                    <m:r>
                      <a:rPr lang="en-US" altLang="zh-CN" sz="2000" b="0" i="1" dirty="0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l-GR" altLang="zh-CN" sz="2000" b="0" i="1" dirty="0" smtClean="0">
                        <a:effectLst/>
                        <a:latin typeface="Cambria Math" panose="02040503050406030204" pitchFamily="18" charset="0"/>
                      </a:rPr>
                      <m:t>𝛽</m:t>
                    </m:r>
                    <m:r>
                      <a:rPr lang="el-GR" altLang="zh-CN" sz="2000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⟩"/>
                        <m:ctrlPr>
                          <a:rPr lang="el-GR" altLang="zh-CN" sz="20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zh-CN" sz="2000" b="0" i="1" dirty="0" smtClean="0">
                            <a:effectLst/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</m:oMath>
                </a14:m>
                <a:endParaRPr lang="en-US" altLang="zh-CN" sz="2000" dirty="0"/>
              </a:p>
              <a:p>
                <a:pPr lvl="1"/>
                <a:r>
                  <a:rPr lang="zh-CN" altLang="en-US" sz="2200" dirty="0"/>
                  <a:t>描述单个电子轨道跃迁</a:t>
                </a:r>
                <a:endParaRPr lang="en-US" altLang="zh-CN" sz="22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双激发线路小节</a:t>
                </a:r>
                <a:r>
                  <a:rPr lang="en-US" altLang="zh-CN" sz="2400" dirty="0"/>
                  <a:t>DE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l-GR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zh-CN" sz="2000" i="1" dirty="0">
                            <a:latin typeface="Cambria Math" panose="02040503050406030204" pitchFamily="18" charset="0"/>
                          </a:rPr>
                          <m:t>0011</m:t>
                        </m:r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l-GR" altLang="zh-CN" sz="20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⟩"/>
                        <m:ctrlPr>
                          <a:rPr lang="el-GR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zh-CN" sz="2000" i="1" dirty="0">
                            <a:latin typeface="Cambria Math" panose="02040503050406030204" pitchFamily="18" charset="0"/>
                          </a:rPr>
                          <m:t>0011</m:t>
                        </m:r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l-GR" altLang="zh-CN" sz="2000" i="1" dirty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l-GR" altLang="zh-CN" sz="200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⟩"/>
                        <m:ctrlPr>
                          <a:rPr lang="el-GR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zh-CN" sz="2000" i="1" dirty="0">
                            <a:latin typeface="Cambria Math" panose="02040503050406030204" pitchFamily="18" charset="0"/>
                          </a:rPr>
                          <m:t>1100</m:t>
                        </m:r>
                      </m:e>
                    </m:d>
                  </m:oMath>
                </a14:m>
                <a:endParaRPr lang="zh-CN" altLang="en-US" sz="200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sz="2200" dirty="0"/>
                  <a:t>描述两个电子同时轨道跃迁</a:t>
                </a:r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59C6C9C6-B61B-89FC-24AA-5DAFE41E33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493521"/>
                <a:ext cx="10131425" cy="4297680"/>
              </a:xfrm>
              <a:blipFill>
                <a:blip r:embed="rId3"/>
                <a:stretch>
                  <a:fillRect l="-843" t="-17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540C6EDC-AC4D-B431-1BBA-E148F706C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4589" y="1680755"/>
            <a:ext cx="6496050" cy="1485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181EDAF-2FF7-7E12-0445-F3B4FDFA56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7564" y="3988527"/>
            <a:ext cx="46101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8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A0E02-1D13-3368-651B-87C72989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81594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实现 </a:t>
            </a:r>
            <a:r>
              <a:rPr lang="en-US" altLang="zh-CN" sz="3200" dirty="0"/>
              <a:t>&amp; </a:t>
            </a:r>
            <a:r>
              <a:rPr lang="zh-CN" altLang="en-US" sz="3200" dirty="0"/>
              <a:t>实验结果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9C6C9C6-B61B-89FC-24AA-5DAFE41E3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93521"/>
            <a:ext cx="10131425" cy="4297680"/>
          </a:xfrm>
        </p:spPr>
        <p:txBody>
          <a:bodyPr anchor="t">
            <a:normAutofit/>
          </a:bodyPr>
          <a:lstStyle/>
          <a:p>
            <a:r>
              <a:rPr lang="zh-CN" altLang="en-US" sz="2400" dirty="0"/>
              <a:t>第三方库依赖：</a:t>
            </a:r>
            <a:r>
              <a:rPr lang="en-US" altLang="zh-CN" sz="2400" dirty="0" err="1"/>
              <a:t>pyzx</a:t>
            </a:r>
            <a:endParaRPr lang="en-US" altLang="zh-CN" sz="2400" dirty="0"/>
          </a:p>
          <a:p>
            <a:r>
              <a:rPr lang="zh-CN" altLang="en-US" sz="2400" dirty="0"/>
              <a:t>平均线路深度下降：</a:t>
            </a:r>
            <a:r>
              <a:rPr lang="en-US" altLang="zh-CN" sz="2400" dirty="0"/>
              <a:t>13.3061%</a:t>
            </a:r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BB6460-4558-6E29-B47D-99FA1C664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131" y="2597373"/>
            <a:ext cx="7419737" cy="391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30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{3EF17FF6-8DC8-4ADB-98F3-A3E70D7F035B}tf03457452</Template>
  <TotalTime>388</TotalTime>
  <Words>779</Words>
  <Application>Microsoft Office PowerPoint</Application>
  <PresentationFormat>宽屏</PresentationFormat>
  <Paragraphs>117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Arial</vt:lpstr>
      <vt:lpstr>Calibri</vt:lpstr>
      <vt:lpstr>Calibri Light</vt:lpstr>
      <vt:lpstr>Cambria Math</vt:lpstr>
      <vt:lpstr>Open Sans</vt:lpstr>
      <vt:lpstr>Times New Roman</vt:lpstr>
      <vt:lpstr>天体</vt:lpstr>
      <vt:lpstr>含参量子线路化简</vt:lpstr>
      <vt:lpstr>赛题分析</vt:lpstr>
      <vt:lpstr>量子线路的表达方式</vt:lpstr>
      <vt:lpstr>基于线缆模型化简：cancel_inverse &amp; merge_rotation</vt:lpstr>
      <vt:lpstr>基于张量网络化简：zx 演算 (arXiv: 0906.4725)</vt:lpstr>
      <vt:lpstr>其他trick</vt:lpstr>
      <vt:lpstr>正确性检验</vt:lpstr>
      <vt:lpstr>测试线路 uccsd</vt:lpstr>
      <vt:lpstr>实现 &amp; 实验结果</vt:lpstr>
      <vt:lpstr>实验结果 (example_0.txt)</vt:lpstr>
      <vt:lpstr>总结 &amp; 展望</vt:lpstr>
      <vt:lpstr>谢谢观看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kahsolt</dc:creator>
  <cp:lastModifiedBy>kahsolt</cp:lastModifiedBy>
  <cp:revision>112</cp:revision>
  <dcterms:created xsi:type="dcterms:W3CDTF">2024-10-18T10:39:25Z</dcterms:created>
  <dcterms:modified xsi:type="dcterms:W3CDTF">2024-10-23T12:54:35Z</dcterms:modified>
</cp:coreProperties>
</file>