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7" r:id="rId4"/>
    <p:sldId id="281" r:id="rId5"/>
    <p:sldId id="259" r:id="rId6"/>
    <p:sldId id="274" r:id="rId7"/>
    <p:sldId id="270" r:id="rId8"/>
    <p:sldId id="277" r:id="rId9"/>
    <p:sldId id="260" r:id="rId10"/>
    <p:sldId id="269" r:id="rId11"/>
    <p:sldId id="264" r:id="rId12"/>
    <p:sldId id="262" r:id="rId13"/>
    <p:sldId id="266" r:id="rId14"/>
    <p:sldId id="263" r:id="rId15"/>
    <p:sldId id="265" r:id="rId16"/>
    <p:sldId id="271" r:id="rId17"/>
    <p:sldId id="275" r:id="rId18"/>
    <p:sldId id="276" r:id="rId19"/>
    <p:sldId id="280" r:id="rId20"/>
    <p:sldId id="285" r:id="rId21"/>
    <p:sldId id="283" r:id="rId22"/>
    <p:sldId id="284" r:id="rId23"/>
    <p:sldId id="287" r:id="rId24"/>
    <p:sldId id="278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BE08CE5-49CF-44B0-9CC9-6B54E16D3154}">
          <p14:sldIdLst>
            <p14:sldId id="256"/>
            <p14:sldId id="261"/>
            <p14:sldId id="257"/>
          </p14:sldIdLst>
        </p14:section>
        <p14:section name="Tokenizer" id="{8709F079-2759-4B05-BD6E-0D49DA9EC79D}">
          <p14:sldIdLst>
            <p14:sldId id="281"/>
            <p14:sldId id="259"/>
            <p14:sldId id="274"/>
            <p14:sldId id="270"/>
          </p14:sldIdLst>
        </p14:section>
        <p14:section name="YouroQNet" id="{21D138E0-6D57-4024-9B7D-6D76969D232F}">
          <p14:sldIdLst>
            <p14:sldId id="277"/>
            <p14:sldId id="260"/>
            <p14:sldId id="269"/>
            <p14:sldId id="264"/>
            <p14:sldId id="262"/>
            <p14:sldId id="266"/>
            <p14:sldId id="263"/>
            <p14:sldId id="265"/>
            <p14:sldId id="271"/>
            <p14:sldId id="275"/>
            <p14:sldId id="276"/>
          </p14:sldIdLst>
        </p14:section>
        <p14:section name="Analysis" id="{7C20A90B-B264-4644-B4A4-7AE5BB615331}">
          <p14:sldIdLst>
            <p14:sldId id="280"/>
            <p14:sldId id="285"/>
            <p14:sldId id="283"/>
            <p14:sldId id="284"/>
            <p14:sldId id="287"/>
          </p14:sldIdLst>
        </p14:section>
        <p14:section name="End" id="{93C58EF4-E457-47BA-9AE9-2893022A847C}">
          <p14:sldIdLst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7D31"/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08" autoAdjust="0"/>
  </p:normalViewPr>
  <p:slideViewPr>
    <p:cSldViewPr snapToGrid="0">
      <p:cViewPr>
        <p:scale>
          <a:sx n="100" d="100"/>
          <a:sy n="100" d="100"/>
        </p:scale>
        <p:origin x="9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2DCC0-8930-4AFF-8B0A-1F2AA761D93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AF29-F449-4C00-B8D0-069BF778A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8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ED7D31"/>
                </a:solidFill>
              </a:rPr>
              <a:t>Create Time: 2023/5/12</a:t>
            </a:r>
            <a:endParaRPr lang="zh-CN" altLang="en-US" dirty="0">
              <a:solidFill>
                <a:srgbClr val="ED7D3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69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4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97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这种结构意义上，</a:t>
            </a:r>
            <a:r>
              <a:rPr lang="en-US" altLang="zh-CN" dirty="0"/>
              <a:t>QNN</a:t>
            </a:r>
            <a:r>
              <a:rPr lang="zh-CN" altLang="en-US" dirty="0"/>
              <a:t>的深度和宽度的方向，是否与经典</a:t>
            </a:r>
            <a:r>
              <a:rPr lang="en-US" altLang="zh-CN" dirty="0"/>
              <a:t>MLP</a:t>
            </a:r>
            <a:r>
              <a:rPr lang="zh-CN" altLang="en-US" dirty="0"/>
              <a:t>的恰恰相反？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QNN</a:t>
            </a:r>
            <a:r>
              <a:rPr lang="zh-CN" altLang="en-US" dirty="0"/>
              <a:t>：数据串行化给出，网络层并行化计算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NN</a:t>
            </a:r>
            <a:r>
              <a:rPr lang="zh-CN" altLang="en-US" dirty="0"/>
              <a:t>：数据并行化给出，网络层串行化计算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7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11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0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7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5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Q: why not a prior algorithm? </a:t>
            </a:r>
          </a:p>
          <a:p>
            <a:r>
              <a:rPr lang="en-US" altLang="zh-CN" dirty="0"/>
              <a:t>A: there are independent  words, see </a:t>
            </a:r>
            <a:r>
              <a:rPr lang="zh-CN" altLang="en-US" dirty="0"/>
              <a:t>骆驼</a:t>
            </a:r>
            <a:r>
              <a:rPr lang="en-US" altLang="zh-CN" dirty="0"/>
              <a:t>/</a:t>
            </a:r>
            <a:r>
              <a:rPr lang="zh-CN" altLang="en-US" dirty="0"/>
              <a:t>葡萄 </a:t>
            </a:r>
            <a:r>
              <a:rPr lang="en-US" altLang="zh-CN" dirty="0"/>
              <a:t>is frequent, however, any single char is not frequent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Init p for vocab char is forced to 1e-8, to encourage using n-gram rather than char (1-gram)</a:t>
            </a:r>
          </a:p>
          <a:p>
            <a:r>
              <a:rPr lang="en-US" altLang="zh-CN" dirty="0"/>
              <a:t>if the corpus is large enough, iterate this h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euristic algorithm should yield a self-content convergence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6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1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0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TextCNN</a:t>
            </a:r>
            <a:r>
              <a:rPr lang="en-US" altLang="zh-CN" dirty="0"/>
              <a:t> </a:t>
            </a:r>
            <a:r>
              <a:rPr lang="en-US" altLang="zh-CN" dirty="0" err="1"/>
              <a:t>impl</a:t>
            </a:r>
            <a:r>
              <a:rPr lang="en-US" altLang="zh-CN" dirty="0"/>
              <a:t> in torch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1AF29-F449-4C00-B8D0-069BF778A5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3BD8-13E4-3445-5237-755601C51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E77E2-3A32-F756-EC99-BC152A20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DD4DC-B59F-CD91-5EFF-13794F69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815E5-C5B1-1904-EBC5-983B4FF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EF1C4-20D6-8838-16B7-A598F28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9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2BF0-47F9-2BC0-3CB6-91AC0D7F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00CBE-54DA-EBDA-938C-120D949A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8E3A4-2576-B7CB-45DA-49918742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30BB0-19B1-D615-8282-96A80E60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B52E-8F99-C69D-2550-01CD417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38D1B-78BF-CE1A-7754-F668FA9F3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C6908-CBEE-C331-FE65-7AEF41AE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D696F-07B3-3128-6030-6F68E0BB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196F3-A46E-09FB-CA19-66AC7E2B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9A9C6-B38A-CAD4-92ED-19FB4105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45CE-1548-AD54-A48F-0227493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2BE1A-D56C-DD35-8FC0-F10A9B8C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4B768-B6CB-2FB7-CBCF-ED3CB3F3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9E291-A8DB-C402-DBDD-1F222148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F19F9-A423-039E-812A-BAB1546F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54106-D757-99F8-EE88-FE54738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8159D-170D-3F3F-EA94-BC55C713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C1648-D1F2-7400-C4C0-0CC72A1E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20F49-7ED4-13C5-54B5-C6006CBA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AEE6E-FF7F-D5C7-310C-BCB4EDA1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0F49E-D7F0-BF1D-59E5-DC30D8D1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6CA7F-CF9F-080A-C04A-B22003551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77C0F-5B38-7972-8AF1-374AEA0E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54A1C-AA72-29F2-A4F2-B20C3829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71995-18C0-E9C3-9C1E-904A583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CEE76-2E5A-77E0-FA2B-18CC1C82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4406D-54DF-E4C4-7466-27EE69FF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E5FFD-356B-6998-B8A8-527F7B51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81A43-5143-4D2E-6A19-DBC1C54A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F0699-91E9-955B-DC80-05A70E881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BB09C2-F214-AB54-4A36-CAF60DE8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B27EE-85CE-48AF-95C3-9BE23FE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6A391-5AD9-9573-5154-55C90B94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2899D8-7FE7-93DC-D1FE-D14A1BC9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A126-035B-2A66-BEC5-5175FBFE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60CC10-2DDD-7E99-2EB4-652A1FC8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9C67CC-3519-4864-510C-D04CC1C7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B6B5C8-AECE-E4EE-FCA0-A6B6D51E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4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C3B03-9B18-6894-4D8C-5310DEEE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F80F4-4484-18A8-39E3-2FC6E636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7E029-C017-C4BA-C31B-D955C2AB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8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BD0F-15E1-A535-91F3-A5F5A1CF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8E660-7DD9-25B5-6E6B-A4237A57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493D59-86DC-9B9C-6E30-19C23A25B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A8AAB-78D0-2A6E-ABB0-D7DED206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23225-9944-CA12-CF0B-BB7CE3A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17D24-77CF-0569-C201-F43E23F5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C6C9-BC65-E03E-0FD4-706458B6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82F60-2C5E-AB4C-7688-59CC6D7A0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3B7A1-44BE-2565-3977-ABC41EE68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FEBC1-A481-477F-694D-57008F0C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EEC3E-C93F-16A6-6B0C-D7B1348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D231F-7169-6298-1777-EAAEA544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4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D95A6-6C57-B5DD-516F-5B49328F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D3891-27D2-5F50-CC74-EF12E638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1C5C4-8BC5-9233-C850-4BB7C659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A70A-8226-4FD3-A7B1-16CBDAC133F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1A358-DE41-03B3-E102-5C76EA7DA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536B7-9FF1-51DC-3C18-E717BE4B4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A1A8-B834-4C50-9396-1EBF59952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imao.github.io/blog/Qubit-Bloch-Spher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26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5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28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60.png"/><Relationship Id="rId4" Type="http://schemas.openxmlformats.org/officeDocument/2006/relationships/image" Target="../media/image27.png"/><Relationship Id="rId22" Type="http://schemas.openxmlformats.org/officeDocument/2006/relationships/image" Target="../media/image19.png"/><Relationship Id="rId9" Type="http://schemas.openxmlformats.org/officeDocument/2006/relationships/image" Target="../media/image7.png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5C61-401F-4146-434C-D902304C0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ED7D31"/>
                </a:solidFill>
              </a:rPr>
              <a:t>YouroQNet</a:t>
            </a:r>
            <a:endParaRPr lang="zh-CN" altLang="en-US" sz="5400" dirty="0">
              <a:solidFill>
                <a:srgbClr val="ED7D3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732F5-E347-C8B8-2D37-0F3CEEB25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solidFill>
                  <a:srgbClr val="ED7D31"/>
                </a:solidFill>
              </a:rPr>
              <a:t>Quantum Text Classification with Context Memory</a:t>
            </a:r>
          </a:p>
          <a:p>
            <a:endParaRPr lang="ja-JP" altLang="en-US" sz="1800" dirty="0">
              <a:solidFill>
                <a:srgbClr val="ED7D31"/>
              </a:solidFill>
            </a:endParaRPr>
          </a:p>
          <a:p>
            <a:r>
              <a:rPr lang="en-US" altLang="zh-CN" sz="2000" dirty="0">
                <a:solidFill>
                  <a:srgbClr val="ED7D31"/>
                </a:solidFill>
              </a:rPr>
              <a:t>Team: QwQ</a:t>
            </a:r>
          </a:p>
          <a:p>
            <a:r>
              <a:rPr lang="en-US" altLang="zh-CN" sz="2000" dirty="0">
                <a:solidFill>
                  <a:srgbClr val="ED7D31"/>
                </a:solidFill>
              </a:rPr>
              <a:t>Reporter: Armit</a:t>
            </a:r>
          </a:p>
        </p:txBody>
      </p:sp>
    </p:spTree>
    <p:extLst>
      <p:ext uri="{BB962C8B-B14F-4D97-AF65-F5344CB8AC3E}">
        <p14:creationId xmlns:p14="http://schemas.microsoft.com/office/powerpoint/2010/main" val="29524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D37060-FB8B-3D8A-BF4D-4988B7E8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9" y="2594483"/>
            <a:ext cx="11323809" cy="25047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YouroQNet: minimal concrete example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pure variational quantum circuit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72F793-B93D-FF01-0B46-641A4C041E80}"/>
              </a:ext>
            </a:extLst>
          </p:cNvPr>
          <p:cNvSpPr txBox="1"/>
          <p:nvPr/>
        </p:nvSpPr>
        <p:spPr>
          <a:xfrm>
            <a:off x="0" y="6030818"/>
            <a:ext cx="19710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0070C0"/>
                </a:solidFill>
              </a:rPr>
              <a:t>YouroQNet</a:t>
            </a:r>
          </a:p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(5qubit-1repeat)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0BF7B8-2914-EC48-504F-EA337704BA72}"/>
              </a:ext>
            </a:extLst>
          </p:cNvPr>
          <p:cNvSpPr txBox="1"/>
          <p:nvPr/>
        </p:nvSpPr>
        <p:spPr>
          <a:xfrm>
            <a:off x="2949893" y="6150057"/>
            <a:ext cx="61480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SEC:</a:t>
            </a:r>
            <a:r>
              <a:rPr lang="zh-CN" altLang="en-US" sz="1400" dirty="0">
                <a:solidFill>
                  <a:schemeClr val="accent5"/>
                </a:solidFill>
              </a:rPr>
              <a:t> </a:t>
            </a:r>
            <a:r>
              <a:rPr lang="en-US" altLang="zh-CN" sz="1400" dirty="0">
                <a:solidFill>
                  <a:schemeClr val="accent5"/>
                </a:solidFill>
              </a:rPr>
              <a:t>Strong Entangle Circuit, here we set rots=[RY], entgl=CNOT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CMC: CRot Multi Circuit, here we set rots=[RY]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0C0FF5-0DC5-28AB-69FB-EC58FBF73F54}"/>
              </a:ext>
            </a:extLst>
          </p:cNvPr>
          <p:cNvSpPr txBox="1"/>
          <p:nvPr/>
        </p:nvSpPr>
        <p:spPr>
          <a:xfrm>
            <a:off x="942686" y="5211442"/>
            <a:ext cx="615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SEC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1FF332-E73E-5781-3687-45C139D9A6AB}"/>
              </a:ext>
            </a:extLst>
          </p:cNvPr>
          <p:cNvSpPr txBox="1"/>
          <p:nvPr/>
        </p:nvSpPr>
        <p:spPr>
          <a:xfrm>
            <a:off x="6904123" y="5221954"/>
            <a:ext cx="615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SEC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43C069-ED3B-A743-06B9-4DA6263FFA1D}"/>
              </a:ext>
            </a:extLst>
          </p:cNvPr>
          <p:cNvSpPr txBox="1"/>
          <p:nvPr/>
        </p:nvSpPr>
        <p:spPr>
          <a:xfrm>
            <a:off x="2454447" y="5211442"/>
            <a:ext cx="615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SEC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FD7C89-274C-7217-D52D-8AAB149BA8E3}"/>
              </a:ext>
            </a:extLst>
          </p:cNvPr>
          <p:cNvSpPr txBox="1"/>
          <p:nvPr/>
        </p:nvSpPr>
        <p:spPr>
          <a:xfrm>
            <a:off x="8970584" y="5221954"/>
            <a:ext cx="69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CMC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67E30F-5F25-212A-74D5-055B485F5D7A}"/>
              </a:ext>
            </a:extLst>
          </p:cNvPr>
          <p:cNvSpPr txBox="1"/>
          <p:nvPr/>
        </p:nvSpPr>
        <p:spPr>
          <a:xfrm>
            <a:off x="4760534" y="5217771"/>
            <a:ext cx="69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CMC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614CF9F-EEAB-A741-DCA5-B39F670DDC72}"/>
              </a:ext>
            </a:extLst>
          </p:cNvPr>
          <p:cNvCxnSpPr/>
          <p:nvPr/>
        </p:nvCxnSpPr>
        <p:spPr>
          <a:xfrm>
            <a:off x="1948873" y="1773382"/>
            <a:ext cx="0" cy="440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C4E1690-B093-90A4-F9D6-1EEF009BA03F}"/>
              </a:ext>
            </a:extLst>
          </p:cNvPr>
          <p:cNvCxnSpPr/>
          <p:nvPr/>
        </p:nvCxnSpPr>
        <p:spPr>
          <a:xfrm>
            <a:off x="10738138" y="1773382"/>
            <a:ext cx="0" cy="440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B799F0B-B537-44BA-9B2B-EE78B8061943}"/>
              </a:ext>
            </a:extLst>
          </p:cNvPr>
          <p:cNvSpPr txBox="1"/>
          <p:nvPr/>
        </p:nvSpPr>
        <p:spPr>
          <a:xfrm>
            <a:off x="10105392" y="6238376"/>
            <a:ext cx="1500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repeatable section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A1FA04-F218-D64F-7F85-7DE5DE1FE4B0}"/>
              </a:ext>
            </a:extLst>
          </p:cNvPr>
          <p:cNvSpPr txBox="1"/>
          <p:nvPr/>
        </p:nvSpPr>
        <p:spPr>
          <a:xfrm>
            <a:off x="803032" y="2152395"/>
            <a:ext cx="1004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context init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BBC4084-C2AE-37F7-F545-756617FE7FDD}"/>
              </a:ext>
            </a:extLst>
          </p:cNvPr>
          <p:cNvSpPr txBox="1"/>
          <p:nvPr/>
        </p:nvSpPr>
        <p:spPr>
          <a:xfrm>
            <a:off x="2339688" y="2155067"/>
            <a:ext cx="1069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upload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BA562F-F50B-1B22-5064-00F4BF9A76DE}"/>
              </a:ext>
            </a:extLst>
          </p:cNvPr>
          <p:cNvSpPr txBox="1"/>
          <p:nvPr/>
        </p:nvSpPr>
        <p:spPr>
          <a:xfrm>
            <a:off x="4529823" y="2157745"/>
            <a:ext cx="1308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context write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AD49DA-4DAD-DB25-4120-307B855CC537}"/>
              </a:ext>
            </a:extLst>
          </p:cNvPr>
          <p:cNvSpPr txBox="1"/>
          <p:nvPr/>
        </p:nvSpPr>
        <p:spPr>
          <a:xfrm>
            <a:off x="6516124" y="2162477"/>
            <a:ext cx="1503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context transform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99AF55-CFA2-7357-4CA4-6DAABC83334D}"/>
              </a:ext>
            </a:extLst>
          </p:cNvPr>
          <p:cNvSpPr txBox="1"/>
          <p:nvPr/>
        </p:nvSpPr>
        <p:spPr>
          <a:xfrm>
            <a:off x="8903859" y="2152396"/>
            <a:ext cx="1084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context read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DAA51F-0C61-449A-220C-59248FA550BF}"/>
              </a:ext>
            </a:extLst>
          </p:cNvPr>
          <p:cNvSpPr txBox="1"/>
          <p:nvPr/>
        </p:nvSpPr>
        <p:spPr>
          <a:xfrm>
            <a:off x="10774801" y="2152395"/>
            <a:ext cx="802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measure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44D9C0AA-B341-63B7-5A8D-3B6F4DCADC54}"/>
              </a:ext>
            </a:extLst>
          </p:cNvPr>
          <p:cNvSpPr/>
          <p:nvPr/>
        </p:nvSpPr>
        <p:spPr>
          <a:xfrm>
            <a:off x="2066351" y="3592945"/>
            <a:ext cx="530798" cy="1618497"/>
          </a:xfrm>
          <a:prstGeom prst="snip1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05A83F-C2DB-2955-498B-0FC7E15D916E}"/>
              </a:ext>
            </a:extLst>
          </p:cNvPr>
          <p:cNvSpPr txBox="1"/>
          <p:nvPr/>
        </p:nvSpPr>
        <p:spPr>
          <a:xfrm>
            <a:off x="1939263" y="5560735"/>
            <a:ext cx="1114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word embed</a:t>
            </a:r>
            <a:endParaRPr lang="zh-CN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DA03B8E-6ACC-5653-CD96-4057AC2EE09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331750" y="521144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1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learns semantical word representation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YouroQNet :=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pure variational quantum circuit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representation learning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convolutional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recurrent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style-transfer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9077C0-9F39-4FD0-5ADE-559340DAE7BF}"/>
                  </a:ext>
                </a:extLst>
              </p:cNvPr>
              <p:cNvSpPr txBox="1"/>
              <p:nvPr/>
            </p:nvSpPr>
            <p:spPr>
              <a:xfrm>
                <a:off x="6393942" y="2998626"/>
                <a:ext cx="4158234" cy="1230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5"/>
                    </a:solidFill>
                  </a:rPr>
                  <a:t>Train the word embedding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whose channels are partially temporally dependent.</a:t>
                </a:r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9077C0-9F39-4FD0-5ADE-559340DAE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42" y="2998626"/>
                <a:ext cx="4158234" cy="1230080"/>
              </a:xfrm>
              <a:prstGeom prst="rect">
                <a:avLst/>
              </a:prstGeom>
              <a:blipFill>
                <a:blip r:embed="rId2"/>
                <a:stretch>
                  <a:fillRect t="-3960" b="-10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82E04D-FD2A-332A-E4A3-4AC166B3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2" y="3998182"/>
            <a:ext cx="5035907" cy="245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F7B802-FCC9-5093-8D3C-CDD8598BBC8C}"/>
              </a:ext>
            </a:extLst>
          </p:cNvPr>
          <p:cNvSpPr/>
          <p:nvPr/>
        </p:nvSpPr>
        <p:spPr>
          <a:xfrm>
            <a:off x="1984780" y="4965408"/>
            <a:ext cx="729845" cy="13279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differs contextual invariants from variants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YouroQNet :=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pure variational quantum circuit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representation learning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convolutional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recurrent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style-transfer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66123E-D4C4-AB33-A89C-D0DBC079D0AE}"/>
                  </a:ext>
                </a:extLst>
              </p:cNvPr>
              <p:cNvSpPr txBox="1"/>
              <p:nvPr/>
            </p:nvSpPr>
            <p:spPr>
              <a:xfrm>
                <a:off x="6393942" y="2998626"/>
                <a:ext cx="4158234" cy="2737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5"/>
                    </a:solidFill>
                  </a:rPr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alternatively</a:t>
                </a:r>
              </a:p>
              <a:p>
                <a:pPr algn="ctr"/>
                <a:r>
                  <a:rPr lang="en-US" altLang="zh-CN" sz="2400" dirty="0">
                    <a:solidFill>
                      <a:schemeClr val="accent5"/>
                    </a:solidFill>
                  </a:rPr>
                  <a:t>alike the EM algorithm. </a:t>
                </a:r>
              </a:p>
              <a:p>
                <a:pPr algn="ctr"/>
                <a:r>
                  <a:rPr lang="en-US" altLang="zh-CN" sz="2400" dirty="0">
                    <a:solidFill>
                      <a:schemeClr val="accent5"/>
                    </a:solidFill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is constant to all inputs, corresponding to contextual invariant (syntactical) transforms,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builds up a (semantical) variant context.</a:t>
                </a:r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66123E-D4C4-AB33-A89C-D0DBC079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42" y="2998626"/>
                <a:ext cx="4158234" cy="2737160"/>
              </a:xfrm>
              <a:prstGeom prst="rect">
                <a:avLst/>
              </a:prstGeom>
              <a:blipFill>
                <a:blip r:embed="rId2"/>
                <a:stretch>
                  <a:fillRect l="-2639" t="-1782" r="-4399" b="-4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C9C5F83-AFFA-73A3-7AA5-4B627EA0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2" y="3998182"/>
            <a:ext cx="5035907" cy="245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CAFD64-6B67-E640-9832-6D6C637E82EA}"/>
              </a:ext>
            </a:extLst>
          </p:cNvPr>
          <p:cNvSpPr/>
          <p:nvPr/>
        </p:nvSpPr>
        <p:spPr>
          <a:xfrm>
            <a:off x="1946680" y="4974889"/>
            <a:ext cx="1333425" cy="13279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0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is implicitly convolutional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YouroQNet :=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pure variational quantum circuit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representation learning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implicit convolutional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recurrent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style-transfer scheme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BBCD3-3C03-EAEB-E174-6FA3FF4C45A6}"/>
              </a:ext>
            </a:extLst>
          </p:cNvPr>
          <p:cNvSpPr txBox="1"/>
          <p:nvPr/>
        </p:nvSpPr>
        <p:spPr>
          <a:xfrm>
            <a:off x="6393942" y="2998626"/>
            <a:ext cx="4158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/>
                </a:solidFill>
              </a:rPr>
              <a:t>Breaking down long sentences with the </a:t>
            </a:r>
            <a:r>
              <a:rPr lang="en-US" altLang="zh-CN" sz="2400" dirty="0">
                <a:solidFill>
                  <a:srgbClr val="7030A0"/>
                </a:solidFill>
              </a:rPr>
              <a:t>aligner</a:t>
            </a:r>
            <a:r>
              <a:rPr lang="en-US" altLang="zh-CN" sz="2400" dirty="0">
                <a:solidFill>
                  <a:schemeClr val="accent5"/>
                </a:solidFill>
              </a:rPr>
              <a:t>, a YouroQNet is like a single Conv1d filter that slides along the sentence then applies an AvgPooling.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217E69-E114-572B-5C43-5D21D1EE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2" y="3998182"/>
            <a:ext cx="5035907" cy="245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03F8CD-E995-C2FD-6246-B7DD864398EF}"/>
              </a:ext>
            </a:extLst>
          </p:cNvPr>
          <p:cNvSpPr/>
          <p:nvPr/>
        </p:nvSpPr>
        <p:spPr>
          <a:xfrm>
            <a:off x="828675" y="5038811"/>
            <a:ext cx="447675" cy="12639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9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could be recurrent if needed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YouroQNet :=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pure variational quantum circuit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representation learning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convolutional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implicit recurrent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style-transfer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88EC38-0E3F-CF38-1603-2C2144E99980}"/>
                  </a:ext>
                </a:extLst>
              </p:cNvPr>
              <p:cNvSpPr txBox="1"/>
              <p:nvPr/>
            </p:nvSpPr>
            <p:spPr>
              <a:xfrm>
                <a:off x="6393942" y="2998626"/>
                <a:ext cx="415823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5"/>
                    </a:solidFill>
                  </a:rPr>
                  <a:t>The ancilla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is like a state memory,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is shared across all repeatable parts of the circuit, it simulates an RNN.</a:t>
                </a:r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88EC38-0E3F-CF38-1603-2C2144E99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42" y="2998626"/>
                <a:ext cx="4158234" cy="1569660"/>
              </a:xfrm>
              <a:prstGeom prst="rect">
                <a:avLst/>
              </a:prstGeom>
              <a:blipFill>
                <a:blip r:embed="rId2"/>
                <a:stretch>
                  <a:fillRect l="-1613" t="-38132" r="-3226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7400FDD-AD0C-FAA9-C24B-3E6525FA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2" y="3998182"/>
            <a:ext cx="5035907" cy="245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1B2470-D779-5B0E-7878-6E238FA085E5}"/>
              </a:ext>
            </a:extLst>
          </p:cNvPr>
          <p:cNvSpPr/>
          <p:nvPr/>
        </p:nvSpPr>
        <p:spPr>
          <a:xfrm>
            <a:off x="1924050" y="4417765"/>
            <a:ext cx="2295525" cy="1885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follows a style-transfer scheme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YouroQNet :=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pure variational quantum circuit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representation learning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convolutional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implicit recurrent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style-transfer scheme</a:t>
            </a:r>
          </a:p>
          <a:p>
            <a:pPr lvl="1"/>
            <a:endParaRPr lang="en-US" altLang="zh-CN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8E4890-2AB5-2034-89CB-14409108C043}"/>
                  </a:ext>
                </a:extLst>
              </p:cNvPr>
              <p:cNvSpPr txBox="1"/>
              <p:nvPr/>
            </p:nvSpPr>
            <p:spPr>
              <a:xfrm>
                <a:off x="6393942" y="2998626"/>
                <a:ext cx="4158234" cy="1625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5"/>
                    </a:solidFill>
                  </a:rPr>
                  <a:t>The ancilla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accent5"/>
                    </a:solidFill>
                  </a:rPr>
                  <a:t> is the blank  canvas, we gradually extract useful info from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/>
                    </a:solidFill>
                  </a:rPr>
                  <a:t>and transfer onto it, through steps.</a:t>
                </a:r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8E4890-2AB5-2034-89CB-14409108C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42" y="2998626"/>
                <a:ext cx="4158234" cy="1625830"/>
              </a:xfrm>
              <a:prstGeom prst="rect">
                <a:avLst/>
              </a:prstGeom>
              <a:blipFill>
                <a:blip r:embed="rId2"/>
                <a:stretch>
                  <a:fillRect t="-36704" b="-7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D2BA3CF-6259-E663-BFF8-A705F525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2" y="3998182"/>
            <a:ext cx="5035907" cy="245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052C59-7EB0-D64C-B08D-AC4D16CAD500}"/>
              </a:ext>
            </a:extLst>
          </p:cNvPr>
          <p:cNvSpPr/>
          <p:nvPr/>
        </p:nvSpPr>
        <p:spPr>
          <a:xfrm>
            <a:off x="838200" y="4457700"/>
            <a:ext cx="4867275" cy="6163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4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YouroQNet: metric evaluation &amp; comparation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A701162-3200-F5A1-D40B-8EF74F5E5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12808"/>
              </p:ext>
            </p:extLst>
          </p:nvPr>
        </p:nvGraphicFramePr>
        <p:xfrm>
          <a:off x="719280" y="1367247"/>
          <a:ext cx="10753440" cy="512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896">
                  <a:extLst>
                    <a:ext uri="{9D8B030D-6E8A-4147-A177-3AD203B41FA5}">
                      <a16:colId xmlns:a16="http://schemas.microsoft.com/office/drawing/2014/main" val="295521560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3414356926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716302687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3780312357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4100489141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3246402433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2197034571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2390117412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1481821320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1511873410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1637887821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650204189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3314818447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721046041"/>
                    </a:ext>
                  </a:extLst>
                </a:gridCol>
                <a:gridCol w="716896">
                  <a:extLst>
                    <a:ext uri="{9D8B030D-6E8A-4147-A177-3AD203B41FA5}">
                      <a16:colId xmlns:a16="http://schemas.microsoft.com/office/drawing/2014/main" val="600291316"/>
                    </a:ext>
                  </a:extLst>
                </a:gridCol>
              </a:tblGrid>
              <a:tr h="427136">
                <a:tc rowSpan="2"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F1 score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Youro</a:t>
                      </a:r>
                    </a:p>
                    <a:p>
                      <a:pPr lvl="0" algn="ctr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QNet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Text</a:t>
                      </a:r>
                    </a:p>
                    <a:p>
                      <a:pPr lvl="0" algn="ctr"/>
                      <a:r>
                        <a:rPr lang="en-US" altLang="zh-CN" sz="1600" dirty="0"/>
                        <a:t>DNN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Text</a:t>
                      </a:r>
                    </a:p>
                    <a:p>
                      <a:pPr lvl="0" algn="ctr"/>
                      <a:r>
                        <a:rPr lang="en-US" altLang="zh-CN" sz="1600" dirty="0"/>
                        <a:t>CNN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Text</a:t>
                      </a:r>
                    </a:p>
                    <a:p>
                      <a:pPr lvl="0" algn="ctr"/>
                      <a:r>
                        <a:rPr lang="en-US" altLang="zh-CN" sz="1600" dirty="0"/>
                        <a:t>RNN</a:t>
                      </a:r>
                      <a:endParaRPr lang="zh-CN" altLang="en-US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TF-IDF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/>
                        <a:t>FastText word2vec</a:t>
                      </a:r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693859"/>
                  </a:ext>
                </a:extLst>
              </a:tr>
              <a:tr h="4271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GBDT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Bayes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SVM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MLP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GBDT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Bayes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SVM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MLP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34742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rgbClr val="0070C0"/>
                          </a:solidFill>
                        </a:rPr>
                        <a:t>Joy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u="sng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zh-CN" altLang="en-US" sz="1600" u="sng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0.349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0.321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0.287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0.338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0.214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0.357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0.361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0.413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0.430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0.455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034767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rgbClr val="0070C0"/>
                          </a:solidFill>
                        </a:rPr>
                        <a:t>Angry</a:t>
                      </a:r>
                      <a:endParaRPr lang="zh-CN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u="sng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0.342</a:t>
                      </a:r>
                      <a:endParaRPr lang="zh-CN" altLang="en-US" sz="1600" u="sng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0.294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0.175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0.327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0.356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0.300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0.291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0.347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0.375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0.393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0.370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982717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rgbClr val="0070C0"/>
                          </a:solidFill>
                        </a:rPr>
                        <a:t>Sad</a:t>
                      </a:r>
                      <a:endParaRPr lang="zh-CN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u="sng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zh-CN" altLang="en-US" sz="1600" u="sng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0.306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0.321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0.283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0.175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0.169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0.274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0.349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0.306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0.310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0.171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0.328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0.225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38557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rgbClr val="0070C0"/>
                          </a:solidFill>
                        </a:rPr>
                        <a:t>Hate</a:t>
                      </a:r>
                      <a:endParaRPr lang="zh-CN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u="sng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0.273</a:t>
                      </a:r>
                      <a:endParaRPr lang="zh-CN" altLang="en-US" sz="1600" u="sng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0.187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0.275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0.318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0.271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0.259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0.308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0.313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0.179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0.289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0.306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0.314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0.290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1715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Avg.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u="sng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0.284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0.273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0.302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0.278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0.325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0.319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0.321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0.373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0.335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9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2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- mini: toy verification in details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toy model config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3+1 qubits, 1 repeat, [RY]-CNOT-[RY]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embedding analysis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manually bias the dataset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embed highlights the minority</a:t>
            </a:r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👉 </a:t>
            </a:r>
            <a:r>
              <a:rPr lang="en-US" altLang="zh-CN" dirty="0">
                <a:solidFill>
                  <a:schemeClr val="accent5"/>
                </a:solidFill>
              </a:rPr>
              <a:t>it learns TF-IDF successfully !!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D9A9AC-8FA6-FBCB-E5D5-C376135D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9" y="4394306"/>
            <a:ext cx="2712288" cy="15555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4311C9-A5F1-B9EB-2DAB-1CC0DE417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50" y="4199030"/>
            <a:ext cx="1609950" cy="18766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3E2F32-62A7-0617-9D42-208F6D623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509" y="4217575"/>
            <a:ext cx="1400370" cy="15337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5A854A-0437-564E-A72D-7197571C6A77}"/>
              </a:ext>
            </a:extLst>
          </p:cNvPr>
          <p:cNvSpPr txBox="1"/>
          <p:nvPr/>
        </p:nvSpPr>
        <p:spPr>
          <a:xfrm>
            <a:off x="1143278" y="6005198"/>
            <a:ext cx="840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vocab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99AC5D-7325-A122-3585-1CCB018E2B8C}"/>
              </a:ext>
            </a:extLst>
          </p:cNvPr>
          <p:cNvSpPr txBox="1"/>
          <p:nvPr/>
        </p:nvSpPr>
        <p:spPr>
          <a:xfrm>
            <a:off x="4389893" y="6247683"/>
            <a:ext cx="110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train data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255F69-1924-660A-9229-6A38FBEAF4EC}"/>
              </a:ext>
            </a:extLst>
          </p:cNvPr>
          <p:cNvSpPr txBox="1"/>
          <p:nvPr/>
        </p:nvSpPr>
        <p:spPr>
          <a:xfrm>
            <a:off x="8849475" y="6075717"/>
            <a:ext cx="93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bias pos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F22A16-DBCD-C006-FB69-55C52D04228F}"/>
              </a:ext>
            </a:extLst>
          </p:cNvPr>
          <p:cNvSpPr txBox="1"/>
          <p:nvPr/>
        </p:nvSpPr>
        <p:spPr>
          <a:xfrm>
            <a:off x="10543889" y="6075717"/>
            <a:ext cx="102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bias neg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9E4429-DCAB-0B2A-751F-8A63D2A60D80}"/>
              </a:ext>
            </a:extLst>
          </p:cNvPr>
          <p:cNvSpPr txBox="1"/>
          <p:nvPr/>
        </p:nvSpPr>
        <p:spPr>
          <a:xfrm>
            <a:off x="7081882" y="6075717"/>
            <a:ext cx="93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neutral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0E7E452-1FFF-074F-F0F6-1E98B8F81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843" y="1844035"/>
            <a:ext cx="1457528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7BD8CF-EE82-E89F-F466-640DFD5F0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015" y="1844035"/>
            <a:ext cx="1400370" cy="406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DFF1F2-7EEB-6CA8-0E50-0ACE4A74A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8567" y="1844035"/>
            <a:ext cx="1419423" cy="403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5796741-6288-3282-0F1B-A21BA10BE73C}"/>
              </a:ext>
            </a:extLst>
          </p:cNvPr>
          <p:cNvSpPr txBox="1"/>
          <p:nvPr/>
        </p:nvSpPr>
        <p:spPr>
          <a:xfrm>
            <a:off x="5670453" y="5882681"/>
            <a:ext cx="660815" cy="46166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5"/>
                </a:solidFill>
              </a:rPr>
              <a:t>pos = 0</a:t>
            </a:r>
          </a:p>
          <a:p>
            <a:r>
              <a:rPr lang="en-US" altLang="zh-CN" sz="1200" dirty="0">
                <a:solidFill>
                  <a:schemeClr val="accent5"/>
                </a:solidFill>
              </a:rPr>
              <a:t>neg = 1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6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YouroQNet: QNN is fragile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symmetric, periodical, finite-valued</a:t>
            </a:r>
            <a:endParaRPr lang="zh-CN" alt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2261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parameter initialization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uniform        </a:t>
            </a:r>
            <a:r>
              <a:rPr lang="zh-CN" altLang="en-US" dirty="0"/>
              <a:t>❌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normal          ✔️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embedding normalization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±pi/2           </a:t>
            </a:r>
            <a:r>
              <a:rPr lang="zh-CN" altLang="en-US" dirty="0"/>
              <a:t>❌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±pi              ✔️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gradient method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param_shift   </a:t>
            </a:r>
            <a:r>
              <a:rPr lang="zh-CN" altLang="en-US" dirty="0"/>
              <a:t>❌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finite_diff      ✔️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loss not decay or quickly overfit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tune rand seed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kill &amp; retry    </a:t>
            </a:r>
            <a:r>
              <a:rPr lang="zh-CN" altLang="en-US" dirty="0">
                <a:solidFill>
                  <a:schemeClr val="accent5"/>
                </a:solidFill>
              </a:rPr>
              <a:t>😅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867E3E-0F95-1008-4E0B-D6E2F853BC6F}"/>
              </a:ext>
            </a:extLst>
          </p:cNvPr>
          <p:cNvSpPr txBox="1"/>
          <p:nvPr/>
        </p:nvSpPr>
        <p:spPr>
          <a:xfrm>
            <a:off x="7205874" y="5807631"/>
            <a:ext cx="24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good &amp; bad loss curves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C255C3-8788-AF2C-57CF-69F51A16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55" y="1563032"/>
            <a:ext cx="3759694" cy="274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3059E6-53C7-0612-E4D5-CF97341B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84" y="2758264"/>
            <a:ext cx="3759694" cy="2705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D6D2CA-7E01-72B0-1B62-3CB3716ECD01}"/>
              </a:ext>
            </a:extLst>
          </p:cNvPr>
          <p:cNvSpPr txBox="1"/>
          <p:nvPr/>
        </p:nvSpPr>
        <p:spPr>
          <a:xfrm>
            <a:off x="7754688" y="2216943"/>
            <a:ext cx="517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✔️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5A0483-4C89-EB6C-4BA3-25F2350308C3}"/>
              </a:ext>
            </a:extLst>
          </p:cNvPr>
          <p:cNvSpPr txBox="1"/>
          <p:nvPr/>
        </p:nvSpPr>
        <p:spPr>
          <a:xfrm>
            <a:off x="10289309" y="3695140"/>
            <a:ext cx="517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78398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0A9A1-A430-AC44-73B9-1E2D46D0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Content Table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24AEE-F16F-5A49-7B81-54F3FC18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Entropy-based Heuristic k-gram Tokenizer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YouroQNet for Quantum Sequence Classification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Computational Analysis over Common QCircuits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Text Classification in a Quantum Manner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30005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what the problem is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NLP sentiment comprehension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dataset just holy shit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how current methods work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TextCNN, TextRNN, BERT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QNLP , QSANN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nevertheless our contributions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heuristic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k-gram tokenizer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YouroQNet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computational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9C8E50-A199-ACF0-E689-B3B74BB78919}"/>
              </a:ext>
            </a:extLst>
          </p:cNvPr>
          <p:cNvSpPr txBox="1"/>
          <p:nvPr/>
        </p:nvSpPr>
        <p:spPr>
          <a:xfrm>
            <a:off x="6108056" y="3476712"/>
            <a:ext cx="520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</a:rPr>
              <a:t>ambiguous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example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FF0000"/>
                </a:solidFill>
              </a:rPr>
              <a:t>wrong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label </a:t>
            </a:r>
            <a:r>
              <a:rPr lang="en-US" altLang="zh-CN" sz="1400" dirty="0"/>
              <a:t>and </a:t>
            </a:r>
            <a:r>
              <a:rPr lang="en-US" altLang="zh-CN" sz="1400" dirty="0">
                <a:solidFill>
                  <a:srgbClr val="00B050"/>
                </a:solidFill>
              </a:rPr>
              <a:t>informal pragmatics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66C6C7-EF38-EE6F-E408-6F03F10F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638" y="4126867"/>
            <a:ext cx="2595869" cy="1804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4C53D5-D54D-36DF-4B85-46596A77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58" y="4126867"/>
            <a:ext cx="2830873" cy="1804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044E78-605B-BDD4-BB0F-846E06E1F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257" y="1314450"/>
            <a:ext cx="5810250" cy="21145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A5EE27D-E939-A2C2-D8AB-AAB6964A51C1}"/>
              </a:ext>
            </a:extLst>
          </p:cNvPr>
          <p:cNvSpPr txBox="1"/>
          <p:nvPr/>
        </p:nvSpPr>
        <p:spPr>
          <a:xfrm>
            <a:off x="7342494" y="6162893"/>
            <a:ext cx="2994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PCA &amp; TSNE over word-level TF-IDF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61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A6040-B647-8A3F-90B5-AC4720C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Rethink on QCricuit</a:t>
            </a:r>
            <a:endParaRPr lang="zh-CN" altLang="en-US" sz="36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A9159-D06E-85E9-5A77-D7A0E213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Conceptual model in meme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Balancer / 3D Clock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Map-Reduce</a:t>
            </a:r>
          </a:p>
          <a:p>
            <a:pPr lvl="1"/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But what’s the mathematical model?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Single qubit rotation (superposition)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Multi-qubit entanglement</a:t>
            </a:r>
          </a:p>
          <a:p>
            <a:pPr lvl="1"/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9B07D-D64D-8792-66CA-7D7BF0EF0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1557337"/>
            <a:ext cx="2967084" cy="31554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660966-7387-1A77-FFCD-62A5399EF7A1}"/>
              </a:ext>
            </a:extLst>
          </p:cNvPr>
          <p:cNvSpPr txBox="1"/>
          <p:nvPr/>
        </p:nvSpPr>
        <p:spPr>
          <a:xfrm>
            <a:off x="6962775" y="4915694"/>
            <a:ext cx="4829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hlinkClick r:id="rId4"/>
              </a:rPr>
              <a:t>https://leimao.github.io/blog/Qubit-Bloch-Sphere/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894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05FA-EB31-AB4E-0EE9-15BFFC73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XYZ - RotCiruit</a:t>
            </a:r>
            <a:endParaRPr lang="zh-CN" altLang="en-US" sz="36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28BE9CE-EA37-CAF2-91AB-BF073829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812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numerical XOR!!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EC8215-7200-6FE9-5F56-4029BAF0F3EB}"/>
              </a:ext>
            </a:extLst>
          </p:cNvPr>
          <p:cNvGrpSpPr/>
          <p:nvPr/>
        </p:nvGrpSpPr>
        <p:grpSpPr>
          <a:xfrm>
            <a:off x="4410290" y="1214518"/>
            <a:ext cx="7500304" cy="4588911"/>
            <a:chOff x="4298323" y="1027906"/>
            <a:chExt cx="7500304" cy="4588911"/>
          </a:xfrm>
        </p:grpSpPr>
        <p:pic>
          <p:nvPicPr>
            <p:cNvPr id="8" name="内容占位符 4">
              <a:extLst>
                <a:ext uri="{FF2B5EF4-FFF2-40B4-BE49-F238E27FC236}">
                  <a16:creationId xmlns:a16="http://schemas.microsoft.com/office/drawing/2014/main" id="{8391D097-4AD0-B914-5F5A-616E72D9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323" y="1027906"/>
              <a:ext cx="7500304" cy="45889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CDBFAC7-8335-D2DE-5986-B858F13BF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0438" y="1234798"/>
              <a:ext cx="2285776" cy="25410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40595E-C840-3287-8A34-5296BDF983EA}"/>
              </a:ext>
            </a:extLst>
          </p:cNvPr>
          <p:cNvGrpSpPr/>
          <p:nvPr/>
        </p:nvGrpSpPr>
        <p:grpSpPr>
          <a:xfrm>
            <a:off x="503819" y="2621919"/>
            <a:ext cx="3460123" cy="3870956"/>
            <a:chOff x="393373" y="2621919"/>
            <a:chExt cx="3460123" cy="387095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BAD2593-C608-84FE-7D8B-E9CD746CF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" y="2621919"/>
              <a:ext cx="3460123" cy="38709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54CD3C-DE2E-902B-775B-664C19F8BF1F}"/>
                </a:ext>
              </a:extLst>
            </p:cNvPr>
            <p:cNvSpPr/>
            <p:nvPr/>
          </p:nvSpPr>
          <p:spPr>
            <a:xfrm>
              <a:off x="1558212" y="3803863"/>
              <a:ext cx="1492898" cy="149592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62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05FA-EB31-AB4E-0EE9-15BFFC73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YouroQNet - mini</a:t>
            </a:r>
            <a:endParaRPr lang="zh-CN" altLang="en-US" sz="36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F1433-22A9-D8FB-8541-697DFD17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303"/>
            <a:ext cx="10515600" cy="4486275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combinational sum with trigonometric activation!!</a:t>
            </a:r>
          </a:p>
          <a:p>
            <a:endParaRPr lang="en-US" altLang="zh-CN" dirty="0">
              <a:solidFill>
                <a:schemeClr val="accent6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621F40-D94A-2D8F-4F9E-AD0446BFC5D4}"/>
              </a:ext>
            </a:extLst>
          </p:cNvPr>
          <p:cNvGrpSpPr/>
          <p:nvPr/>
        </p:nvGrpSpPr>
        <p:grpSpPr>
          <a:xfrm>
            <a:off x="1709736" y="2247901"/>
            <a:ext cx="8772525" cy="4340224"/>
            <a:chOff x="1903050" y="2458545"/>
            <a:chExt cx="8385900" cy="400105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1FCE56B-19F1-2D25-A4B6-41D4EA21D941}"/>
                </a:ext>
              </a:extLst>
            </p:cNvPr>
            <p:cNvGrpSpPr/>
            <p:nvPr/>
          </p:nvGrpSpPr>
          <p:grpSpPr>
            <a:xfrm>
              <a:off x="1903050" y="2458545"/>
              <a:ext cx="8385900" cy="4001058"/>
              <a:chOff x="3592287" y="2491817"/>
              <a:chExt cx="8385900" cy="400105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6B96C0E-BFFB-4261-ADA0-CC6526477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2287" y="2491817"/>
                <a:ext cx="8385900" cy="400105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AF613F8-30F2-9861-7CF9-DD5C621429A0}"/>
                  </a:ext>
                </a:extLst>
              </p:cNvPr>
              <p:cNvSpPr/>
              <p:nvPr/>
            </p:nvSpPr>
            <p:spPr>
              <a:xfrm>
                <a:off x="9932729" y="5543485"/>
                <a:ext cx="769540" cy="949390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672D00-99BF-D5F8-2904-153E6932C2DB}"/>
                </a:ext>
              </a:extLst>
            </p:cNvPr>
            <p:cNvSpPr/>
            <p:nvPr/>
          </p:nvSpPr>
          <p:spPr>
            <a:xfrm>
              <a:off x="2043737" y="5531665"/>
              <a:ext cx="2425869" cy="927938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9625EB-0735-8E0A-5790-F94323C83283}"/>
                </a:ext>
              </a:extLst>
            </p:cNvPr>
            <p:cNvSpPr/>
            <p:nvPr/>
          </p:nvSpPr>
          <p:spPr>
            <a:xfrm>
              <a:off x="6020200" y="5531665"/>
              <a:ext cx="2078431" cy="751659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071DD7F-3DC7-D43A-02C6-B50860ED293F}"/>
                    </a:ext>
                  </a:extLst>
                </p:cNvPr>
                <p:cNvSpPr txBox="1"/>
                <p:nvPr/>
              </p:nvSpPr>
              <p:spPr>
                <a:xfrm>
                  <a:off x="9011465" y="5814645"/>
                  <a:ext cx="106798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_5/2+…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071DD7F-3DC7-D43A-02C6-B50860ED2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1465" y="5814645"/>
                  <a:ext cx="106798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28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YouroQNet - mini: learned function value space</a:t>
            </a:r>
            <a:endParaRPr lang="zh-CN" altLang="en-US" sz="36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weird generalization…</a:t>
            </a:r>
          </a:p>
          <a:p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972B3-C232-D836-D1D4-0AABC6424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1" t="14792" r="16250" b="6944"/>
          <a:stretch/>
        </p:blipFill>
        <p:spPr>
          <a:xfrm>
            <a:off x="7115174" y="1509713"/>
            <a:ext cx="4486275" cy="4336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84921B-EED5-4FC3-8A93-5F4093D1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2487612"/>
            <a:ext cx="5251450" cy="393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BA451F7-D2CF-C607-9935-DA8BBBFE9B2B}"/>
                  </a:ext>
                </a:extLst>
              </p:cNvPr>
              <p:cNvSpPr txBox="1"/>
              <p:nvPr/>
            </p:nvSpPr>
            <p:spPr>
              <a:xfrm>
                <a:off x="7115175" y="6017108"/>
                <a:ext cx="44862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6"/>
                    </a:solidFill>
                  </a:rPr>
                  <a:t>Value space of a learned YouroQNet-mini</a:t>
                </a:r>
              </a:p>
              <a:p>
                <a:pPr algn="ctr"/>
                <a:r>
                  <a:rPr lang="en-US" altLang="zh-CN" dirty="0">
                    <a:solidFill>
                      <a:schemeClr val="accent6"/>
                    </a:solidFill>
                  </a:rPr>
                  <a:t>(input is word embedding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)</a:t>
                </a:r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BA451F7-D2CF-C607-9935-DA8BBBFE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6017108"/>
                <a:ext cx="448627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2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0A9A1-A430-AC44-73B9-1E2D46D0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Content Table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24AEE-F16F-5A49-7B81-54F3FC18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Entropy-based Heuristic k-gram Tokenizer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YouroQNet for Quantum Sequence Classification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Computational Analysis over Simple QCircuits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E500D-3C6B-9CE2-D58B-A5581FE7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68" y="3895625"/>
            <a:ext cx="2810145" cy="103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4492BF-082D-998F-4A95-0C02CD999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00" t="1" b="11077"/>
          <a:stretch/>
        </p:blipFill>
        <p:spPr>
          <a:xfrm>
            <a:off x="219512" y="5329143"/>
            <a:ext cx="5547482" cy="124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C43BF3-43D1-114B-FAF1-C3F7E955D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342" y="3766577"/>
            <a:ext cx="5653481" cy="272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91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Thanks for your watching~</a:t>
            </a:r>
            <a:br>
              <a:rPr lang="en-US" altLang="zh-CN" sz="36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br>
              <a:rPr lang="en-US" altLang="zh-CN" sz="36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YouroQNet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80174E70-BB18-8325-ECD6-9DD3A3F0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熔炉ネットと言うのは、虚仮威し全て裏技を繋ぐもん</a:t>
            </a:r>
            <a:endParaRPr lang="en-US" altLang="ja-JP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Team: QwQ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Reporter: Armit</a:t>
            </a:r>
          </a:p>
        </p:txBody>
      </p:sp>
    </p:spTree>
    <p:extLst>
      <p:ext uri="{BB962C8B-B14F-4D97-AF65-F5344CB8AC3E}">
        <p14:creationId xmlns:p14="http://schemas.microsoft.com/office/powerpoint/2010/main" val="12058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8052638-A61B-2D21-7271-BBC0007FE6C8}"/>
              </a:ext>
            </a:extLst>
          </p:cNvPr>
          <p:cNvGrpSpPr/>
          <p:nvPr/>
        </p:nvGrpSpPr>
        <p:grpSpPr>
          <a:xfrm>
            <a:off x="338091" y="1552535"/>
            <a:ext cx="2262915" cy="2476871"/>
            <a:chOff x="146751" y="311600"/>
            <a:chExt cx="2262915" cy="2476871"/>
          </a:xfrm>
        </p:grpSpPr>
        <p:sp>
          <p:nvSpPr>
            <p:cNvPr id="2" name="流程图: 内部贮存 1">
              <a:extLst>
                <a:ext uri="{FF2B5EF4-FFF2-40B4-BE49-F238E27FC236}">
                  <a16:creationId xmlns:a16="http://schemas.microsoft.com/office/drawing/2014/main" id="{A5A01B8D-00E8-D5AA-F9B6-5D95A918B028}"/>
                </a:ext>
              </a:extLst>
            </p:cNvPr>
            <p:cNvSpPr/>
            <p:nvPr/>
          </p:nvSpPr>
          <p:spPr>
            <a:xfrm>
              <a:off x="639192" y="816745"/>
              <a:ext cx="994300" cy="1651248"/>
            </a:xfrm>
            <a:prstGeom prst="flowChartInternalStorag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F3951F4-0BCA-23E8-ED8D-F86B5DD69766}"/>
                </a:ext>
              </a:extLst>
            </p:cNvPr>
            <p:cNvSpPr txBox="1"/>
            <p:nvPr/>
          </p:nvSpPr>
          <p:spPr>
            <a:xfrm>
              <a:off x="289136" y="311600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word embedding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FAF7EA5-72A9-5C00-F97D-3D7448E78177}"/>
                </a:ext>
              </a:extLst>
            </p:cNvPr>
            <p:cNvSpPr txBox="1"/>
            <p:nvPr/>
          </p:nvSpPr>
          <p:spPr>
            <a:xfrm>
              <a:off x="1633491" y="1457703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</a:rPr>
                <a:t>K=3000+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957032-E12C-6F16-3A38-8F5DAE661E90}"/>
                </a:ext>
              </a:extLst>
            </p:cNvPr>
            <p:cNvSpPr txBox="1"/>
            <p:nvPr/>
          </p:nvSpPr>
          <p:spPr>
            <a:xfrm>
              <a:off x="862384" y="2511472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</a:rPr>
                <a:t>D=16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F7B022-6390-EC6A-D4FD-00AD1912A0FD}"/>
                </a:ext>
              </a:extLst>
            </p:cNvPr>
            <p:cNvSpPr txBox="1"/>
            <p:nvPr/>
          </p:nvSpPr>
          <p:spPr>
            <a:xfrm>
              <a:off x="882105" y="1457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……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F34BF47-F40D-9D80-108A-0E136B6AB584}"/>
                </a:ext>
              </a:extLst>
            </p:cNvPr>
            <p:cNvSpPr txBox="1"/>
            <p:nvPr/>
          </p:nvSpPr>
          <p:spPr>
            <a:xfrm>
              <a:off x="146751" y="777869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</a:rPr>
                <a:t>PAD</a:t>
              </a:r>
            </a:p>
            <a:p>
              <a:pPr algn="ctr"/>
              <a:r>
                <a:rPr lang="zh-CN" altLang="en-US" sz="1200" dirty="0">
                  <a:solidFill>
                    <a:schemeClr val="accent6">
                      <a:lumMod val="75000"/>
                    </a:schemeClr>
                  </a:solidFill>
                </a:rPr>
                <a:t>我</a:t>
              </a:r>
              <a:endParaRPr lang="en-US" altLang="zh-CN" sz="12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accent6">
                      <a:lumMod val="75000"/>
                    </a:schemeClr>
                  </a:solidFill>
                </a:rPr>
                <a:t>是</a:t>
              </a:r>
              <a:endParaRPr lang="en-US" altLang="zh-CN" sz="12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accent6">
                      <a:lumMod val="75000"/>
                    </a:schemeClr>
                  </a:solidFill>
                </a:rPr>
                <a:t>一个</a:t>
              </a:r>
              <a:endParaRPr lang="en-US" altLang="zh-CN" sz="12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accent6">
                      <a:lumMod val="75000"/>
                    </a:schemeClr>
                  </a:solidFill>
                </a:rPr>
                <a:t>字典</a:t>
              </a:r>
              <a:endParaRPr lang="en-US" altLang="zh-CN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9198995-A782-0629-2EC8-C49077E2A278}"/>
                </a:ext>
              </a:extLst>
            </p:cNvPr>
            <p:cNvSpPr txBox="1"/>
            <p:nvPr/>
          </p:nvSpPr>
          <p:spPr>
            <a:xfrm>
              <a:off x="235045" y="1624606"/>
              <a:ext cx="461665" cy="738341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6">
                      <a:lumMod val="75000"/>
                    </a:schemeClr>
                  </a:solidFill>
                </a:rPr>
                <a:t>……</a:t>
              </a:r>
              <a:endParaRPr lang="zh-CN" alt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CB8F50B-0B81-149D-C1A3-9B6CA33A91A0}"/>
              </a:ext>
            </a:extLst>
          </p:cNvPr>
          <p:cNvGrpSpPr/>
          <p:nvPr/>
        </p:nvGrpSpPr>
        <p:grpSpPr>
          <a:xfrm>
            <a:off x="182818" y="152080"/>
            <a:ext cx="2239935" cy="1306409"/>
            <a:chOff x="204265" y="69814"/>
            <a:chExt cx="2239935" cy="130640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A3ECEB-8A31-635C-2FE6-ED727E36B427}"/>
                </a:ext>
              </a:extLst>
            </p:cNvPr>
            <p:cNvSpPr txBox="1"/>
            <p:nvPr/>
          </p:nvSpPr>
          <p:spPr>
            <a:xfrm>
              <a:off x="531387" y="69814"/>
              <a:ext cx="17427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kgram tokenizer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7E0306-CB23-63F5-AD1A-DA476860213D}"/>
                </a:ext>
              </a:extLst>
            </p:cNvPr>
            <p:cNvSpPr txBox="1"/>
            <p:nvPr/>
          </p:nvSpPr>
          <p:spPr>
            <a:xfrm>
              <a:off x="204265" y="486862"/>
              <a:ext cx="13906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accent2"/>
                  </a:solidFill>
                </a:rPr>
                <a:t>这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是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一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个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例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子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accent2"/>
                  </a:solidFill>
                </a:rPr>
                <a:t>这是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一个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例子</a:t>
              </a:r>
              <a:endParaRPr lang="en-US" altLang="zh-CN" sz="1200" dirty="0">
                <a:solidFill>
                  <a:schemeClr val="accent2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accent2"/>
                  </a:solidFill>
                </a:rPr>
                <a:t>这是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一个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例</a:t>
              </a:r>
              <a:r>
                <a:rPr lang="en-US" altLang="zh-CN" sz="1200" dirty="0">
                  <a:solidFill>
                    <a:schemeClr val="accent2"/>
                  </a:solidFill>
                </a:rPr>
                <a:t>/</a:t>
              </a:r>
              <a:r>
                <a:rPr lang="zh-CN" altLang="en-US" sz="1200" dirty="0">
                  <a:solidFill>
                    <a:schemeClr val="accent2"/>
                  </a:solidFill>
                </a:rPr>
                <a:t>子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04BC74-2621-4631-29D1-A587DB78D948}"/>
                </a:ext>
              </a:extLst>
            </p:cNvPr>
            <p:cNvSpPr txBox="1"/>
            <p:nvPr/>
          </p:nvSpPr>
          <p:spPr>
            <a:xfrm>
              <a:off x="1449899" y="469999"/>
              <a:ext cx="9943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2"/>
                  </a:solidFill>
                </a:rPr>
                <a:t>logp = -50.4</a:t>
              </a:r>
            </a:p>
            <a:p>
              <a:pPr algn="ctr"/>
              <a:r>
                <a:rPr lang="en-US" altLang="zh-CN" sz="1200" dirty="0">
                  <a:solidFill>
                    <a:schemeClr val="accent2"/>
                  </a:solidFill>
                </a:rPr>
                <a:t>logp = -46.4</a:t>
              </a:r>
            </a:p>
            <a:p>
              <a:pPr algn="ctr"/>
              <a:r>
                <a:rPr lang="en-US" altLang="zh-CN" sz="1200" dirty="0">
                  <a:solidFill>
                    <a:schemeClr val="accent2"/>
                  </a:solidFill>
                </a:rPr>
                <a:t>logp = -39.0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B070D3-3F64-7F40-CDF8-2F45F519AED7}"/>
                </a:ext>
              </a:extLst>
            </p:cNvPr>
            <p:cNvSpPr txBox="1"/>
            <p:nvPr/>
          </p:nvSpPr>
          <p:spPr>
            <a:xfrm>
              <a:off x="1000637" y="1099224"/>
              <a:ext cx="7683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2"/>
                  </a:solidFill>
                </a:rPr>
                <a:t>……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081758B-88AA-4A20-5418-F6DEFD42833A}"/>
              </a:ext>
            </a:extLst>
          </p:cNvPr>
          <p:cNvGrpSpPr/>
          <p:nvPr/>
        </p:nvGrpSpPr>
        <p:grpSpPr>
          <a:xfrm>
            <a:off x="332858" y="4196477"/>
            <a:ext cx="1989647" cy="1114350"/>
            <a:chOff x="157001" y="4245399"/>
            <a:chExt cx="1989647" cy="111435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D39E10-80DD-04E5-EFB1-1DF8ADB76634}"/>
                </a:ext>
              </a:extLst>
            </p:cNvPr>
            <p:cNvSpPr txBox="1"/>
            <p:nvPr/>
          </p:nvSpPr>
          <p:spPr>
            <a:xfrm>
              <a:off x="157001" y="4245399"/>
              <a:ext cx="19896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</a:rPr>
                <a:t>aligner</a:t>
              </a:r>
            </a:p>
            <a:p>
              <a:pPr algn="ctr"/>
              <a:r>
                <a:rPr lang="en-US" altLang="zh-CN" sz="1200" dirty="0">
                  <a:solidFill>
                    <a:srgbClr val="7030A0"/>
                  </a:solidFill>
                </a:rPr>
                <a:t>(split or pad to model length)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9278994-742C-E68F-0B46-94FC61F3E8C9}"/>
                </a:ext>
              </a:extLst>
            </p:cNvPr>
            <p:cNvSpPr txBox="1"/>
            <p:nvPr/>
          </p:nvSpPr>
          <p:spPr>
            <a:xfrm>
              <a:off x="523816" y="4898084"/>
              <a:ext cx="12438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7030A0"/>
                  </a:solidFill>
                </a:rPr>
                <a:t>这 </a:t>
              </a:r>
              <a:r>
                <a:rPr lang="en-US" altLang="zh-CN" sz="1200" dirty="0">
                  <a:solidFill>
                    <a:srgbClr val="7030A0"/>
                  </a:solidFill>
                </a:rPr>
                <a:t>/</a:t>
              </a:r>
              <a:r>
                <a:rPr lang="zh-CN" altLang="en-US" sz="1200" dirty="0">
                  <a:solidFill>
                    <a:srgbClr val="7030A0"/>
                  </a:solidFill>
                </a:rPr>
                <a:t> 是 </a:t>
              </a:r>
              <a:r>
                <a:rPr lang="en-US" altLang="zh-CN" sz="1200" dirty="0">
                  <a:solidFill>
                    <a:srgbClr val="7030A0"/>
                  </a:solidFill>
                </a:rPr>
                <a:t>/</a:t>
              </a:r>
              <a:r>
                <a:rPr lang="zh-CN" altLang="en-US" sz="1200" dirty="0">
                  <a:solidFill>
                    <a:srgbClr val="7030A0"/>
                  </a:solidFill>
                </a:rPr>
                <a:t> 一个</a:t>
              </a:r>
              <a:endParaRPr lang="en-US" altLang="zh-CN" sz="1200" dirty="0">
                <a:solidFill>
                  <a:srgbClr val="7030A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rgbClr val="7030A0"/>
                  </a:solidFill>
                </a:rPr>
                <a:t>是 </a:t>
              </a:r>
              <a:r>
                <a:rPr lang="en-US" altLang="zh-CN" sz="1200" dirty="0">
                  <a:solidFill>
                    <a:srgbClr val="7030A0"/>
                  </a:solidFill>
                </a:rPr>
                <a:t>/</a:t>
              </a:r>
              <a:r>
                <a:rPr lang="zh-CN" altLang="en-US" sz="1200" dirty="0">
                  <a:solidFill>
                    <a:srgbClr val="7030A0"/>
                  </a:solidFill>
                </a:rPr>
                <a:t> 一个 </a:t>
              </a:r>
              <a:r>
                <a:rPr lang="en-US" altLang="zh-CN" sz="1200" dirty="0">
                  <a:solidFill>
                    <a:srgbClr val="7030A0"/>
                  </a:solidFill>
                </a:rPr>
                <a:t>/</a:t>
              </a:r>
              <a:r>
                <a:rPr lang="zh-CN" altLang="en-US" sz="1200" dirty="0">
                  <a:solidFill>
                    <a:srgbClr val="7030A0"/>
                  </a:solidFill>
                </a:rPr>
                <a:t>  例子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0FD2641-F88A-ED9C-E8FA-DDDD577C7935}"/>
              </a:ext>
            </a:extLst>
          </p:cNvPr>
          <p:cNvGrpSpPr/>
          <p:nvPr/>
        </p:nvGrpSpPr>
        <p:grpSpPr>
          <a:xfrm>
            <a:off x="198436" y="5474494"/>
            <a:ext cx="2460032" cy="1072007"/>
            <a:chOff x="198436" y="5474494"/>
            <a:chExt cx="2460032" cy="107200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E8E8512-ED9A-A1EC-7FF9-38E907A8A300}"/>
                </a:ext>
              </a:extLst>
            </p:cNvPr>
            <p:cNvGrpSpPr/>
            <p:nvPr/>
          </p:nvGrpSpPr>
          <p:grpSpPr>
            <a:xfrm>
              <a:off x="198436" y="5474494"/>
              <a:ext cx="2460032" cy="824344"/>
              <a:chOff x="198436" y="5474494"/>
              <a:chExt cx="2460032" cy="82434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D5874A5F-D9EE-47B1-C881-4244303656E1}"/>
                  </a:ext>
                </a:extLst>
              </p:cNvPr>
              <p:cNvGrpSpPr/>
              <p:nvPr/>
            </p:nvGrpSpPr>
            <p:grpSpPr>
              <a:xfrm>
                <a:off x="501744" y="5474494"/>
                <a:ext cx="1700247" cy="540991"/>
                <a:chOff x="8821174" y="4571856"/>
                <a:chExt cx="1700247" cy="540991"/>
              </a:xfrm>
            </p:grpSpPr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C39783D1-90E5-99AE-2A29-626E37DF7E87}"/>
                    </a:ext>
                  </a:extLst>
                </p:cNvPr>
                <p:cNvSpPr txBox="1"/>
                <p:nvPr/>
              </p:nvSpPr>
              <p:spPr>
                <a:xfrm>
                  <a:off x="9399429" y="4571856"/>
                  <a:ext cx="543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loss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890FC25-4AA4-CCDE-1A8B-5534A2872275}"/>
                    </a:ext>
                  </a:extLst>
                </p:cNvPr>
                <p:cNvSpPr txBox="1"/>
                <p:nvPr/>
              </p:nvSpPr>
              <p:spPr>
                <a:xfrm>
                  <a:off x="8821174" y="4835848"/>
                  <a:ext cx="170024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(binary cross entroy)</a:t>
                  </a:r>
                  <a:endParaRPr lang="zh-CN" altLang="en-US" sz="12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32B02858-30FD-83EC-AB7B-241FE152072B}"/>
                      </a:ext>
                    </a:extLst>
                  </p:cNvPr>
                  <p:cNvSpPr txBox="1"/>
                  <p:nvPr/>
                </p:nvSpPr>
                <p:spPr>
                  <a:xfrm>
                    <a:off x="198436" y="6083394"/>
                    <a:ext cx="246003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32B02858-30FD-83EC-AB7B-241FE1520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436" y="6083394"/>
                    <a:ext cx="2460032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8" r="-1985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F7F6BA5E-DF29-3D50-6037-967E7BD6BA8D}"/>
                    </a:ext>
                  </a:extLst>
                </p:cNvPr>
                <p:cNvSpPr txBox="1"/>
                <p:nvPr/>
              </p:nvSpPr>
              <p:spPr>
                <a:xfrm>
                  <a:off x="816130" y="6377224"/>
                  <a:ext cx="116095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oMath>
                    </m:oMathPara>
                  </a14:m>
                  <a:endParaRPr lang="en-US" altLang="zh-CN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F7F6BA5E-DF29-3D50-6037-967E7BD6B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30" y="6377224"/>
                  <a:ext cx="1160959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3" r="-4737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F4EE45E9-92F7-E5DD-1373-75CDF033D731}"/>
                  </a:ext>
                </a:extLst>
              </p:cNvPr>
              <p:cNvSpPr txBox="1"/>
              <p:nvPr/>
            </p:nvSpPr>
            <p:spPr>
              <a:xfrm>
                <a:off x="6266736" y="3151421"/>
                <a:ext cx="5757624" cy="320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Read the circuit: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sz="18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18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is current context,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buffer for incoming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param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for ansatz,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is from word embed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initialize context with H gate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bias context via a SEC (Strong Entangle Circuit)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repeat k times for sequence comprehension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load data via a SEC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write to context via a CMC (CRot Multi Circuit)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digest context via a SEC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read from context via a CMC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prob measure on context qubits</a:t>
                </a:r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F4EE45E9-92F7-E5DD-1373-75CDF033D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36" y="3151421"/>
                <a:ext cx="5757624" cy="3203698"/>
              </a:xfrm>
              <a:prstGeom prst="rect">
                <a:avLst/>
              </a:prstGeom>
              <a:blipFill>
                <a:blip r:embed="rId5"/>
                <a:stretch>
                  <a:fillRect l="-847" t="-11027" b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C605E7-D66F-53A5-2494-1BAEF9CFD85D}"/>
                  </a:ext>
                </a:extLst>
              </p:cNvPr>
              <p:cNvSpPr txBox="1"/>
              <p:nvPr/>
            </p:nvSpPr>
            <p:spPr>
              <a:xfrm>
                <a:off x="1300746" y="2618511"/>
                <a:ext cx="194284" cy="199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C605E7-D66F-53A5-2494-1BAEF9CF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46" y="2618511"/>
                <a:ext cx="194284" cy="199542"/>
              </a:xfrm>
              <a:prstGeom prst="rect">
                <a:avLst/>
              </a:prstGeom>
              <a:blipFill>
                <a:blip r:embed="rId22"/>
                <a:stretch>
                  <a:fillRect l="-12500" r="-3125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9BEEE70-8286-D3CE-91AE-23131BE548CB}"/>
              </a:ext>
            </a:extLst>
          </p:cNvPr>
          <p:cNvGrpSpPr/>
          <p:nvPr/>
        </p:nvGrpSpPr>
        <p:grpSpPr>
          <a:xfrm>
            <a:off x="6191250" y="244413"/>
            <a:ext cx="5752719" cy="2819283"/>
            <a:chOff x="6191250" y="244413"/>
            <a:chExt cx="5752719" cy="2819283"/>
          </a:xfrm>
        </p:grpSpPr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D86934A3-E48F-A33E-E87B-9B7A712E5E8D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>
              <a:off x="6636188" y="2642415"/>
              <a:ext cx="3684147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64865BF-F5EA-4CEC-2168-ADA824FD0D1E}"/>
                </a:ext>
              </a:extLst>
            </p:cNvPr>
            <p:cNvSpPr txBox="1"/>
            <p:nvPr/>
          </p:nvSpPr>
          <p:spPr>
            <a:xfrm>
              <a:off x="6191250" y="244413"/>
              <a:ext cx="96202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ansatz</a:t>
              </a:r>
            </a:p>
            <a:p>
              <a:pPr algn="ctr"/>
              <a:r>
                <a:rPr lang="en-US" altLang="zh-CN" sz="1200" dirty="0">
                  <a:solidFill>
                    <a:schemeClr val="accent5"/>
                  </a:solidFill>
                </a:rPr>
                <a:t>(YouroQNet)</a:t>
              </a:r>
              <a:endParaRPr lang="zh-CN" altLang="en-US" sz="1200" dirty="0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A15F8AD-7034-55C4-EF64-9DEAD93A6FD4}"/>
                </a:ext>
              </a:extLst>
            </p:cNvPr>
            <p:cNvGrpSpPr/>
            <p:nvPr/>
          </p:nvGrpSpPr>
          <p:grpSpPr>
            <a:xfrm>
              <a:off x="6206435" y="904491"/>
              <a:ext cx="441979" cy="1389528"/>
              <a:chOff x="6330263" y="904491"/>
              <a:chExt cx="441979" cy="13895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4718B28B-D1C0-751F-52E7-081EB5CA7B35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263" y="1462540"/>
                    <a:ext cx="4415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4718B28B-D1C0-751F-52E7-081EB5CA7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263" y="1462540"/>
                    <a:ext cx="44159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9041" t="-177778" r="-126027" b="-26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B55823AD-4F8F-E145-518D-F758C5977FD7}"/>
                      </a:ext>
                    </a:extLst>
                  </p:cNvPr>
                  <p:cNvSpPr txBox="1"/>
                  <p:nvPr/>
                </p:nvSpPr>
                <p:spPr>
                  <a:xfrm>
                    <a:off x="6333117" y="1739539"/>
                    <a:ext cx="4362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B55823AD-4F8F-E145-518D-F758C5977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3117" y="1739539"/>
                    <a:ext cx="4362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2958" t="-171739" r="-129577" b="-26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9D90862D-EFC4-5C12-7585-346B660F48A5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263" y="2017020"/>
                    <a:ext cx="4415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9D90862D-EFC4-5C12-7585-346B660F4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263" y="2017020"/>
                    <a:ext cx="44159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9041" t="-177778" r="-126027" b="-26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1F9D1AD8-D6F1-BA0F-98D2-AAA4DB3B7323}"/>
                      </a:ext>
                    </a:extLst>
                  </p:cNvPr>
                  <p:cNvSpPr txBox="1"/>
                  <p:nvPr/>
                </p:nvSpPr>
                <p:spPr>
                  <a:xfrm>
                    <a:off x="6333117" y="904491"/>
                    <a:ext cx="4362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1F9D1AD8-D6F1-BA0F-98D2-AAA4DB3B73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3117" y="904491"/>
                    <a:ext cx="43627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2958" t="-171739" r="-130986" b="-26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AC1D951F-FD86-4E5C-7348-818ADB5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263" y="1191019"/>
                    <a:ext cx="44197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AC1D951F-FD86-4E5C-7348-818ADB5D17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263" y="1191019"/>
                    <a:ext cx="441979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9041" t="-171739" r="-127397" b="-26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5213429-10BC-269A-8446-81987B3207DB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6645562" y="1042991"/>
              <a:ext cx="457171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4F6EBDB-917B-6A47-531B-B188A6EA80B0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6648414" y="1329519"/>
              <a:ext cx="456885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D7164337-1EC3-6D78-92AF-2E841F7C0288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6648031" y="1601040"/>
              <a:ext cx="367230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EA7F8BCA-5404-AAD1-0167-7F78BE1FD9CD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6645562" y="1878039"/>
              <a:ext cx="3674773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196F70E8-BC7C-1B7B-700C-A3792A2FE4D0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6648030" y="2155520"/>
              <a:ext cx="3672305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BD8C80B-7EC9-4D20-B156-432B61474D05}"/>
                </a:ext>
              </a:extLst>
            </p:cNvPr>
            <p:cNvSpPr/>
            <p:nvPr/>
          </p:nvSpPr>
          <p:spPr>
            <a:xfrm>
              <a:off x="10466050" y="892293"/>
              <a:ext cx="792500" cy="553998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5"/>
                  </a:solidFill>
                </a:rPr>
                <a:t>PMeasure</a:t>
              </a:r>
              <a:endParaRPr lang="zh-CN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7D99F3EB-43D7-71FE-B168-AFBD8A250EB7}"/>
                </a:ext>
              </a:extLst>
            </p:cNvPr>
            <p:cNvSpPr txBox="1"/>
            <p:nvPr/>
          </p:nvSpPr>
          <p:spPr>
            <a:xfrm>
              <a:off x="7471647" y="417718"/>
              <a:ext cx="263282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accent5"/>
                  </a:solidFill>
                </a:rPr>
                <a:t>n_qubit = model_length + n_class</a:t>
              </a:r>
              <a:endParaRPr lang="zh-CN" altLang="en-US" sz="1200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C1150098-CADD-15C7-763E-4D2B07C8571D}"/>
                </a:ext>
              </a:extLst>
            </p:cNvPr>
            <p:cNvSpPr/>
            <p:nvPr/>
          </p:nvSpPr>
          <p:spPr>
            <a:xfrm>
              <a:off x="7697598" y="1508126"/>
              <a:ext cx="611721" cy="12511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S.Entgl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7A5BB2E6-1361-B361-FA04-E242A39656AD}"/>
                </a:ext>
              </a:extLst>
            </p:cNvPr>
            <p:cNvGrpSpPr/>
            <p:nvPr/>
          </p:nvGrpSpPr>
          <p:grpSpPr>
            <a:xfrm>
              <a:off x="9968729" y="764584"/>
              <a:ext cx="438810" cy="2139180"/>
              <a:chOff x="9952061" y="764584"/>
              <a:chExt cx="438810" cy="2139180"/>
            </a:xfrm>
          </p:grpSpPr>
          <p:sp>
            <p:nvSpPr>
              <p:cNvPr id="159" name="流程图: 数据 158">
                <a:extLst>
                  <a:ext uri="{FF2B5EF4-FFF2-40B4-BE49-F238E27FC236}">
                    <a16:creationId xmlns:a16="http://schemas.microsoft.com/office/drawing/2014/main" id="{A9733A16-CB63-8A20-8379-CD89EC819EC3}"/>
                  </a:ext>
                </a:extLst>
              </p:cNvPr>
              <p:cNvSpPr/>
              <p:nvPr/>
            </p:nvSpPr>
            <p:spPr>
              <a:xfrm rot="445509">
                <a:off x="10091835" y="764584"/>
                <a:ext cx="184263" cy="2139180"/>
              </a:xfrm>
              <a:prstGeom prst="flowChartInputOutpu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>
                  <a:lnSpc>
                    <a:spcPts val="800"/>
                  </a:lnSpc>
                </a:pPr>
                <a:r>
                  <a:rPr lang="en-US" altLang="zh-CN" sz="1600" dirty="0">
                    <a:solidFill>
                      <a:srgbClr val="0070C0"/>
                    </a:solidFill>
                  </a:rPr>
                  <a:t>......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1278B040-8C5E-56CD-833E-5DCE7E7F3B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2061" y="849888"/>
                <a:ext cx="288110" cy="203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9A4301BB-1674-E960-D390-583FC3F67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541" y="849888"/>
                <a:ext cx="305330" cy="203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C0C4A59-8F98-45FA-1111-DE2FDDA2A5AC}"/>
                    </a:ext>
                  </a:extLst>
                </p:cNvPr>
                <p:cNvSpPr txBox="1"/>
                <p:nvPr/>
              </p:nvSpPr>
              <p:spPr>
                <a:xfrm>
                  <a:off x="8868077" y="2786697"/>
                  <a:ext cx="10643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accent5"/>
                      </a:solidFill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CN" sz="1200" dirty="0">
                      <a:solidFill>
                        <a:schemeClr val="accent5"/>
                      </a:solidFill>
                    </a:rPr>
                    <a:t> times</a:t>
                  </a:r>
                  <a:endParaRPr lang="zh-CN" altLang="en-US" sz="12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C0C4A59-8F98-45FA-1111-DE2FDDA2A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077" y="2786697"/>
                  <a:ext cx="1064394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575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209EA975-A0EE-EF4D-39C7-F8C83A0212D6}"/>
                </a:ext>
              </a:extLst>
            </p:cNvPr>
            <p:cNvGrpSpPr/>
            <p:nvPr/>
          </p:nvGrpSpPr>
          <p:grpSpPr>
            <a:xfrm>
              <a:off x="8393171" y="1020130"/>
              <a:ext cx="502369" cy="1736091"/>
              <a:chOff x="8369351" y="1020130"/>
              <a:chExt cx="502369" cy="1736091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923B486-D032-E6A1-E603-813FB06CDF94}"/>
                  </a:ext>
                </a:extLst>
              </p:cNvPr>
              <p:cNvSpPr/>
              <p:nvPr/>
            </p:nvSpPr>
            <p:spPr>
              <a:xfrm>
                <a:off x="8369351" y="1508126"/>
                <a:ext cx="502369" cy="124809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rgbClr val="0070C0"/>
                    </a:solidFill>
                  </a:rPr>
                  <a:t>CRot</a:t>
                </a:r>
              </a:p>
              <a:p>
                <a:pPr algn="ctr"/>
                <a:r>
                  <a:rPr lang="en-US" altLang="zh-CN" sz="1100" dirty="0">
                    <a:solidFill>
                      <a:srgbClr val="0070C0"/>
                    </a:solidFill>
                  </a:rPr>
                  <a:t>Multi</a:t>
                </a:r>
                <a:endParaRPr lang="zh-CN" altLang="en-US" sz="11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B3951328-4A58-12DC-EB52-33172FD8444E}"/>
                  </a:ext>
                </a:extLst>
              </p:cNvPr>
              <p:cNvGrpSpPr/>
              <p:nvPr/>
            </p:nvGrpSpPr>
            <p:grpSpPr>
              <a:xfrm>
                <a:off x="8711877" y="1020130"/>
                <a:ext cx="45719" cy="487997"/>
                <a:chOff x="8551227" y="1020130"/>
                <a:chExt cx="45719" cy="487997"/>
              </a:xfrm>
            </p:grpSpPr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02E1F09C-27C2-0669-7C86-E6DD30272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0912" y="1042991"/>
                  <a:ext cx="0" cy="465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131DBB0C-0E8A-7A86-025B-22701B77B8B5}"/>
                    </a:ext>
                  </a:extLst>
                </p:cNvPr>
                <p:cNvSpPr/>
                <p:nvPr/>
              </p:nvSpPr>
              <p:spPr>
                <a:xfrm>
                  <a:off x="8551227" y="1020130"/>
                  <a:ext cx="4571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E189C701-9A55-80D9-32F9-5032C9F1A5AF}"/>
                  </a:ext>
                </a:extLst>
              </p:cNvPr>
              <p:cNvGrpSpPr/>
              <p:nvPr/>
            </p:nvGrpSpPr>
            <p:grpSpPr>
              <a:xfrm>
                <a:off x="8523175" y="1300809"/>
                <a:ext cx="45719" cy="207318"/>
                <a:chOff x="8780439" y="1300809"/>
                <a:chExt cx="45719" cy="207318"/>
              </a:xfrm>
            </p:grpSpPr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7A3397E3-22BD-440C-32ED-05648AF46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99512" y="1329519"/>
                  <a:ext cx="0" cy="1786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11C98BBC-3E53-E54F-17E4-28006F08A5BE}"/>
                    </a:ext>
                  </a:extLst>
                </p:cNvPr>
                <p:cNvSpPr/>
                <p:nvPr/>
              </p:nvSpPr>
              <p:spPr>
                <a:xfrm>
                  <a:off x="8780439" y="1300809"/>
                  <a:ext cx="4571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3C5C25B6-5E5B-1946-5FB6-71B64F369D7E}"/>
                </a:ext>
              </a:extLst>
            </p:cNvPr>
            <p:cNvSpPr/>
            <p:nvPr/>
          </p:nvSpPr>
          <p:spPr>
            <a:xfrm>
              <a:off x="9528408" y="903905"/>
              <a:ext cx="495379" cy="5392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accent5"/>
                  </a:solidFill>
                </a:rPr>
                <a:t>CRot</a:t>
              </a:r>
            </a:p>
            <a:p>
              <a:pPr algn="ctr"/>
              <a:r>
                <a:rPr lang="en-US" altLang="zh-CN" sz="1050" dirty="0">
                  <a:solidFill>
                    <a:schemeClr val="accent5"/>
                  </a:solidFill>
                </a:rPr>
                <a:t>Multi</a:t>
              </a:r>
              <a:endParaRPr lang="zh-CN" altLang="en-US" sz="105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4EFB406C-4407-76E2-8D62-FB4F1EC9CA7F}"/>
                    </a:ext>
                  </a:extLst>
                </p:cNvPr>
                <p:cNvSpPr txBox="1"/>
                <p:nvPr/>
              </p:nvSpPr>
              <p:spPr>
                <a:xfrm>
                  <a:off x="6208058" y="2482884"/>
                  <a:ext cx="428130" cy="319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altLang="zh-CN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4EFB406C-4407-76E2-8D62-FB4F1EC9C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058" y="2482884"/>
                  <a:ext cx="428130" cy="319062"/>
                </a:xfrm>
                <a:prstGeom prst="rect">
                  <a:avLst/>
                </a:prstGeom>
                <a:blipFill>
                  <a:blip r:embed="rId24"/>
                  <a:stretch>
                    <a:fillRect l="-122535" t="-207547" r="-154930" b="-30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C7084B65-5F70-09BF-CE7F-C540F5C10FCB}"/>
                </a:ext>
              </a:extLst>
            </p:cNvPr>
            <p:cNvSpPr txBox="1"/>
            <p:nvPr/>
          </p:nvSpPr>
          <p:spPr>
            <a:xfrm>
              <a:off x="6245969" y="223239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/>
                  </a:solidFill>
                </a:rPr>
                <a:t>…</a:t>
              </a:r>
              <a:endParaRPr lang="zh-CN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452A6936-1866-497F-5FA1-20A830D73DC9}"/>
                </a:ext>
              </a:extLst>
            </p:cNvPr>
            <p:cNvSpPr txBox="1"/>
            <p:nvPr/>
          </p:nvSpPr>
          <p:spPr>
            <a:xfrm>
              <a:off x="9204183" y="223669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/>
                  </a:solidFill>
                </a:rPr>
                <a:t>……</a:t>
              </a:r>
              <a:endParaRPr lang="zh-CN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283A13C-5160-042D-2C24-D9DA9A1844D8}"/>
                </a:ext>
              </a:extLst>
            </p:cNvPr>
            <p:cNvSpPr/>
            <p:nvPr/>
          </p:nvSpPr>
          <p:spPr>
            <a:xfrm>
              <a:off x="6890318" y="904491"/>
              <a:ext cx="578429" cy="5797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accent5"/>
                  </a:solidFill>
                </a:rPr>
                <a:t>S.Entgl</a:t>
              </a:r>
              <a:endParaRPr lang="zh-CN" altLang="en-US" sz="1050" dirty="0">
                <a:solidFill>
                  <a:schemeClr val="accent5"/>
                </a:solidFill>
              </a:endParaRP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6123049E-FD9E-D234-9E92-0178FE8284E2}"/>
                </a:ext>
              </a:extLst>
            </p:cNvPr>
            <p:cNvGrpSpPr/>
            <p:nvPr/>
          </p:nvGrpSpPr>
          <p:grpSpPr>
            <a:xfrm>
              <a:off x="7314586" y="767522"/>
              <a:ext cx="438810" cy="2139180"/>
              <a:chOff x="9928246" y="764584"/>
              <a:chExt cx="438810" cy="2139180"/>
            </a:xfrm>
          </p:grpSpPr>
          <p:sp>
            <p:nvSpPr>
              <p:cNvPr id="207" name="流程图: 数据 206">
                <a:extLst>
                  <a:ext uri="{FF2B5EF4-FFF2-40B4-BE49-F238E27FC236}">
                    <a16:creationId xmlns:a16="http://schemas.microsoft.com/office/drawing/2014/main" id="{6921329E-B12E-787A-DB9F-49B2739C7E33}"/>
                  </a:ext>
                </a:extLst>
              </p:cNvPr>
              <p:cNvSpPr/>
              <p:nvPr/>
            </p:nvSpPr>
            <p:spPr>
              <a:xfrm rot="445509">
                <a:off x="10063258" y="764584"/>
                <a:ext cx="184263" cy="2139180"/>
              </a:xfrm>
              <a:prstGeom prst="flowChartInputOutpu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>
                  <a:lnSpc>
                    <a:spcPts val="800"/>
                  </a:lnSpc>
                </a:pPr>
                <a:r>
                  <a:rPr lang="en-US" altLang="zh-CN" sz="1600" dirty="0">
                    <a:solidFill>
                      <a:srgbClr val="0070C0"/>
                    </a:solidFill>
                  </a:rPr>
                  <a:t>......</a:t>
                </a:r>
                <a:endParaRPr lang="zh-CN" altLang="en-US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5A5D4415-802C-D7BF-6D90-B499B0B10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8246" y="849888"/>
                <a:ext cx="288110" cy="203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65694D5E-C05D-B6B0-CB7E-62B638D03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726" y="849888"/>
                <a:ext cx="305330" cy="203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E0E0F368-093E-3FDE-5F32-C65353235094}"/>
                </a:ext>
              </a:extLst>
            </p:cNvPr>
            <p:cNvGrpSpPr/>
            <p:nvPr/>
          </p:nvGrpSpPr>
          <p:grpSpPr>
            <a:xfrm>
              <a:off x="9888322" y="1442325"/>
              <a:ext cx="45718" cy="1222202"/>
              <a:chOff x="9845591" y="1439418"/>
              <a:chExt cx="34514" cy="1218008"/>
            </a:xfrm>
          </p:grpSpPr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DF04DF79-D10F-287C-5638-E7C92B3D39D3}"/>
                  </a:ext>
                </a:extLst>
              </p:cNvPr>
              <p:cNvCxnSpPr>
                <a:cxnSpLocks/>
                <a:stCxn id="211" idx="0"/>
              </p:cNvCxnSpPr>
              <p:nvPr/>
            </p:nvCxnSpPr>
            <p:spPr>
              <a:xfrm flipV="1">
                <a:off x="9862848" y="1439418"/>
                <a:ext cx="0" cy="1172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DB48E23-6F55-AC75-B699-92CF324E4D8D}"/>
                  </a:ext>
                </a:extLst>
              </p:cNvPr>
              <p:cNvSpPr/>
              <p:nvPr/>
            </p:nvSpPr>
            <p:spPr>
              <a:xfrm>
                <a:off x="9845591" y="2611568"/>
                <a:ext cx="34514" cy="458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FDDD7028-E9F9-021C-6AD1-D11D89F3568D}"/>
                </a:ext>
              </a:extLst>
            </p:cNvPr>
            <p:cNvGrpSpPr/>
            <p:nvPr/>
          </p:nvGrpSpPr>
          <p:grpSpPr>
            <a:xfrm>
              <a:off x="9752246" y="1446291"/>
              <a:ext cx="45719" cy="729395"/>
              <a:chOff x="9845591" y="1940273"/>
              <a:chExt cx="45719" cy="729395"/>
            </a:xfrm>
          </p:grpSpPr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494DB124-D415-DB2A-FDB9-38F3B47D3C4D}"/>
                  </a:ext>
                </a:extLst>
              </p:cNvPr>
              <p:cNvCxnSpPr>
                <a:cxnSpLocks/>
                <a:stCxn id="218" idx="0"/>
              </p:cNvCxnSpPr>
              <p:nvPr/>
            </p:nvCxnSpPr>
            <p:spPr>
              <a:xfrm flipV="1">
                <a:off x="9868451" y="1940273"/>
                <a:ext cx="1847" cy="683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8E5D50D9-F253-664B-1A67-B671EC2C6766}"/>
                  </a:ext>
                </a:extLst>
              </p:cNvPr>
              <p:cNvSpPr/>
              <p:nvPr/>
            </p:nvSpPr>
            <p:spPr>
              <a:xfrm>
                <a:off x="9845591" y="2623949"/>
                <a:ext cx="4571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DB8C814C-4A64-9529-D542-683E3079E45B}"/>
                </a:ext>
              </a:extLst>
            </p:cNvPr>
            <p:cNvGrpSpPr/>
            <p:nvPr/>
          </p:nvGrpSpPr>
          <p:grpSpPr>
            <a:xfrm>
              <a:off x="9627170" y="1446291"/>
              <a:ext cx="45719" cy="179241"/>
              <a:chOff x="9845591" y="2490427"/>
              <a:chExt cx="45719" cy="179241"/>
            </a:xfrm>
          </p:grpSpPr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4F4B911C-C5D3-65D7-D45A-229C0A41C6E6}"/>
                  </a:ext>
                </a:extLst>
              </p:cNvPr>
              <p:cNvCxnSpPr>
                <a:cxnSpLocks/>
                <a:stCxn id="221" idx="0"/>
              </p:cNvCxnSpPr>
              <p:nvPr/>
            </p:nvCxnSpPr>
            <p:spPr>
              <a:xfrm flipV="1">
                <a:off x="9868451" y="2490427"/>
                <a:ext cx="0" cy="133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399955C9-9AB6-1A09-437C-5448F5C3F305}"/>
                  </a:ext>
                </a:extLst>
              </p:cNvPr>
              <p:cNvSpPr/>
              <p:nvPr/>
            </p:nvSpPr>
            <p:spPr>
              <a:xfrm>
                <a:off x="9845591" y="2623949"/>
                <a:ext cx="4571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378BC2D8-3E49-BC97-ED32-D45A36D894C6}"/>
                </a:ext>
              </a:extLst>
            </p:cNvPr>
            <p:cNvGrpSpPr/>
            <p:nvPr/>
          </p:nvGrpSpPr>
          <p:grpSpPr>
            <a:xfrm>
              <a:off x="9691270" y="1443761"/>
              <a:ext cx="45719" cy="458658"/>
              <a:chOff x="9845591" y="2211010"/>
              <a:chExt cx="45719" cy="458658"/>
            </a:xfrm>
          </p:grpSpPr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70232FD0-CC99-14E2-5A57-D1100DFFBA23}"/>
                  </a:ext>
                </a:extLst>
              </p:cNvPr>
              <p:cNvCxnSpPr>
                <a:cxnSpLocks/>
                <a:stCxn id="224" idx="0"/>
              </p:cNvCxnSpPr>
              <p:nvPr/>
            </p:nvCxnSpPr>
            <p:spPr>
              <a:xfrm flipH="1" flipV="1">
                <a:off x="9868274" y="2211010"/>
                <a:ext cx="177" cy="412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1FED5181-64EB-3F8C-605C-FE5E98C4F824}"/>
                  </a:ext>
                </a:extLst>
              </p:cNvPr>
              <p:cNvSpPr/>
              <p:nvPr/>
            </p:nvSpPr>
            <p:spPr>
              <a:xfrm>
                <a:off x="9845591" y="2623949"/>
                <a:ext cx="4571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E7099892-059B-44BF-CE65-0F5269A3DECD}"/>
                    </a:ext>
                  </a:extLst>
                </p:cNvPr>
                <p:cNvSpPr txBox="1"/>
                <p:nvPr/>
              </p:nvSpPr>
              <p:spPr>
                <a:xfrm>
                  <a:off x="7701168" y="1504102"/>
                  <a:ext cx="194284" cy="182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E7099892-059B-44BF-CE65-0F5269A3D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168" y="1504102"/>
                  <a:ext cx="194284" cy="182871"/>
                </a:xfrm>
                <a:prstGeom prst="rect">
                  <a:avLst/>
                </a:prstGeom>
                <a:blipFill>
                  <a:blip r:embed="rId25"/>
                  <a:stretch>
                    <a:fillRect l="-625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125E721F-0231-C14E-A3B6-BD8C799C02AF}"/>
                    </a:ext>
                  </a:extLst>
                </p:cNvPr>
                <p:cNvSpPr txBox="1"/>
                <p:nvPr/>
              </p:nvSpPr>
              <p:spPr>
                <a:xfrm>
                  <a:off x="8439784" y="1512972"/>
                  <a:ext cx="1942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125E721F-0231-C14E-A3B6-BD8C799C0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84" y="1512972"/>
                  <a:ext cx="194284" cy="169277"/>
                </a:xfrm>
                <a:prstGeom prst="rect">
                  <a:avLst/>
                </a:prstGeom>
                <a:blipFill>
                  <a:blip r:embed="rId26"/>
                  <a:stretch>
                    <a:fillRect l="-21875" r="-3125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CE222D02-74C2-25DC-1E24-CEC5E80E8A31}"/>
                    </a:ext>
                  </a:extLst>
                </p:cNvPr>
                <p:cNvSpPr txBox="1"/>
                <p:nvPr/>
              </p:nvSpPr>
              <p:spPr>
                <a:xfrm>
                  <a:off x="6895861" y="904583"/>
                  <a:ext cx="1942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CE222D02-74C2-25DC-1E24-CEC5E80E8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861" y="904583"/>
                  <a:ext cx="194284" cy="169277"/>
                </a:xfrm>
                <a:prstGeom prst="rect">
                  <a:avLst/>
                </a:prstGeom>
                <a:blipFill>
                  <a:blip r:embed="rId27"/>
                  <a:stretch>
                    <a:fillRect l="-21875" r="-3125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B48B9966-503B-2106-3EE2-283F1D176A2C}"/>
                    </a:ext>
                  </a:extLst>
                </p:cNvPr>
                <p:cNvSpPr txBox="1"/>
                <p:nvPr/>
              </p:nvSpPr>
              <p:spPr>
                <a:xfrm>
                  <a:off x="9510491" y="892293"/>
                  <a:ext cx="1942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1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B48B9966-503B-2106-3EE2-283F1D176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491" y="892293"/>
                  <a:ext cx="194284" cy="169277"/>
                </a:xfrm>
                <a:prstGeom prst="rect">
                  <a:avLst/>
                </a:prstGeom>
                <a:blipFill>
                  <a:blip r:embed="rId27"/>
                  <a:stretch>
                    <a:fillRect l="-21875" r="-3125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E9D7CB85-F5A8-AD89-8E5A-2E85174F770A}"/>
                </a:ext>
              </a:extLst>
            </p:cNvPr>
            <p:cNvGrpSpPr/>
            <p:nvPr/>
          </p:nvGrpSpPr>
          <p:grpSpPr>
            <a:xfrm>
              <a:off x="10658390" y="1722634"/>
              <a:ext cx="1073185" cy="820086"/>
              <a:chOff x="10647788" y="1679809"/>
              <a:chExt cx="1073185" cy="820086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FA1758A2-EFDE-AB87-3615-EB0B173FD843}"/>
                  </a:ext>
                </a:extLst>
              </p:cNvPr>
              <p:cNvGrpSpPr/>
              <p:nvPr/>
            </p:nvGrpSpPr>
            <p:grpSpPr>
              <a:xfrm>
                <a:off x="10647788" y="1679809"/>
                <a:ext cx="1036280" cy="411318"/>
                <a:chOff x="10651360" y="1801094"/>
                <a:chExt cx="1036280" cy="41131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文本框 146">
                      <a:extLst>
                        <a:ext uri="{FF2B5EF4-FFF2-40B4-BE49-F238E27FC236}">
                          <a16:creationId xmlns:a16="http://schemas.microsoft.com/office/drawing/2014/main" id="{09FB3D91-F30B-0A18-2FC9-B5570850BA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0884" y="1801094"/>
                      <a:ext cx="1026756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1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1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a14:m>
                      <a:r>
                        <a:rPr lang="en-US" altLang="zh-CN" sz="1100" dirty="0">
                          <a:solidFill>
                            <a:schemeClr val="accent5"/>
                          </a:solidFill>
                        </a:rPr>
                        <a:t>: context qubit</a:t>
                      </a:r>
                      <a:endParaRPr lang="zh-CN" altLang="en-US" sz="1100" dirty="0">
                        <a:solidFill>
                          <a:schemeClr val="accent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文本框 146">
                      <a:extLst>
                        <a:ext uri="{FF2B5EF4-FFF2-40B4-BE49-F238E27FC236}">
                          <a16:creationId xmlns:a16="http://schemas.microsoft.com/office/drawing/2014/main" id="{09FB3D91-F30B-0A18-2FC9-B5570850BA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0884" y="1801094"/>
                      <a:ext cx="1026756" cy="1692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5595" t="-177778" r="-8333" b="-2703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文本框 147">
                      <a:extLst>
                        <a:ext uri="{FF2B5EF4-FFF2-40B4-BE49-F238E27FC236}">
                          <a16:creationId xmlns:a16="http://schemas.microsoft.com/office/drawing/2014/main" id="{5773F405-95B4-CBD0-5621-8E8643264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51360" y="2017422"/>
                      <a:ext cx="965970" cy="19499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11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11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a14:m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: buffer qubit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文本框 147">
                      <a:extLst>
                        <a:ext uri="{FF2B5EF4-FFF2-40B4-BE49-F238E27FC236}">
                          <a16:creationId xmlns:a16="http://schemas.microsoft.com/office/drawing/2014/main" id="{5773F405-95B4-CBD0-5621-8E8643264D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51360" y="2017422"/>
                      <a:ext cx="965970" cy="19499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3962" t="-196875" r="-9434" b="-2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7A1ECEDA-29C9-D058-E525-C58B12B26146}"/>
                  </a:ext>
                </a:extLst>
              </p:cNvPr>
              <p:cNvGrpSpPr/>
              <p:nvPr/>
            </p:nvGrpSpPr>
            <p:grpSpPr>
              <a:xfrm>
                <a:off x="10722842" y="2120646"/>
                <a:ext cx="998131" cy="379249"/>
                <a:chOff x="8811739" y="3469610"/>
                <a:chExt cx="998131" cy="3792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文本框 236">
                      <a:extLst>
                        <a:ext uri="{FF2B5EF4-FFF2-40B4-BE49-F238E27FC236}">
                          <a16:creationId xmlns:a16="http://schemas.microsoft.com/office/drawing/2014/main" id="{BF5FC55A-5A22-52EA-AC10-96393F8144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36864" y="3665988"/>
                      <a:ext cx="973006" cy="1828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1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: embed param</a:t>
                      </a:r>
                      <a:endParaRPr lang="zh-CN" alt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文本框 236">
                      <a:extLst>
                        <a:ext uri="{FF2B5EF4-FFF2-40B4-BE49-F238E27FC236}">
                          <a16:creationId xmlns:a16="http://schemas.microsoft.com/office/drawing/2014/main" id="{BF5FC55A-5A22-52EA-AC10-96393F8144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36864" y="3665988"/>
                      <a:ext cx="973006" cy="18287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660" t="-23333" r="-7547" b="-4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文本框 237">
                      <a:extLst>
                        <a:ext uri="{FF2B5EF4-FFF2-40B4-BE49-F238E27FC236}">
                          <a16:creationId xmlns:a16="http://schemas.microsoft.com/office/drawing/2014/main" id="{55C47C7B-DDD9-D618-2185-D7E2D9A86E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1739" y="3469610"/>
                      <a:ext cx="988607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1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rgbClr val="92D050"/>
                          </a:solidFill>
                        </a:rPr>
                        <a:t>: ansatz param</a:t>
                      </a:r>
                      <a:endParaRPr lang="zh-CN" altLang="en-US" sz="1100" dirty="0">
                        <a:solidFill>
                          <a:srgbClr val="92D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文本框 237">
                      <a:extLst>
                        <a:ext uri="{FF2B5EF4-FFF2-40B4-BE49-F238E27FC236}">
                          <a16:creationId xmlns:a16="http://schemas.microsoft.com/office/drawing/2014/main" id="{55C47C7B-DDD9-D618-2185-D7E2D9A86E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1739" y="3469610"/>
                      <a:ext cx="988607" cy="1692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6790" t="-28571" r="-5556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5B797ED-846C-1A9B-BF7D-49AE29A6172C}"/>
                </a:ext>
              </a:extLst>
            </p:cNvPr>
            <p:cNvSpPr/>
            <p:nvPr/>
          </p:nvSpPr>
          <p:spPr>
            <a:xfrm>
              <a:off x="8899875" y="902109"/>
              <a:ext cx="571270" cy="5410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accent5"/>
                  </a:solidFill>
                </a:rPr>
                <a:t>S.Entgl</a:t>
              </a:r>
              <a:endParaRPr lang="zh-CN" altLang="en-US" sz="10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38EAE3B4-71F4-4773-FB95-33DECB8E0E80}"/>
                    </a:ext>
                  </a:extLst>
                </p:cNvPr>
                <p:cNvSpPr txBox="1"/>
                <p:nvPr/>
              </p:nvSpPr>
              <p:spPr>
                <a:xfrm>
                  <a:off x="8895995" y="883068"/>
                  <a:ext cx="1942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38EAE3B4-71F4-4773-FB95-33DECB8E0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995" y="883068"/>
                  <a:ext cx="194284" cy="169277"/>
                </a:xfrm>
                <a:prstGeom prst="rect">
                  <a:avLst/>
                </a:prstGeom>
                <a:blipFill>
                  <a:blip r:embed="rId27"/>
                  <a:stretch>
                    <a:fillRect l="-21875" r="-3125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ED533B07-F057-156D-B945-CAE89612F800}"/>
                </a:ext>
              </a:extLst>
            </p:cNvPr>
            <p:cNvSpPr txBox="1"/>
            <p:nvPr/>
          </p:nvSpPr>
          <p:spPr>
            <a:xfrm>
              <a:off x="11304750" y="933252"/>
              <a:ext cx="6392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5"/>
                  </a:solidFill>
                </a:rPr>
                <a:t>prob</a:t>
              </a:r>
            </a:p>
            <a:p>
              <a:pPr algn="ctr"/>
              <a:r>
                <a:rPr lang="en-US" altLang="zh-CN" sz="1200" dirty="0">
                  <a:solidFill>
                    <a:schemeClr val="accent5"/>
                  </a:solidFill>
                </a:rPr>
                <a:t>distro</a:t>
              </a:r>
              <a:endParaRPr lang="zh-CN" altLang="en-US" sz="1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C64A8A-B960-7DB6-83EF-AB3EEA25CCB8}"/>
                </a:ext>
              </a:extLst>
            </p:cNvPr>
            <p:cNvSpPr/>
            <p:nvPr/>
          </p:nvSpPr>
          <p:spPr>
            <a:xfrm>
              <a:off x="6685207" y="900298"/>
              <a:ext cx="150554" cy="5869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accent5"/>
                  </a:solidFill>
                </a:rPr>
                <a:t>H</a:t>
              </a:r>
              <a:endParaRPr lang="zh-CN" altLang="en-US" sz="105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6928630-7B7B-F5E3-F694-FD79E97C08F6}"/>
              </a:ext>
            </a:extLst>
          </p:cNvPr>
          <p:cNvGrpSpPr/>
          <p:nvPr/>
        </p:nvGrpSpPr>
        <p:grpSpPr>
          <a:xfrm>
            <a:off x="2666956" y="2189574"/>
            <a:ext cx="1181673" cy="780464"/>
            <a:chOff x="7418319" y="2279393"/>
            <a:chExt cx="1333500" cy="849038"/>
          </a:xfrm>
        </p:grpSpPr>
        <p:sp>
          <p:nvSpPr>
            <p:cNvPr id="102" name="爆炸形: 14 pt  101">
              <a:extLst>
                <a:ext uri="{FF2B5EF4-FFF2-40B4-BE49-F238E27FC236}">
                  <a16:creationId xmlns:a16="http://schemas.microsoft.com/office/drawing/2014/main" id="{B88B48CB-DF9D-3959-4C75-77AEA6634CDB}"/>
                </a:ext>
              </a:extLst>
            </p:cNvPr>
            <p:cNvSpPr/>
            <p:nvPr/>
          </p:nvSpPr>
          <p:spPr>
            <a:xfrm>
              <a:off x="7418319" y="2279393"/>
              <a:ext cx="1333500" cy="849038"/>
            </a:xfrm>
            <a:prstGeom prst="irregularSeal2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6CF53B6-5DC4-F348-F96D-C7554B538385}"/>
                </a:ext>
              </a:extLst>
            </p:cNvPr>
            <p:cNvSpPr txBox="1"/>
            <p:nvPr/>
          </p:nvSpPr>
          <p:spPr>
            <a:xfrm rot="20398836">
              <a:off x="7589813" y="2531770"/>
              <a:ext cx="951878" cy="33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learnable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FE6241F5-AABB-C150-9F89-DFA8A03574EE}"/>
              </a:ext>
            </a:extLst>
          </p:cNvPr>
          <p:cNvGrpSpPr/>
          <p:nvPr/>
        </p:nvGrpSpPr>
        <p:grpSpPr>
          <a:xfrm>
            <a:off x="2987817" y="345432"/>
            <a:ext cx="2560470" cy="6110517"/>
            <a:chOff x="2987817" y="345432"/>
            <a:chExt cx="2560470" cy="6110517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BF5E483-6442-A053-78ED-EEAA1488822E}"/>
                </a:ext>
              </a:extLst>
            </p:cNvPr>
            <p:cNvSpPr txBox="1"/>
            <p:nvPr/>
          </p:nvSpPr>
          <p:spPr>
            <a:xfrm>
              <a:off x="3347476" y="345432"/>
              <a:ext cx="1919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Text Classification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1BAFD9C-7243-6C55-F377-0C716410FD84}"/>
                </a:ext>
              </a:extLst>
            </p:cNvPr>
            <p:cNvSpPr/>
            <p:nvPr/>
          </p:nvSpPr>
          <p:spPr>
            <a:xfrm>
              <a:off x="2987817" y="839792"/>
              <a:ext cx="2560470" cy="561615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8FD85C-0720-3EFB-A812-D731F11E7147}"/>
                </a:ext>
              </a:extLst>
            </p:cNvPr>
            <p:cNvSpPr txBox="1"/>
            <p:nvPr/>
          </p:nvSpPr>
          <p:spPr>
            <a:xfrm>
              <a:off x="3455044" y="89943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这是一个例子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56AA88-ABA2-E924-0798-63C784271A76}"/>
                </a:ext>
              </a:extLst>
            </p:cNvPr>
            <p:cNvSpPr txBox="1"/>
            <p:nvPr/>
          </p:nvSpPr>
          <p:spPr>
            <a:xfrm>
              <a:off x="3153740" y="1678725"/>
              <a:ext cx="216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这是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 一个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  例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 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子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7A49022-3B3A-46FB-271A-96684A3BEA80}"/>
                </a:ext>
              </a:extLst>
            </p:cNvPr>
            <p:cNvSpPr txBox="1"/>
            <p:nvPr/>
          </p:nvSpPr>
          <p:spPr>
            <a:xfrm>
              <a:off x="4434081" y="205443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embed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9BB0A8-7A75-AFDE-4913-E8ACCF1B3E1F}"/>
                </a:ext>
              </a:extLst>
            </p:cNvPr>
            <p:cNvSpPr txBox="1"/>
            <p:nvPr/>
          </p:nvSpPr>
          <p:spPr>
            <a:xfrm>
              <a:off x="4371370" y="126286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tokenize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7FD99F4-C6E2-5C49-5659-09232A304009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4236729" y="1268762"/>
              <a:ext cx="3145" cy="409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297568C-9644-94F2-93EB-7798B190100A}"/>
                </a:ext>
              </a:extLst>
            </p:cNvPr>
            <p:cNvCxnSpPr>
              <a:cxnSpLocks/>
              <a:stCxn id="14" idx="2"/>
              <a:endCxn id="42" idx="0"/>
            </p:cNvCxnSpPr>
            <p:nvPr/>
          </p:nvCxnSpPr>
          <p:spPr>
            <a:xfrm>
              <a:off x="4236729" y="2048057"/>
              <a:ext cx="5576" cy="431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7B605E3-199C-CB75-4623-5DCEF84FCFE1}"/>
                </a:ext>
              </a:extLst>
            </p:cNvPr>
            <p:cNvSpPr txBox="1"/>
            <p:nvPr/>
          </p:nvSpPr>
          <p:spPr>
            <a:xfrm>
              <a:off x="3738801" y="2479695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[L=4, D]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9A23901-7E38-DCC2-5DB3-C4DE6ECDE754}"/>
                </a:ext>
              </a:extLst>
            </p:cNvPr>
            <p:cNvSpPr txBox="1"/>
            <p:nvPr/>
          </p:nvSpPr>
          <p:spPr>
            <a:xfrm>
              <a:off x="3643781" y="3330211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[mL=3, D]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5278B63-E953-9761-6B85-749BC53BB54E}"/>
                </a:ext>
              </a:extLst>
            </p:cNvPr>
            <p:cNvSpPr txBox="1"/>
            <p:nvPr/>
          </p:nvSpPr>
          <p:spPr>
            <a:xfrm>
              <a:off x="4529525" y="28845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align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8A010BB-0A14-BB4F-64F4-82520DC87E8C}"/>
                </a:ext>
              </a:extLst>
            </p:cNvPr>
            <p:cNvCxnSpPr>
              <a:stCxn id="42" idx="2"/>
              <a:endCxn id="45" idx="0"/>
            </p:cNvCxnSpPr>
            <p:nvPr/>
          </p:nvCxnSpPr>
          <p:spPr>
            <a:xfrm flipH="1">
              <a:off x="4237053" y="2849027"/>
              <a:ext cx="5252" cy="48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D5013A5-042A-69B2-EA5C-EFAAAF6FF8BB}"/>
                    </a:ext>
                  </a:extLst>
                </p:cNvPr>
                <p:cNvSpPr txBox="1"/>
                <p:nvPr/>
              </p:nvSpPr>
              <p:spPr>
                <a:xfrm>
                  <a:off x="3712331" y="4212905"/>
                  <a:ext cx="1061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[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nq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=16]</a:t>
                  </a:r>
                  <a:endParaRPr lang="zh-CN" alt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D5013A5-042A-69B2-EA5C-EFAAAF6FF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331" y="4212905"/>
                  <a:ext cx="1061444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172" t="-8197" r="-344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3BA795-8074-FE37-F14B-30605D88E56B}"/>
                </a:ext>
              </a:extLst>
            </p:cNvPr>
            <p:cNvSpPr txBox="1"/>
            <p:nvPr/>
          </p:nvSpPr>
          <p:spPr>
            <a:xfrm>
              <a:off x="4451351" y="373169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ansatz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90F0584-F961-D00A-A3CD-288C3A1F4138}"/>
                </a:ext>
              </a:extLst>
            </p:cNvPr>
            <p:cNvCxnSpPr>
              <a:stCxn id="45" idx="2"/>
              <a:endCxn id="63" idx="0"/>
            </p:cNvCxnSpPr>
            <p:nvPr/>
          </p:nvCxnSpPr>
          <p:spPr>
            <a:xfrm>
              <a:off x="4237053" y="3699543"/>
              <a:ext cx="6000" cy="513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3E50DA4-9903-2686-C38F-28F17EA7EB95}"/>
                </a:ext>
              </a:extLst>
            </p:cNvPr>
            <p:cNvSpPr txBox="1"/>
            <p:nvPr/>
          </p:nvSpPr>
          <p:spPr>
            <a:xfrm>
              <a:off x="4580497" y="54211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loss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C567FA5-DCEB-E3B1-56D0-22CCB92F607A}"/>
                </a:ext>
              </a:extLst>
            </p:cNvPr>
            <p:cNvSpPr txBox="1"/>
            <p:nvPr/>
          </p:nvSpPr>
          <p:spPr>
            <a:xfrm>
              <a:off x="3787004" y="504415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[NC=4]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8DEF78-0B99-F482-5478-846273A70F5E}"/>
                </a:ext>
              </a:extLst>
            </p:cNvPr>
            <p:cNvCxnSpPr>
              <a:stCxn id="63" idx="2"/>
              <a:endCxn id="69" idx="0"/>
            </p:cNvCxnSpPr>
            <p:nvPr/>
          </p:nvCxnSpPr>
          <p:spPr>
            <a:xfrm flipH="1">
              <a:off x="4239212" y="4582237"/>
              <a:ext cx="3841" cy="46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C5A266E-507B-4BB5-535F-E975CA46C9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45952" y="2844348"/>
              <a:ext cx="1705" cy="477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71F8A6B2-45D2-28EA-59D7-AB78D7473A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50861" y="3690002"/>
              <a:ext cx="3267" cy="51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74259D5-9AA6-BE7A-3814-5F3DE3C5D0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43537" y="4577202"/>
              <a:ext cx="3267" cy="44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7C7DB2A-A251-13B3-AAD1-4953AA8057A2}"/>
                </a:ext>
              </a:extLst>
            </p:cNvPr>
            <p:cNvSpPr txBox="1"/>
            <p:nvPr/>
          </p:nvSpPr>
          <p:spPr>
            <a:xfrm>
              <a:off x="3717745" y="6178950"/>
              <a:ext cx="10207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</a:rPr>
                <a:t>(onehot label)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8F0AC2B-33B7-BDB2-72AB-27167DECB275}"/>
                </a:ext>
              </a:extLst>
            </p:cNvPr>
            <p:cNvSpPr txBox="1"/>
            <p:nvPr/>
          </p:nvSpPr>
          <p:spPr>
            <a:xfrm>
              <a:off x="3750057" y="5855529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[0,1,0,0]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1B61228-2A53-3F9F-A69A-81CFA8C8280F}"/>
                </a:ext>
              </a:extLst>
            </p:cNvPr>
            <p:cNvCxnSpPr>
              <a:cxnSpLocks/>
              <a:stCxn id="69" idx="2"/>
              <a:endCxn id="19" idx="0"/>
            </p:cNvCxnSpPr>
            <p:nvPr/>
          </p:nvCxnSpPr>
          <p:spPr>
            <a:xfrm flipH="1">
              <a:off x="4236729" y="5413490"/>
              <a:ext cx="2483" cy="44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FFAE977-9C16-C8CC-C3C0-F54EA76C8D0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43773" y="5398496"/>
              <a:ext cx="3267" cy="44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9FC1EAE7-B284-46D2-0B1D-A469A2B01B54}"/>
                </a:ext>
              </a:extLst>
            </p:cNvPr>
            <p:cNvSpPr txBox="1"/>
            <p:nvPr/>
          </p:nvSpPr>
          <p:spPr>
            <a:xfrm>
              <a:off x="4451351" y="458993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project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07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0A9A1-A430-AC44-73B9-1E2D46D0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Content Table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24AEE-F16F-5A49-7B81-54F3FC18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Entropy-based Heuristic k-gram Tokenizer</a:t>
            </a:r>
          </a:p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YouroQNet for Quantum Sequence Classification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Computational Analysis over Simple QCircuits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1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Entropy-based Heuristic k-gram Tokenizer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why tokenizing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not necessary, even not work on small datasets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reduce input length for limited qubits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from fixed n-gram to adaptive k-gram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build several n-gram vocabs from the corpus</a:t>
            </a:r>
          </a:p>
          <a:p>
            <a:pPr lvl="2"/>
            <a:r>
              <a:rPr lang="en-US" altLang="zh-CN" dirty="0">
                <a:solidFill>
                  <a:schemeClr val="accent2"/>
                </a:solidFill>
              </a:rPr>
              <a:t>word presence probability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tokenize corpus by longest match</a:t>
            </a:r>
          </a:p>
          <a:p>
            <a:pPr lvl="2"/>
            <a:r>
              <a:rPr lang="en-US" altLang="zh-CN" dirty="0">
                <a:solidFill>
                  <a:schemeClr val="accent2"/>
                </a:solidFill>
              </a:rPr>
              <a:t>bidirectional beam search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recollect all tokenized words as new vocab</a:t>
            </a:r>
          </a:p>
          <a:p>
            <a:pPr lvl="2"/>
            <a:r>
              <a:rPr lang="en-US" altLang="zh-CN" dirty="0">
                <a:solidFill>
                  <a:schemeClr val="accent2"/>
                </a:solidFill>
              </a:rPr>
              <a:t>can be iterative if needed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191835-70F2-194D-52C9-6749E14ADA29}"/>
              </a:ext>
            </a:extLst>
          </p:cNvPr>
          <p:cNvSpPr txBox="1"/>
          <p:nvPr/>
        </p:nvSpPr>
        <p:spPr>
          <a:xfrm>
            <a:off x="7983574" y="13435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这是一个例子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2788D8-3A6C-E73E-CBF6-07EC61A38D14}"/>
              </a:ext>
            </a:extLst>
          </p:cNvPr>
          <p:cNvGrpSpPr/>
          <p:nvPr/>
        </p:nvGrpSpPr>
        <p:grpSpPr>
          <a:xfrm>
            <a:off x="8511500" y="2152360"/>
            <a:ext cx="3147015" cy="1734408"/>
            <a:chOff x="8511500" y="2152360"/>
            <a:chExt cx="3147015" cy="17344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414082D-1095-67B5-F448-9A5A8F73459F}"/>
                </a:ext>
              </a:extLst>
            </p:cNvPr>
            <p:cNvSpPr txBox="1"/>
            <p:nvPr/>
          </p:nvSpPr>
          <p:spPr>
            <a:xfrm>
              <a:off x="9139879" y="215236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这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是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一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子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3563634-F0C9-4ED1-7FDE-F8AA5CA6A6E5}"/>
                </a:ext>
              </a:extLst>
            </p:cNvPr>
            <p:cNvSpPr txBox="1"/>
            <p:nvPr/>
          </p:nvSpPr>
          <p:spPr>
            <a:xfrm>
              <a:off x="8710273" y="2523931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这是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是一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一个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个例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例子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B5AAB6B-F18F-9ADE-65CC-2112F3C6BD24}"/>
                </a:ext>
              </a:extLst>
            </p:cNvPr>
            <p:cNvSpPr txBox="1"/>
            <p:nvPr/>
          </p:nvSpPr>
          <p:spPr>
            <a:xfrm>
              <a:off x="8511500" y="2875002"/>
              <a:ext cx="3147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这是一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是一个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一个例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个例子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747721-60EB-022B-7007-E31A0687FAD1}"/>
                </a:ext>
              </a:extLst>
            </p:cNvPr>
            <p:cNvSpPr txBox="1"/>
            <p:nvPr/>
          </p:nvSpPr>
          <p:spPr>
            <a:xfrm>
              <a:off x="8543559" y="3244334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这是一个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是一个例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</a:rPr>
                <a:t>一个例子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44C489-2F47-22E7-508F-F16BABAE4D63}"/>
                </a:ext>
              </a:extLst>
            </p:cNvPr>
            <p:cNvSpPr txBox="1"/>
            <p:nvPr/>
          </p:nvSpPr>
          <p:spPr>
            <a:xfrm>
              <a:off x="9761840" y="3517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……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箭头: 左弧形 17">
            <a:extLst>
              <a:ext uri="{FF2B5EF4-FFF2-40B4-BE49-F238E27FC236}">
                <a16:creationId xmlns:a16="http://schemas.microsoft.com/office/drawing/2014/main" id="{6048DBC0-0B57-9A20-6D85-5C7DBD3B3C91}"/>
              </a:ext>
            </a:extLst>
          </p:cNvPr>
          <p:cNvSpPr/>
          <p:nvPr/>
        </p:nvSpPr>
        <p:spPr>
          <a:xfrm rot="20332154">
            <a:off x="8018987" y="2013446"/>
            <a:ext cx="445079" cy="89756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F52218-FF70-B5EA-6A67-901ABC717502}"/>
              </a:ext>
            </a:extLst>
          </p:cNvPr>
          <p:cNvSpPr txBox="1"/>
          <p:nvPr/>
        </p:nvSpPr>
        <p:spPr>
          <a:xfrm>
            <a:off x="8890594" y="3893931"/>
            <a:ext cx="2474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(candidate n-gram words)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DE8662-0075-3CBB-6245-258E69FDF056}"/>
              </a:ext>
            </a:extLst>
          </p:cNvPr>
          <p:cNvSpPr txBox="1"/>
          <p:nvPr/>
        </p:nvSpPr>
        <p:spPr>
          <a:xfrm>
            <a:off x="8785818" y="6046603"/>
            <a:ext cx="268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(recollected k-gram words)</a:t>
            </a:r>
            <a:endParaRPr lang="zh-CN" alt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3248B99-C65B-0286-C4DA-6172C7FB43C8}"/>
              </a:ext>
            </a:extLst>
          </p:cNvPr>
          <p:cNvGrpSpPr/>
          <p:nvPr/>
        </p:nvGrpSpPr>
        <p:grpSpPr>
          <a:xfrm>
            <a:off x="8554135" y="4344083"/>
            <a:ext cx="3147015" cy="1734408"/>
            <a:chOff x="8511500" y="2152360"/>
            <a:chExt cx="3147015" cy="173440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7981337-1F9F-A1CE-95B6-E26BD1862B8C}"/>
                </a:ext>
              </a:extLst>
            </p:cNvPr>
            <p:cNvSpPr txBox="1"/>
            <p:nvPr/>
          </p:nvSpPr>
          <p:spPr>
            <a:xfrm>
              <a:off x="9139879" y="215236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这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是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一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子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AD9FF75-C39A-BFF7-959F-DD66DD5F6AA9}"/>
                </a:ext>
              </a:extLst>
            </p:cNvPr>
            <p:cNvSpPr txBox="1"/>
            <p:nvPr/>
          </p:nvSpPr>
          <p:spPr>
            <a:xfrm>
              <a:off x="8710273" y="2523931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这是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是一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一个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u="sng" dirty="0">
                  <a:solidFill>
                    <a:schemeClr val="accent1">
                      <a:lumMod val="50000"/>
                    </a:schemeClr>
                  </a:solidFill>
                </a:rPr>
                <a:t>个例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例子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F877CA-FAEF-BDD1-5439-94A1B16A8E9C}"/>
                </a:ext>
              </a:extLst>
            </p:cNvPr>
            <p:cNvSpPr txBox="1"/>
            <p:nvPr/>
          </p:nvSpPr>
          <p:spPr>
            <a:xfrm>
              <a:off x="8511500" y="2875002"/>
              <a:ext cx="3147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这是一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是一个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一个例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个例子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315238F-DAAD-A4DD-1ACD-A00AA96C50B9}"/>
                </a:ext>
              </a:extLst>
            </p:cNvPr>
            <p:cNvSpPr txBox="1"/>
            <p:nvPr/>
          </p:nvSpPr>
          <p:spPr>
            <a:xfrm>
              <a:off x="8543559" y="3244334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这是一个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是一个例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一个例子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3594413-72D0-51F3-E84B-8A90A96F472A}"/>
                </a:ext>
              </a:extLst>
            </p:cNvPr>
            <p:cNvSpPr txBox="1"/>
            <p:nvPr/>
          </p:nvSpPr>
          <p:spPr>
            <a:xfrm>
              <a:off x="9761840" y="3517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……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箭头: 左弧形 39">
            <a:extLst>
              <a:ext uri="{FF2B5EF4-FFF2-40B4-BE49-F238E27FC236}">
                <a16:creationId xmlns:a16="http://schemas.microsoft.com/office/drawing/2014/main" id="{859DBF19-009C-9916-001F-0A7B2DB44B6A}"/>
              </a:ext>
            </a:extLst>
          </p:cNvPr>
          <p:cNvSpPr/>
          <p:nvPr/>
        </p:nvSpPr>
        <p:spPr>
          <a:xfrm rot="20332154">
            <a:off x="8016398" y="3852053"/>
            <a:ext cx="445079" cy="89756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806FDEA-DB24-5E9B-D277-B7B926D2994C}"/>
              </a:ext>
            </a:extLst>
          </p:cNvPr>
          <p:cNvGrpSpPr/>
          <p:nvPr/>
        </p:nvGrpSpPr>
        <p:grpSpPr>
          <a:xfrm>
            <a:off x="7137593" y="3893931"/>
            <a:ext cx="1181673" cy="780464"/>
            <a:chOff x="2666956" y="2392772"/>
            <a:chExt cx="1181673" cy="780464"/>
          </a:xfrm>
        </p:grpSpPr>
        <p:sp>
          <p:nvSpPr>
            <p:cNvPr id="36" name="爆炸形: 14 pt  35">
              <a:extLst>
                <a:ext uri="{FF2B5EF4-FFF2-40B4-BE49-F238E27FC236}">
                  <a16:creationId xmlns:a16="http://schemas.microsoft.com/office/drawing/2014/main" id="{77B06A17-ED61-2483-CF35-AE861DFE8936}"/>
                </a:ext>
              </a:extLst>
            </p:cNvPr>
            <p:cNvSpPr/>
            <p:nvPr/>
          </p:nvSpPr>
          <p:spPr>
            <a:xfrm>
              <a:off x="2666956" y="2392772"/>
              <a:ext cx="1181673" cy="780464"/>
            </a:xfrm>
            <a:prstGeom prst="irregularSeal2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5DE4F2-C651-6F41-6989-1C518AB11826}"/>
                </a:ext>
              </a:extLst>
            </p:cNvPr>
            <p:cNvSpPr txBox="1"/>
            <p:nvPr/>
          </p:nvSpPr>
          <p:spPr>
            <a:xfrm rot="20398836">
              <a:off x="2874228" y="2624765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entropy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61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Tokenizer: concrete example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F16886-49AF-9763-1387-07932D422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6738"/>
                <a:ext cx="10515600" cy="54293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processing pipeline</a:t>
                </a: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text normalization</a:t>
                </a: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make char and 2/3/4/5-gram vocab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filter Chinese words for n-gram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truncate size by min_freq=3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calculate word presence probability</a:t>
                </a:r>
              </a:p>
              <a:p>
                <a:pPr lvl="1"/>
                <a:r>
                  <a:rPr lang="en-US" altLang="zh-CN" dirty="0">
                    <a:solidFill>
                      <a:schemeClr val="accent2"/>
                    </a:solidFill>
                  </a:rPr>
                  <a:t>tokenize the corpus with merged vocabs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build trie tree for longest match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bi-directional beam search with n_beam=3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gather all tokenized tokens</a:t>
                </a:r>
              </a:p>
              <a:p>
                <a:pPr lvl="2"/>
                <a:r>
                  <a:rPr lang="en-US" altLang="zh-CN" dirty="0">
                    <a:solidFill>
                      <a:schemeClr val="accent2"/>
                    </a:solidFill>
                  </a:rPr>
                  <a:t>truncate size by min_freq=5</a:t>
                </a:r>
              </a:p>
              <a:p>
                <a:pPr lvl="1"/>
                <a:r>
                  <a:rPr lang="en-US" altLang="zh-CN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zh-CN" altLang="en-US" i="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 i="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 dirty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这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是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一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个例</m:t>
                        </m:r>
                      </m:e>
                    </m:d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子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这是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例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子</m:t>
                    </m:r>
                    <m:r>
                      <a:rPr lang="zh-CN" altLang="en-US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F16886-49AF-9763-1387-07932D422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6738"/>
                <a:ext cx="10515600" cy="5429337"/>
              </a:xfrm>
              <a:blipFill>
                <a:blip r:embed="rId3"/>
                <a:stretch>
                  <a:fillRect l="-1043" t="-2022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627BE8A-E503-C686-0183-D25D8BD7B582}"/>
              </a:ext>
            </a:extLst>
          </p:cNvPr>
          <p:cNvGrpSpPr/>
          <p:nvPr/>
        </p:nvGrpSpPr>
        <p:grpSpPr>
          <a:xfrm>
            <a:off x="6460831" y="1283241"/>
            <a:ext cx="2124371" cy="2145759"/>
            <a:chOff x="9806982" y="245820"/>
            <a:chExt cx="2124371" cy="214575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D23F10-ECC3-E65D-DD2D-143257C0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6982" y="245820"/>
              <a:ext cx="2124371" cy="16480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65AB95-DD87-561F-0C6C-2440561A6177}"/>
                </a:ext>
              </a:extLst>
            </p:cNvPr>
            <p:cNvSpPr txBox="1"/>
            <p:nvPr/>
          </p:nvSpPr>
          <p:spPr>
            <a:xfrm>
              <a:off x="10326242" y="2022247"/>
              <a:ext cx="10858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text norm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26CBBD-576C-CF56-F7C5-BE2B01BE75EA}"/>
              </a:ext>
            </a:extLst>
          </p:cNvPr>
          <p:cNvGrpSpPr/>
          <p:nvPr/>
        </p:nvGrpSpPr>
        <p:grpSpPr>
          <a:xfrm>
            <a:off x="7229475" y="3929266"/>
            <a:ext cx="4124325" cy="2563608"/>
            <a:chOff x="7210280" y="3846722"/>
            <a:chExt cx="4124325" cy="256360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97F37D5-EFD6-C732-BD84-D2B745D73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280" y="3846722"/>
              <a:ext cx="4124325" cy="2205368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44AE902-77EF-B2EB-B3DA-997E916B7641}"/>
                </a:ext>
              </a:extLst>
            </p:cNvPr>
            <p:cNvSpPr txBox="1"/>
            <p:nvPr/>
          </p:nvSpPr>
          <p:spPr>
            <a:xfrm>
              <a:off x="8261352" y="6040998"/>
              <a:ext cx="20193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n-gram vocabs</a:t>
              </a:r>
            </a:p>
          </p:txBody>
        </p:sp>
      </p:grp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4D3D255-1278-55EC-AFCA-019E0B7C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36221"/>
              </p:ext>
            </p:extLst>
          </p:nvPr>
        </p:nvGraphicFramePr>
        <p:xfrm>
          <a:off x="9093204" y="318254"/>
          <a:ext cx="276859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66">
                  <a:extLst>
                    <a:ext uri="{9D8B030D-6E8A-4147-A177-3AD203B41FA5}">
                      <a16:colId xmlns:a16="http://schemas.microsoft.com/office/drawing/2014/main" val="2080581384"/>
                    </a:ext>
                  </a:extLst>
                </a:gridCol>
                <a:gridCol w="922866">
                  <a:extLst>
                    <a:ext uri="{9D8B030D-6E8A-4147-A177-3AD203B41FA5}">
                      <a16:colId xmlns:a16="http://schemas.microsoft.com/office/drawing/2014/main" val="1167103534"/>
                    </a:ext>
                  </a:extLst>
                </a:gridCol>
                <a:gridCol w="922866">
                  <a:extLst>
                    <a:ext uri="{9D8B030D-6E8A-4147-A177-3AD203B41FA5}">
                      <a16:colId xmlns:a16="http://schemas.microsoft.com/office/drawing/2014/main" val="3993850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n-gram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n_vocab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n_vocab trunc.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char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3345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12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2-gram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34363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4438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600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3-gram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48720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1264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137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4-gram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45478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238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3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5-gram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38812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799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k-gram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4934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2713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6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k-gram+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6376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2899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27165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4260E75-ECD0-71FB-042F-EADA78A2A5F4}"/>
              </a:ext>
            </a:extLst>
          </p:cNvPr>
          <p:cNvSpPr txBox="1"/>
          <p:nvPr/>
        </p:nvSpPr>
        <p:spPr>
          <a:xfrm>
            <a:off x="9382129" y="3291389"/>
            <a:ext cx="2190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n/k-gram vocabs size</a:t>
            </a:r>
          </a:p>
        </p:txBody>
      </p:sp>
    </p:spTree>
    <p:extLst>
      <p:ext uri="{BB962C8B-B14F-4D97-AF65-F5344CB8AC3E}">
        <p14:creationId xmlns:p14="http://schemas.microsoft.com/office/powerpoint/2010/main" val="38855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Tokenizer: interactive demo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C6AF39-C369-819B-F517-55332864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37" y="1403985"/>
            <a:ext cx="5412821" cy="4910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7F334A-E626-DE2D-4BB8-3F5C48956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6" y="1403985"/>
            <a:ext cx="5434609" cy="4910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7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0A9A1-A430-AC44-73B9-1E2D46D0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Content Table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24AEE-F16F-5A49-7B81-54F3FC18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Entropy-based Heuristic k-gram Tokenizer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YouroQNet for Quantum Sequence Classification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Computational Analysis over Simple QCircuits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4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5FE0-E7DD-FAB4-8060-071743B4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YouroQNet for Quantum Sequence Classification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6886-49AF-9763-1387-07932D4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YouroQNet :=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pure variational quantum circuit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representation learning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style-transfer scheme</a:t>
            </a:r>
          </a:p>
          <a:p>
            <a:pPr lvl="1"/>
            <a:endParaRPr lang="en-US" altLang="zh-CN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what is for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sequence classification</a:t>
            </a:r>
          </a:p>
          <a:p>
            <a:pPr lvl="1"/>
            <a:r>
              <a:rPr lang="en-US" altLang="zh-CN" dirty="0">
                <a:solidFill>
                  <a:schemeClr val="accent5"/>
                </a:solidFill>
              </a:rPr>
              <a:t>feature abstraction</a:t>
            </a:r>
          </a:p>
          <a:p>
            <a:pPr lvl="1"/>
            <a:endParaRPr lang="en-US" altLang="zh-CN" dirty="0">
              <a:solidFill>
                <a:schemeClr val="accent5"/>
              </a:solidFill>
            </a:endParaRPr>
          </a:p>
          <a:p>
            <a:pPr lvl="1"/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183D6-9725-300E-4835-2EAE5D902B35}"/>
              </a:ext>
            </a:extLst>
          </p:cNvPr>
          <p:cNvSpPr txBox="1"/>
          <p:nvPr/>
        </p:nvSpPr>
        <p:spPr>
          <a:xfrm>
            <a:off x="6941193" y="5739730"/>
            <a:ext cx="310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YouroQNet general 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B08A20-87C6-896B-1F85-9C683016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63" y="2742889"/>
            <a:ext cx="5849166" cy="284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29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Yu Mincho"/>
        <a:cs typeface=""/>
      </a:majorFont>
      <a:minorFont>
        <a:latin typeface="Times New Roman"/>
        <a:ea typeface="Yu Minch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oNet.pptx" id="{07E52408-1056-4872-86DD-A7D4107E1F91}" vid="{2C4F1BD7-EE8D-409D-AC2D-73C39690AAF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2664</TotalTime>
  <Words>1530</Words>
  <Application>Microsoft Office PowerPoint</Application>
  <PresentationFormat>宽屏</PresentationFormat>
  <Paragraphs>440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Arial</vt:lpstr>
      <vt:lpstr>Cambria Math</vt:lpstr>
      <vt:lpstr>Consolas</vt:lpstr>
      <vt:lpstr>Times New Roman</vt:lpstr>
      <vt:lpstr>Office 主题​​</vt:lpstr>
      <vt:lpstr>YouroQNet</vt:lpstr>
      <vt:lpstr>Text Classification in a Quantum Manner</vt:lpstr>
      <vt:lpstr>PowerPoint 演示文稿</vt:lpstr>
      <vt:lpstr>Content Table</vt:lpstr>
      <vt:lpstr>Entropy-based Heuristic k-gram Tokenizer</vt:lpstr>
      <vt:lpstr>Tokenizer: concrete example</vt:lpstr>
      <vt:lpstr>Tokenizer: interactive demo</vt:lpstr>
      <vt:lpstr>Content Table</vt:lpstr>
      <vt:lpstr>YouroQNet for Quantum Sequence Classification</vt:lpstr>
      <vt:lpstr>YouroQNet: minimal concrete example</vt:lpstr>
      <vt:lpstr>YouroQNet learns semantical word representation</vt:lpstr>
      <vt:lpstr>YouroQNet differs contextual invariants from variants</vt:lpstr>
      <vt:lpstr>YouroQNet is implicitly convolutional</vt:lpstr>
      <vt:lpstr>YouroQNet could be recurrent if needed</vt:lpstr>
      <vt:lpstr>YouroQNet follows a style-transfer scheme</vt:lpstr>
      <vt:lpstr>YouroQNet: metric evaluation &amp; comparation</vt:lpstr>
      <vt:lpstr>YouroQNet - mini: toy verification in details</vt:lpstr>
      <vt:lpstr>YouroQNet: QNN is fragile | symmetric, periodical, finite-valued</vt:lpstr>
      <vt:lpstr>Content Table</vt:lpstr>
      <vt:lpstr>Rethink on QCricuit</vt:lpstr>
      <vt:lpstr>XYZ - RotCiruit</vt:lpstr>
      <vt:lpstr>YouroQNet - mini</vt:lpstr>
      <vt:lpstr>YouroQNet - mini: learned function value space</vt:lpstr>
      <vt:lpstr>Content Table</vt:lpstr>
      <vt:lpstr>Thanks for your watching~  YouroQNet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YouroNet</dc:title>
  <dc:creator>kahsolt</dc:creator>
  <cp:lastModifiedBy>kahsolt</cp:lastModifiedBy>
  <cp:revision>870</cp:revision>
  <dcterms:created xsi:type="dcterms:W3CDTF">2023-05-12T11:19:50Z</dcterms:created>
  <dcterms:modified xsi:type="dcterms:W3CDTF">2023-07-14T14:29:15Z</dcterms:modified>
</cp:coreProperties>
</file>