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Catamaran"/>
      <p:regular r:id="rId31"/>
      <p:bold r:id="rId32"/>
    </p:embeddedFont>
    <p:embeddedFont>
      <p:font typeface="Fugaz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tamara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FugazOne-regular.fntdata"/><Relationship Id="rId10" Type="http://schemas.openxmlformats.org/officeDocument/2006/relationships/slide" Target="slides/slide5.xml"/><Relationship Id="rId32" Type="http://schemas.openxmlformats.org/officeDocument/2006/relationships/font" Target="fonts/Catamaran-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0e5df9c5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0e5df9c5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0e5df9c5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0e5df9c5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0e5df9c5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0e5df9c5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0e5df9c5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0e5df9c5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19c32c3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19c32c3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0e5df9c5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0e5df9c5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0e5df9c5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0e5df9c5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0e5df9c5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0e5df9c5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0e5df9c5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0e5df9c5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0e5df9c5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30e5df9c5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19c32c3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19c32c3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0e5df9c5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0e5df9c5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0e5df9c5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0e5df9c5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0e5df9c5d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30e5df9c5d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e19c32c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e19c32c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e19c32c3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e19c32c3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19c32c3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e19c32c36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0e5df9c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0e5df9c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0e5df9c5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0e5df9c5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0e5df9c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0e5df9c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0e5df9c5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0e5df9c5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0e5df9c5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0e5df9c5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0e5df9c5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0e5df9c5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0e5df9c5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0e5df9c5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94" y="1086488"/>
            <a:ext cx="3858600" cy="177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4572094" y="3529712"/>
            <a:ext cx="38586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2516200" y="1664012"/>
            <a:ext cx="4111800" cy="111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2516200" y="3015775"/>
            <a:ext cx="4111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 name="Shape 40"/>
        <p:cNvGrpSpPr/>
        <p:nvPr/>
      </p:nvGrpSpPr>
      <p:grpSpPr>
        <a:xfrm>
          <a:off x="0" y="0"/>
          <a:ext cx="0" cy="0"/>
          <a:chOff x="0" y="0"/>
          <a:chExt cx="0" cy="0"/>
        </a:xfrm>
      </p:grpSpPr>
      <p:sp>
        <p:nvSpPr>
          <p:cNvPr id="41" name="Google Shape;41;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2" type="title"/>
          </p:nvPr>
        </p:nvSpPr>
        <p:spPr>
          <a:xfrm>
            <a:off x="18262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13"/>
          <p:cNvSpPr txBox="1"/>
          <p:nvPr>
            <p:ph idx="1" type="subTitle"/>
          </p:nvPr>
        </p:nvSpPr>
        <p:spPr>
          <a:xfrm>
            <a:off x="18262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 name="Google Shape;44;p13"/>
          <p:cNvSpPr txBox="1"/>
          <p:nvPr>
            <p:ph idx="3" type="title"/>
          </p:nvPr>
        </p:nvSpPr>
        <p:spPr>
          <a:xfrm>
            <a:off x="59401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4" type="subTitle"/>
          </p:nvPr>
        </p:nvSpPr>
        <p:spPr>
          <a:xfrm>
            <a:off x="59401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 name="Google Shape;46;p13"/>
          <p:cNvSpPr txBox="1"/>
          <p:nvPr>
            <p:ph idx="5" type="title"/>
          </p:nvPr>
        </p:nvSpPr>
        <p:spPr>
          <a:xfrm>
            <a:off x="1826275" y="3336104"/>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 name="Google Shape;47;p13"/>
          <p:cNvSpPr txBox="1"/>
          <p:nvPr>
            <p:ph idx="6" type="subTitle"/>
          </p:nvPr>
        </p:nvSpPr>
        <p:spPr>
          <a:xfrm>
            <a:off x="18262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 name="Google Shape;48;p13"/>
          <p:cNvSpPr txBox="1"/>
          <p:nvPr>
            <p:ph idx="7" type="title"/>
          </p:nvPr>
        </p:nvSpPr>
        <p:spPr>
          <a:xfrm>
            <a:off x="5940175" y="3336103"/>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 name="Google Shape;49;p13"/>
          <p:cNvSpPr txBox="1"/>
          <p:nvPr>
            <p:ph idx="8" type="subTitle"/>
          </p:nvPr>
        </p:nvSpPr>
        <p:spPr>
          <a:xfrm>
            <a:off x="59401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 name="Google Shape;50;p13"/>
          <p:cNvSpPr txBox="1"/>
          <p:nvPr>
            <p:ph hasCustomPrompt="1" idx="9" type="title"/>
          </p:nvPr>
        </p:nvSpPr>
        <p:spPr>
          <a:xfrm>
            <a:off x="81937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p:nvPr>
            <p:ph hasCustomPrompt="1" idx="13" type="title"/>
          </p:nvPr>
        </p:nvSpPr>
        <p:spPr>
          <a:xfrm>
            <a:off x="819375" y="3568802"/>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p:nvPr>
            <p:ph hasCustomPrompt="1" idx="14" type="title"/>
          </p:nvPr>
        </p:nvSpPr>
        <p:spPr>
          <a:xfrm>
            <a:off x="497022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p:nvPr>
            <p:ph hasCustomPrompt="1" idx="15" type="title"/>
          </p:nvPr>
        </p:nvSpPr>
        <p:spPr>
          <a:xfrm>
            <a:off x="4970225" y="3569825"/>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 name="Shape 54"/>
        <p:cNvGrpSpPr/>
        <p:nvPr/>
      </p:nvGrpSpPr>
      <p:grpSpPr>
        <a:xfrm>
          <a:off x="0" y="0"/>
          <a:ext cx="0" cy="0"/>
          <a:chOff x="0" y="0"/>
          <a:chExt cx="0" cy="0"/>
        </a:xfrm>
      </p:grpSpPr>
      <p:sp>
        <p:nvSpPr>
          <p:cNvPr id="55" name="Google Shape;55;p14"/>
          <p:cNvSpPr txBox="1"/>
          <p:nvPr>
            <p:ph type="title"/>
          </p:nvPr>
        </p:nvSpPr>
        <p:spPr>
          <a:xfrm>
            <a:off x="2415867" y="3554200"/>
            <a:ext cx="4312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56" name="Google Shape;56;p14"/>
          <p:cNvSpPr txBox="1"/>
          <p:nvPr>
            <p:ph idx="1" type="subTitle"/>
          </p:nvPr>
        </p:nvSpPr>
        <p:spPr>
          <a:xfrm>
            <a:off x="2372375" y="2272550"/>
            <a:ext cx="4399200" cy="116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57" name="Shape 57"/>
        <p:cNvGrpSpPr/>
        <p:nvPr/>
      </p:nvGrpSpPr>
      <p:grpSpPr>
        <a:xfrm>
          <a:off x="0" y="0"/>
          <a:ext cx="0" cy="0"/>
          <a:chOff x="0" y="0"/>
          <a:chExt cx="0" cy="0"/>
        </a:xfrm>
      </p:grpSpPr>
      <p:sp>
        <p:nvSpPr>
          <p:cNvPr id="58" name="Google Shape;58;p15"/>
          <p:cNvSpPr txBox="1"/>
          <p:nvPr>
            <p:ph idx="1" type="body"/>
          </p:nvPr>
        </p:nvSpPr>
        <p:spPr>
          <a:xfrm>
            <a:off x="1481400"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59" name="Google Shape;59;p15"/>
          <p:cNvSpPr txBox="1"/>
          <p:nvPr>
            <p:ph type="title"/>
          </p:nvPr>
        </p:nvSpPr>
        <p:spPr>
          <a:xfrm>
            <a:off x="1481425"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0" name="Google Shape;60;p15"/>
          <p:cNvSpPr txBox="1"/>
          <p:nvPr>
            <p:ph idx="2" type="title"/>
          </p:nvPr>
        </p:nvSpPr>
        <p:spPr>
          <a:xfrm>
            <a:off x="1481425"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61" name="Shape 61"/>
        <p:cNvGrpSpPr/>
        <p:nvPr/>
      </p:nvGrpSpPr>
      <p:grpSpPr>
        <a:xfrm>
          <a:off x="0" y="0"/>
          <a:ext cx="0" cy="0"/>
          <a:chOff x="0" y="0"/>
          <a:chExt cx="0" cy="0"/>
        </a:xfrm>
      </p:grpSpPr>
      <p:sp>
        <p:nvSpPr>
          <p:cNvPr id="62" name="Google Shape;62;p16"/>
          <p:cNvSpPr txBox="1"/>
          <p:nvPr>
            <p:ph type="title"/>
          </p:nvPr>
        </p:nvSpPr>
        <p:spPr>
          <a:xfrm>
            <a:off x="5121925" y="1874550"/>
            <a:ext cx="296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63" name="Google Shape;63;p16"/>
          <p:cNvSpPr txBox="1"/>
          <p:nvPr>
            <p:ph idx="1" type="subTitle"/>
          </p:nvPr>
        </p:nvSpPr>
        <p:spPr>
          <a:xfrm>
            <a:off x="4986188" y="2447250"/>
            <a:ext cx="3235800" cy="8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64" name="Shape 64"/>
        <p:cNvGrpSpPr/>
        <p:nvPr/>
      </p:nvGrpSpPr>
      <p:grpSpPr>
        <a:xfrm>
          <a:off x="0" y="0"/>
          <a:ext cx="0" cy="0"/>
          <a:chOff x="0" y="0"/>
          <a:chExt cx="0" cy="0"/>
        </a:xfrm>
      </p:grpSpPr>
      <p:sp>
        <p:nvSpPr>
          <p:cNvPr id="65" name="Google Shape;65;p17"/>
          <p:cNvSpPr txBox="1"/>
          <p:nvPr>
            <p:ph type="title"/>
          </p:nvPr>
        </p:nvSpPr>
        <p:spPr>
          <a:xfrm>
            <a:off x="713100" y="1381575"/>
            <a:ext cx="4032600" cy="1456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7"/>
          <p:cNvSpPr txBox="1"/>
          <p:nvPr>
            <p:ph idx="1" type="subTitle"/>
          </p:nvPr>
        </p:nvSpPr>
        <p:spPr>
          <a:xfrm>
            <a:off x="713100" y="2921313"/>
            <a:ext cx="3235800" cy="84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7" name="Shape 67"/>
        <p:cNvGrpSpPr/>
        <p:nvPr/>
      </p:nvGrpSpPr>
      <p:grpSpPr>
        <a:xfrm>
          <a:off x="0" y="0"/>
          <a:ext cx="0" cy="0"/>
          <a:chOff x="0" y="0"/>
          <a:chExt cx="0" cy="0"/>
        </a:xfrm>
      </p:grpSpPr>
      <p:sp>
        <p:nvSpPr>
          <p:cNvPr id="68" name="Google Shape;68;p18"/>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8"/>
          <p:cNvSpPr txBox="1"/>
          <p:nvPr>
            <p:ph idx="2" type="title"/>
          </p:nvPr>
        </p:nvSpPr>
        <p:spPr>
          <a:xfrm>
            <a:off x="10808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 name="Google Shape;70;p18"/>
          <p:cNvSpPr txBox="1"/>
          <p:nvPr>
            <p:ph idx="1" type="subTitle"/>
          </p:nvPr>
        </p:nvSpPr>
        <p:spPr>
          <a:xfrm>
            <a:off x="937700"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 name="Google Shape;71;p18"/>
          <p:cNvSpPr txBox="1"/>
          <p:nvPr>
            <p:ph idx="3" type="title"/>
          </p:nvPr>
        </p:nvSpPr>
        <p:spPr>
          <a:xfrm>
            <a:off x="3627562"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8"/>
          <p:cNvSpPr txBox="1"/>
          <p:nvPr>
            <p:ph idx="4" type="subTitle"/>
          </p:nvPr>
        </p:nvSpPr>
        <p:spPr>
          <a:xfrm>
            <a:off x="3484421"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8"/>
          <p:cNvSpPr txBox="1"/>
          <p:nvPr>
            <p:ph idx="5" type="title"/>
          </p:nvPr>
        </p:nvSpPr>
        <p:spPr>
          <a:xfrm>
            <a:off x="61743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8"/>
          <p:cNvSpPr txBox="1"/>
          <p:nvPr>
            <p:ph idx="6" type="subTitle"/>
          </p:nvPr>
        </p:nvSpPr>
        <p:spPr>
          <a:xfrm>
            <a:off x="6031149"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75" name="Shape 75"/>
        <p:cNvGrpSpPr/>
        <p:nvPr/>
      </p:nvGrpSpPr>
      <p:grpSpPr>
        <a:xfrm>
          <a:off x="0" y="0"/>
          <a:ext cx="0" cy="0"/>
          <a:chOff x="0" y="0"/>
          <a:chExt cx="0" cy="0"/>
        </a:xfrm>
      </p:grpSpPr>
      <p:sp>
        <p:nvSpPr>
          <p:cNvPr id="76" name="Google Shape;76;p19"/>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9"/>
          <p:cNvSpPr txBox="1"/>
          <p:nvPr>
            <p:ph idx="2" type="title"/>
          </p:nvPr>
        </p:nvSpPr>
        <p:spPr>
          <a:xfrm>
            <a:off x="937713"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9"/>
          <p:cNvSpPr txBox="1"/>
          <p:nvPr>
            <p:ph idx="1" type="subTitle"/>
          </p:nvPr>
        </p:nvSpPr>
        <p:spPr>
          <a:xfrm>
            <a:off x="937713"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9"/>
          <p:cNvSpPr txBox="1"/>
          <p:nvPr>
            <p:ph idx="3" type="title"/>
          </p:nvPr>
        </p:nvSpPr>
        <p:spPr>
          <a:xfrm>
            <a:off x="34844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9"/>
          <p:cNvSpPr txBox="1"/>
          <p:nvPr>
            <p:ph idx="4" type="subTitle"/>
          </p:nvPr>
        </p:nvSpPr>
        <p:spPr>
          <a:xfrm>
            <a:off x="34844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9"/>
          <p:cNvSpPr txBox="1"/>
          <p:nvPr>
            <p:ph idx="5" type="title"/>
          </p:nvPr>
        </p:nvSpPr>
        <p:spPr>
          <a:xfrm>
            <a:off x="60311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9"/>
          <p:cNvSpPr txBox="1"/>
          <p:nvPr>
            <p:ph idx="6" type="subTitle"/>
          </p:nvPr>
        </p:nvSpPr>
        <p:spPr>
          <a:xfrm>
            <a:off x="60311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 name="Google Shape;83;p19"/>
          <p:cNvSpPr txBox="1"/>
          <p:nvPr>
            <p:ph hasCustomPrompt="1" idx="7" type="title"/>
          </p:nvPr>
        </p:nvSpPr>
        <p:spPr>
          <a:xfrm>
            <a:off x="1502013" y="2099988"/>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4" name="Google Shape;84;p19"/>
          <p:cNvSpPr txBox="1"/>
          <p:nvPr>
            <p:ph hasCustomPrompt="1" idx="8" type="title"/>
          </p:nvPr>
        </p:nvSpPr>
        <p:spPr>
          <a:xfrm>
            <a:off x="40487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5" name="Google Shape;85;p19"/>
          <p:cNvSpPr txBox="1"/>
          <p:nvPr>
            <p:ph hasCustomPrompt="1" idx="9" type="title"/>
          </p:nvPr>
        </p:nvSpPr>
        <p:spPr>
          <a:xfrm>
            <a:off x="65954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6" name="Shape 86"/>
        <p:cNvGrpSpPr/>
        <p:nvPr/>
      </p:nvGrpSpPr>
      <p:grpSpPr>
        <a:xfrm>
          <a:off x="0" y="0"/>
          <a:ext cx="0" cy="0"/>
          <a:chOff x="0" y="0"/>
          <a:chExt cx="0" cy="0"/>
        </a:xfrm>
      </p:grpSpPr>
      <p:sp>
        <p:nvSpPr>
          <p:cNvPr id="87" name="Google Shape;87;p2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20"/>
          <p:cNvSpPr txBox="1"/>
          <p:nvPr>
            <p:ph idx="2" type="title"/>
          </p:nvPr>
        </p:nvSpPr>
        <p:spPr>
          <a:xfrm>
            <a:off x="1498588"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89" name="Google Shape;89;p20"/>
          <p:cNvSpPr txBox="1"/>
          <p:nvPr>
            <p:ph idx="1" type="subTitle"/>
          </p:nvPr>
        </p:nvSpPr>
        <p:spPr>
          <a:xfrm>
            <a:off x="1498600"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3" type="title"/>
          </p:nvPr>
        </p:nvSpPr>
        <p:spPr>
          <a:xfrm>
            <a:off x="5157807"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1" name="Google Shape;91;p20"/>
          <p:cNvSpPr txBox="1"/>
          <p:nvPr>
            <p:ph idx="4" type="subTitle"/>
          </p:nvPr>
        </p:nvSpPr>
        <p:spPr>
          <a:xfrm>
            <a:off x="5157807"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5" type="title"/>
          </p:nvPr>
        </p:nvSpPr>
        <p:spPr>
          <a:xfrm>
            <a:off x="1498588"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3" name="Google Shape;93;p20"/>
          <p:cNvSpPr txBox="1"/>
          <p:nvPr>
            <p:ph idx="6" type="subTitle"/>
          </p:nvPr>
        </p:nvSpPr>
        <p:spPr>
          <a:xfrm>
            <a:off x="1498600"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 name="Google Shape;94;p20"/>
          <p:cNvSpPr txBox="1"/>
          <p:nvPr>
            <p:ph idx="7" type="title"/>
          </p:nvPr>
        </p:nvSpPr>
        <p:spPr>
          <a:xfrm>
            <a:off x="5157807"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5" name="Google Shape;95;p20"/>
          <p:cNvSpPr txBox="1"/>
          <p:nvPr>
            <p:ph idx="8" type="subTitle"/>
          </p:nvPr>
        </p:nvSpPr>
        <p:spPr>
          <a:xfrm>
            <a:off x="5157807"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689625" y="2655575"/>
            <a:ext cx="3607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856625" y="1534875"/>
            <a:ext cx="12735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689625" y="3408300"/>
            <a:ext cx="36075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6" name="Shape 96"/>
        <p:cNvGrpSpPr/>
        <p:nvPr/>
      </p:nvGrpSpPr>
      <p:grpSpPr>
        <a:xfrm>
          <a:off x="0" y="0"/>
          <a:ext cx="0" cy="0"/>
          <a:chOff x="0" y="0"/>
          <a:chExt cx="0" cy="0"/>
        </a:xfrm>
      </p:grpSpPr>
      <p:sp>
        <p:nvSpPr>
          <p:cNvPr id="97" name="Google Shape;97;p2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21"/>
          <p:cNvSpPr txBox="1"/>
          <p:nvPr>
            <p:ph idx="2" type="title"/>
          </p:nvPr>
        </p:nvSpPr>
        <p:spPr>
          <a:xfrm>
            <a:off x="10694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21"/>
          <p:cNvSpPr txBox="1"/>
          <p:nvPr>
            <p:ph idx="1" type="subTitle"/>
          </p:nvPr>
        </p:nvSpPr>
        <p:spPr>
          <a:xfrm>
            <a:off x="9490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3" type="title"/>
          </p:nvPr>
        </p:nvSpPr>
        <p:spPr>
          <a:xfrm>
            <a:off x="3699402"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21"/>
          <p:cNvSpPr txBox="1"/>
          <p:nvPr>
            <p:ph idx="4" type="subTitle"/>
          </p:nvPr>
        </p:nvSpPr>
        <p:spPr>
          <a:xfrm>
            <a:off x="357895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5" type="title"/>
          </p:nvPr>
        </p:nvSpPr>
        <p:spPr>
          <a:xfrm>
            <a:off x="10694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21"/>
          <p:cNvSpPr txBox="1"/>
          <p:nvPr>
            <p:ph idx="6" type="subTitle"/>
          </p:nvPr>
        </p:nvSpPr>
        <p:spPr>
          <a:xfrm>
            <a:off x="9490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 name="Google Shape;104;p21"/>
          <p:cNvSpPr txBox="1"/>
          <p:nvPr>
            <p:ph idx="7" type="title"/>
          </p:nvPr>
        </p:nvSpPr>
        <p:spPr>
          <a:xfrm>
            <a:off x="369940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21"/>
          <p:cNvSpPr txBox="1"/>
          <p:nvPr>
            <p:ph idx="8" type="subTitle"/>
          </p:nvPr>
        </p:nvSpPr>
        <p:spPr>
          <a:xfrm>
            <a:off x="3578997"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1"/>
          <p:cNvSpPr txBox="1"/>
          <p:nvPr>
            <p:ph idx="9" type="title"/>
          </p:nvPr>
        </p:nvSpPr>
        <p:spPr>
          <a:xfrm>
            <a:off x="63293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1"/>
          <p:cNvSpPr txBox="1"/>
          <p:nvPr>
            <p:ph idx="13" type="subTitle"/>
          </p:nvPr>
        </p:nvSpPr>
        <p:spPr>
          <a:xfrm>
            <a:off x="62089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1"/>
          <p:cNvSpPr txBox="1"/>
          <p:nvPr>
            <p:ph idx="14" type="title"/>
          </p:nvPr>
        </p:nvSpPr>
        <p:spPr>
          <a:xfrm>
            <a:off x="63293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1"/>
          <p:cNvSpPr txBox="1"/>
          <p:nvPr>
            <p:ph idx="15" type="subTitle"/>
          </p:nvPr>
        </p:nvSpPr>
        <p:spPr>
          <a:xfrm>
            <a:off x="62089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
    <p:spTree>
      <p:nvGrpSpPr>
        <p:cNvPr id="110" name="Shape 110"/>
        <p:cNvGrpSpPr/>
        <p:nvPr/>
      </p:nvGrpSpPr>
      <p:grpSpPr>
        <a:xfrm>
          <a:off x="0" y="0"/>
          <a:ext cx="0" cy="0"/>
          <a:chOff x="0" y="0"/>
          <a:chExt cx="0" cy="0"/>
        </a:xfrm>
      </p:grpSpPr>
      <p:sp>
        <p:nvSpPr>
          <p:cNvPr id="111" name="Google Shape;111;p22"/>
          <p:cNvSpPr txBox="1"/>
          <p:nvPr>
            <p:ph idx="1" type="body"/>
          </p:nvPr>
        </p:nvSpPr>
        <p:spPr>
          <a:xfrm>
            <a:off x="4541425"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12" name="Google Shape;112;p22"/>
          <p:cNvSpPr txBox="1"/>
          <p:nvPr>
            <p:ph type="title"/>
          </p:nvPr>
        </p:nvSpPr>
        <p:spPr>
          <a:xfrm>
            <a:off x="4541450"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13" name="Google Shape;113;p22"/>
          <p:cNvSpPr txBox="1"/>
          <p:nvPr>
            <p:ph idx="2" type="title"/>
          </p:nvPr>
        </p:nvSpPr>
        <p:spPr>
          <a:xfrm>
            <a:off x="4541450"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4" name="Shape 114"/>
        <p:cNvGrpSpPr/>
        <p:nvPr/>
      </p:nvGrpSpPr>
      <p:grpSpPr>
        <a:xfrm>
          <a:off x="0" y="0"/>
          <a:ext cx="0" cy="0"/>
          <a:chOff x="0" y="0"/>
          <a:chExt cx="0" cy="0"/>
        </a:xfrm>
      </p:grpSpPr>
      <p:sp>
        <p:nvSpPr>
          <p:cNvPr id="115" name="Google Shape;115;p23"/>
          <p:cNvSpPr txBox="1"/>
          <p:nvPr/>
        </p:nvSpPr>
        <p:spPr>
          <a:xfrm>
            <a:off x="978625" y="3408600"/>
            <a:ext cx="2903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lt1"/>
                </a:solidFill>
                <a:latin typeface="Catamaran"/>
                <a:ea typeface="Catamaran"/>
                <a:cs typeface="Catamaran"/>
                <a:sym typeface="Catamaran"/>
              </a:rPr>
              <a:t>CREDITS: This presentation template was created by </a:t>
            </a:r>
            <a:r>
              <a:rPr b="1" lang="en" sz="1000">
                <a:solidFill>
                  <a:schemeClr val="lt1"/>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chemeClr val="lt1"/>
                </a:solidFill>
                <a:latin typeface="Catamaran"/>
                <a:ea typeface="Catamaran"/>
                <a:cs typeface="Catamaran"/>
                <a:sym typeface="Catamaran"/>
              </a:rPr>
              <a:t>, including icons by </a:t>
            </a:r>
            <a:r>
              <a:rPr b="1" lang="en" sz="1000">
                <a:solidFill>
                  <a:schemeClr val="lt1"/>
                </a:solidFill>
                <a:uFill>
                  <a:noFill/>
                </a:uFill>
                <a:latin typeface="Catamaran"/>
                <a:ea typeface="Catamaran"/>
                <a:cs typeface="Catamaran"/>
                <a:sym typeface="Catamaran"/>
                <a:hlinkClick r:id="rId3">
                  <a:extLst>
                    <a:ext uri="{A12FA001-AC4F-418D-AE19-62706E023703}">
                      <ahyp:hlinkClr val="tx"/>
                    </a:ext>
                  </a:extLst>
                </a:hlinkClick>
              </a:rPr>
              <a:t>Flaticon</a:t>
            </a:r>
            <a:r>
              <a:rPr b="1" lang="en" sz="1000">
                <a:solidFill>
                  <a:schemeClr val="lt1"/>
                </a:solidFill>
                <a:latin typeface="Catamaran"/>
                <a:ea typeface="Catamaran"/>
                <a:cs typeface="Catamaran"/>
                <a:sym typeface="Catamaran"/>
              </a:rPr>
              <a:t> </a:t>
            </a:r>
            <a:r>
              <a:rPr lang="en" sz="1000">
                <a:solidFill>
                  <a:schemeClr val="lt1"/>
                </a:solidFill>
                <a:latin typeface="Catamaran"/>
                <a:ea typeface="Catamaran"/>
                <a:cs typeface="Catamaran"/>
                <a:sym typeface="Catamaran"/>
              </a:rPr>
              <a:t>and infographics &amp; images by </a:t>
            </a:r>
            <a:r>
              <a:rPr b="1" lang="en" sz="1000">
                <a:solidFill>
                  <a:schemeClr val="lt1"/>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chemeClr val="lt1"/>
              </a:solidFill>
              <a:latin typeface="Catamaran"/>
              <a:ea typeface="Catamaran"/>
              <a:cs typeface="Catamaran"/>
              <a:sym typeface="Catamaran"/>
            </a:endParaRPr>
          </a:p>
        </p:txBody>
      </p:sp>
      <p:sp>
        <p:nvSpPr>
          <p:cNvPr id="116" name="Google Shape;116;p23"/>
          <p:cNvSpPr txBox="1"/>
          <p:nvPr>
            <p:ph type="title"/>
          </p:nvPr>
        </p:nvSpPr>
        <p:spPr>
          <a:xfrm>
            <a:off x="857375" y="660662"/>
            <a:ext cx="31461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3"/>
          <p:cNvSpPr txBox="1"/>
          <p:nvPr>
            <p:ph idx="1" type="subTitle"/>
          </p:nvPr>
        </p:nvSpPr>
        <p:spPr>
          <a:xfrm>
            <a:off x="857375" y="1562487"/>
            <a:ext cx="31461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8"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3"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27"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3">
    <p:spTree>
      <p:nvGrpSpPr>
        <p:cNvPr id="13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5"/>
          <p:cNvSpPr txBox="1"/>
          <p:nvPr>
            <p:ph idx="2" type="title"/>
          </p:nvPr>
        </p:nvSpPr>
        <p:spPr>
          <a:xfrm>
            <a:off x="1620725"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5"/>
          <p:cNvSpPr txBox="1"/>
          <p:nvPr>
            <p:ph idx="3" type="title"/>
          </p:nvPr>
        </p:nvSpPr>
        <p:spPr>
          <a:xfrm>
            <a:off x="5343250"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5"/>
          <p:cNvSpPr txBox="1"/>
          <p:nvPr>
            <p:ph idx="1" type="subTitle"/>
          </p:nvPr>
        </p:nvSpPr>
        <p:spPr>
          <a:xfrm>
            <a:off x="5180497"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 name="Google Shape;23;p5"/>
          <p:cNvSpPr txBox="1"/>
          <p:nvPr>
            <p:ph idx="4" type="subTitle"/>
          </p:nvPr>
        </p:nvSpPr>
        <p:spPr>
          <a:xfrm>
            <a:off x="1457900"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905525" y="1540775"/>
            <a:ext cx="3243000" cy="2757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28" name="Google Shape;28;p7"/>
          <p:cNvSpPr txBox="1"/>
          <p:nvPr>
            <p:ph type="title"/>
          </p:nvPr>
        </p:nvSpPr>
        <p:spPr>
          <a:xfrm>
            <a:off x="905550" y="959188"/>
            <a:ext cx="3243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041400" y="2607575"/>
            <a:ext cx="5061000" cy="1996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3769800" y="1791723"/>
            <a:ext cx="4661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4635600" y="2621963"/>
            <a:ext cx="3795300" cy="103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4222400" y="833750"/>
            <a:ext cx="4208400" cy="128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indent="-317500" lvl="1" marL="914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github.com/Kahuna915/Capstone-Cloud-Integration/wiki/Document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Kahuna915/Capstone-Cloud-Integration/blob/main/Creating%20users.yml" TargetMode="External"/><Relationship Id="rId4" Type="http://schemas.openxmlformats.org/officeDocument/2006/relationships/hyperlink" Target="https://github.com/Kahuna915/Capstone-Cloud-Integration/blob/main/OU_Creation.yaml" TargetMode="External"/><Relationship Id="rId5" Type="http://schemas.openxmlformats.org/officeDocument/2006/relationships/hyperlink" Target="https://github.com/Kahuna915/Capstone-Cloud-Integration/blob/main/ADConnectorScript.y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github.com/Kahuna915/Capstone-Cloud-Integration/wiki/References" TargetMode="External"/><Relationship Id="rId4" Type="http://schemas.openxmlformats.org/officeDocument/2006/relationships/image" Target="../media/image8.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hub.com/Kahuna915/Capstone-Cloud-Integration/wiki/Noahs-Notion-AWS-Guide" TargetMode="External"/><Relationship Id="rId4" Type="http://schemas.openxmlformats.org/officeDocument/2006/relationships/hyperlink" Target="https://www.notion.so/AWS-Study-Guide-62ec3dc50a6547b09f7c955c70d076e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p:nvPr/>
        </p:nvSpPr>
        <p:spPr>
          <a:xfrm>
            <a:off x="4966500" y="867950"/>
            <a:ext cx="3069900" cy="23409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a:off x="637600" y="195974"/>
            <a:ext cx="4228200" cy="4092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p:nvPr/>
        </p:nvSpPr>
        <p:spPr>
          <a:xfrm>
            <a:off x="4865794" y="2987551"/>
            <a:ext cx="3271200" cy="436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txBox="1"/>
          <p:nvPr>
            <p:ph idx="1" type="subTitle"/>
          </p:nvPr>
        </p:nvSpPr>
        <p:spPr>
          <a:xfrm>
            <a:off x="4572094" y="3529712"/>
            <a:ext cx="3858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Population: </a:t>
            </a:r>
            <a:r>
              <a:rPr lang="en"/>
              <a:t>Alex Kelley, </a:t>
            </a:r>
            <a:r>
              <a:rPr lang="en"/>
              <a:t>Noah Stiles, and Tanner Weinacker, </a:t>
            </a:r>
            <a:endParaRPr/>
          </a:p>
        </p:txBody>
      </p:sp>
      <p:grpSp>
        <p:nvGrpSpPr>
          <p:cNvPr id="141" name="Google Shape;141;p28"/>
          <p:cNvGrpSpPr/>
          <p:nvPr/>
        </p:nvGrpSpPr>
        <p:grpSpPr>
          <a:xfrm>
            <a:off x="5100994" y="1589500"/>
            <a:ext cx="2800800" cy="584700"/>
            <a:chOff x="5100994" y="1589500"/>
            <a:chExt cx="2800800" cy="584700"/>
          </a:xfrm>
        </p:grpSpPr>
        <p:cxnSp>
          <p:nvCxnSpPr>
            <p:cNvPr id="142" name="Google Shape;142;p28"/>
            <p:cNvCxnSpPr/>
            <p:nvPr/>
          </p:nvCxnSpPr>
          <p:spPr>
            <a:xfrm rot="-5400000">
              <a:off x="4989844" y="1700650"/>
              <a:ext cx="584700" cy="362400"/>
            </a:xfrm>
            <a:prstGeom prst="bentConnector3">
              <a:avLst>
                <a:gd fmla="val 99996" name="adj1"/>
              </a:avLst>
            </a:prstGeom>
            <a:noFill/>
            <a:ln cap="flat" cmpd="sng" w="9525">
              <a:solidFill>
                <a:schemeClr val="lt1"/>
              </a:solidFill>
              <a:prstDash val="solid"/>
              <a:round/>
              <a:headEnd len="med" w="med" type="none"/>
              <a:tailEnd len="med" w="med" type="none"/>
            </a:ln>
          </p:spPr>
        </p:cxnSp>
        <p:cxnSp>
          <p:nvCxnSpPr>
            <p:cNvPr id="143" name="Google Shape;143;p28"/>
            <p:cNvCxnSpPr/>
            <p:nvPr/>
          </p:nvCxnSpPr>
          <p:spPr>
            <a:xfrm flipH="1" rot="5400000">
              <a:off x="7428244" y="1700650"/>
              <a:ext cx="584700" cy="362400"/>
            </a:xfrm>
            <a:prstGeom prst="bentConnector3">
              <a:avLst>
                <a:gd fmla="val 99996" name="adj1"/>
              </a:avLst>
            </a:prstGeom>
            <a:noFill/>
            <a:ln cap="flat" cmpd="sng" w="9525">
              <a:solidFill>
                <a:schemeClr val="lt1"/>
              </a:solidFill>
              <a:prstDash val="solid"/>
              <a:round/>
              <a:headEnd len="med" w="med" type="none"/>
              <a:tailEnd len="med" w="med" type="none"/>
            </a:ln>
          </p:spPr>
        </p:cxnSp>
      </p:grpSp>
      <p:pic>
        <p:nvPicPr>
          <p:cNvPr id="144" name="Google Shape;144;p28"/>
          <p:cNvPicPr preferRelativeResize="0"/>
          <p:nvPr/>
        </p:nvPicPr>
        <p:blipFill>
          <a:blip r:embed="rId3">
            <a:alphaModFix/>
          </a:blip>
          <a:stretch>
            <a:fillRect/>
          </a:stretch>
        </p:blipFill>
        <p:spPr>
          <a:xfrm>
            <a:off x="763875" y="764750"/>
            <a:ext cx="3003401" cy="3613999"/>
          </a:xfrm>
          <a:prstGeom prst="rect">
            <a:avLst/>
          </a:prstGeom>
          <a:noFill/>
          <a:ln>
            <a:noFill/>
          </a:ln>
        </p:spPr>
      </p:pic>
      <p:grpSp>
        <p:nvGrpSpPr>
          <p:cNvPr id="145" name="Google Shape;145;p28"/>
          <p:cNvGrpSpPr/>
          <p:nvPr/>
        </p:nvGrpSpPr>
        <p:grpSpPr>
          <a:xfrm>
            <a:off x="5559938" y="2594775"/>
            <a:ext cx="1882925" cy="628350"/>
            <a:chOff x="5559938" y="2594775"/>
            <a:chExt cx="1882925" cy="628350"/>
          </a:xfrm>
        </p:grpSpPr>
        <p:grpSp>
          <p:nvGrpSpPr>
            <p:cNvPr id="146" name="Google Shape;146;p28"/>
            <p:cNvGrpSpPr/>
            <p:nvPr/>
          </p:nvGrpSpPr>
          <p:grpSpPr>
            <a:xfrm>
              <a:off x="5559938" y="2594775"/>
              <a:ext cx="340200" cy="628350"/>
              <a:chOff x="5546500" y="2594775"/>
              <a:chExt cx="340200" cy="628350"/>
            </a:xfrm>
          </p:grpSpPr>
          <p:sp>
            <p:nvSpPr>
              <p:cNvPr id="147" name="Google Shape;147;p2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8"/>
              <p:cNvCxnSpPr>
                <a:stCxn id="147" idx="2"/>
              </p:cNvCxnSpPr>
              <p:nvPr/>
            </p:nvCxnSpPr>
            <p:spPr>
              <a:xfrm rot="10800000">
                <a:off x="5546500" y="2594775"/>
                <a:ext cx="270300" cy="593400"/>
              </a:xfrm>
              <a:prstGeom prst="bentConnector2">
                <a:avLst/>
              </a:prstGeom>
              <a:noFill/>
              <a:ln cap="flat" cmpd="sng" w="9525">
                <a:solidFill>
                  <a:schemeClr val="lt1"/>
                </a:solidFill>
                <a:prstDash val="solid"/>
                <a:round/>
                <a:headEnd len="med" w="med" type="none"/>
                <a:tailEnd len="med" w="med" type="none"/>
              </a:ln>
            </p:spPr>
          </p:cxnSp>
        </p:grpSp>
        <p:grpSp>
          <p:nvGrpSpPr>
            <p:cNvPr id="149" name="Google Shape;149;p28"/>
            <p:cNvGrpSpPr/>
            <p:nvPr/>
          </p:nvGrpSpPr>
          <p:grpSpPr>
            <a:xfrm flipH="1">
              <a:off x="7102663" y="2594775"/>
              <a:ext cx="340200" cy="628350"/>
              <a:chOff x="5546500" y="2594775"/>
              <a:chExt cx="340200" cy="628350"/>
            </a:xfrm>
          </p:grpSpPr>
          <p:sp>
            <p:nvSpPr>
              <p:cNvPr id="150" name="Google Shape;150;p2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8"/>
              <p:cNvCxnSpPr>
                <a:stCxn id="150" idx="2"/>
              </p:cNvCxnSpPr>
              <p:nvPr/>
            </p:nvCxnSpPr>
            <p:spPr>
              <a:xfrm rot="10800000">
                <a:off x="5546500" y="2594775"/>
                <a:ext cx="270300" cy="593400"/>
              </a:xfrm>
              <a:prstGeom prst="bentConnector2">
                <a:avLst/>
              </a:prstGeom>
              <a:noFill/>
              <a:ln cap="flat" cmpd="sng" w="9525">
                <a:solidFill>
                  <a:schemeClr val="lt1"/>
                </a:solidFill>
                <a:prstDash val="solid"/>
                <a:round/>
                <a:headEnd len="med" w="med" type="none"/>
                <a:tailEnd len="med" w="med" type="none"/>
              </a:ln>
            </p:spPr>
          </p:cxnSp>
        </p:grpSp>
      </p:grpSp>
      <p:sp>
        <p:nvSpPr>
          <p:cNvPr id="152" name="Google Shape;152;p28"/>
          <p:cNvSpPr txBox="1"/>
          <p:nvPr>
            <p:ph type="ctrTitle"/>
          </p:nvPr>
        </p:nvSpPr>
        <p:spPr>
          <a:xfrm>
            <a:off x="4572094" y="1086488"/>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CLOUD </a:t>
            </a:r>
            <a:r>
              <a:rPr lang="en"/>
              <a:t>City</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an Organization</a:t>
            </a:r>
            <a:endParaRPr/>
          </a:p>
        </p:txBody>
      </p:sp>
      <p:sp>
        <p:nvSpPr>
          <p:cNvPr id="214" name="Google Shape;214;p37"/>
          <p:cNvSpPr txBox="1"/>
          <p:nvPr>
            <p:ph idx="2" type="title"/>
          </p:nvPr>
        </p:nvSpPr>
        <p:spPr>
          <a:xfrm>
            <a:off x="1080800" y="1936075"/>
            <a:ext cx="1889100" cy="7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Policies</a:t>
            </a:r>
            <a:endParaRPr/>
          </a:p>
        </p:txBody>
      </p:sp>
      <p:sp>
        <p:nvSpPr>
          <p:cNvPr id="215" name="Google Shape;215;p37"/>
          <p:cNvSpPr txBox="1"/>
          <p:nvPr>
            <p:ph idx="1" type="subTitle"/>
          </p:nvPr>
        </p:nvSpPr>
        <p:spPr>
          <a:xfrm>
            <a:off x="937625" y="2678425"/>
            <a:ext cx="2175300" cy="8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we are going to secure the environment</a:t>
            </a:r>
            <a:endParaRPr/>
          </a:p>
        </p:txBody>
      </p:sp>
      <p:sp>
        <p:nvSpPr>
          <p:cNvPr id="216" name="Google Shape;216;p37"/>
          <p:cNvSpPr txBox="1"/>
          <p:nvPr>
            <p:ph idx="3" type="title"/>
          </p:nvPr>
        </p:nvSpPr>
        <p:spPr>
          <a:xfrm>
            <a:off x="3627487" y="1936075"/>
            <a:ext cx="1889100" cy="7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VPC</a:t>
            </a:r>
            <a:endParaRPr/>
          </a:p>
        </p:txBody>
      </p:sp>
      <p:sp>
        <p:nvSpPr>
          <p:cNvPr id="217" name="Google Shape;217;p37"/>
          <p:cNvSpPr txBox="1"/>
          <p:nvPr>
            <p:ph idx="4" type="subTitle"/>
          </p:nvPr>
        </p:nvSpPr>
        <p:spPr>
          <a:xfrm>
            <a:off x="3484346" y="2678425"/>
            <a:ext cx="2175300" cy="8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we are going to be hosting our instances</a:t>
            </a:r>
            <a:endParaRPr/>
          </a:p>
        </p:txBody>
      </p:sp>
      <p:sp>
        <p:nvSpPr>
          <p:cNvPr id="218" name="Google Shape;218;p37"/>
          <p:cNvSpPr txBox="1"/>
          <p:nvPr>
            <p:ph idx="5" type="title"/>
          </p:nvPr>
        </p:nvSpPr>
        <p:spPr>
          <a:xfrm>
            <a:off x="6174300" y="1936075"/>
            <a:ext cx="1889100" cy="7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IAM</a:t>
            </a:r>
            <a:endParaRPr/>
          </a:p>
        </p:txBody>
      </p:sp>
      <p:sp>
        <p:nvSpPr>
          <p:cNvPr id="219" name="Google Shape;219;p37"/>
          <p:cNvSpPr txBox="1"/>
          <p:nvPr>
            <p:ph idx="6" type="subTitle"/>
          </p:nvPr>
        </p:nvSpPr>
        <p:spPr>
          <a:xfrm>
            <a:off x="6031074" y="2678425"/>
            <a:ext cx="2175300" cy="86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Users, Groups, Roles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ctrTitle"/>
          </p:nvPr>
        </p:nvSpPr>
        <p:spPr>
          <a:xfrm>
            <a:off x="882550" y="273545"/>
            <a:ext cx="3858600" cy="106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Budgeting</a:t>
            </a:r>
            <a:endParaRPr/>
          </a:p>
        </p:txBody>
      </p:sp>
      <p:sp>
        <p:nvSpPr>
          <p:cNvPr id="225" name="Google Shape;225;p38"/>
          <p:cNvSpPr txBox="1"/>
          <p:nvPr>
            <p:ph idx="1" type="subTitle"/>
          </p:nvPr>
        </p:nvSpPr>
        <p:spPr>
          <a:xfrm>
            <a:off x="818177" y="1476600"/>
            <a:ext cx="6152700" cy="2190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One </a:t>
            </a:r>
            <a:r>
              <a:rPr lang="en"/>
              <a:t>extremely</a:t>
            </a:r>
            <a:r>
              <a:rPr lang="en"/>
              <a:t> important thing was getting a </a:t>
            </a:r>
            <a:r>
              <a:rPr lang="en"/>
              <a:t>control</a:t>
            </a:r>
            <a:r>
              <a:rPr lang="en"/>
              <a:t> over spending so there wasn’t </a:t>
            </a:r>
            <a:r>
              <a:rPr lang="en"/>
              <a:t>cost overruns</a:t>
            </a:r>
            <a:r>
              <a:rPr lang="en"/>
              <a:t> for our clients. I spent the first few weeks getting budgets set up where it </a:t>
            </a:r>
            <a:r>
              <a:rPr lang="en"/>
              <a:t>collated</a:t>
            </a:r>
            <a:r>
              <a:rPr lang="en"/>
              <a:t> all of the costs, created </a:t>
            </a:r>
            <a:r>
              <a:rPr lang="en"/>
              <a:t>automatic</a:t>
            </a:r>
            <a:r>
              <a:rPr lang="en"/>
              <a:t> reports  </a:t>
            </a:r>
            <a:r>
              <a:rPr lang="en"/>
              <a:t>and</a:t>
            </a:r>
            <a:r>
              <a:rPr lang="en"/>
              <a:t> overrun alerts.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ctrTitle"/>
          </p:nvPr>
        </p:nvSpPr>
        <p:spPr>
          <a:xfrm>
            <a:off x="1570953" y="1427104"/>
            <a:ext cx="6002100" cy="22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800"/>
              <a:t>Production</a:t>
            </a:r>
            <a:r>
              <a:rPr lang="en" sz="5800"/>
              <a:t> Phase</a:t>
            </a:r>
            <a:endParaRPr sz="5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ctrTitle"/>
          </p:nvPr>
        </p:nvSpPr>
        <p:spPr>
          <a:xfrm>
            <a:off x="231801" y="216969"/>
            <a:ext cx="4180500" cy="94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Manual </a:t>
            </a:r>
            <a:endParaRPr>
              <a:solidFill>
                <a:schemeClr val="dk2"/>
              </a:solidFill>
            </a:endParaRPr>
          </a:p>
        </p:txBody>
      </p:sp>
      <p:sp>
        <p:nvSpPr>
          <p:cNvPr id="236" name="Google Shape;236;p40"/>
          <p:cNvSpPr txBox="1"/>
          <p:nvPr>
            <p:ph idx="1" type="subTitle"/>
          </p:nvPr>
        </p:nvSpPr>
        <p:spPr>
          <a:xfrm>
            <a:off x="946600" y="1355849"/>
            <a:ext cx="6081600" cy="305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a:t>
            </a:r>
            <a:r>
              <a:rPr lang="en"/>
              <a:t>first learn the automation of AWS, I first needed to learn how to manually do the work.  Within this point I created OUs, Policies, IAM users, Full AWS accounts, AD connections, VPCs and much more.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Every step of the way I had to properly document everything. This allowed me to return and review how to efficiently automate this process.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u="sng">
                <a:solidFill>
                  <a:schemeClr val="hlink"/>
                </a:solidFill>
                <a:hlinkClick r:id="rId3"/>
              </a:rPr>
              <a:t>Documentation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idx="1" type="subTitle"/>
          </p:nvPr>
        </p:nvSpPr>
        <p:spPr>
          <a:xfrm>
            <a:off x="3024375" y="-10"/>
            <a:ext cx="3921000" cy="874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This is the least perms possible for AD connection</a:t>
            </a:r>
            <a:endParaRPr/>
          </a:p>
        </p:txBody>
      </p:sp>
      <p:pic>
        <p:nvPicPr>
          <p:cNvPr id="242" name="Google Shape;242;p41"/>
          <p:cNvPicPr preferRelativeResize="0"/>
          <p:nvPr/>
        </p:nvPicPr>
        <p:blipFill>
          <a:blip r:embed="rId3">
            <a:alphaModFix/>
          </a:blip>
          <a:stretch>
            <a:fillRect/>
          </a:stretch>
        </p:blipFill>
        <p:spPr>
          <a:xfrm>
            <a:off x="1" y="1"/>
            <a:ext cx="3070854" cy="5143500"/>
          </a:xfrm>
          <a:prstGeom prst="rect">
            <a:avLst/>
          </a:prstGeom>
          <a:noFill/>
          <a:ln>
            <a:noFill/>
          </a:ln>
        </p:spPr>
      </p:pic>
      <p:pic>
        <p:nvPicPr>
          <p:cNvPr id="243" name="Google Shape;243;p41"/>
          <p:cNvPicPr preferRelativeResize="0"/>
          <p:nvPr/>
        </p:nvPicPr>
        <p:blipFill>
          <a:blip r:embed="rId4">
            <a:alphaModFix/>
          </a:blip>
          <a:stretch>
            <a:fillRect/>
          </a:stretch>
        </p:blipFill>
        <p:spPr>
          <a:xfrm>
            <a:off x="3070850" y="807751"/>
            <a:ext cx="6073151" cy="2136213"/>
          </a:xfrm>
          <a:prstGeom prst="rect">
            <a:avLst/>
          </a:prstGeom>
          <a:noFill/>
          <a:ln>
            <a:noFill/>
          </a:ln>
        </p:spPr>
      </p:pic>
      <p:sp>
        <p:nvSpPr>
          <p:cNvPr id="244" name="Google Shape;244;p41"/>
          <p:cNvSpPr txBox="1"/>
          <p:nvPr>
            <p:ph idx="1" type="subTitle"/>
          </p:nvPr>
        </p:nvSpPr>
        <p:spPr>
          <a:xfrm>
            <a:off x="3070850" y="2943965"/>
            <a:ext cx="3921000" cy="8742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Here is the initial connection to the 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ctrTitle"/>
          </p:nvPr>
        </p:nvSpPr>
        <p:spPr>
          <a:xfrm>
            <a:off x="976075" y="386450"/>
            <a:ext cx="4828800" cy="129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Automation</a:t>
            </a:r>
            <a:endParaRPr>
              <a:solidFill>
                <a:schemeClr val="dk2"/>
              </a:solidFill>
            </a:endParaRPr>
          </a:p>
        </p:txBody>
      </p:sp>
      <p:sp>
        <p:nvSpPr>
          <p:cNvPr id="250" name="Google Shape;250;p42"/>
          <p:cNvSpPr txBox="1"/>
          <p:nvPr>
            <p:ph idx="4294967295" type="title"/>
          </p:nvPr>
        </p:nvSpPr>
        <p:spPr>
          <a:xfrm>
            <a:off x="656713" y="1638300"/>
            <a:ext cx="18891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Creation</a:t>
            </a:r>
            <a:endParaRPr/>
          </a:p>
        </p:txBody>
      </p:sp>
      <p:sp>
        <p:nvSpPr>
          <p:cNvPr id="251" name="Google Shape;251;p42"/>
          <p:cNvSpPr txBox="1"/>
          <p:nvPr>
            <p:ph idx="4294967295" type="subTitle"/>
          </p:nvPr>
        </p:nvSpPr>
        <p:spPr>
          <a:xfrm>
            <a:off x="513550" y="2783122"/>
            <a:ext cx="2175300" cy="18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script, creates IAM users within a specified group. It also attaches a policy created within the script</a:t>
            </a:r>
            <a:endParaRPr/>
          </a:p>
          <a:p>
            <a:pPr indent="0" lvl="0" marL="0" rtl="0" algn="l">
              <a:spcBef>
                <a:spcPts val="1600"/>
              </a:spcBef>
              <a:spcAft>
                <a:spcPts val="1600"/>
              </a:spcAft>
              <a:buNone/>
            </a:pPr>
            <a:r>
              <a:rPr lang="en" u="sng">
                <a:solidFill>
                  <a:schemeClr val="hlink"/>
                </a:solidFill>
                <a:hlinkClick r:id="rId3"/>
              </a:rPr>
              <a:t>View Script</a:t>
            </a:r>
            <a:endParaRPr/>
          </a:p>
        </p:txBody>
      </p:sp>
      <p:sp>
        <p:nvSpPr>
          <p:cNvPr id="252" name="Google Shape;252;p42"/>
          <p:cNvSpPr txBox="1"/>
          <p:nvPr>
            <p:ph idx="4294967295" type="title"/>
          </p:nvPr>
        </p:nvSpPr>
        <p:spPr>
          <a:xfrm>
            <a:off x="2688838" y="1638300"/>
            <a:ext cx="3112200" cy="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 Creation</a:t>
            </a:r>
            <a:endParaRPr/>
          </a:p>
        </p:txBody>
      </p:sp>
      <p:sp>
        <p:nvSpPr>
          <p:cNvPr id="253" name="Google Shape;253;p42"/>
          <p:cNvSpPr txBox="1"/>
          <p:nvPr>
            <p:ph idx="4294967295" type="subTitle"/>
          </p:nvPr>
        </p:nvSpPr>
        <p:spPr>
          <a:xfrm>
            <a:off x="3060275" y="2783124"/>
            <a:ext cx="2175300" cy="12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script, creates OUs, it has a nested option. </a:t>
            </a:r>
            <a:endParaRPr/>
          </a:p>
          <a:p>
            <a:pPr indent="0" lvl="0" marL="0" rtl="0" algn="l">
              <a:spcBef>
                <a:spcPts val="1600"/>
              </a:spcBef>
              <a:spcAft>
                <a:spcPts val="1600"/>
              </a:spcAft>
              <a:buNone/>
            </a:pPr>
            <a:r>
              <a:rPr lang="en" u="sng">
                <a:solidFill>
                  <a:schemeClr val="hlink"/>
                </a:solidFill>
                <a:hlinkClick r:id="rId4"/>
              </a:rPr>
              <a:t>View Script</a:t>
            </a:r>
            <a:endParaRPr/>
          </a:p>
        </p:txBody>
      </p:sp>
      <p:sp>
        <p:nvSpPr>
          <p:cNvPr id="254" name="Google Shape;254;p42"/>
          <p:cNvSpPr txBox="1"/>
          <p:nvPr>
            <p:ph idx="4294967295" type="title"/>
          </p:nvPr>
        </p:nvSpPr>
        <p:spPr>
          <a:xfrm>
            <a:off x="5750200" y="1638300"/>
            <a:ext cx="27885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 Connector</a:t>
            </a:r>
            <a:endParaRPr/>
          </a:p>
        </p:txBody>
      </p:sp>
      <p:sp>
        <p:nvSpPr>
          <p:cNvPr id="255" name="Google Shape;255;p42"/>
          <p:cNvSpPr txBox="1"/>
          <p:nvPr>
            <p:ph idx="4294967295" type="subTitle"/>
          </p:nvPr>
        </p:nvSpPr>
        <p:spPr>
          <a:xfrm>
            <a:off x="5606975" y="2783121"/>
            <a:ext cx="2175300" cy="20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script, connects an on premise AD to the cloud. It needs a service account but through Cloud Formation this is possible.</a:t>
            </a:r>
            <a:endParaRPr/>
          </a:p>
          <a:p>
            <a:pPr indent="0" lvl="0" marL="0" rtl="0" algn="l">
              <a:spcBef>
                <a:spcPts val="1600"/>
              </a:spcBef>
              <a:spcAft>
                <a:spcPts val="1600"/>
              </a:spcAft>
              <a:buNone/>
            </a:pPr>
            <a:r>
              <a:rPr lang="en" u="sng">
                <a:solidFill>
                  <a:schemeClr val="hlink"/>
                </a:solidFill>
                <a:hlinkClick r:id="rId5"/>
              </a:rPr>
              <a:t>View Script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ctrTitle"/>
          </p:nvPr>
        </p:nvSpPr>
        <p:spPr>
          <a:xfrm>
            <a:off x="136025" y="209596"/>
            <a:ext cx="3858600" cy="12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Altogether </a:t>
            </a:r>
            <a:endParaRPr>
              <a:solidFill>
                <a:schemeClr val="dk2"/>
              </a:solidFill>
            </a:endParaRPr>
          </a:p>
        </p:txBody>
      </p:sp>
      <p:sp>
        <p:nvSpPr>
          <p:cNvPr id="261" name="Google Shape;261;p43"/>
          <p:cNvSpPr txBox="1"/>
          <p:nvPr>
            <p:ph idx="1" type="subTitle"/>
          </p:nvPr>
        </p:nvSpPr>
        <p:spPr>
          <a:xfrm>
            <a:off x="47500" y="1134649"/>
            <a:ext cx="3540600" cy="67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script combines OU Creation, account creation, and policy making.</a:t>
            </a:r>
            <a:endParaRPr/>
          </a:p>
        </p:txBody>
      </p:sp>
      <p:pic>
        <p:nvPicPr>
          <p:cNvPr id="262" name="Google Shape;262;p43"/>
          <p:cNvPicPr preferRelativeResize="0"/>
          <p:nvPr/>
        </p:nvPicPr>
        <p:blipFill>
          <a:blip r:embed="rId3">
            <a:alphaModFix/>
          </a:blip>
          <a:stretch>
            <a:fillRect/>
          </a:stretch>
        </p:blipFill>
        <p:spPr>
          <a:xfrm>
            <a:off x="5285400" y="2870650"/>
            <a:ext cx="3858600" cy="2272852"/>
          </a:xfrm>
          <a:prstGeom prst="rect">
            <a:avLst/>
          </a:prstGeom>
          <a:noFill/>
          <a:ln>
            <a:noFill/>
          </a:ln>
        </p:spPr>
      </p:pic>
      <p:pic>
        <p:nvPicPr>
          <p:cNvPr id="263" name="Google Shape;263;p43"/>
          <p:cNvPicPr preferRelativeResize="0"/>
          <p:nvPr/>
        </p:nvPicPr>
        <p:blipFill>
          <a:blip r:embed="rId4">
            <a:alphaModFix/>
          </a:blip>
          <a:stretch>
            <a:fillRect/>
          </a:stretch>
        </p:blipFill>
        <p:spPr>
          <a:xfrm>
            <a:off x="0" y="1810550"/>
            <a:ext cx="4498825" cy="3332950"/>
          </a:xfrm>
          <a:prstGeom prst="rect">
            <a:avLst/>
          </a:prstGeom>
          <a:noFill/>
          <a:ln>
            <a:noFill/>
          </a:ln>
        </p:spPr>
      </p:pic>
      <p:pic>
        <p:nvPicPr>
          <p:cNvPr id="264" name="Google Shape;264;p43"/>
          <p:cNvPicPr preferRelativeResize="0"/>
          <p:nvPr/>
        </p:nvPicPr>
        <p:blipFill>
          <a:blip r:embed="rId5">
            <a:alphaModFix/>
          </a:blip>
          <a:stretch>
            <a:fillRect/>
          </a:stretch>
        </p:blipFill>
        <p:spPr>
          <a:xfrm>
            <a:off x="5013343" y="453123"/>
            <a:ext cx="4130657" cy="241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ctrTitle"/>
          </p:nvPr>
        </p:nvSpPr>
        <p:spPr>
          <a:xfrm>
            <a:off x="835644" y="429863"/>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Budget </a:t>
            </a:r>
            <a:r>
              <a:rPr lang="en"/>
              <a:t>controls</a:t>
            </a:r>
            <a:endParaRPr/>
          </a:p>
        </p:txBody>
      </p:sp>
      <p:sp>
        <p:nvSpPr>
          <p:cNvPr id="270" name="Google Shape;270;p44"/>
          <p:cNvSpPr txBox="1"/>
          <p:nvPr>
            <p:ph idx="1" type="subTitle"/>
          </p:nvPr>
        </p:nvSpPr>
        <p:spPr>
          <a:xfrm>
            <a:off x="5119294" y="731262"/>
            <a:ext cx="3858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There are two main ways to implement budget controls</a:t>
            </a:r>
            <a:endParaRPr/>
          </a:p>
        </p:txBody>
      </p:sp>
      <p:sp>
        <p:nvSpPr>
          <p:cNvPr id="271" name="Google Shape;271;p44"/>
          <p:cNvSpPr txBox="1"/>
          <p:nvPr/>
        </p:nvSpPr>
        <p:spPr>
          <a:xfrm>
            <a:off x="2037600" y="2017650"/>
            <a:ext cx="93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Catamaran"/>
                <a:ea typeface="Catamaran"/>
                <a:cs typeface="Catamaran"/>
                <a:sym typeface="Catamaran"/>
              </a:rPr>
              <a:t>Json</a:t>
            </a:r>
            <a:endParaRPr sz="2400">
              <a:solidFill>
                <a:schemeClr val="lt1"/>
              </a:solidFill>
              <a:latin typeface="Catamaran"/>
              <a:ea typeface="Catamaran"/>
              <a:cs typeface="Catamaran"/>
              <a:sym typeface="Catamaran"/>
            </a:endParaRPr>
          </a:p>
        </p:txBody>
      </p:sp>
      <p:sp>
        <p:nvSpPr>
          <p:cNvPr id="272" name="Google Shape;272;p44"/>
          <p:cNvSpPr txBox="1"/>
          <p:nvPr/>
        </p:nvSpPr>
        <p:spPr>
          <a:xfrm>
            <a:off x="490200" y="2339850"/>
            <a:ext cx="4629000" cy="303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rPr>
              <a:t>{</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"Version": "2012-10-17",</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"Statement":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"Effect": "Deny",</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"Action":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"Resource":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"Condition":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"NumericLessThan":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"aws:PrincipalTag/costcenter": "(amount to limit too)"</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a:t>
            </a:r>
            <a:endParaRPr sz="1000">
              <a:solidFill>
                <a:schemeClr val="lt1"/>
              </a:solidFill>
            </a:endParaRPr>
          </a:p>
          <a:p>
            <a:pPr indent="0" lvl="0" marL="0" rtl="0" algn="l">
              <a:spcBef>
                <a:spcPts val="0"/>
              </a:spcBef>
              <a:spcAft>
                <a:spcPts val="0"/>
              </a:spcAft>
              <a:buNone/>
            </a:pPr>
            <a:r>
              <a:t/>
            </a:r>
            <a:endParaRPr sz="1300">
              <a:solidFill>
                <a:schemeClr val="lt1"/>
              </a:solidFill>
              <a:latin typeface="Catamaran"/>
              <a:ea typeface="Catamaran"/>
              <a:cs typeface="Catamaran"/>
              <a:sym typeface="Catamaran"/>
            </a:endParaRPr>
          </a:p>
        </p:txBody>
      </p:sp>
      <p:pic>
        <p:nvPicPr>
          <p:cNvPr id="273" name="Google Shape;273;p44"/>
          <p:cNvPicPr preferRelativeResize="0"/>
          <p:nvPr/>
        </p:nvPicPr>
        <p:blipFill>
          <a:blip r:embed="rId3">
            <a:alphaModFix/>
          </a:blip>
          <a:stretch>
            <a:fillRect/>
          </a:stretch>
        </p:blipFill>
        <p:spPr>
          <a:xfrm>
            <a:off x="5119299" y="2921340"/>
            <a:ext cx="3858601" cy="876182"/>
          </a:xfrm>
          <a:prstGeom prst="rect">
            <a:avLst/>
          </a:prstGeom>
          <a:noFill/>
          <a:ln>
            <a:noFill/>
          </a:ln>
        </p:spPr>
      </p:pic>
      <p:sp>
        <p:nvSpPr>
          <p:cNvPr id="274" name="Google Shape;274;p44"/>
          <p:cNvSpPr txBox="1"/>
          <p:nvPr/>
        </p:nvSpPr>
        <p:spPr>
          <a:xfrm>
            <a:off x="6100500" y="2010000"/>
            <a:ext cx="3043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Catamaran"/>
                <a:ea typeface="Catamaran"/>
                <a:cs typeface="Catamaran"/>
                <a:sym typeface="Catamaran"/>
              </a:rPr>
              <a:t>Budget Service</a:t>
            </a:r>
            <a:endParaRPr sz="2500">
              <a:solidFill>
                <a:schemeClr val="lt1"/>
              </a:solidFill>
              <a:latin typeface="Catamaran"/>
              <a:ea typeface="Catamaran"/>
              <a:cs typeface="Catamaran"/>
              <a:sym typeface="Catamar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p:nvPr/>
        </p:nvSpPr>
        <p:spPr>
          <a:xfrm>
            <a:off x="2383825" y="841425"/>
            <a:ext cx="4376100" cy="4103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5"/>
          <p:cNvSpPr/>
          <p:nvPr/>
        </p:nvSpPr>
        <p:spPr>
          <a:xfrm>
            <a:off x="576300" y="53749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5"/>
          <p:cNvSpPr/>
          <p:nvPr/>
        </p:nvSpPr>
        <p:spPr>
          <a:xfrm>
            <a:off x="3280275" y="3832025"/>
            <a:ext cx="2583600" cy="6036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5"/>
          <p:cNvSpPr/>
          <p:nvPr/>
        </p:nvSpPr>
        <p:spPr>
          <a:xfrm>
            <a:off x="3525990" y="3091725"/>
            <a:ext cx="2092200" cy="6036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5"/>
          <p:cNvSpPr/>
          <p:nvPr/>
        </p:nvSpPr>
        <p:spPr>
          <a:xfrm>
            <a:off x="3771599" y="2351425"/>
            <a:ext cx="1600800" cy="6036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5"/>
          <p:cNvSpPr/>
          <p:nvPr/>
        </p:nvSpPr>
        <p:spPr>
          <a:xfrm>
            <a:off x="4022676" y="1611125"/>
            <a:ext cx="1098900" cy="6036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5"/>
          <p:cNvSpPr txBox="1"/>
          <p:nvPr/>
        </p:nvSpPr>
        <p:spPr>
          <a:xfrm>
            <a:off x="720225" y="3706275"/>
            <a:ext cx="204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Despite being red, Mars is actually a cold place</a:t>
            </a:r>
            <a:endParaRPr>
              <a:solidFill>
                <a:schemeClr val="lt1"/>
              </a:solidFill>
              <a:latin typeface="Catamaran"/>
              <a:ea typeface="Catamaran"/>
              <a:cs typeface="Catamaran"/>
              <a:sym typeface="Catamaran"/>
            </a:endParaRPr>
          </a:p>
        </p:txBody>
      </p:sp>
      <p:sp>
        <p:nvSpPr>
          <p:cNvPr id="286" name="Google Shape;286;p45"/>
          <p:cNvSpPr txBox="1"/>
          <p:nvPr/>
        </p:nvSpPr>
        <p:spPr>
          <a:xfrm>
            <a:off x="719950" y="1578075"/>
            <a:ext cx="1645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Fugaz One"/>
                <a:ea typeface="Fugaz One"/>
                <a:cs typeface="Fugaz One"/>
                <a:sym typeface="Fugaz One"/>
              </a:rPr>
              <a:t>Root</a:t>
            </a:r>
            <a:endParaRPr sz="2500">
              <a:solidFill>
                <a:schemeClr val="lt1"/>
              </a:solidFill>
              <a:latin typeface="Fugaz One"/>
              <a:ea typeface="Fugaz One"/>
              <a:cs typeface="Fugaz One"/>
              <a:sym typeface="Fugaz One"/>
            </a:endParaRPr>
          </a:p>
        </p:txBody>
      </p:sp>
      <p:sp>
        <p:nvSpPr>
          <p:cNvPr id="287" name="Google Shape;287;p45"/>
          <p:cNvSpPr txBox="1"/>
          <p:nvPr/>
        </p:nvSpPr>
        <p:spPr>
          <a:xfrm>
            <a:off x="719950" y="1968075"/>
            <a:ext cx="2045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atamaran"/>
                <a:ea typeface="Catamaran"/>
                <a:cs typeface="Catamaran"/>
                <a:sym typeface="Catamaran"/>
              </a:rPr>
              <a:t>The top of the Organizational Structure</a:t>
            </a:r>
            <a:endParaRPr>
              <a:solidFill>
                <a:srgbClr val="FFFFFF"/>
              </a:solidFill>
              <a:latin typeface="Catamaran"/>
              <a:ea typeface="Catamaran"/>
              <a:cs typeface="Catamaran"/>
              <a:sym typeface="Catamaran"/>
            </a:endParaRPr>
          </a:p>
        </p:txBody>
      </p:sp>
      <p:sp>
        <p:nvSpPr>
          <p:cNvPr id="288" name="Google Shape;288;p45"/>
          <p:cNvSpPr txBox="1"/>
          <p:nvPr/>
        </p:nvSpPr>
        <p:spPr>
          <a:xfrm>
            <a:off x="6778000" y="1578075"/>
            <a:ext cx="1645800" cy="46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Fugaz One"/>
                <a:ea typeface="Fugaz One"/>
                <a:cs typeface="Fugaz One"/>
                <a:sym typeface="Fugaz One"/>
              </a:rPr>
              <a:t>Cyber Admin</a:t>
            </a:r>
            <a:endParaRPr sz="2500">
              <a:solidFill>
                <a:schemeClr val="lt1"/>
              </a:solidFill>
              <a:latin typeface="Fugaz One"/>
              <a:ea typeface="Fugaz One"/>
              <a:cs typeface="Fugaz One"/>
              <a:sym typeface="Fugaz One"/>
            </a:endParaRPr>
          </a:p>
        </p:txBody>
      </p:sp>
      <p:sp>
        <p:nvSpPr>
          <p:cNvPr id="289" name="Google Shape;289;p45"/>
          <p:cNvSpPr txBox="1"/>
          <p:nvPr/>
        </p:nvSpPr>
        <p:spPr>
          <a:xfrm>
            <a:off x="6378950" y="2044563"/>
            <a:ext cx="20451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Catamaran"/>
                <a:ea typeface="Catamaran"/>
                <a:cs typeface="Catamaran"/>
                <a:sym typeface="Catamaran"/>
              </a:rPr>
              <a:t>The Cloud Administrators</a:t>
            </a:r>
            <a:endParaRPr>
              <a:solidFill>
                <a:srgbClr val="FFFFFF"/>
              </a:solidFill>
              <a:latin typeface="Catamaran"/>
              <a:ea typeface="Catamaran"/>
              <a:cs typeface="Catamaran"/>
              <a:sym typeface="Catamaran"/>
            </a:endParaRPr>
          </a:p>
        </p:txBody>
      </p:sp>
      <p:sp>
        <p:nvSpPr>
          <p:cNvPr id="290" name="Google Shape;290;p45"/>
          <p:cNvSpPr txBox="1"/>
          <p:nvPr/>
        </p:nvSpPr>
        <p:spPr>
          <a:xfrm>
            <a:off x="719950" y="3240075"/>
            <a:ext cx="1645800" cy="4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Fugaz One"/>
                <a:ea typeface="Fugaz One"/>
                <a:cs typeface="Fugaz One"/>
                <a:sym typeface="Fugaz One"/>
              </a:rPr>
              <a:t>Cloud Class</a:t>
            </a:r>
            <a:endParaRPr sz="2500">
              <a:solidFill>
                <a:schemeClr val="lt1"/>
              </a:solidFill>
              <a:latin typeface="Fugaz One"/>
              <a:ea typeface="Fugaz One"/>
              <a:cs typeface="Fugaz One"/>
              <a:sym typeface="Fugaz One"/>
            </a:endParaRPr>
          </a:p>
        </p:txBody>
      </p:sp>
      <p:sp>
        <p:nvSpPr>
          <p:cNvPr id="291" name="Google Shape;291;p45"/>
          <p:cNvSpPr txBox="1"/>
          <p:nvPr/>
        </p:nvSpPr>
        <p:spPr>
          <a:xfrm>
            <a:off x="6778000" y="3240075"/>
            <a:ext cx="1645800" cy="46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500">
                <a:solidFill>
                  <a:schemeClr val="lt1"/>
                </a:solidFill>
                <a:latin typeface="Fugaz One"/>
                <a:ea typeface="Fugaz One"/>
                <a:cs typeface="Fugaz One"/>
                <a:sym typeface="Fugaz One"/>
              </a:rPr>
              <a:t>Sandbox</a:t>
            </a:r>
            <a:endParaRPr sz="2500">
              <a:solidFill>
                <a:schemeClr val="lt1"/>
              </a:solidFill>
              <a:latin typeface="Fugaz One"/>
              <a:ea typeface="Fugaz One"/>
              <a:cs typeface="Fugaz One"/>
              <a:sym typeface="Fugaz One"/>
            </a:endParaRPr>
          </a:p>
        </p:txBody>
      </p:sp>
      <p:sp>
        <p:nvSpPr>
          <p:cNvPr id="292" name="Google Shape;292;p45"/>
          <p:cNvSpPr txBox="1"/>
          <p:nvPr/>
        </p:nvSpPr>
        <p:spPr>
          <a:xfrm>
            <a:off x="6378825" y="3630075"/>
            <a:ext cx="20451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Catamaran"/>
                <a:ea typeface="Catamaran"/>
                <a:cs typeface="Catamaran"/>
                <a:sym typeface="Catamaran"/>
              </a:rPr>
              <a:t>A testing environment for admins to test policies and various services</a:t>
            </a:r>
            <a:endParaRPr>
              <a:solidFill>
                <a:schemeClr val="lt1"/>
              </a:solidFill>
              <a:latin typeface="Catamaran"/>
              <a:ea typeface="Catamaran"/>
              <a:cs typeface="Catamaran"/>
              <a:sym typeface="Catamaran"/>
            </a:endParaRPr>
          </a:p>
        </p:txBody>
      </p:sp>
      <p:cxnSp>
        <p:nvCxnSpPr>
          <p:cNvPr id="293" name="Google Shape;293;p45"/>
          <p:cNvCxnSpPr>
            <a:stCxn id="286" idx="3"/>
            <a:endCxn id="284" idx="1"/>
          </p:cNvCxnSpPr>
          <p:nvPr/>
        </p:nvCxnSpPr>
        <p:spPr>
          <a:xfrm>
            <a:off x="2365750" y="1811175"/>
            <a:ext cx="1656900" cy="101700"/>
          </a:xfrm>
          <a:prstGeom prst="bentConnector3">
            <a:avLst>
              <a:gd fmla="val 50001" name="adj1"/>
            </a:avLst>
          </a:prstGeom>
          <a:noFill/>
          <a:ln cap="flat" cmpd="sng" w="9525">
            <a:solidFill>
              <a:schemeClr val="lt1"/>
            </a:solidFill>
            <a:prstDash val="solid"/>
            <a:round/>
            <a:headEnd len="med" w="med" type="none"/>
            <a:tailEnd len="med" w="med" type="none"/>
          </a:ln>
        </p:spPr>
      </p:cxnSp>
      <p:cxnSp>
        <p:nvCxnSpPr>
          <p:cNvPr id="294" name="Google Shape;294;p45"/>
          <p:cNvCxnSpPr>
            <a:endCxn id="283" idx="3"/>
          </p:cNvCxnSpPr>
          <p:nvPr/>
        </p:nvCxnSpPr>
        <p:spPr>
          <a:xfrm flipH="1">
            <a:off x="5372399" y="1811125"/>
            <a:ext cx="1405500" cy="842100"/>
          </a:xfrm>
          <a:prstGeom prst="bentConnector3">
            <a:avLst>
              <a:gd fmla="val 50000" name="adj1"/>
            </a:avLst>
          </a:prstGeom>
          <a:noFill/>
          <a:ln cap="flat" cmpd="sng" w="9525">
            <a:solidFill>
              <a:schemeClr val="lt1"/>
            </a:solidFill>
            <a:prstDash val="solid"/>
            <a:round/>
            <a:headEnd len="med" w="med" type="none"/>
            <a:tailEnd len="med" w="med" type="none"/>
          </a:ln>
        </p:spPr>
      </p:cxnSp>
      <p:cxnSp>
        <p:nvCxnSpPr>
          <p:cNvPr id="295" name="Google Shape;295;p45"/>
          <p:cNvCxnSpPr>
            <a:stCxn id="290" idx="3"/>
            <a:endCxn id="282" idx="1"/>
          </p:cNvCxnSpPr>
          <p:nvPr/>
        </p:nvCxnSpPr>
        <p:spPr>
          <a:xfrm flipH="1" rot="10800000">
            <a:off x="2365750" y="3393675"/>
            <a:ext cx="1160100" cy="79500"/>
          </a:xfrm>
          <a:prstGeom prst="bentConnector3">
            <a:avLst>
              <a:gd fmla="val 50006" name="adj1"/>
            </a:avLst>
          </a:prstGeom>
          <a:noFill/>
          <a:ln cap="flat" cmpd="sng" w="9525">
            <a:solidFill>
              <a:schemeClr val="lt1"/>
            </a:solidFill>
            <a:prstDash val="solid"/>
            <a:round/>
            <a:headEnd len="med" w="med" type="none"/>
            <a:tailEnd len="med" w="med" type="none"/>
          </a:ln>
        </p:spPr>
      </p:cxnSp>
      <p:cxnSp>
        <p:nvCxnSpPr>
          <p:cNvPr id="296" name="Google Shape;296;p45"/>
          <p:cNvCxnSpPr>
            <a:stCxn id="291" idx="1"/>
            <a:endCxn id="281" idx="3"/>
          </p:cNvCxnSpPr>
          <p:nvPr/>
        </p:nvCxnSpPr>
        <p:spPr>
          <a:xfrm flipH="1">
            <a:off x="5863900" y="3473175"/>
            <a:ext cx="914100" cy="660600"/>
          </a:xfrm>
          <a:prstGeom prst="bentConnector3">
            <a:avLst>
              <a:gd fmla="val 50001" name="adj1"/>
            </a:avLst>
          </a:prstGeom>
          <a:noFill/>
          <a:ln cap="flat" cmpd="sng" w="9525">
            <a:solidFill>
              <a:schemeClr val="lt1"/>
            </a:solidFill>
            <a:prstDash val="solid"/>
            <a:round/>
            <a:headEnd len="med" w="med" type="none"/>
            <a:tailEnd len="med" w="med" type="none"/>
          </a:ln>
        </p:spPr>
      </p:cxnSp>
      <p:grpSp>
        <p:nvGrpSpPr>
          <p:cNvPr id="297" name="Google Shape;297;p45"/>
          <p:cNvGrpSpPr/>
          <p:nvPr/>
        </p:nvGrpSpPr>
        <p:grpSpPr>
          <a:xfrm>
            <a:off x="4353439" y="1694273"/>
            <a:ext cx="436983" cy="437308"/>
            <a:chOff x="1716988" y="3589010"/>
            <a:chExt cx="445947" cy="446278"/>
          </a:xfrm>
        </p:grpSpPr>
        <p:sp>
          <p:nvSpPr>
            <p:cNvPr id="298" name="Google Shape;298;p45"/>
            <p:cNvSpPr/>
            <p:nvPr/>
          </p:nvSpPr>
          <p:spPr>
            <a:xfrm>
              <a:off x="1760133" y="3995797"/>
              <a:ext cx="60726" cy="39485"/>
            </a:xfrm>
            <a:custGeom>
              <a:rect b="b" l="l" r="r" t="t"/>
              <a:pathLst>
                <a:path extrusionOk="0" h="1143" w="1758">
                  <a:moveTo>
                    <a:pt x="0" y="0"/>
                  </a:moveTo>
                  <a:lnTo>
                    <a:pt x="0" y="1142"/>
                  </a:lnTo>
                  <a:lnTo>
                    <a:pt x="1758" y="1142"/>
                  </a:lnTo>
                  <a:cubicBezTo>
                    <a:pt x="1490" y="821"/>
                    <a:pt x="1330" y="428"/>
                    <a:pt x="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5"/>
            <p:cNvSpPr/>
            <p:nvPr/>
          </p:nvSpPr>
          <p:spPr>
            <a:xfrm>
              <a:off x="1760133" y="3929542"/>
              <a:ext cx="80139" cy="39174"/>
            </a:xfrm>
            <a:custGeom>
              <a:rect b="b" l="l" r="r" t="t"/>
              <a:pathLst>
                <a:path extrusionOk="0" h="1134" w="2320">
                  <a:moveTo>
                    <a:pt x="0" y="0"/>
                  </a:moveTo>
                  <a:lnTo>
                    <a:pt x="0" y="1133"/>
                  </a:lnTo>
                  <a:lnTo>
                    <a:pt x="1392" y="1133"/>
                  </a:lnTo>
                  <a:cubicBezTo>
                    <a:pt x="1544" y="651"/>
                    <a:pt x="1883" y="250"/>
                    <a:pt x="23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5"/>
            <p:cNvSpPr/>
            <p:nvPr/>
          </p:nvSpPr>
          <p:spPr>
            <a:xfrm>
              <a:off x="1716988" y="3589010"/>
              <a:ext cx="234854" cy="249035"/>
            </a:xfrm>
            <a:custGeom>
              <a:rect b="b" l="l" r="r" t="t"/>
              <a:pathLst>
                <a:path extrusionOk="0" h="7209" w="6799">
                  <a:moveTo>
                    <a:pt x="3399" y="0"/>
                  </a:moveTo>
                  <a:lnTo>
                    <a:pt x="0" y="4630"/>
                  </a:lnTo>
                  <a:lnTo>
                    <a:pt x="1249" y="4630"/>
                  </a:lnTo>
                  <a:lnTo>
                    <a:pt x="1249" y="7209"/>
                  </a:lnTo>
                  <a:lnTo>
                    <a:pt x="5549" y="7209"/>
                  </a:lnTo>
                  <a:lnTo>
                    <a:pt x="5549" y="4630"/>
                  </a:lnTo>
                  <a:lnTo>
                    <a:pt x="6798" y="4630"/>
                  </a:lnTo>
                  <a:lnTo>
                    <a:pt x="33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5"/>
            <p:cNvSpPr/>
            <p:nvPr/>
          </p:nvSpPr>
          <p:spPr>
            <a:xfrm>
              <a:off x="1760133" y="3864185"/>
              <a:ext cx="145769" cy="39174"/>
            </a:xfrm>
            <a:custGeom>
              <a:rect b="b" l="l" r="r" t="t"/>
              <a:pathLst>
                <a:path extrusionOk="0" h="1134" w="4220">
                  <a:moveTo>
                    <a:pt x="0" y="1"/>
                  </a:moveTo>
                  <a:lnTo>
                    <a:pt x="0" y="1134"/>
                  </a:lnTo>
                  <a:lnTo>
                    <a:pt x="3087" y="1134"/>
                  </a:lnTo>
                  <a:cubicBezTo>
                    <a:pt x="3176" y="884"/>
                    <a:pt x="3328" y="643"/>
                    <a:pt x="3524" y="447"/>
                  </a:cubicBezTo>
                  <a:cubicBezTo>
                    <a:pt x="3729" y="242"/>
                    <a:pt x="3961" y="90"/>
                    <a:pt x="4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5"/>
            <p:cNvSpPr/>
            <p:nvPr/>
          </p:nvSpPr>
          <p:spPr>
            <a:xfrm>
              <a:off x="1812501" y="3830229"/>
              <a:ext cx="350434" cy="205059"/>
            </a:xfrm>
            <a:custGeom>
              <a:rect b="b" l="l" r="r" t="t"/>
              <a:pathLst>
                <a:path extrusionOk="0" h="5936" w="10145">
                  <a:moveTo>
                    <a:pt x="5978" y="1"/>
                  </a:moveTo>
                  <a:cubicBezTo>
                    <a:pt x="4967" y="1"/>
                    <a:pt x="4144" y="809"/>
                    <a:pt x="4114" y="1814"/>
                  </a:cubicBezTo>
                  <a:cubicBezTo>
                    <a:pt x="3905" y="1664"/>
                    <a:pt x="3659" y="1589"/>
                    <a:pt x="3413" y="1589"/>
                  </a:cubicBezTo>
                  <a:cubicBezTo>
                    <a:pt x="3103" y="1589"/>
                    <a:pt x="2791" y="1708"/>
                    <a:pt x="2552" y="1947"/>
                  </a:cubicBezTo>
                  <a:cubicBezTo>
                    <a:pt x="2169" y="2322"/>
                    <a:pt x="2097" y="2902"/>
                    <a:pt x="2329" y="3357"/>
                  </a:cubicBezTo>
                  <a:lnTo>
                    <a:pt x="1482" y="3357"/>
                  </a:lnTo>
                  <a:cubicBezTo>
                    <a:pt x="1268" y="3357"/>
                    <a:pt x="1071" y="3446"/>
                    <a:pt x="929" y="3607"/>
                  </a:cubicBezTo>
                  <a:cubicBezTo>
                    <a:pt x="1" y="4695"/>
                    <a:pt x="750" y="5935"/>
                    <a:pt x="1794" y="5935"/>
                  </a:cubicBezTo>
                  <a:lnTo>
                    <a:pt x="8289" y="5935"/>
                  </a:lnTo>
                  <a:cubicBezTo>
                    <a:pt x="9314" y="5935"/>
                    <a:pt x="10144" y="5096"/>
                    <a:pt x="10144" y="4079"/>
                  </a:cubicBezTo>
                  <a:cubicBezTo>
                    <a:pt x="10144" y="3054"/>
                    <a:pt x="9314" y="2215"/>
                    <a:pt x="8289" y="2215"/>
                  </a:cubicBezTo>
                  <a:lnTo>
                    <a:pt x="7834" y="2215"/>
                  </a:lnTo>
                  <a:lnTo>
                    <a:pt x="7834" y="1394"/>
                  </a:lnTo>
                  <a:cubicBezTo>
                    <a:pt x="7834" y="1136"/>
                    <a:pt x="7673" y="779"/>
                    <a:pt x="7477" y="609"/>
                  </a:cubicBezTo>
                  <a:cubicBezTo>
                    <a:pt x="6978" y="182"/>
                    <a:pt x="6457" y="1"/>
                    <a:pt x="59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45"/>
          <p:cNvGrpSpPr/>
          <p:nvPr/>
        </p:nvGrpSpPr>
        <p:grpSpPr>
          <a:xfrm>
            <a:off x="4349831" y="2434835"/>
            <a:ext cx="444231" cy="436768"/>
            <a:chOff x="2294488" y="3589252"/>
            <a:chExt cx="453343" cy="445727"/>
          </a:xfrm>
        </p:grpSpPr>
        <p:sp>
          <p:nvSpPr>
            <p:cNvPr id="304" name="Google Shape;304;p45"/>
            <p:cNvSpPr/>
            <p:nvPr/>
          </p:nvSpPr>
          <p:spPr>
            <a:xfrm>
              <a:off x="2512977" y="3787153"/>
              <a:ext cx="234854" cy="247826"/>
            </a:xfrm>
            <a:custGeom>
              <a:rect b="b" l="l" r="r" t="t"/>
              <a:pathLst>
                <a:path extrusionOk="0" h="7174" w="6799">
                  <a:moveTo>
                    <a:pt x="3917" y="1"/>
                  </a:moveTo>
                  <a:cubicBezTo>
                    <a:pt x="3551" y="572"/>
                    <a:pt x="2918" y="955"/>
                    <a:pt x="2186" y="955"/>
                  </a:cubicBezTo>
                  <a:lnTo>
                    <a:pt x="1249" y="955"/>
                  </a:lnTo>
                  <a:lnTo>
                    <a:pt x="1249" y="2579"/>
                  </a:lnTo>
                  <a:lnTo>
                    <a:pt x="0" y="2579"/>
                  </a:lnTo>
                  <a:lnTo>
                    <a:pt x="3399" y="7173"/>
                  </a:lnTo>
                  <a:lnTo>
                    <a:pt x="6798" y="2579"/>
                  </a:lnTo>
                  <a:lnTo>
                    <a:pt x="5540" y="2579"/>
                  </a:lnTo>
                  <a:lnTo>
                    <a:pt x="5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p:nvPr/>
          </p:nvSpPr>
          <p:spPr>
            <a:xfrm>
              <a:off x="2653811" y="3720898"/>
              <a:ext cx="50570" cy="39174"/>
            </a:xfrm>
            <a:custGeom>
              <a:rect b="b" l="l" r="r" t="t"/>
              <a:pathLst>
                <a:path extrusionOk="0" h="1134" w="1464">
                  <a:moveTo>
                    <a:pt x="0" y="1"/>
                  </a:moveTo>
                  <a:cubicBezTo>
                    <a:pt x="116" y="250"/>
                    <a:pt x="179" y="527"/>
                    <a:pt x="179" y="821"/>
                  </a:cubicBezTo>
                  <a:cubicBezTo>
                    <a:pt x="179" y="928"/>
                    <a:pt x="170" y="1035"/>
                    <a:pt x="152" y="1134"/>
                  </a:cubicBezTo>
                  <a:lnTo>
                    <a:pt x="1463" y="1134"/>
                  </a:lnTo>
                  <a:lnTo>
                    <a:pt x="14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5"/>
            <p:cNvSpPr/>
            <p:nvPr/>
          </p:nvSpPr>
          <p:spPr>
            <a:xfrm>
              <a:off x="2556122" y="3589942"/>
              <a:ext cx="148256" cy="39174"/>
            </a:xfrm>
            <a:custGeom>
              <a:rect b="b" l="l" r="r" t="t"/>
              <a:pathLst>
                <a:path extrusionOk="0" h="1134" w="4292">
                  <a:moveTo>
                    <a:pt x="0" y="0"/>
                  </a:moveTo>
                  <a:lnTo>
                    <a:pt x="0" y="946"/>
                  </a:lnTo>
                  <a:cubicBezTo>
                    <a:pt x="143" y="999"/>
                    <a:pt x="277" y="1062"/>
                    <a:pt x="393" y="1133"/>
                  </a:cubicBezTo>
                  <a:lnTo>
                    <a:pt x="4291" y="1133"/>
                  </a:lnTo>
                  <a:lnTo>
                    <a:pt x="42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5"/>
            <p:cNvSpPr/>
            <p:nvPr/>
          </p:nvSpPr>
          <p:spPr>
            <a:xfrm>
              <a:off x="2594949" y="3655265"/>
              <a:ext cx="109431" cy="39485"/>
            </a:xfrm>
            <a:custGeom>
              <a:rect b="b" l="l" r="r" t="t"/>
              <a:pathLst>
                <a:path extrusionOk="0" h="1143" w="3168">
                  <a:moveTo>
                    <a:pt x="0" y="0"/>
                  </a:moveTo>
                  <a:cubicBezTo>
                    <a:pt x="116" y="232"/>
                    <a:pt x="188" y="482"/>
                    <a:pt x="206" y="741"/>
                  </a:cubicBezTo>
                  <a:cubicBezTo>
                    <a:pt x="545" y="794"/>
                    <a:pt x="857" y="937"/>
                    <a:pt x="1116" y="1142"/>
                  </a:cubicBezTo>
                  <a:lnTo>
                    <a:pt x="3167" y="1142"/>
                  </a:lnTo>
                  <a:lnTo>
                    <a:pt x="31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5"/>
            <p:cNvSpPr/>
            <p:nvPr/>
          </p:nvSpPr>
          <p:spPr>
            <a:xfrm>
              <a:off x="2294488" y="3589252"/>
              <a:ext cx="341453" cy="204714"/>
            </a:xfrm>
            <a:custGeom>
              <a:rect b="b" l="l" r="r" t="t"/>
              <a:pathLst>
                <a:path extrusionOk="0" h="5926" w="9885">
                  <a:moveTo>
                    <a:pt x="4382" y="1"/>
                  </a:moveTo>
                  <a:cubicBezTo>
                    <a:pt x="3357" y="1"/>
                    <a:pt x="2525" y="849"/>
                    <a:pt x="2525" y="1885"/>
                  </a:cubicBezTo>
                  <a:lnTo>
                    <a:pt x="2525" y="2215"/>
                  </a:lnTo>
                  <a:lnTo>
                    <a:pt x="2097" y="2215"/>
                  </a:lnTo>
                  <a:cubicBezTo>
                    <a:pt x="910" y="2215"/>
                    <a:pt x="0" y="3303"/>
                    <a:pt x="250" y="4463"/>
                  </a:cubicBezTo>
                  <a:cubicBezTo>
                    <a:pt x="429" y="5301"/>
                    <a:pt x="1178" y="5926"/>
                    <a:pt x="2070" y="5926"/>
                  </a:cubicBezTo>
                  <a:lnTo>
                    <a:pt x="8556" y="5926"/>
                  </a:lnTo>
                  <a:cubicBezTo>
                    <a:pt x="9296" y="5926"/>
                    <a:pt x="9885" y="5319"/>
                    <a:pt x="9849" y="4570"/>
                  </a:cubicBezTo>
                  <a:cubicBezTo>
                    <a:pt x="9814" y="3883"/>
                    <a:pt x="9225" y="3357"/>
                    <a:pt x="8538" y="3357"/>
                  </a:cubicBezTo>
                  <a:lnTo>
                    <a:pt x="8029" y="3357"/>
                  </a:lnTo>
                  <a:cubicBezTo>
                    <a:pt x="8261" y="2893"/>
                    <a:pt x="8190" y="2322"/>
                    <a:pt x="7806" y="1938"/>
                  </a:cubicBezTo>
                  <a:cubicBezTo>
                    <a:pt x="7570" y="1702"/>
                    <a:pt x="7262" y="1585"/>
                    <a:pt x="6954" y="1585"/>
                  </a:cubicBezTo>
                  <a:cubicBezTo>
                    <a:pt x="6703" y="1585"/>
                    <a:pt x="6452" y="1662"/>
                    <a:pt x="6236" y="1813"/>
                  </a:cubicBezTo>
                  <a:cubicBezTo>
                    <a:pt x="6218" y="832"/>
                    <a:pt x="5433" y="38"/>
                    <a:pt x="4461" y="2"/>
                  </a:cubicBezTo>
                  <a:cubicBezTo>
                    <a:pt x="4435" y="1"/>
                    <a:pt x="4409" y="1"/>
                    <a:pt x="4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45"/>
          <p:cNvGrpSpPr/>
          <p:nvPr/>
        </p:nvGrpSpPr>
        <p:grpSpPr>
          <a:xfrm>
            <a:off x="4353077" y="3174719"/>
            <a:ext cx="437601" cy="437608"/>
            <a:chOff x="2886151" y="3588699"/>
            <a:chExt cx="446577" cy="446585"/>
          </a:xfrm>
        </p:grpSpPr>
        <p:sp>
          <p:nvSpPr>
            <p:cNvPr id="310" name="Google Shape;310;p45"/>
            <p:cNvSpPr/>
            <p:nvPr/>
          </p:nvSpPr>
          <p:spPr>
            <a:xfrm>
              <a:off x="3096314" y="3884532"/>
              <a:ext cx="26252" cy="47188"/>
            </a:xfrm>
            <a:custGeom>
              <a:rect b="b" l="l" r="r" t="t"/>
              <a:pathLst>
                <a:path extrusionOk="0" h="1366" w="760">
                  <a:moveTo>
                    <a:pt x="1" y="1"/>
                  </a:moveTo>
                  <a:lnTo>
                    <a:pt x="1" y="1366"/>
                  </a:lnTo>
                  <a:cubicBezTo>
                    <a:pt x="126" y="1339"/>
                    <a:pt x="251" y="1321"/>
                    <a:pt x="385" y="1321"/>
                  </a:cubicBezTo>
                  <a:cubicBezTo>
                    <a:pt x="509" y="1321"/>
                    <a:pt x="634" y="1339"/>
                    <a:pt x="759" y="1366"/>
                  </a:cubicBezTo>
                  <a:lnTo>
                    <a:pt x="759" y="1"/>
                  </a:lnTo>
                  <a:cubicBezTo>
                    <a:pt x="634" y="10"/>
                    <a:pt x="509" y="10"/>
                    <a:pt x="376" y="10"/>
                  </a:cubicBezTo>
                  <a:cubicBezTo>
                    <a:pt x="251" y="10"/>
                    <a:pt x="126" y="10"/>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5"/>
            <p:cNvSpPr/>
            <p:nvPr/>
          </p:nvSpPr>
          <p:spPr>
            <a:xfrm>
              <a:off x="3079699" y="3674989"/>
              <a:ext cx="59793" cy="59832"/>
            </a:xfrm>
            <a:custGeom>
              <a:rect b="b" l="l" r="r" t="t"/>
              <a:pathLst>
                <a:path extrusionOk="0" h="1732" w="1731">
                  <a:moveTo>
                    <a:pt x="866" y="0"/>
                  </a:moveTo>
                  <a:cubicBezTo>
                    <a:pt x="384" y="0"/>
                    <a:pt x="0" y="384"/>
                    <a:pt x="0" y="866"/>
                  </a:cubicBezTo>
                  <a:cubicBezTo>
                    <a:pt x="0" y="1321"/>
                    <a:pt x="348" y="1695"/>
                    <a:pt x="785" y="1731"/>
                  </a:cubicBezTo>
                  <a:lnTo>
                    <a:pt x="937" y="1731"/>
                  </a:lnTo>
                  <a:cubicBezTo>
                    <a:pt x="1374" y="1695"/>
                    <a:pt x="1731" y="1321"/>
                    <a:pt x="1731" y="866"/>
                  </a:cubicBezTo>
                  <a:cubicBezTo>
                    <a:pt x="1731" y="384"/>
                    <a:pt x="1338" y="0"/>
                    <a:pt x="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5"/>
            <p:cNvSpPr/>
            <p:nvPr/>
          </p:nvSpPr>
          <p:spPr>
            <a:xfrm>
              <a:off x="3023911" y="3760969"/>
              <a:ext cx="171054" cy="98661"/>
            </a:xfrm>
            <a:custGeom>
              <a:rect b="b" l="l" r="r" t="t"/>
              <a:pathLst>
                <a:path extrusionOk="0" h="2856" w="4952">
                  <a:moveTo>
                    <a:pt x="2391" y="0"/>
                  </a:moveTo>
                  <a:cubicBezTo>
                    <a:pt x="1223" y="36"/>
                    <a:pt x="250" y="866"/>
                    <a:pt x="1" y="1963"/>
                  </a:cubicBezTo>
                  <a:cubicBezTo>
                    <a:pt x="679" y="2516"/>
                    <a:pt x="1535" y="2855"/>
                    <a:pt x="2481" y="2855"/>
                  </a:cubicBezTo>
                  <a:cubicBezTo>
                    <a:pt x="3417" y="2855"/>
                    <a:pt x="4274" y="2516"/>
                    <a:pt x="4952" y="1972"/>
                  </a:cubicBezTo>
                  <a:cubicBezTo>
                    <a:pt x="4693" y="866"/>
                    <a:pt x="3730" y="36"/>
                    <a:pt x="25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5"/>
            <p:cNvSpPr/>
            <p:nvPr/>
          </p:nvSpPr>
          <p:spPr>
            <a:xfrm>
              <a:off x="2974306" y="3588699"/>
              <a:ext cx="270295" cy="219153"/>
            </a:xfrm>
            <a:custGeom>
              <a:rect b="b" l="l" r="r" t="t"/>
              <a:pathLst>
                <a:path extrusionOk="0" h="6344" w="7825">
                  <a:moveTo>
                    <a:pt x="3917" y="1"/>
                  </a:moveTo>
                  <a:cubicBezTo>
                    <a:pt x="1758" y="1"/>
                    <a:pt x="0" y="1758"/>
                    <a:pt x="0" y="3926"/>
                  </a:cubicBezTo>
                  <a:cubicBezTo>
                    <a:pt x="0" y="4836"/>
                    <a:pt x="312" y="5674"/>
                    <a:pt x="839" y="6334"/>
                  </a:cubicBezTo>
                  <a:cubicBezTo>
                    <a:pt x="1169" y="5478"/>
                    <a:pt x="1856" y="4791"/>
                    <a:pt x="2712" y="4452"/>
                  </a:cubicBezTo>
                  <a:cubicBezTo>
                    <a:pt x="2454" y="4167"/>
                    <a:pt x="2293" y="3783"/>
                    <a:pt x="2293" y="3364"/>
                  </a:cubicBezTo>
                  <a:cubicBezTo>
                    <a:pt x="2293" y="2463"/>
                    <a:pt x="3016" y="1740"/>
                    <a:pt x="3917" y="1740"/>
                  </a:cubicBezTo>
                  <a:cubicBezTo>
                    <a:pt x="4809" y="1740"/>
                    <a:pt x="5531" y="2463"/>
                    <a:pt x="5531" y="3364"/>
                  </a:cubicBezTo>
                  <a:cubicBezTo>
                    <a:pt x="5531" y="3783"/>
                    <a:pt x="5380" y="4167"/>
                    <a:pt x="5112" y="4452"/>
                  </a:cubicBezTo>
                  <a:cubicBezTo>
                    <a:pt x="5968" y="4791"/>
                    <a:pt x="6655" y="5478"/>
                    <a:pt x="6985" y="6343"/>
                  </a:cubicBezTo>
                  <a:cubicBezTo>
                    <a:pt x="7512" y="5674"/>
                    <a:pt x="7824" y="4836"/>
                    <a:pt x="7824" y="3926"/>
                  </a:cubicBezTo>
                  <a:cubicBezTo>
                    <a:pt x="7824" y="1758"/>
                    <a:pt x="6067" y="1"/>
                    <a:pt x="39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5"/>
            <p:cNvSpPr/>
            <p:nvPr/>
          </p:nvSpPr>
          <p:spPr>
            <a:xfrm>
              <a:off x="2989713" y="3982222"/>
              <a:ext cx="56097" cy="26220"/>
            </a:xfrm>
            <a:custGeom>
              <a:rect b="b" l="l" r="r" t="t"/>
              <a:pathLst>
                <a:path extrusionOk="0" h="759" w="1624">
                  <a:moveTo>
                    <a:pt x="0" y="1"/>
                  </a:moveTo>
                  <a:cubicBezTo>
                    <a:pt x="27" y="117"/>
                    <a:pt x="36" y="250"/>
                    <a:pt x="36" y="375"/>
                  </a:cubicBezTo>
                  <a:cubicBezTo>
                    <a:pt x="36" y="509"/>
                    <a:pt x="27" y="634"/>
                    <a:pt x="0" y="759"/>
                  </a:cubicBezTo>
                  <a:lnTo>
                    <a:pt x="1624" y="759"/>
                  </a:lnTo>
                  <a:cubicBezTo>
                    <a:pt x="1597" y="634"/>
                    <a:pt x="1588" y="509"/>
                    <a:pt x="1588" y="375"/>
                  </a:cubicBezTo>
                  <a:cubicBezTo>
                    <a:pt x="1588" y="250"/>
                    <a:pt x="1597" y="117"/>
                    <a:pt x="16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5"/>
            <p:cNvSpPr/>
            <p:nvPr/>
          </p:nvSpPr>
          <p:spPr>
            <a:xfrm>
              <a:off x="3173381" y="3982222"/>
              <a:ext cx="55786" cy="26220"/>
            </a:xfrm>
            <a:custGeom>
              <a:rect b="b" l="l" r="r" t="t"/>
              <a:pathLst>
                <a:path extrusionOk="0" h="759" w="1615">
                  <a:moveTo>
                    <a:pt x="0" y="1"/>
                  </a:moveTo>
                  <a:cubicBezTo>
                    <a:pt x="27" y="117"/>
                    <a:pt x="36" y="250"/>
                    <a:pt x="36" y="375"/>
                  </a:cubicBezTo>
                  <a:cubicBezTo>
                    <a:pt x="36" y="509"/>
                    <a:pt x="27" y="634"/>
                    <a:pt x="0" y="759"/>
                  </a:cubicBezTo>
                  <a:lnTo>
                    <a:pt x="1615" y="759"/>
                  </a:lnTo>
                  <a:cubicBezTo>
                    <a:pt x="1588" y="634"/>
                    <a:pt x="1579" y="509"/>
                    <a:pt x="1579" y="375"/>
                  </a:cubicBezTo>
                  <a:cubicBezTo>
                    <a:pt x="1579" y="250"/>
                    <a:pt x="1588" y="117"/>
                    <a:pt x="1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5"/>
            <p:cNvSpPr/>
            <p:nvPr/>
          </p:nvSpPr>
          <p:spPr>
            <a:xfrm>
              <a:off x="2886151" y="3955416"/>
              <a:ext cx="79551" cy="79868"/>
            </a:xfrm>
            <a:custGeom>
              <a:rect b="b" l="l" r="r" t="t"/>
              <a:pathLst>
                <a:path extrusionOk="0" h="2312" w="2303">
                  <a:moveTo>
                    <a:pt x="1152" y="0"/>
                  </a:moveTo>
                  <a:cubicBezTo>
                    <a:pt x="509" y="0"/>
                    <a:pt x="1" y="518"/>
                    <a:pt x="1" y="1160"/>
                  </a:cubicBezTo>
                  <a:cubicBezTo>
                    <a:pt x="1" y="1794"/>
                    <a:pt x="509" y="2311"/>
                    <a:pt x="1152" y="2311"/>
                  </a:cubicBezTo>
                  <a:cubicBezTo>
                    <a:pt x="1785" y="2311"/>
                    <a:pt x="2302" y="1794"/>
                    <a:pt x="2302" y="1160"/>
                  </a:cubicBezTo>
                  <a:cubicBezTo>
                    <a:pt x="2302" y="518"/>
                    <a:pt x="1785" y="0"/>
                    <a:pt x="1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5"/>
            <p:cNvSpPr/>
            <p:nvPr/>
          </p:nvSpPr>
          <p:spPr>
            <a:xfrm>
              <a:off x="3069820" y="3955416"/>
              <a:ext cx="79551" cy="79868"/>
            </a:xfrm>
            <a:custGeom>
              <a:rect b="b" l="l" r="r" t="t"/>
              <a:pathLst>
                <a:path extrusionOk="0" h="2312" w="2303">
                  <a:moveTo>
                    <a:pt x="1152" y="0"/>
                  </a:moveTo>
                  <a:cubicBezTo>
                    <a:pt x="518" y="0"/>
                    <a:pt x="1" y="518"/>
                    <a:pt x="1" y="1160"/>
                  </a:cubicBezTo>
                  <a:cubicBezTo>
                    <a:pt x="1" y="1794"/>
                    <a:pt x="518" y="2311"/>
                    <a:pt x="1152" y="2311"/>
                  </a:cubicBezTo>
                  <a:cubicBezTo>
                    <a:pt x="1785" y="2311"/>
                    <a:pt x="2302" y="1794"/>
                    <a:pt x="2302" y="1160"/>
                  </a:cubicBezTo>
                  <a:cubicBezTo>
                    <a:pt x="2302" y="518"/>
                    <a:pt x="1785" y="0"/>
                    <a:pt x="1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5"/>
            <p:cNvSpPr/>
            <p:nvPr/>
          </p:nvSpPr>
          <p:spPr>
            <a:xfrm>
              <a:off x="3253177" y="3955416"/>
              <a:ext cx="79551" cy="79868"/>
            </a:xfrm>
            <a:custGeom>
              <a:rect b="b" l="l" r="r" t="t"/>
              <a:pathLst>
                <a:path extrusionOk="0" h="2312" w="2303">
                  <a:moveTo>
                    <a:pt x="1152" y="0"/>
                  </a:moveTo>
                  <a:cubicBezTo>
                    <a:pt x="518" y="0"/>
                    <a:pt x="1" y="518"/>
                    <a:pt x="1" y="1160"/>
                  </a:cubicBezTo>
                  <a:cubicBezTo>
                    <a:pt x="1" y="1794"/>
                    <a:pt x="518" y="2311"/>
                    <a:pt x="1152" y="2311"/>
                  </a:cubicBezTo>
                  <a:cubicBezTo>
                    <a:pt x="1785" y="2311"/>
                    <a:pt x="2302" y="1794"/>
                    <a:pt x="2302" y="1160"/>
                  </a:cubicBezTo>
                  <a:cubicBezTo>
                    <a:pt x="2302" y="518"/>
                    <a:pt x="1785" y="0"/>
                    <a:pt x="1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45"/>
          <p:cNvGrpSpPr/>
          <p:nvPr/>
        </p:nvGrpSpPr>
        <p:grpSpPr>
          <a:xfrm>
            <a:off x="4352862" y="3915456"/>
            <a:ext cx="438165" cy="437882"/>
            <a:chOff x="3470456" y="3588699"/>
            <a:chExt cx="447153" cy="446864"/>
          </a:xfrm>
        </p:grpSpPr>
        <p:sp>
          <p:nvSpPr>
            <p:cNvPr id="320" name="Google Shape;320;p45"/>
            <p:cNvSpPr/>
            <p:nvPr/>
          </p:nvSpPr>
          <p:spPr>
            <a:xfrm>
              <a:off x="3470456" y="3588699"/>
              <a:ext cx="447153" cy="278916"/>
            </a:xfrm>
            <a:custGeom>
              <a:rect b="b" l="l" r="r" t="t"/>
              <a:pathLst>
                <a:path extrusionOk="0" h="8074" w="12945">
                  <a:moveTo>
                    <a:pt x="3042" y="5184"/>
                  </a:moveTo>
                  <a:lnTo>
                    <a:pt x="3042" y="5915"/>
                  </a:lnTo>
                  <a:lnTo>
                    <a:pt x="3801" y="5915"/>
                  </a:lnTo>
                  <a:lnTo>
                    <a:pt x="3801" y="5184"/>
                  </a:lnTo>
                  <a:close/>
                  <a:moveTo>
                    <a:pt x="4550" y="5184"/>
                  </a:moveTo>
                  <a:lnTo>
                    <a:pt x="4550" y="5915"/>
                  </a:lnTo>
                  <a:lnTo>
                    <a:pt x="5308" y="5915"/>
                  </a:lnTo>
                  <a:lnTo>
                    <a:pt x="5308" y="5184"/>
                  </a:lnTo>
                  <a:close/>
                  <a:moveTo>
                    <a:pt x="6066" y="5184"/>
                  </a:moveTo>
                  <a:lnTo>
                    <a:pt x="6066" y="5915"/>
                  </a:lnTo>
                  <a:lnTo>
                    <a:pt x="6825" y="5915"/>
                  </a:lnTo>
                  <a:lnTo>
                    <a:pt x="6825" y="5184"/>
                  </a:lnTo>
                  <a:close/>
                  <a:moveTo>
                    <a:pt x="7583" y="5184"/>
                  </a:moveTo>
                  <a:lnTo>
                    <a:pt x="7583" y="5915"/>
                  </a:lnTo>
                  <a:lnTo>
                    <a:pt x="8341" y="5915"/>
                  </a:lnTo>
                  <a:lnTo>
                    <a:pt x="8341" y="5184"/>
                  </a:lnTo>
                  <a:close/>
                  <a:moveTo>
                    <a:pt x="9100" y="5184"/>
                  </a:moveTo>
                  <a:lnTo>
                    <a:pt x="9100" y="5915"/>
                  </a:lnTo>
                  <a:lnTo>
                    <a:pt x="9858" y="5915"/>
                  </a:lnTo>
                  <a:lnTo>
                    <a:pt x="9858" y="5184"/>
                  </a:lnTo>
                  <a:close/>
                  <a:moveTo>
                    <a:pt x="6477" y="1"/>
                  </a:moveTo>
                  <a:cubicBezTo>
                    <a:pt x="5290" y="1"/>
                    <a:pt x="4318" y="910"/>
                    <a:pt x="4255" y="2079"/>
                  </a:cubicBezTo>
                  <a:cubicBezTo>
                    <a:pt x="4095" y="2034"/>
                    <a:pt x="3925" y="2008"/>
                    <a:pt x="3756" y="2008"/>
                  </a:cubicBezTo>
                  <a:cubicBezTo>
                    <a:pt x="2792" y="2008"/>
                    <a:pt x="1998" y="2748"/>
                    <a:pt x="1900" y="3685"/>
                  </a:cubicBezTo>
                  <a:cubicBezTo>
                    <a:pt x="830" y="3863"/>
                    <a:pt x="0" y="4800"/>
                    <a:pt x="0" y="5924"/>
                  </a:cubicBezTo>
                  <a:cubicBezTo>
                    <a:pt x="0" y="6905"/>
                    <a:pt x="642" y="7771"/>
                    <a:pt x="1552" y="8074"/>
                  </a:cubicBezTo>
                  <a:lnTo>
                    <a:pt x="1552" y="5184"/>
                  </a:lnTo>
                  <a:lnTo>
                    <a:pt x="3042" y="5184"/>
                  </a:lnTo>
                  <a:lnTo>
                    <a:pt x="3042" y="4764"/>
                  </a:lnTo>
                  <a:lnTo>
                    <a:pt x="3042" y="4345"/>
                  </a:lnTo>
                  <a:lnTo>
                    <a:pt x="3801" y="4345"/>
                  </a:lnTo>
                  <a:lnTo>
                    <a:pt x="3801" y="4764"/>
                  </a:lnTo>
                  <a:lnTo>
                    <a:pt x="3801" y="5184"/>
                  </a:lnTo>
                  <a:lnTo>
                    <a:pt x="4550" y="5184"/>
                  </a:lnTo>
                  <a:lnTo>
                    <a:pt x="4550" y="4764"/>
                  </a:lnTo>
                  <a:lnTo>
                    <a:pt x="4550" y="4345"/>
                  </a:lnTo>
                  <a:lnTo>
                    <a:pt x="5308" y="4345"/>
                  </a:lnTo>
                  <a:lnTo>
                    <a:pt x="5308" y="4764"/>
                  </a:lnTo>
                  <a:lnTo>
                    <a:pt x="5308" y="5184"/>
                  </a:lnTo>
                  <a:lnTo>
                    <a:pt x="6066" y="5184"/>
                  </a:lnTo>
                  <a:lnTo>
                    <a:pt x="6066" y="4764"/>
                  </a:lnTo>
                  <a:lnTo>
                    <a:pt x="6066" y="4345"/>
                  </a:lnTo>
                  <a:lnTo>
                    <a:pt x="6825" y="4345"/>
                  </a:lnTo>
                  <a:lnTo>
                    <a:pt x="6825" y="4764"/>
                  </a:lnTo>
                  <a:lnTo>
                    <a:pt x="6825" y="5184"/>
                  </a:lnTo>
                  <a:lnTo>
                    <a:pt x="7583" y="5184"/>
                  </a:lnTo>
                  <a:lnTo>
                    <a:pt x="7583" y="4764"/>
                  </a:lnTo>
                  <a:lnTo>
                    <a:pt x="7583" y="4345"/>
                  </a:lnTo>
                  <a:lnTo>
                    <a:pt x="8341" y="4345"/>
                  </a:lnTo>
                  <a:lnTo>
                    <a:pt x="8341" y="4764"/>
                  </a:lnTo>
                  <a:lnTo>
                    <a:pt x="8341" y="5184"/>
                  </a:lnTo>
                  <a:lnTo>
                    <a:pt x="9100" y="5184"/>
                  </a:lnTo>
                  <a:lnTo>
                    <a:pt x="9100" y="4764"/>
                  </a:lnTo>
                  <a:lnTo>
                    <a:pt x="9100" y="4345"/>
                  </a:lnTo>
                  <a:lnTo>
                    <a:pt x="9858" y="4345"/>
                  </a:lnTo>
                  <a:lnTo>
                    <a:pt x="9858" y="4764"/>
                  </a:lnTo>
                  <a:lnTo>
                    <a:pt x="9858" y="5184"/>
                  </a:lnTo>
                  <a:lnTo>
                    <a:pt x="11401" y="5184"/>
                  </a:lnTo>
                  <a:lnTo>
                    <a:pt x="11401" y="8074"/>
                  </a:lnTo>
                  <a:cubicBezTo>
                    <a:pt x="11785" y="7940"/>
                    <a:pt x="12133" y="7708"/>
                    <a:pt x="12400" y="7387"/>
                  </a:cubicBezTo>
                  <a:cubicBezTo>
                    <a:pt x="12748" y="6977"/>
                    <a:pt x="12945" y="6459"/>
                    <a:pt x="12945" y="5924"/>
                  </a:cubicBezTo>
                  <a:cubicBezTo>
                    <a:pt x="12945" y="4800"/>
                    <a:pt x="12124" y="3863"/>
                    <a:pt x="11044" y="3685"/>
                  </a:cubicBezTo>
                  <a:cubicBezTo>
                    <a:pt x="10946" y="2748"/>
                    <a:pt x="10152" y="2008"/>
                    <a:pt x="9189" y="2008"/>
                  </a:cubicBezTo>
                  <a:cubicBezTo>
                    <a:pt x="9019" y="2008"/>
                    <a:pt x="8850" y="2034"/>
                    <a:pt x="8689" y="2079"/>
                  </a:cubicBezTo>
                  <a:cubicBezTo>
                    <a:pt x="8627" y="910"/>
                    <a:pt x="7654" y="1"/>
                    <a:pt x="6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a:off x="3549319" y="3876828"/>
              <a:ext cx="289708" cy="158734"/>
            </a:xfrm>
            <a:custGeom>
              <a:rect b="b" l="l" r="r" t="t"/>
              <a:pathLst>
                <a:path extrusionOk="0" h="4595" w="8387">
                  <a:moveTo>
                    <a:pt x="1" y="1"/>
                  </a:moveTo>
                  <a:lnTo>
                    <a:pt x="1" y="4595"/>
                  </a:lnTo>
                  <a:lnTo>
                    <a:pt x="8387" y="4595"/>
                  </a:lnTo>
                  <a:lnTo>
                    <a:pt x="8387" y="1"/>
                  </a:lnTo>
                  <a:lnTo>
                    <a:pt x="7575" y="1"/>
                  </a:lnTo>
                  <a:lnTo>
                    <a:pt x="7575" y="3685"/>
                  </a:lnTo>
                  <a:lnTo>
                    <a:pt x="804" y="3685"/>
                  </a:lnTo>
                  <a:lnTo>
                    <a:pt x="8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5"/>
            <p:cNvSpPr/>
            <p:nvPr/>
          </p:nvSpPr>
          <p:spPr>
            <a:xfrm>
              <a:off x="3603276" y="3876828"/>
              <a:ext cx="181521" cy="101113"/>
            </a:xfrm>
            <a:custGeom>
              <a:rect b="b" l="l" r="r" t="t"/>
              <a:pathLst>
                <a:path extrusionOk="0" h="2927" w="5255">
                  <a:moveTo>
                    <a:pt x="1490" y="1035"/>
                  </a:moveTo>
                  <a:lnTo>
                    <a:pt x="1490" y="1794"/>
                  </a:lnTo>
                  <a:lnTo>
                    <a:pt x="758" y="1794"/>
                  </a:lnTo>
                  <a:lnTo>
                    <a:pt x="758" y="1035"/>
                  </a:lnTo>
                  <a:close/>
                  <a:moveTo>
                    <a:pt x="2980" y="1035"/>
                  </a:moveTo>
                  <a:lnTo>
                    <a:pt x="2980" y="1794"/>
                  </a:lnTo>
                  <a:lnTo>
                    <a:pt x="2248" y="1794"/>
                  </a:lnTo>
                  <a:lnTo>
                    <a:pt x="2248" y="1035"/>
                  </a:lnTo>
                  <a:close/>
                  <a:moveTo>
                    <a:pt x="4470" y="1035"/>
                  </a:moveTo>
                  <a:lnTo>
                    <a:pt x="4470" y="1794"/>
                  </a:lnTo>
                  <a:lnTo>
                    <a:pt x="3738" y="1794"/>
                  </a:lnTo>
                  <a:lnTo>
                    <a:pt x="3738" y="1035"/>
                  </a:lnTo>
                  <a:close/>
                  <a:moveTo>
                    <a:pt x="0" y="1"/>
                  </a:moveTo>
                  <a:lnTo>
                    <a:pt x="0" y="2927"/>
                  </a:lnTo>
                  <a:lnTo>
                    <a:pt x="5255" y="2927"/>
                  </a:lnTo>
                  <a:lnTo>
                    <a:pt x="52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p:nvPr/>
          </p:nvSpPr>
          <p:spPr>
            <a:xfrm>
              <a:off x="3549319" y="3793025"/>
              <a:ext cx="289708" cy="57656"/>
            </a:xfrm>
            <a:custGeom>
              <a:rect b="b" l="l" r="r" t="t"/>
              <a:pathLst>
                <a:path extrusionOk="0" h="1669" w="8387">
                  <a:moveTo>
                    <a:pt x="1" y="0"/>
                  </a:moveTo>
                  <a:lnTo>
                    <a:pt x="1" y="1668"/>
                  </a:lnTo>
                  <a:lnTo>
                    <a:pt x="8387" y="1668"/>
                  </a:lnTo>
                  <a:lnTo>
                    <a:pt x="8387" y="0"/>
                  </a:lnTo>
                  <a:lnTo>
                    <a:pt x="7575" y="0"/>
                  </a:lnTo>
                  <a:lnTo>
                    <a:pt x="7575" y="830"/>
                  </a:lnTo>
                  <a:lnTo>
                    <a:pt x="6817" y="830"/>
                  </a:lnTo>
                  <a:lnTo>
                    <a:pt x="6817" y="0"/>
                  </a:lnTo>
                  <a:lnTo>
                    <a:pt x="6058" y="0"/>
                  </a:lnTo>
                  <a:lnTo>
                    <a:pt x="6058" y="830"/>
                  </a:lnTo>
                  <a:lnTo>
                    <a:pt x="5300" y="830"/>
                  </a:lnTo>
                  <a:lnTo>
                    <a:pt x="5300" y="0"/>
                  </a:lnTo>
                  <a:lnTo>
                    <a:pt x="4542" y="0"/>
                  </a:lnTo>
                  <a:lnTo>
                    <a:pt x="4542" y="830"/>
                  </a:lnTo>
                  <a:lnTo>
                    <a:pt x="3783" y="830"/>
                  </a:lnTo>
                  <a:lnTo>
                    <a:pt x="3783" y="0"/>
                  </a:lnTo>
                  <a:lnTo>
                    <a:pt x="3025" y="0"/>
                  </a:lnTo>
                  <a:lnTo>
                    <a:pt x="3025" y="830"/>
                  </a:lnTo>
                  <a:lnTo>
                    <a:pt x="2267" y="830"/>
                  </a:lnTo>
                  <a:lnTo>
                    <a:pt x="2267" y="0"/>
                  </a:lnTo>
                  <a:lnTo>
                    <a:pt x="1518" y="0"/>
                  </a:lnTo>
                  <a:lnTo>
                    <a:pt x="1518" y="830"/>
                  </a:lnTo>
                  <a:lnTo>
                    <a:pt x="759" y="830"/>
                  </a:lnTo>
                  <a:lnTo>
                    <a:pt x="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45"/>
          <p:cNvGrpSpPr/>
          <p:nvPr/>
        </p:nvGrpSpPr>
        <p:grpSpPr>
          <a:xfrm>
            <a:off x="405238" y="779825"/>
            <a:ext cx="171000" cy="3574050"/>
            <a:chOff x="5816800" y="2392275"/>
            <a:chExt cx="171000" cy="3574050"/>
          </a:xfrm>
        </p:grpSpPr>
        <p:sp>
          <p:nvSpPr>
            <p:cNvPr id="325" name="Google Shape;325;p45"/>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45"/>
            <p:cNvCxnSpPr>
              <a:stCxn id="325" idx="2"/>
              <a:endCxn id="280" idx="1"/>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327" name="Google Shape;327;p45"/>
          <p:cNvGrpSpPr/>
          <p:nvPr/>
        </p:nvGrpSpPr>
        <p:grpSpPr>
          <a:xfrm flipH="1">
            <a:off x="8567748" y="779825"/>
            <a:ext cx="171000" cy="3574050"/>
            <a:chOff x="5816800" y="2392275"/>
            <a:chExt cx="171000" cy="3574050"/>
          </a:xfrm>
        </p:grpSpPr>
        <p:sp>
          <p:nvSpPr>
            <p:cNvPr id="328" name="Google Shape;328;p45"/>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45"/>
            <p:cNvCxnSpPr>
              <a:stCxn id="328" idx="2"/>
              <a:endCxn id="280" idx="3"/>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330" name="Google Shape;330;p45"/>
          <p:cNvSpPr txBox="1"/>
          <p:nvPr>
            <p:ph idx="4294967295" type="title"/>
          </p:nvPr>
        </p:nvSpPr>
        <p:spPr>
          <a:xfrm>
            <a:off x="719950" y="459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 Structure</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Sample Policies</a:t>
            </a:r>
            <a:endParaRPr/>
          </a:p>
        </p:txBody>
      </p:sp>
      <p:pic>
        <p:nvPicPr>
          <p:cNvPr id="336" name="Google Shape;336;p46"/>
          <p:cNvPicPr preferRelativeResize="0"/>
          <p:nvPr/>
        </p:nvPicPr>
        <p:blipFill>
          <a:blip r:embed="rId3">
            <a:alphaModFix/>
          </a:blip>
          <a:stretch>
            <a:fillRect/>
          </a:stretch>
        </p:blipFill>
        <p:spPr>
          <a:xfrm>
            <a:off x="152400" y="1264500"/>
            <a:ext cx="3678382" cy="3726600"/>
          </a:xfrm>
          <a:prstGeom prst="rect">
            <a:avLst/>
          </a:prstGeom>
          <a:noFill/>
          <a:ln>
            <a:noFill/>
          </a:ln>
        </p:spPr>
      </p:pic>
      <p:pic>
        <p:nvPicPr>
          <p:cNvPr id="337" name="Google Shape;337;p46"/>
          <p:cNvPicPr preferRelativeResize="0"/>
          <p:nvPr/>
        </p:nvPicPr>
        <p:blipFill>
          <a:blip r:embed="rId4">
            <a:alphaModFix/>
          </a:blip>
          <a:stretch>
            <a:fillRect/>
          </a:stretch>
        </p:blipFill>
        <p:spPr>
          <a:xfrm>
            <a:off x="5611525" y="1264500"/>
            <a:ext cx="3292051" cy="372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1269600" y="663000"/>
            <a:ext cx="6604800" cy="38175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1650">
                <a:solidFill>
                  <a:srgbClr val="ADBAC7"/>
                </a:solidFill>
                <a:latin typeface="Arial"/>
                <a:ea typeface="Arial"/>
                <a:cs typeface="Arial"/>
                <a:sym typeface="Arial"/>
              </a:rPr>
              <a:t>The pillars of the AWS Well-Architected framework</a:t>
            </a:r>
            <a:endParaRPr b="1" sz="1650">
              <a:solidFill>
                <a:srgbClr val="ADBAC7"/>
              </a:solidFill>
              <a:latin typeface="Arial"/>
              <a:ea typeface="Arial"/>
              <a:cs typeface="Arial"/>
              <a:sym typeface="Arial"/>
            </a:endParaRPr>
          </a:p>
          <a:p>
            <a:pPr indent="-304800" lvl="0" marL="457200" rtl="0" algn="l">
              <a:lnSpc>
                <a:spcPct val="115000"/>
              </a:lnSpc>
              <a:spcBef>
                <a:spcPts val="1200"/>
              </a:spcBef>
              <a:spcAft>
                <a:spcPts val="0"/>
              </a:spcAft>
              <a:buClr>
                <a:srgbClr val="ADBAC7"/>
              </a:buClr>
              <a:buSzPts val="1200"/>
              <a:buFont typeface="Arial"/>
              <a:buAutoNum type="arabicPeriod"/>
            </a:pPr>
            <a:r>
              <a:rPr lang="en" sz="1200">
                <a:solidFill>
                  <a:srgbClr val="ADBAC7"/>
                </a:solidFill>
                <a:latin typeface="Arial"/>
                <a:ea typeface="Arial"/>
                <a:cs typeface="Arial"/>
                <a:sym typeface="Arial"/>
              </a:rPr>
              <a:t>Operational Excellence</a:t>
            </a:r>
            <a:endParaRPr sz="1200">
              <a:solidFill>
                <a:srgbClr val="ADBAC7"/>
              </a:solidFill>
              <a:latin typeface="Arial"/>
              <a:ea typeface="Arial"/>
              <a:cs typeface="Arial"/>
              <a:sym typeface="Arial"/>
            </a:endParaRPr>
          </a:p>
          <a:p>
            <a:pPr indent="-304800" lvl="1" marL="914400" rtl="0" algn="l">
              <a:lnSpc>
                <a:spcPct val="115000"/>
              </a:lnSpc>
              <a:spcBef>
                <a:spcPts val="0"/>
              </a:spcBef>
              <a:spcAft>
                <a:spcPts val="0"/>
              </a:spcAft>
              <a:buClr>
                <a:srgbClr val="ADBAC7"/>
              </a:buClr>
              <a:buSzPts val="1200"/>
              <a:buFont typeface="Arial"/>
              <a:buAutoNum type="romanLcPeriod"/>
            </a:pPr>
            <a:r>
              <a:rPr lang="en" sz="1200">
                <a:solidFill>
                  <a:srgbClr val="ADBAC7"/>
                </a:solidFill>
                <a:latin typeface="Arial"/>
                <a:ea typeface="Arial"/>
                <a:cs typeface="Arial"/>
                <a:sym typeface="Arial"/>
              </a:rPr>
              <a:t>The ability to support the development and run workloads effectively, gain insights, and continuously improve processes</a:t>
            </a:r>
            <a:endParaRPr sz="1200">
              <a:solidFill>
                <a:srgbClr val="ADBAC7"/>
              </a:solidFill>
              <a:latin typeface="Arial"/>
              <a:ea typeface="Arial"/>
              <a:cs typeface="Arial"/>
              <a:sym typeface="Arial"/>
            </a:endParaRPr>
          </a:p>
          <a:p>
            <a:pPr indent="-304800" lvl="0" marL="457200" rtl="0" algn="l">
              <a:lnSpc>
                <a:spcPct val="115000"/>
              </a:lnSpc>
              <a:spcBef>
                <a:spcPts val="0"/>
              </a:spcBef>
              <a:spcAft>
                <a:spcPts val="0"/>
              </a:spcAft>
              <a:buClr>
                <a:srgbClr val="ADBAC7"/>
              </a:buClr>
              <a:buSzPts val="1200"/>
              <a:buFont typeface="Arial"/>
              <a:buAutoNum type="arabicPeriod"/>
            </a:pPr>
            <a:r>
              <a:rPr lang="en" sz="1200">
                <a:solidFill>
                  <a:srgbClr val="ADBAC7"/>
                </a:solidFill>
                <a:latin typeface="Arial"/>
                <a:ea typeface="Arial"/>
                <a:cs typeface="Arial"/>
                <a:sym typeface="Arial"/>
              </a:rPr>
              <a:t>Security</a:t>
            </a:r>
            <a:endParaRPr sz="1200">
              <a:solidFill>
                <a:srgbClr val="ADBAC7"/>
              </a:solidFill>
              <a:latin typeface="Arial"/>
              <a:ea typeface="Arial"/>
              <a:cs typeface="Arial"/>
              <a:sym typeface="Arial"/>
            </a:endParaRPr>
          </a:p>
          <a:p>
            <a:pPr indent="-304800" lvl="1" marL="914400" rtl="0" algn="l">
              <a:lnSpc>
                <a:spcPct val="115000"/>
              </a:lnSpc>
              <a:spcBef>
                <a:spcPts val="0"/>
              </a:spcBef>
              <a:spcAft>
                <a:spcPts val="0"/>
              </a:spcAft>
              <a:buClr>
                <a:srgbClr val="ADBAC7"/>
              </a:buClr>
              <a:buSzPts val="1200"/>
              <a:buFont typeface="Arial"/>
              <a:buAutoNum type="romanLcPeriod"/>
            </a:pPr>
            <a:r>
              <a:rPr lang="en" sz="1200">
                <a:solidFill>
                  <a:srgbClr val="ADBAC7"/>
                </a:solidFill>
                <a:latin typeface="Arial"/>
                <a:ea typeface="Arial"/>
                <a:cs typeface="Arial"/>
                <a:sym typeface="Arial"/>
              </a:rPr>
              <a:t>Protect data, system, and assets</a:t>
            </a:r>
            <a:endParaRPr sz="1200">
              <a:solidFill>
                <a:srgbClr val="ADBAC7"/>
              </a:solidFill>
              <a:latin typeface="Arial"/>
              <a:ea typeface="Arial"/>
              <a:cs typeface="Arial"/>
              <a:sym typeface="Arial"/>
            </a:endParaRPr>
          </a:p>
          <a:p>
            <a:pPr indent="-304800" lvl="0" marL="457200" rtl="0" algn="l">
              <a:lnSpc>
                <a:spcPct val="115000"/>
              </a:lnSpc>
              <a:spcBef>
                <a:spcPts val="0"/>
              </a:spcBef>
              <a:spcAft>
                <a:spcPts val="0"/>
              </a:spcAft>
              <a:buClr>
                <a:srgbClr val="ADBAC7"/>
              </a:buClr>
              <a:buSzPts val="1200"/>
              <a:buFont typeface="Arial"/>
              <a:buAutoNum type="arabicPeriod"/>
            </a:pPr>
            <a:r>
              <a:rPr lang="en" sz="1200">
                <a:solidFill>
                  <a:srgbClr val="ADBAC7"/>
                </a:solidFill>
                <a:latin typeface="Arial"/>
                <a:ea typeface="Arial"/>
                <a:cs typeface="Arial"/>
                <a:sym typeface="Arial"/>
              </a:rPr>
              <a:t>Reliability</a:t>
            </a:r>
            <a:endParaRPr sz="1200">
              <a:solidFill>
                <a:srgbClr val="ADBAC7"/>
              </a:solidFill>
              <a:latin typeface="Arial"/>
              <a:ea typeface="Arial"/>
              <a:cs typeface="Arial"/>
              <a:sym typeface="Arial"/>
            </a:endParaRPr>
          </a:p>
          <a:p>
            <a:pPr indent="-304800" lvl="1" marL="914400" rtl="0" algn="l">
              <a:lnSpc>
                <a:spcPct val="115000"/>
              </a:lnSpc>
              <a:spcBef>
                <a:spcPts val="0"/>
              </a:spcBef>
              <a:spcAft>
                <a:spcPts val="0"/>
              </a:spcAft>
              <a:buClr>
                <a:srgbClr val="ADBAC7"/>
              </a:buClr>
              <a:buSzPts val="1200"/>
              <a:buFont typeface="Arial"/>
              <a:buAutoNum type="romanLcPeriod"/>
            </a:pPr>
            <a:r>
              <a:rPr lang="en" sz="1200">
                <a:solidFill>
                  <a:srgbClr val="ADBAC7"/>
                </a:solidFill>
                <a:latin typeface="Arial"/>
                <a:ea typeface="Arial"/>
                <a:cs typeface="Arial"/>
                <a:sym typeface="Arial"/>
              </a:rPr>
              <a:t>Keeping a workload performing consistently and correctly</a:t>
            </a:r>
            <a:endParaRPr sz="1200">
              <a:solidFill>
                <a:srgbClr val="ADBAC7"/>
              </a:solidFill>
              <a:latin typeface="Arial"/>
              <a:ea typeface="Arial"/>
              <a:cs typeface="Arial"/>
              <a:sym typeface="Arial"/>
            </a:endParaRPr>
          </a:p>
          <a:p>
            <a:pPr indent="-304800" lvl="0" marL="457200" rtl="0" algn="l">
              <a:lnSpc>
                <a:spcPct val="115000"/>
              </a:lnSpc>
              <a:spcBef>
                <a:spcPts val="0"/>
              </a:spcBef>
              <a:spcAft>
                <a:spcPts val="0"/>
              </a:spcAft>
              <a:buClr>
                <a:srgbClr val="ADBAC7"/>
              </a:buClr>
              <a:buSzPts val="1200"/>
              <a:buFont typeface="Arial"/>
              <a:buAutoNum type="arabicPeriod"/>
            </a:pPr>
            <a:r>
              <a:rPr lang="en" sz="1200">
                <a:solidFill>
                  <a:srgbClr val="ADBAC7"/>
                </a:solidFill>
                <a:latin typeface="Arial"/>
                <a:ea typeface="Arial"/>
                <a:cs typeface="Arial"/>
                <a:sym typeface="Arial"/>
              </a:rPr>
              <a:t>Performance Efficiency</a:t>
            </a:r>
            <a:endParaRPr sz="1200">
              <a:solidFill>
                <a:srgbClr val="ADBAC7"/>
              </a:solidFill>
              <a:latin typeface="Arial"/>
              <a:ea typeface="Arial"/>
              <a:cs typeface="Arial"/>
              <a:sym typeface="Arial"/>
            </a:endParaRPr>
          </a:p>
          <a:p>
            <a:pPr indent="-304800" lvl="1" marL="914400" rtl="0" algn="l">
              <a:lnSpc>
                <a:spcPct val="115000"/>
              </a:lnSpc>
              <a:spcBef>
                <a:spcPts val="0"/>
              </a:spcBef>
              <a:spcAft>
                <a:spcPts val="0"/>
              </a:spcAft>
              <a:buClr>
                <a:srgbClr val="ADBAC7"/>
              </a:buClr>
              <a:buSzPts val="1200"/>
              <a:buFont typeface="Arial"/>
              <a:buAutoNum type="romanLcPeriod"/>
            </a:pPr>
            <a:r>
              <a:rPr lang="en" sz="1200">
                <a:solidFill>
                  <a:srgbClr val="ADBAC7"/>
                </a:solidFill>
                <a:latin typeface="Arial"/>
                <a:ea typeface="Arial"/>
                <a:cs typeface="Arial"/>
                <a:sym typeface="Arial"/>
              </a:rPr>
              <a:t>using computing resources most effectively for your specific need</a:t>
            </a:r>
            <a:endParaRPr sz="1200">
              <a:solidFill>
                <a:srgbClr val="ADBAC7"/>
              </a:solidFill>
              <a:latin typeface="Arial"/>
              <a:ea typeface="Arial"/>
              <a:cs typeface="Arial"/>
              <a:sym typeface="Arial"/>
            </a:endParaRPr>
          </a:p>
          <a:p>
            <a:pPr indent="-304800" lvl="0" marL="457200" rtl="0" algn="l">
              <a:lnSpc>
                <a:spcPct val="115000"/>
              </a:lnSpc>
              <a:spcBef>
                <a:spcPts val="0"/>
              </a:spcBef>
              <a:spcAft>
                <a:spcPts val="0"/>
              </a:spcAft>
              <a:buClr>
                <a:srgbClr val="ADBAC7"/>
              </a:buClr>
              <a:buSzPts val="1200"/>
              <a:buFont typeface="Arial"/>
              <a:buAutoNum type="arabicPeriod"/>
            </a:pPr>
            <a:r>
              <a:rPr lang="en" sz="1200">
                <a:solidFill>
                  <a:srgbClr val="ADBAC7"/>
                </a:solidFill>
                <a:latin typeface="Arial"/>
                <a:ea typeface="Arial"/>
                <a:cs typeface="Arial"/>
                <a:sym typeface="Arial"/>
              </a:rPr>
              <a:t>Cost Optimization</a:t>
            </a:r>
            <a:endParaRPr sz="1200">
              <a:solidFill>
                <a:srgbClr val="ADBAC7"/>
              </a:solidFill>
              <a:latin typeface="Arial"/>
              <a:ea typeface="Arial"/>
              <a:cs typeface="Arial"/>
              <a:sym typeface="Arial"/>
            </a:endParaRPr>
          </a:p>
          <a:p>
            <a:pPr indent="-304800" lvl="1" marL="914400" rtl="0" algn="l">
              <a:lnSpc>
                <a:spcPct val="115000"/>
              </a:lnSpc>
              <a:spcBef>
                <a:spcPts val="0"/>
              </a:spcBef>
              <a:spcAft>
                <a:spcPts val="0"/>
              </a:spcAft>
              <a:buClr>
                <a:srgbClr val="ADBAC7"/>
              </a:buClr>
              <a:buSzPts val="1200"/>
              <a:buFont typeface="Arial"/>
              <a:buAutoNum type="romanLcPeriod"/>
            </a:pPr>
            <a:r>
              <a:rPr lang="en" sz="1200">
                <a:solidFill>
                  <a:srgbClr val="ADBAC7"/>
                </a:solidFill>
                <a:latin typeface="Arial"/>
                <a:ea typeface="Arial"/>
                <a:cs typeface="Arial"/>
                <a:sym typeface="Arial"/>
              </a:rPr>
              <a:t>Creating a framework to deliver maximum efficiency at the lowest price point</a:t>
            </a:r>
            <a:endParaRPr sz="1200">
              <a:solidFill>
                <a:srgbClr val="ADBAC7"/>
              </a:solidFill>
              <a:latin typeface="Arial"/>
              <a:ea typeface="Arial"/>
              <a:cs typeface="Arial"/>
              <a:sym typeface="Arial"/>
            </a:endParaRPr>
          </a:p>
          <a:p>
            <a:pPr indent="-304800" lvl="0" marL="457200" rtl="0" algn="l">
              <a:lnSpc>
                <a:spcPct val="115000"/>
              </a:lnSpc>
              <a:spcBef>
                <a:spcPts val="0"/>
              </a:spcBef>
              <a:spcAft>
                <a:spcPts val="0"/>
              </a:spcAft>
              <a:buClr>
                <a:srgbClr val="ADBAC7"/>
              </a:buClr>
              <a:buSzPts val="1200"/>
              <a:buFont typeface="Arial"/>
              <a:buAutoNum type="arabicPeriod"/>
            </a:pPr>
            <a:r>
              <a:rPr lang="en" sz="1200">
                <a:solidFill>
                  <a:srgbClr val="ADBAC7"/>
                </a:solidFill>
                <a:latin typeface="Arial"/>
                <a:ea typeface="Arial"/>
                <a:cs typeface="Arial"/>
                <a:sym typeface="Arial"/>
              </a:rPr>
              <a:t>Sustainability</a:t>
            </a:r>
            <a:endParaRPr sz="1200">
              <a:solidFill>
                <a:srgbClr val="ADBAC7"/>
              </a:solidFill>
              <a:latin typeface="Arial"/>
              <a:ea typeface="Arial"/>
              <a:cs typeface="Arial"/>
              <a:sym typeface="Arial"/>
            </a:endParaRPr>
          </a:p>
          <a:p>
            <a:pPr indent="-304800" lvl="1" marL="914400" rtl="0" algn="l">
              <a:lnSpc>
                <a:spcPct val="115000"/>
              </a:lnSpc>
              <a:spcBef>
                <a:spcPts val="0"/>
              </a:spcBef>
              <a:spcAft>
                <a:spcPts val="0"/>
              </a:spcAft>
              <a:buClr>
                <a:srgbClr val="ADBAC7"/>
              </a:buClr>
              <a:buSzPts val="1200"/>
              <a:buFont typeface="Arial"/>
              <a:buAutoNum type="romanLcPeriod"/>
            </a:pPr>
            <a:r>
              <a:rPr lang="en" sz="1200">
                <a:solidFill>
                  <a:srgbClr val="ADBAC7"/>
                </a:solidFill>
                <a:latin typeface="Arial"/>
                <a:ea typeface="Arial"/>
                <a:cs typeface="Arial"/>
                <a:sym typeface="Arial"/>
              </a:rPr>
              <a:t>Addressing the long-term environmental, economic, and societal impact</a:t>
            </a:r>
            <a:endParaRPr sz="1200">
              <a:solidFill>
                <a:srgbClr val="ADBAC7"/>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ctrTitle"/>
          </p:nvPr>
        </p:nvSpPr>
        <p:spPr>
          <a:xfrm>
            <a:off x="2410201" y="1388704"/>
            <a:ext cx="4323600" cy="236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Phase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ph type="ctrTitle"/>
          </p:nvPr>
        </p:nvSpPr>
        <p:spPr>
          <a:xfrm>
            <a:off x="150744" y="209563"/>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Overall </a:t>
            </a:r>
            <a:endParaRPr>
              <a:solidFill>
                <a:schemeClr val="dk2"/>
              </a:solidFill>
            </a:endParaRPr>
          </a:p>
        </p:txBody>
      </p:sp>
      <p:sp>
        <p:nvSpPr>
          <p:cNvPr id="348" name="Google Shape;348;p48"/>
          <p:cNvSpPr txBox="1"/>
          <p:nvPr>
            <p:ph idx="1" type="subTitle"/>
          </p:nvPr>
        </p:nvSpPr>
        <p:spPr>
          <a:xfrm>
            <a:off x="452874" y="1303389"/>
            <a:ext cx="7003200" cy="24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Although the project isn’t going into production. We have set the basis for a AWS team in the future.  Our </a:t>
            </a:r>
            <a:r>
              <a:rPr lang="en"/>
              <a:t>research and development will be passed down to future students to build a cyber.local cloud hybrid.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Currently we have a test environment with iam users, an Ad connection, and other features.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type="ctrTitle"/>
          </p:nvPr>
        </p:nvSpPr>
        <p:spPr>
          <a:xfrm>
            <a:off x="1096355" y="1682700"/>
            <a:ext cx="69513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Problems encounter and resolutions</a:t>
            </a:r>
            <a:endParaRPr/>
          </a:p>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ph type="ctrTitle"/>
          </p:nvPr>
        </p:nvSpPr>
        <p:spPr>
          <a:xfrm>
            <a:off x="189452" y="263125"/>
            <a:ext cx="51249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Separation</a:t>
            </a:r>
            <a:r>
              <a:rPr lang="en">
                <a:solidFill>
                  <a:schemeClr val="dk2"/>
                </a:solidFill>
              </a:rPr>
              <a:t> of users</a:t>
            </a:r>
            <a:endParaRPr>
              <a:solidFill>
                <a:schemeClr val="dk2"/>
              </a:solidFill>
            </a:endParaRPr>
          </a:p>
        </p:txBody>
      </p:sp>
      <p:sp>
        <p:nvSpPr>
          <p:cNvPr id="359" name="Google Shape;359;p50"/>
          <p:cNvSpPr txBox="1"/>
          <p:nvPr>
            <p:ph idx="1" type="subTitle"/>
          </p:nvPr>
        </p:nvSpPr>
        <p:spPr>
          <a:xfrm>
            <a:off x="1018025" y="2333824"/>
            <a:ext cx="4296300" cy="164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Problem:</a:t>
            </a:r>
            <a:endParaRPr/>
          </a:p>
          <a:p>
            <a:pPr indent="-317500" lvl="0" marL="457200" rtl="0" algn="ctr">
              <a:spcBef>
                <a:spcPts val="0"/>
              </a:spcBef>
              <a:spcAft>
                <a:spcPts val="0"/>
              </a:spcAft>
              <a:buSzPts val="1400"/>
              <a:buChar char="-"/>
            </a:pPr>
            <a:r>
              <a:rPr lang="en"/>
              <a:t>Users were all able to see each other and this was the main part of our project</a:t>
            </a:r>
            <a:endParaRPr/>
          </a:p>
          <a:p>
            <a:pPr indent="0" lvl="0" marL="457200" rtl="0" algn="l">
              <a:spcBef>
                <a:spcPts val="0"/>
              </a:spcBef>
              <a:spcAft>
                <a:spcPts val="0"/>
              </a:spcAft>
              <a:buNone/>
            </a:pPr>
            <a:r>
              <a:t/>
            </a:r>
            <a:endParaRPr/>
          </a:p>
        </p:txBody>
      </p:sp>
      <p:sp>
        <p:nvSpPr>
          <p:cNvPr id="360" name="Google Shape;360;p50"/>
          <p:cNvSpPr txBox="1"/>
          <p:nvPr/>
        </p:nvSpPr>
        <p:spPr>
          <a:xfrm>
            <a:off x="5595675" y="2333825"/>
            <a:ext cx="2814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tamaran"/>
                <a:ea typeface="Catamaran"/>
                <a:cs typeface="Catamaran"/>
                <a:sym typeface="Catamaran"/>
              </a:rPr>
              <a:t>Solutions:</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a:solidFill>
                  <a:schemeClr val="lt1"/>
                </a:solidFill>
                <a:latin typeface="Catamaran"/>
                <a:ea typeface="Catamaran"/>
                <a:cs typeface="Catamaran"/>
                <a:sym typeface="Catamaran"/>
              </a:rPr>
              <a:t>We were able to deploy an SCP to negate this </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a:solidFill>
                  <a:schemeClr val="lt1"/>
                </a:solidFill>
                <a:latin typeface="Catamaran"/>
                <a:ea typeface="Catamaran"/>
                <a:cs typeface="Catamaran"/>
                <a:sym typeface="Catamaran"/>
              </a:rPr>
              <a:t>Further, we found </a:t>
            </a:r>
            <a:r>
              <a:rPr lang="en">
                <a:solidFill>
                  <a:schemeClr val="lt1"/>
                </a:solidFill>
                <a:latin typeface="Catamaran"/>
                <a:ea typeface="Catamaran"/>
                <a:cs typeface="Catamaran"/>
                <a:sym typeface="Catamaran"/>
              </a:rPr>
              <a:t>separating</a:t>
            </a:r>
            <a:r>
              <a:rPr lang="en">
                <a:solidFill>
                  <a:schemeClr val="lt1"/>
                </a:solidFill>
                <a:latin typeface="Catamaran"/>
                <a:ea typeface="Catamaran"/>
                <a:cs typeface="Catamaran"/>
                <a:sym typeface="Catamaran"/>
              </a:rPr>
              <a:t> users based on region works</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a:solidFill>
                  <a:schemeClr val="lt1"/>
                </a:solidFill>
                <a:latin typeface="Catamaran"/>
                <a:ea typeface="Catamaran"/>
                <a:cs typeface="Catamaran"/>
                <a:sym typeface="Catamaran"/>
              </a:rPr>
              <a:t>As well as through policies</a:t>
            </a:r>
            <a:endParaRPr>
              <a:solidFill>
                <a:schemeClr val="lt1"/>
              </a:solidFill>
              <a:latin typeface="Catamaran"/>
              <a:ea typeface="Catamaran"/>
              <a:cs typeface="Catamaran"/>
              <a:sym typeface="Catamaran"/>
            </a:endParaRPr>
          </a:p>
          <a:p>
            <a:pPr indent="0" lvl="0" marL="0" rtl="0" algn="l">
              <a:spcBef>
                <a:spcPts val="0"/>
              </a:spcBef>
              <a:spcAft>
                <a:spcPts val="0"/>
              </a:spcAft>
              <a:buNone/>
            </a:pPr>
            <a:r>
              <a:t/>
            </a:r>
            <a:endParaRPr>
              <a:solidFill>
                <a:schemeClr val="lt1"/>
              </a:solidFill>
              <a:latin typeface="Catamaran"/>
              <a:ea typeface="Catamaran"/>
              <a:cs typeface="Catamaran"/>
              <a:sym typeface="Catamar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ctrTitle"/>
          </p:nvPr>
        </p:nvSpPr>
        <p:spPr>
          <a:xfrm>
            <a:off x="66502" y="80733"/>
            <a:ext cx="4872600" cy="291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AD Least Level Perms allowed</a:t>
            </a:r>
            <a:endParaRPr>
              <a:solidFill>
                <a:schemeClr val="dk2"/>
              </a:solidFill>
            </a:endParaRPr>
          </a:p>
        </p:txBody>
      </p:sp>
      <p:sp>
        <p:nvSpPr>
          <p:cNvPr id="366" name="Google Shape;366;p51"/>
          <p:cNvSpPr txBox="1"/>
          <p:nvPr>
            <p:ph idx="1" type="subTitle"/>
          </p:nvPr>
        </p:nvSpPr>
        <p:spPr>
          <a:xfrm>
            <a:off x="3837250" y="3444875"/>
            <a:ext cx="2235900" cy="164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Was able to achieve this through trial and error and research. </a:t>
            </a:r>
            <a:endParaRPr/>
          </a:p>
        </p:txBody>
      </p:sp>
      <p:sp>
        <p:nvSpPr>
          <p:cNvPr id="367" name="Google Shape;367;p51"/>
          <p:cNvSpPr txBox="1"/>
          <p:nvPr/>
        </p:nvSpPr>
        <p:spPr>
          <a:xfrm>
            <a:off x="547175" y="3022525"/>
            <a:ext cx="3000000" cy="116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atamaran"/>
              <a:buChar char="-"/>
            </a:pPr>
            <a:r>
              <a:rPr lang="en" sz="1600">
                <a:solidFill>
                  <a:schemeClr val="lt1"/>
                </a:solidFill>
                <a:latin typeface="Catamaran"/>
                <a:ea typeface="Catamaran"/>
                <a:cs typeface="Catamaran"/>
                <a:sym typeface="Catamaran"/>
              </a:rPr>
              <a:t>AD Connector…Least level perms possible due to the fact it will be on essential equipment</a:t>
            </a:r>
            <a:endParaRPr sz="1600">
              <a:solidFill>
                <a:schemeClr val="lt1"/>
              </a:solidFill>
              <a:latin typeface="Catamaran"/>
              <a:ea typeface="Catamaran"/>
              <a:cs typeface="Catamaran"/>
              <a:sym typeface="Catamaran"/>
            </a:endParaRPr>
          </a:p>
        </p:txBody>
      </p:sp>
      <p:pic>
        <p:nvPicPr>
          <p:cNvPr id="368" name="Google Shape;368;p51"/>
          <p:cNvPicPr preferRelativeResize="0"/>
          <p:nvPr/>
        </p:nvPicPr>
        <p:blipFill>
          <a:blip r:embed="rId3">
            <a:alphaModFix/>
          </a:blip>
          <a:stretch>
            <a:fillRect/>
          </a:stretch>
        </p:blipFill>
        <p:spPr>
          <a:xfrm>
            <a:off x="6073151" y="1"/>
            <a:ext cx="3070854"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ctrTitle"/>
          </p:nvPr>
        </p:nvSpPr>
        <p:spPr>
          <a:xfrm>
            <a:off x="2436300" y="341275"/>
            <a:ext cx="4271400" cy="116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References</a:t>
            </a:r>
            <a:endParaRPr>
              <a:solidFill>
                <a:schemeClr val="dk2"/>
              </a:solidFill>
            </a:endParaRPr>
          </a:p>
        </p:txBody>
      </p:sp>
      <p:sp>
        <p:nvSpPr>
          <p:cNvPr id="374" name="Google Shape;374;p52"/>
          <p:cNvSpPr txBox="1"/>
          <p:nvPr>
            <p:ph idx="1" type="subTitle"/>
          </p:nvPr>
        </p:nvSpPr>
        <p:spPr>
          <a:xfrm>
            <a:off x="2642694" y="3072950"/>
            <a:ext cx="3858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Link to Wiki</a:t>
            </a:r>
            <a:endParaRPr/>
          </a:p>
        </p:txBody>
      </p:sp>
      <p:pic>
        <p:nvPicPr>
          <p:cNvPr id="375" name="Google Shape;375;p52"/>
          <p:cNvPicPr preferRelativeResize="0"/>
          <p:nvPr/>
        </p:nvPicPr>
        <p:blipFill>
          <a:blip r:embed="rId4">
            <a:alphaModFix/>
          </a:blip>
          <a:stretch>
            <a:fillRect/>
          </a:stretch>
        </p:blipFill>
        <p:spPr>
          <a:xfrm>
            <a:off x="350425" y="1506175"/>
            <a:ext cx="3625169" cy="3609325"/>
          </a:xfrm>
          <a:prstGeom prst="rect">
            <a:avLst/>
          </a:prstGeom>
          <a:noFill/>
          <a:ln>
            <a:noFill/>
          </a:ln>
        </p:spPr>
      </p:pic>
      <p:pic>
        <p:nvPicPr>
          <p:cNvPr id="376" name="Google Shape;376;p52"/>
          <p:cNvPicPr preferRelativeResize="0"/>
          <p:nvPr/>
        </p:nvPicPr>
        <p:blipFill>
          <a:blip r:embed="rId5">
            <a:alphaModFix/>
          </a:blip>
          <a:stretch>
            <a:fillRect/>
          </a:stretch>
        </p:blipFill>
        <p:spPr>
          <a:xfrm>
            <a:off x="5157898" y="1506172"/>
            <a:ext cx="3378664" cy="360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311700" y="562863"/>
            <a:ext cx="8520600" cy="7134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en" sz="3600">
                <a:solidFill>
                  <a:schemeClr val="lt1"/>
                </a:solidFill>
                <a:latin typeface="Fugaz One"/>
                <a:ea typeface="Fugaz One"/>
                <a:cs typeface="Fugaz One"/>
                <a:sym typeface="Fugaz One"/>
              </a:rPr>
              <a:t>Executive Overview</a:t>
            </a:r>
            <a:endParaRPr b="1" sz="3600">
              <a:solidFill>
                <a:schemeClr val="lt1"/>
              </a:solidFill>
              <a:latin typeface="Fugaz One"/>
              <a:ea typeface="Fugaz One"/>
              <a:cs typeface="Fugaz One"/>
              <a:sym typeface="Fugaz One"/>
            </a:endParaRPr>
          </a:p>
        </p:txBody>
      </p:sp>
      <p:sp>
        <p:nvSpPr>
          <p:cNvPr id="163" name="Google Shape;163;p30"/>
          <p:cNvSpPr txBox="1"/>
          <p:nvPr/>
        </p:nvSpPr>
        <p:spPr>
          <a:xfrm>
            <a:off x="311700" y="1276275"/>
            <a:ext cx="6386700" cy="3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Catamaran"/>
                <a:ea typeface="Catamaran"/>
                <a:cs typeface="Catamaran"/>
                <a:sym typeface="Catamaran"/>
              </a:rPr>
              <a:t>In this project we have worked on implementing a cloud component to Champlain College. The integration of AWS into cyber.local to create one spot where user accounts, networks and billing are all centrally managed is fascinating. Everything will end up in the cloud at some point and so for our capstone, I wanted to explore/familiarize myself with it. We want to help to create an easier life for the faculty at Champlain College for all they have done for us. Although this project is not going into production. We hope our research, and testing will be the basis for Champlain's great transition to the cloud.</a:t>
            </a:r>
            <a:endParaRPr sz="1800">
              <a:solidFill>
                <a:schemeClr val="lt1"/>
              </a:solidFill>
              <a:latin typeface="Catamaran"/>
              <a:ea typeface="Catamaran"/>
              <a:cs typeface="Catamaran"/>
              <a:sym typeface="Catamaran"/>
            </a:endParaRPr>
          </a:p>
        </p:txBody>
      </p:sp>
      <p:pic>
        <p:nvPicPr>
          <p:cNvPr id="164" name="Google Shape;164;p30"/>
          <p:cNvPicPr preferRelativeResize="0"/>
          <p:nvPr/>
        </p:nvPicPr>
        <p:blipFill>
          <a:blip r:embed="rId3">
            <a:alphaModFix/>
          </a:blip>
          <a:stretch>
            <a:fillRect/>
          </a:stretch>
        </p:blipFill>
        <p:spPr>
          <a:xfrm>
            <a:off x="6802550" y="1276275"/>
            <a:ext cx="1938850" cy="361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96969"/>
            </a:gs>
            <a:gs pos="100000">
              <a:srgbClr val="1D1D1D"/>
            </a:gs>
          </a:gsLst>
          <a:path path="circle">
            <a:fillToRect b="50%" l="50%" r="50%" t="50%"/>
          </a:path>
          <a:tileRect/>
        </a:gradFill>
      </p:bgPr>
    </p:bg>
    <p:spTree>
      <p:nvGrpSpPr>
        <p:cNvPr id="168" name="Shape 168"/>
        <p:cNvGrpSpPr/>
        <p:nvPr/>
      </p:nvGrpSpPr>
      <p:grpSpPr>
        <a:xfrm>
          <a:off x="0" y="0"/>
          <a:ext cx="0" cy="0"/>
          <a:chOff x="0" y="0"/>
          <a:chExt cx="0" cy="0"/>
        </a:xfrm>
      </p:grpSpPr>
      <p:pic>
        <p:nvPicPr>
          <p:cNvPr id="169" name="Google Shape;169;p31"/>
          <p:cNvPicPr preferRelativeResize="0"/>
          <p:nvPr/>
        </p:nvPicPr>
        <p:blipFill>
          <a:blip r:embed="rId3">
            <a:alphaModFix/>
          </a:blip>
          <a:stretch>
            <a:fillRect/>
          </a:stretch>
        </p:blipFill>
        <p:spPr>
          <a:xfrm>
            <a:off x="0" y="0"/>
            <a:ext cx="9143987"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ctrTitle"/>
          </p:nvPr>
        </p:nvSpPr>
        <p:spPr>
          <a:xfrm>
            <a:off x="253894" y="349588"/>
            <a:ext cx="38586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175" name="Google Shape;175;p32"/>
          <p:cNvSpPr txBox="1"/>
          <p:nvPr>
            <p:ph idx="1" type="subTitle"/>
          </p:nvPr>
        </p:nvSpPr>
        <p:spPr>
          <a:xfrm>
            <a:off x="253900" y="1178950"/>
            <a:ext cx="6405900" cy="38949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800"/>
              <a:t>Supply chain issues have affected the world in ways that have never been seen before Covid-19. From extended wait times to a lack of material, the supply chain has shown the world that it cannot handle being misaligned for even the smallest amount of time. Due to the pendulum swinging and no certainty of when the hardware will be delivered, cloud computing presents itself as a powerful solution.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ctrTitle"/>
          </p:nvPr>
        </p:nvSpPr>
        <p:spPr>
          <a:xfrm>
            <a:off x="101350" y="243525"/>
            <a:ext cx="8329200" cy="122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&amp; History</a:t>
            </a:r>
            <a:endParaRPr/>
          </a:p>
        </p:txBody>
      </p:sp>
      <p:sp>
        <p:nvSpPr>
          <p:cNvPr id="181" name="Google Shape;181;p33"/>
          <p:cNvSpPr txBox="1"/>
          <p:nvPr>
            <p:ph idx="1" type="subTitle"/>
          </p:nvPr>
        </p:nvSpPr>
        <p:spPr>
          <a:xfrm>
            <a:off x="647950" y="1823663"/>
            <a:ext cx="7236000" cy="97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8FAFB"/>
                </a:solidFill>
              </a:rPr>
              <a:t>In 2003 Amazon had figured out they held a key advantage over their competitors. This advantage was their ability to manage and scale infrastructure reliably and effectively. This is how AWS was born. Within three years Amazon turned this idea into reality. In 2006 Amazon Simple Queue Service was launched which was then followed by S3, and EC2.</a:t>
            </a:r>
            <a:endParaRPr>
              <a:solidFill>
                <a:srgbClr val="F8FAFB"/>
              </a:solidFill>
            </a:endParaRPr>
          </a:p>
        </p:txBody>
      </p:sp>
      <p:sp>
        <p:nvSpPr>
          <p:cNvPr id="182" name="Google Shape;182;p33"/>
          <p:cNvSpPr txBox="1"/>
          <p:nvPr/>
        </p:nvSpPr>
        <p:spPr>
          <a:xfrm>
            <a:off x="647950" y="3316025"/>
            <a:ext cx="727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8FAFB"/>
                </a:solidFill>
                <a:latin typeface="Catamaran"/>
                <a:ea typeface="Catamaran"/>
                <a:cs typeface="Catamaran"/>
                <a:sym typeface="Catamaran"/>
              </a:rPr>
              <a:t>Alex, Tanner and I each took a cloud computing class with Professor Adam Goldstein during the Fall semester of our senior year. Within a few classes we became captivated by how vast AWS actually is. This then prompted our nerds cells that we need to master all 200 services</a:t>
            </a:r>
            <a:endParaRPr sz="1200">
              <a:solidFill>
                <a:srgbClr val="F8FAFB"/>
              </a:solidFill>
              <a:latin typeface="Catamaran"/>
              <a:ea typeface="Catamaran"/>
              <a:cs typeface="Catamaran"/>
              <a:sym typeface="Catamaran"/>
            </a:endParaRPr>
          </a:p>
        </p:txBody>
      </p:sp>
      <p:sp>
        <p:nvSpPr>
          <p:cNvPr id="183" name="Google Shape;183;p33"/>
          <p:cNvSpPr txBox="1"/>
          <p:nvPr>
            <p:ph type="ctrTitle"/>
          </p:nvPr>
        </p:nvSpPr>
        <p:spPr>
          <a:xfrm>
            <a:off x="0" y="1204675"/>
            <a:ext cx="39792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AWS History</a:t>
            </a:r>
            <a:endParaRPr sz="2400"/>
          </a:p>
        </p:txBody>
      </p:sp>
      <p:sp>
        <p:nvSpPr>
          <p:cNvPr id="184" name="Google Shape;184;p33"/>
          <p:cNvSpPr txBox="1"/>
          <p:nvPr>
            <p:ph type="ctrTitle"/>
          </p:nvPr>
        </p:nvSpPr>
        <p:spPr>
          <a:xfrm>
            <a:off x="101350" y="2796875"/>
            <a:ext cx="3979200" cy="40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Teams’ History</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ctrTitle"/>
          </p:nvPr>
        </p:nvSpPr>
        <p:spPr>
          <a:xfrm>
            <a:off x="1570953" y="1483354"/>
            <a:ext cx="6002100" cy="22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800"/>
              <a:t>Research Phase</a:t>
            </a:r>
            <a:endParaRPr sz="5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ctrTitle"/>
          </p:nvPr>
        </p:nvSpPr>
        <p:spPr>
          <a:xfrm>
            <a:off x="1273804" y="508050"/>
            <a:ext cx="6596400" cy="17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Onprem vs cloud costs</a:t>
            </a:r>
            <a:endParaRPr/>
          </a:p>
        </p:txBody>
      </p:sp>
      <p:sp>
        <p:nvSpPr>
          <p:cNvPr id="195" name="Google Shape;195;p35"/>
          <p:cNvSpPr txBox="1"/>
          <p:nvPr>
            <p:ph idx="1" type="subTitle"/>
          </p:nvPr>
        </p:nvSpPr>
        <p:spPr>
          <a:xfrm>
            <a:off x="1148296" y="2286150"/>
            <a:ext cx="1092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Cloud</a:t>
            </a:r>
            <a:endParaRPr/>
          </a:p>
        </p:txBody>
      </p:sp>
      <p:sp>
        <p:nvSpPr>
          <p:cNvPr id="196" name="Google Shape;196;p35"/>
          <p:cNvSpPr txBox="1"/>
          <p:nvPr/>
        </p:nvSpPr>
        <p:spPr>
          <a:xfrm>
            <a:off x="6086725" y="2308575"/>
            <a:ext cx="30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tamaran"/>
                <a:ea typeface="Catamaran"/>
                <a:cs typeface="Catamaran"/>
                <a:sym typeface="Catamaran"/>
              </a:rPr>
              <a:t>On </a:t>
            </a:r>
            <a:endParaRPr>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ctrTitle"/>
          </p:nvPr>
        </p:nvSpPr>
        <p:spPr>
          <a:xfrm>
            <a:off x="988350" y="342250"/>
            <a:ext cx="7167300" cy="92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The Fundamentals</a:t>
            </a:r>
            <a:endParaRPr sz="3000">
              <a:solidFill>
                <a:schemeClr val="dk2"/>
              </a:solidFill>
            </a:endParaRPr>
          </a:p>
          <a:p>
            <a:pPr indent="0" lvl="0" marL="0" rtl="0" algn="l">
              <a:spcBef>
                <a:spcPts val="0"/>
              </a:spcBef>
              <a:spcAft>
                <a:spcPts val="0"/>
              </a:spcAft>
              <a:buNone/>
            </a:pPr>
            <a:r>
              <a:t/>
            </a:r>
            <a:endParaRPr sz="3000">
              <a:solidFill>
                <a:schemeClr val="dk2"/>
              </a:solidFill>
            </a:endParaRPr>
          </a:p>
        </p:txBody>
      </p:sp>
      <p:sp>
        <p:nvSpPr>
          <p:cNvPr id="202" name="Google Shape;202;p36"/>
          <p:cNvSpPr txBox="1"/>
          <p:nvPr>
            <p:ph idx="4294967295" type="title"/>
          </p:nvPr>
        </p:nvSpPr>
        <p:spPr>
          <a:xfrm>
            <a:off x="1080800" y="1353950"/>
            <a:ext cx="18891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a:t>
            </a:r>
            <a:endParaRPr/>
          </a:p>
        </p:txBody>
      </p:sp>
      <p:sp>
        <p:nvSpPr>
          <p:cNvPr id="203" name="Google Shape;203;p36"/>
          <p:cNvSpPr txBox="1"/>
          <p:nvPr>
            <p:ph idx="4294967295" type="subTitle"/>
          </p:nvPr>
        </p:nvSpPr>
        <p:spPr>
          <a:xfrm>
            <a:off x="937625" y="2498783"/>
            <a:ext cx="2175300" cy="134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Services offered by AWS and their use within the network</a:t>
            </a:r>
            <a:endParaRPr/>
          </a:p>
        </p:txBody>
      </p:sp>
      <p:sp>
        <p:nvSpPr>
          <p:cNvPr id="204" name="Google Shape;204;p36"/>
          <p:cNvSpPr txBox="1"/>
          <p:nvPr>
            <p:ph idx="4294967295" type="title"/>
          </p:nvPr>
        </p:nvSpPr>
        <p:spPr>
          <a:xfrm>
            <a:off x="3112925" y="1353950"/>
            <a:ext cx="3112200" cy="8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 </a:t>
            </a:r>
            <a:endParaRPr/>
          </a:p>
        </p:txBody>
      </p:sp>
      <p:sp>
        <p:nvSpPr>
          <p:cNvPr id="205" name="Google Shape;205;p36"/>
          <p:cNvSpPr txBox="1"/>
          <p:nvPr>
            <p:ph idx="4294967295" type="subTitle"/>
          </p:nvPr>
        </p:nvSpPr>
        <p:spPr>
          <a:xfrm>
            <a:off x="3484350" y="2498777"/>
            <a:ext cx="2175300" cy="96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key to any good project is the documentation. </a:t>
            </a:r>
            <a:endParaRPr/>
          </a:p>
        </p:txBody>
      </p:sp>
      <p:sp>
        <p:nvSpPr>
          <p:cNvPr id="206" name="Google Shape;206;p36"/>
          <p:cNvSpPr txBox="1"/>
          <p:nvPr>
            <p:ph idx="4294967295" type="title"/>
          </p:nvPr>
        </p:nvSpPr>
        <p:spPr>
          <a:xfrm>
            <a:off x="6174300" y="1353950"/>
            <a:ext cx="20697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 Concepts</a:t>
            </a:r>
            <a:endParaRPr/>
          </a:p>
        </p:txBody>
      </p:sp>
      <p:sp>
        <p:nvSpPr>
          <p:cNvPr id="207" name="Google Shape;207;p36"/>
          <p:cNvSpPr txBox="1"/>
          <p:nvPr>
            <p:ph idx="4294967295" type="subTitle"/>
          </p:nvPr>
        </p:nvSpPr>
        <p:spPr>
          <a:xfrm>
            <a:off x="6031075" y="2498783"/>
            <a:ext cx="2175300" cy="134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Prices, connectivity, and applying policies </a:t>
            </a:r>
            <a:r>
              <a:rPr lang="en"/>
              <a:t>systematically</a:t>
            </a:r>
            <a:r>
              <a:rPr lang="en"/>
              <a:t>. </a:t>
            </a:r>
            <a:endParaRPr/>
          </a:p>
        </p:txBody>
      </p:sp>
      <p:sp>
        <p:nvSpPr>
          <p:cNvPr id="208" name="Google Shape;208;p36"/>
          <p:cNvSpPr txBox="1"/>
          <p:nvPr/>
        </p:nvSpPr>
        <p:spPr>
          <a:xfrm>
            <a:off x="3484350" y="3596375"/>
            <a:ext cx="1325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atamaran"/>
              <a:buChar char="-"/>
            </a:pPr>
            <a:r>
              <a:rPr lang="en" u="sng">
                <a:solidFill>
                  <a:schemeClr val="hlink"/>
                </a:solidFill>
                <a:latin typeface="Catamaran"/>
                <a:ea typeface="Catamaran"/>
                <a:cs typeface="Catamaran"/>
                <a:sym typeface="Catamaran"/>
                <a:hlinkClick r:id="rId3"/>
              </a:rPr>
              <a:t>Github </a:t>
            </a:r>
            <a:endParaRPr>
              <a:solidFill>
                <a:schemeClr val="lt1"/>
              </a:solidFill>
              <a:latin typeface="Catamaran"/>
              <a:ea typeface="Catamaran"/>
              <a:cs typeface="Catamaran"/>
              <a:sym typeface="Catamaran"/>
            </a:endParaRPr>
          </a:p>
          <a:p>
            <a:pPr indent="-317500" lvl="0" marL="457200" rtl="0" algn="l">
              <a:spcBef>
                <a:spcPts val="0"/>
              </a:spcBef>
              <a:spcAft>
                <a:spcPts val="0"/>
              </a:spcAft>
              <a:buClr>
                <a:schemeClr val="lt1"/>
              </a:buClr>
              <a:buSzPts val="1400"/>
              <a:buFont typeface="Catamaran"/>
              <a:buChar char="-"/>
            </a:pPr>
            <a:r>
              <a:rPr lang="en" u="sng">
                <a:solidFill>
                  <a:schemeClr val="hlink"/>
                </a:solidFill>
                <a:latin typeface="Catamaran"/>
                <a:ea typeface="Catamaran"/>
                <a:cs typeface="Catamaran"/>
                <a:sym typeface="Catamaran"/>
                <a:hlinkClick r:id="rId4"/>
              </a:rPr>
              <a:t>Notion </a:t>
            </a:r>
            <a:endParaRPr>
              <a:solidFill>
                <a:schemeClr val="lt1"/>
              </a:solidFill>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