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Catamaran"/>
      <p:regular r:id="rId23"/>
      <p:bold r:id="rId24"/>
    </p:embeddedFont>
    <p:embeddedFont>
      <p:font typeface="Fugaz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tamaran-bold.fntdata"/><Relationship Id="rId23" Type="http://schemas.openxmlformats.org/officeDocument/2006/relationships/font" Target="fonts/Catamara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Fugaz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0e5df9c5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0e5df9c5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0e5df9c5d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0e5df9c5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0e5df9c5d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0e5df9c5d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19c32c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e19c32c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e19c32c3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e19c32c3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77d915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77d915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77d9153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77d9153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19c32c3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19c32c3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0e5df9c5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0e5df9c5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0e5df9c5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0e5df9c5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0e5df9c5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0e5df9c5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0e5df9c5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0e5df9c5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0e5df9c5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0e5df9c5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19c32c3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19c32c3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0e5df9c5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0e5df9c5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0e5df9c5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0e5df9c5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94" y="1086488"/>
            <a:ext cx="3858600" cy="1778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4572094" y="3529712"/>
            <a:ext cx="38586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2516200" y="1664012"/>
            <a:ext cx="4111800" cy="111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2516200" y="3015775"/>
            <a:ext cx="4111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 name="Shape 40"/>
        <p:cNvGrpSpPr/>
        <p:nvPr/>
      </p:nvGrpSpPr>
      <p:grpSpPr>
        <a:xfrm>
          <a:off x="0" y="0"/>
          <a:ext cx="0" cy="0"/>
          <a:chOff x="0" y="0"/>
          <a:chExt cx="0" cy="0"/>
        </a:xfrm>
      </p:grpSpPr>
      <p:sp>
        <p:nvSpPr>
          <p:cNvPr id="41" name="Google Shape;41;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idx="2" type="title"/>
          </p:nvPr>
        </p:nvSpPr>
        <p:spPr>
          <a:xfrm>
            <a:off x="1826275" y="1669200"/>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13"/>
          <p:cNvSpPr txBox="1"/>
          <p:nvPr>
            <p:ph idx="1" type="subTitle"/>
          </p:nvPr>
        </p:nvSpPr>
        <p:spPr>
          <a:xfrm>
            <a:off x="1826275" y="2179525"/>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 name="Google Shape;44;p13"/>
          <p:cNvSpPr txBox="1"/>
          <p:nvPr>
            <p:ph idx="3" type="title"/>
          </p:nvPr>
        </p:nvSpPr>
        <p:spPr>
          <a:xfrm>
            <a:off x="5940175" y="1669200"/>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13"/>
          <p:cNvSpPr txBox="1"/>
          <p:nvPr>
            <p:ph idx="4" type="subTitle"/>
          </p:nvPr>
        </p:nvSpPr>
        <p:spPr>
          <a:xfrm>
            <a:off x="5940175" y="2179525"/>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 name="Google Shape;46;p13"/>
          <p:cNvSpPr txBox="1"/>
          <p:nvPr>
            <p:ph idx="5" type="title"/>
          </p:nvPr>
        </p:nvSpPr>
        <p:spPr>
          <a:xfrm>
            <a:off x="1826275" y="3336104"/>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 name="Google Shape;47;p13"/>
          <p:cNvSpPr txBox="1"/>
          <p:nvPr>
            <p:ph idx="6" type="subTitle"/>
          </p:nvPr>
        </p:nvSpPr>
        <p:spPr>
          <a:xfrm>
            <a:off x="1826275" y="3846426"/>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 name="Google Shape;48;p13"/>
          <p:cNvSpPr txBox="1"/>
          <p:nvPr>
            <p:ph idx="7" type="title"/>
          </p:nvPr>
        </p:nvSpPr>
        <p:spPr>
          <a:xfrm>
            <a:off x="5940175" y="3336103"/>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 name="Google Shape;49;p13"/>
          <p:cNvSpPr txBox="1"/>
          <p:nvPr>
            <p:ph idx="8" type="subTitle"/>
          </p:nvPr>
        </p:nvSpPr>
        <p:spPr>
          <a:xfrm>
            <a:off x="5940175" y="3846426"/>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 name="Google Shape;50;p13"/>
          <p:cNvSpPr txBox="1"/>
          <p:nvPr>
            <p:ph hasCustomPrompt="1" idx="9" type="title"/>
          </p:nvPr>
        </p:nvSpPr>
        <p:spPr>
          <a:xfrm>
            <a:off x="819375" y="1902900"/>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p:nvPr>
            <p:ph hasCustomPrompt="1" idx="13" type="title"/>
          </p:nvPr>
        </p:nvSpPr>
        <p:spPr>
          <a:xfrm>
            <a:off x="819375" y="3568802"/>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p:nvPr>
            <p:ph hasCustomPrompt="1" idx="14" type="title"/>
          </p:nvPr>
        </p:nvSpPr>
        <p:spPr>
          <a:xfrm>
            <a:off x="4970225" y="1902900"/>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p:nvPr>
            <p:ph hasCustomPrompt="1" idx="15" type="title"/>
          </p:nvPr>
        </p:nvSpPr>
        <p:spPr>
          <a:xfrm>
            <a:off x="4970225" y="3569825"/>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 name="Shape 54"/>
        <p:cNvGrpSpPr/>
        <p:nvPr/>
      </p:nvGrpSpPr>
      <p:grpSpPr>
        <a:xfrm>
          <a:off x="0" y="0"/>
          <a:ext cx="0" cy="0"/>
          <a:chOff x="0" y="0"/>
          <a:chExt cx="0" cy="0"/>
        </a:xfrm>
      </p:grpSpPr>
      <p:sp>
        <p:nvSpPr>
          <p:cNvPr id="55" name="Google Shape;55;p14"/>
          <p:cNvSpPr txBox="1"/>
          <p:nvPr>
            <p:ph type="title"/>
          </p:nvPr>
        </p:nvSpPr>
        <p:spPr>
          <a:xfrm>
            <a:off x="2415867" y="3554200"/>
            <a:ext cx="4312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56" name="Google Shape;56;p14"/>
          <p:cNvSpPr txBox="1"/>
          <p:nvPr>
            <p:ph idx="1" type="subTitle"/>
          </p:nvPr>
        </p:nvSpPr>
        <p:spPr>
          <a:xfrm>
            <a:off x="2372375" y="2272550"/>
            <a:ext cx="4399200" cy="116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57" name="Shape 57"/>
        <p:cNvGrpSpPr/>
        <p:nvPr/>
      </p:nvGrpSpPr>
      <p:grpSpPr>
        <a:xfrm>
          <a:off x="0" y="0"/>
          <a:ext cx="0" cy="0"/>
          <a:chOff x="0" y="0"/>
          <a:chExt cx="0" cy="0"/>
        </a:xfrm>
      </p:grpSpPr>
      <p:sp>
        <p:nvSpPr>
          <p:cNvPr id="58" name="Google Shape;58;p15"/>
          <p:cNvSpPr txBox="1"/>
          <p:nvPr>
            <p:ph idx="1" type="body"/>
          </p:nvPr>
        </p:nvSpPr>
        <p:spPr>
          <a:xfrm>
            <a:off x="1481400" y="2779500"/>
            <a:ext cx="3243000" cy="1800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59" name="Google Shape;59;p15"/>
          <p:cNvSpPr txBox="1"/>
          <p:nvPr>
            <p:ph type="title"/>
          </p:nvPr>
        </p:nvSpPr>
        <p:spPr>
          <a:xfrm>
            <a:off x="1481425" y="758175"/>
            <a:ext cx="324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0" name="Google Shape;60;p15"/>
          <p:cNvSpPr txBox="1"/>
          <p:nvPr>
            <p:ph idx="2" type="title"/>
          </p:nvPr>
        </p:nvSpPr>
        <p:spPr>
          <a:xfrm>
            <a:off x="1481425" y="1539400"/>
            <a:ext cx="3243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61" name="Shape 61"/>
        <p:cNvGrpSpPr/>
        <p:nvPr/>
      </p:nvGrpSpPr>
      <p:grpSpPr>
        <a:xfrm>
          <a:off x="0" y="0"/>
          <a:ext cx="0" cy="0"/>
          <a:chOff x="0" y="0"/>
          <a:chExt cx="0" cy="0"/>
        </a:xfrm>
      </p:grpSpPr>
      <p:sp>
        <p:nvSpPr>
          <p:cNvPr id="62" name="Google Shape;62;p16"/>
          <p:cNvSpPr txBox="1"/>
          <p:nvPr>
            <p:ph type="title"/>
          </p:nvPr>
        </p:nvSpPr>
        <p:spPr>
          <a:xfrm>
            <a:off x="5121925" y="1874550"/>
            <a:ext cx="296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63" name="Google Shape;63;p16"/>
          <p:cNvSpPr txBox="1"/>
          <p:nvPr>
            <p:ph idx="1" type="subTitle"/>
          </p:nvPr>
        </p:nvSpPr>
        <p:spPr>
          <a:xfrm>
            <a:off x="4986188" y="2447250"/>
            <a:ext cx="3235800" cy="8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64" name="Shape 64"/>
        <p:cNvGrpSpPr/>
        <p:nvPr/>
      </p:nvGrpSpPr>
      <p:grpSpPr>
        <a:xfrm>
          <a:off x="0" y="0"/>
          <a:ext cx="0" cy="0"/>
          <a:chOff x="0" y="0"/>
          <a:chExt cx="0" cy="0"/>
        </a:xfrm>
      </p:grpSpPr>
      <p:sp>
        <p:nvSpPr>
          <p:cNvPr id="65" name="Google Shape;65;p17"/>
          <p:cNvSpPr txBox="1"/>
          <p:nvPr>
            <p:ph type="title"/>
          </p:nvPr>
        </p:nvSpPr>
        <p:spPr>
          <a:xfrm>
            <a:off x="713100" y="1381575"/>
            <a:ext cx="4032600" cy="1456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7"/>
          <p:cNvSpPr txBox="1"/>
          <p:nvPr>
            <p:ph idx="1" type="subTitle"/>
          </p:nvPr>
        </p:nvSpPr>
        <p:spPr>
          <a:xfrm>
            <a:off x="713100" y="2921313"/>
            <a:ext cx="3235800" cy="84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7" name="Shape 67"/>
        <p:cNvGrpSpPr/>
        <p:nvPr/>
      </p:nvGrpSpPr>
      <p:grpSpPr>
        <a:xfrm>
          <a:off x="0" y="0"/>
          <a:ext cx="0" cy="0"/>
          <a:chOff x="0" y="0"/>
          <a:chExt cx="0" cy="0"/>
        </a:xfrm>
      </p:grpSpPr>
      <p:sp>
        <p:nvSpPr>
          <p:cNvPr id="68" name="Google Shape;68;p18"/>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8"/>
          <p:cNvSpPr txBox="1"/>
          <p:nvPr>
            <p:ph idx="2" type="title"/>
          </p:nvPr>
        </p:nvSpPr>
        <p:spPr>
          <a:xfrm>
            <a:off x="1080875"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 name="Google Shape;70;p18"/>
          <p:cNvSpPr txBox="1"/>
          <p:nvPr>
            <p:ph idx="1" type="subTitle"/>
          </p:nvPr>
        </p:nvSpPr>
        <p:spPr>
          <a:xfrm>
            <a:off x="937700"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 name="Google Shape;71;p18"/>
          <p:cNvSpPr txBox="1"/>
          <p:nvPr>
            <p:ph idx="3" type="title"/>
          </p:nvPr>
        </p:nvSpPr>
        <p:spPr>
          <a:xfrm>
            <a:off x="3627562"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18"/>
          <p:cNvSpPr txBox="1"/>
          <p:nvPr>
            <p:ph idx="4" type="subTitle"/>
          </p:nvPr>
        </p:nvSpPr>
        <p:spPr>
          <a:xfrm>
            <a:off x="3484421"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8"/>
          <p:cNvSpPr txBox="1"/>
          <p:nvPr>
            <p:ph idx="5" type="title"/>
          </p:nvPr>
        </p:nvSpPr>
        <p:spPr>
          <a:xfrm>
            <a:off x="6174375"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8"/>
          <p:cNvSpPr txBox="1"/>
          <p:nvPr>
            <p:ph idx="6" type="subTitle"/>
          </p:nvPr>
        </p:nvSpPr>
        <p:spPr>
          <a:xfrm>
            <a:off x="6031149"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_1">
    <p:spTree>
      <p:nvGrpSpPr>
        <p:cNvPr id="75" name="Shape 75"/>
        <p:cNvGrpSpPr/>
        <p:nvPr/>
      </p:nvGrpSpPr>
      <p:grpSpPr>
        <a:xfrm>
          <a:off x="0" y="0"/>
          <a:ext cx="0" cy="0"/>
          <a:chOff x="0" y="0"/>
          <a:chExt cx="0" cy="0"/>
        </a:xfrm>
      </p:grpSpPr>
      <p:sp>
        <p:nvSpPr>
          <p:cNvPr id="76" name="Google Shape;76;p19"/>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9"/>
          <p:cNvSpPr txBox="1"/>
          <p:nvPr>
            <p:ph idx="2" type="title"/>
          </p:nvPr>
        </p:nvSpPr>
        <p:spPr>
          <a:xfrm>
            <a:off x="937713"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9"/>
          <p:cNvSpPr txBox="1"/>
          <p:nvPr>
            <p:ph idx="1" type="subTitle"/>
          </p:nvPr>
        </p:nvSpPr>
        <p:spPr>
          <a:xfrm>
            <a:off x="937713"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9"/>
          <p:cNvSpPr txBox="1"/>
          <p:nvPr>
            <p:ph idx="3" type="title"/>
          </p:nvPr>
        </p:nvSpPr>
        <p:spPr>
          <a:xfrm>
            <a:off x="3484438"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9"/>
          <p:cNvSpPr txBox="1"/>
          <p:nvPr>
            <p:ph idx="4" type="subTitle"/>
          </p:nvPr>
        </p:nvSpPr>
        <p:spPr>
          <a:xfrm>
            <a:off x="3484438"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 name="Google Shape;81;p19"/>
          <p:cNvSpPr txBox="1"/>
          <p:nvPr>
            <p:ph idx="5" type="title"/>
          </p:nvPr>
        </p:nvSpPr>
        <p:spPr>
          <a:xfrm>
            <a:off x="6031138"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9"/>
          <p:cNvSpPr txBox="1"/>
          <p:nvPr>
            <p:ph idx="6" type="subTitle"/>
          </p:nvPr>
        </p:nvSpPr>
        <p:spPr>
          <a:xfrm>
            <a:off x="6031138"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 name="Google Shape;83;p19"/>
          <p:cNvSpPr txBox="1"/>
          <p:nvPr>
            <p:ph hasCustomPrompt="1" idx="7" type="title"/>
          </p:nvPr>
        </p:nvSpPr>
        <p:spPr>
          <a:xfrm>
            <a:off x="1502013" y="2099988"/>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4" name="Google Shape;84;p19"/>
          <p:cNvSpPr txBox="1"/>
          <p:nvPr>
            <p:ph hasCustomPrompt="1" idx="8" type="title"/>
          </p:nvPr>
        </p:nvSpPr>
        <p:spPr>
          <a:xfrm>
            <a:off x="4048738" y="2100063"/>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5" name="Google Shape;85;p19"/>
          <p:cNvSpPr txBox="1"/>
          <p:nvPr>
            <p:ph hasCustomPrompt="1" idx="9" type="title"/>
          </p:nvPr>
        </p:nvSpPr>
        <p:spPr>
          <a:xfrm>
            <a:off x="6595438" y="2100063"/>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6" name="Shape 86"/>
        <p:cNvGrpSpPr/>
        <p:nvPr/>
      </p:nvGrpSpPr>
      <p:grpSpPr>
        <a:xfrm>
          <a:off x="0" y="0"/>
          <a:ext cx="0" cy="0"/>
          <a:chOff x="0" y="0"/>
          <a:chExt cx="0" cy="0"/>
        </a:xfrm>
      </p:grpSpPr>
      <p:sp>
        <p:nvSpPr>
          <p:cNvPr id="87" name="Google Shape;87;p2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20"/>
          <p:cNvSpPr txBox="1"/>
          <p:nvPr>
            <p:ph idx="2" type="title"/>
          </p:nvPr>
        </p:nvSpPr>
        <p:spPr>
          <a:xfrm>
            <a:off x="1498588" y="1649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89" name="Google Shape;89;p20"/>
          <p:cNvSpPr txBox="1"/>
          <p:nvPr>
            <p:ph idx="1" type="subTitle"/>
          </p:nvPr>
        </p:nvSpPr>
        <p:spPr>
          <a:xfrm>
            <a:off x="1498600" y="2115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20"/>
          <p:cNvSpPr txBox="1"/>
          <p:nvPr>
            <p:ph idx="3" type="title"/>
          </p:nvPr>
        </p:nvSpPr>
        <p:spPr>
          <a:xfrm>
            <a:off x="5157807" y="1649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1" name="Google Shape;91;p20"/>
          <p:cNvSpPr txBox="1"/>
          <p:nvPr>
            <p:ph idx="4" type="subTitle"/>
          </p:nvPr>
        </p:nvSpPr>
        <p:spPr>
          <a:xfrm>
            <a:off x="5157807" y="2115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20"/>
          <p:cNvSpPr txBox="1"/>
          <p:nvPr>
            <p:ph idx="5" type="title"/>
          </p:nvPr>
        </p:nvSpPr>
        <p:spPr>
          <a:xfrm>
            <a:off x="1498588" y="3311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3" name="Google Shape;93;p20"/>
          <p:cNvSpPr txBox="1"/>
          <p:nvPr>
            <p:ph idx="6" type="subTitle"/>
          </p:nvPr>
        </p:nvSpPr>
        <p:spPr>
          <a:xfrm>
            <a:off x="1498600" y="3777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 name="Google Shape;94;p20"/>
          <p:cNvSpPr txBox="1"/>
          <p:nvPr>
            <p:ph idx="7" type="title"/>
          </p:nvPr>
        </p:nvSpPr>
        <p:spPr>
          <a:xfrm>
            <a:off x="5157807" y="3311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5" name="Google Shape;95;p20"/>
          <p:cNvSpPr txBox="1"/>
          <p:nvPr>
            <p:ph idx="8" type="subTitle"/>
          </p:nvPr>
        </p:nvSpPr>
        <p:spPr>
          <a:xfrm>
            <a:off x="5157807" y="3777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689625" y="2655575"/>
            <a:ext cx="36075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1856625" y="1534875"/>
            <a:ext cx="12735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689625" y="3408300"/>
            <a:ext cx="3607500" cy="40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6" name="Shape 96"/>
        <p:cNvGrpSpPr/>
        <p:nvPr/>
      </p:nvGrpSpPr>
      <p:grpSpPr>
        <a:xfrm>
          <a:off x="0" y="0"/>
          <a:ext cx="0" cy="0"/>
          <a:chOff x="0" y="0"/>
          <a:chExt cx="0" cy="0"/>
        </a:xfrm>
      </p:grpSpPr>
      <p:sp>
        <p:nvSpPr>
          <p:cNvPr id="97" name="Google Shape;97;p21"/>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21"/>
          <p:cNvSpPr txBox="1"/>
          <p:nvPr>
            <p:ph idx="2" type="title"/>
          </p:nvPr>
        </p:nvSpPr>
        <p:spPr>
          <a:xfrm>
            <a:off x="1069450"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21"/>
          <p:cNvSpPr txBox="1"/>
          <p:nvPr>
            <p:ph idx="1" type="subTitle"/>
          </p:nvPr>
        </p:nvSpPr>
        <p:spPr>
          <a:xfrm>
            <a:off x="94900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21"/>
          <p:cNvSpPr txBox="1"/>
          <p:nvPr>
            <p:ph idx="3" type="title"/>
          </p:nvPr>
        </p:nvSpPr>
        <p:spPr>
          <a:xfrm>
            <a:off x="3699402"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21"/>
          <p:cNvSpPr txBox="1"/>
          <p:nvPr>
            <p:ph idx="4" type="subTitle"/>
          </p:nvPr>
        </p:nvSpPr>
        <p:spPr>
          <a:xfrm>
            <a:off x="357895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21"/>
          <p:cNvSpPr txBox="1"/>
          <p:nvPr>
            <p:ph idx="5" type="title"/>
          </p:nvPr>
        </p:nvSpPr>
        <p:spPr>
          <a:xfrm>
            <a:off x="106945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21"/>
          <p:cNvSpPr txBox="1"/>
          <p:nvPr>
            <p:ph idx="6" type="subTitle"/>
          </p:nvPr>
        </p:nvSpPr>
        <p:spPr>
          <a:xfrm>
            <a:off x="949000"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 name="Google Shape;104;p21"/>
          <p:cNvSpPr txBox="1"/>
          <p:nvPr>
            <p:ph idx="7" type="title"/>
          </p:nvPr>
        </p:nvSpPr>
        <p:spPr>
          <a:xfrm>
            <a:off x="369940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21"/>
          <p:cNvSpPr txBox="1"/>
          <p:nvPr>
            <p:ph idx="8" type="subTitle"/>
          </p:nvPr>
        </p:nvSpPr>
        <p:spPr>
          <a:xfrm>
            <a:off x="3578997"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1"/>
          <p:cNvSpPr txBox="1"/>
          <p:nvPr>
            <p:ph idx="9" type="title"/>
          </p:nvPr>
        </p:nvSpPr>
        <p:spPr>
          <a:xfrm>
            <a:off x="6329350"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21"/>
          <p:cNvSpPr txBox="1"/>
          <p:nvPr>
            <p:ph idx="13" type="subTitle"/>
          </p:nvPr>
        </p:nvSpPr>
        <p:spPr>
          <a:xfrm>
            <a:off x="620890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1"/>
          <p:cNvSpPr txBox="1"/>
          <p:nvPr>
            <p:ph idx="14" type="title"/>
          </p:nvPr>
        </p:nvSpPr>
        <p:spPr>
          <a:xfrm>
            <a:off x="632935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21"/>
          <p:cNvSpPr txBox="1"/>
          <p:nvPr>
            <p:ph idx="15" type="subTitle"/>
          </p:nvPr>
        </p:nvSpPr>
        <p:spPr>
          <a:xfrm>
            <a:off x="6208900"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
    <p:spTree>
      <p:nvGrpSpPr>
        <p:cNvPr id="110" name="Shape 110"/>
        <p:cNvGrpSpPr/>
        <p:nvPr/>
      </p:nvGrpSpPr>
      <p:grpSpPr>
        <a:xfrm>
          <a:off x="0" y="0"/>
          <a:ext cx="0" cy="0"/>
          <a:chOff x="0" y="0"/>
          <a:chExt cx="0" cy="0"/>
        </a:xfrm>
      </p:grpSpPr>
      <p:sp>
        <p:nvSpPr>
          <p:cNvPr id="111" name="Google Shape;111;p22"/>
          <p:cNvSpPr txBox="1"/>
          <p:nvPr>
            <p:ph idx="1" type="body"/>
          </p:nvPr>
        </p:nvSpPr>
        <p:spPr>
          <a:xfrm>
            <a:off x="4541425" y="2779500"/>
            <a:ext cx="3243000" cy="1800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12" name="Google Shape;112;p22"/>
          <p:cNvSpPr txBox="1"/>
          <p:nvPr>
            <p:ph type="title"/>
          </p:nvPr>
        </p:nvSpPr>
        <p:spPr>
          <a:xfrm>
            <a:off x="4541450" y="758175"/>
            <a:ext cx="324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13" name="Google Shape;113;p22"/>
          <p:cNvSpPr txBox="1"/>
          <p:nvPr>
            <p:ph idx="2" type="title"/>
          </p:nvPr>
        </p:nvSpPr>
        <p:spPr>
          <a:xfrm>
            <a:off x="4541450" y="1539400"/>
            <a:ext cx="3243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4" name="Shape 114"/>
        <p:cNvGrpSpPr/>
        <p:nvPr/>
      </p:nvGrpSpPr>
      <p:grpSpPr>
        <a:xfrm>
          <a:off x="0" y="0"/>
          <a:ext cx="0" cy="0"/>
          <a:chOff x="0" y="0"/>
          <a:chExt cx="0" cy="0"/>
        </a:xfrm>
      </p:grpSpPr>
      <p:sp>
        <p:nvSpPr>
          <p:cNvPr id="115" name="Google Shape;115;p23"/>
          <p:cNvSpPr txBox="1"/>
          <p:nvPr/>
        </p:nvSpPr>
        <p:spPr>
          <a:xfrm>
            <a:off x="978625" y="3408600"/>
            <a:ext cx="2903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lt1"/>
                </a:solidFill>
                <a:latin typeface="Catamaran"/>
                <a:ea typeface="Catamaran"/>
                <a:cs typeface="Catamaran"/>
                <a:sym typeface="Catamaran"/>
              </a:rPr>
              <a:t>CREDITS: This presentation template was created by </a:t>
            </a:r>
            <a:r>
              <a:rPr b="1" lang="en" sz="1000">
                <a:solidFill>
                  <a:schemeClr val="lt1"/>
                </a:solidFill>
                <a:uFill>
                  <a:noFill/>
                </a:uFill>
                <a:latin typeface="Catamaran"/>
                <a:ea typeface="Catamaran"/>
                <a:cs typeface="Catamaran"/>
                <a:sym typeface="Catamaran"/>
                <a:hlinkClick r:id="rId2">
                  <a:extLst>
                    <a:ext uri="{A12FA001-AC4F-418D-AE19-62706E023703}">
                      <ahyp:hlinkClr val="tx"/>
                    </a:ext>
                  </a:extLst>
                </a:hlinkClick>
              </a:rPr>
              <a:t>Slidesgo</a:t>
            </a:r>
            <a:r>
              <a:rPr lang="en" sz="1000">
                <a:solidFill>
                  <a:schemeClr val="lt1"/>
                </a:solidFill>
                <a:latin typeface="Catamaran"/>
                <a:ea typeface="Catamaran"/>
                <a:cs typeface="Catamaran"/>
                <a:sym typeface="Catamaran"/>
              </a:rPr>
              <a:t>, including icons by </a:t>
            </a:r>
            <a:r>
              <a:rPr b="1" lang="en" sz="1000">
                <a:solidFill>
                  <a:schemeClr val="lt1"/>
                </a:solidFill>
                <a:uFill>
                  <a:noFill/>
                </a:uFill>
                <a:latin typeface="Catamaran"/>
                <a:ea typeface="Catamaran"/>
                <a:cs typeface="Catamaran"/>
                <a:sym typeface="Catamaran"/>
                <a:hlinkClick r:id="rId3">
                  <a:extLst>
                    <a:ext uri="{A12FA001-AC4F-418D-AE19-62706E023703}">
                      <ahyp:hlinkClr val="tx"/>
                    </a:ext>
                  </a:extLst>
                </a:hlinkClick>
              </a:rPr>
              <a:t>Flaticon</a:t>
            </a:r>
            <a:r>
              <a:rPr b="1" lang="en" sz="1000">
                <a:solidFill>
                  <a:schemeClr val="lt1"/>
                </a:solidFill>
                <a:latin typeface="Catamaran"/>
                <a:ea typeface="Catamaran"/>
                <a:cs typeface="Catamaran"/>
                <a:sym typeface="Catamaran"/>
              </a:rPr>
              <a:t> </a:t>
            </a:r>
            <a:r>
              <a:rPr lang="en" sz="1000">
                <a:solidFill>
                  <a:schemeClr val="lt1"/>
                </a:solidFill>
                <a:latin typeface="Catamaran"/>
                <a:ea typeface="Catamaran"/>
                <a:cs typeface="Catamaran"/>
                <a:sym typeface="Catamaran"/>
              </a:rPr>
              <a:t>and infographics &amp; images by </a:t>
            </a:r>
            <a:r>
              <a:rPr b="1" lang="en" sz="1000">
                <a:solidFill>
                  <a:schemeClr val="lt1"/>
                </a:solidFill>
                <a:uFill>
                  <a:noFill/>
                </a:uFill>
                <a:latin typeface="Catamaran"/>
                <a:ea typeface="Catamaran"/>
                <a:cs typeface="Catamaran"/>
                <a:sym typeface="Catamaran"/>
                <a:hlinkClick r:id="rId4">
                  <a:extLst>
                    <a:ext uri="{A12FA001-AC4F-418D-AE19-62706E023703}">
                      <ahyp:hlinkClr val="tx"/>
                    </a:ext>
                  </a:extLst>
                </a:hlinkClick>
              </a:rPr>
              <a:t>Freepik</a:t>
            </a:r>
            <a:endParaRPr b="1" sz="1000">
              <a:solidFill>
                <a:schemeClr val="lt1"/>
              </a:solidFill>
              <a:latin typeface="Catamaran"/>
              <a:ea typeface="Catamaran"/>
              <a:cs typeface="Catamaran"/>
              <a:sym typeface="Catamaran"/>
            </a:endParaRPr>
          </a:p>
        </p:txBody>
      </p:sp>
      <p:sp>
        <p:nvSpPr>
          <p:cNvPr id="116" name="Google Shape;116;p23"/>
          <p:cNvSpPr txBox="1"/>
          <p:nvPr>
            <p:ph type="title"/>
          </p:nvPr>
        </p:nvSpPr>
        <p:spPr>
          <a:xfrm>
            <a:off x="857375" y="660662"/>
            <a:ext cx="3146100" cy="87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3"/>
          <p:cNvSpPr txBox="1"/>
          <p:nvPr>
            <p:ph idx="1" type="subTitle"/>
          </p:nvPr>
        </p:nvSpPr>
        <p:spPr>
          <a:xfrm>
            <a:off x="857375" y="1562487"/>
            <a:ext cx="31461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8"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3"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127"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3">
    <p:spTree>
      <p:nvGrpSpPr>
        <p:cNvPr id="13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5"/>
          <p:cNvSpPr txBox="1"/>
          <p:nvPr>
            <p:ph idx="2" type="title"/>
          </p:nvPr>
        </p:nvSpPr>
        <p:spPr>
          <a:xfrm>
            <a:off x="1620725" y="2800350"/>
            <a:ext cx="2180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5"/>
          <p:cNvSpPr txBox="1"/>
          <p:nvPr>
            <p:ph idx="3" type="title"/>
          </p:nvPr>
        </p:nvSpPr>
        <p:spPr>
          <a:xfrm>
            <a:off x="5343250" y="2800350"/>
            <a:ext cx="2180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5"/>
          <p:cNvSpPr txBox="1"/>
          <p:nvPr>
            <p:ph idx="1" type="subTitle"/>
          </p:nvPr>
        </p:nvSpPr>
        <p:spPr>
          <a:xfrm>
            <a:off x="5180497" y="326657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 name="Google Shape;23;p5"/>
          <p:cNvSpPr txBox="1"/>
          <p:nvPr>
            <p:ph idx="4" type="subTitle"/>
          </p:nvPr>
        </p:nvSpPr>
        <p:spPr>
          <a:xfrm>
            <a:off x="1457900" y="326657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body"/>
          </p:nvPr>
        </p:nvSpPr>
        <p:spPr>
          <a:xfrm>
            <a:off x="905525" y="1540775"/>
            <a:ext cx="3243000" cy="2757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28" name="Google Shape;28;p7"/>
          <p:cNvSpPr txBox="1"/>
          <p:nvPr>
            <p:ph type="title"/>
          </p:nvPr>
        </p:nvSpPr>
        <p:spPr>
          <a:xfrm>
            <a:off x="905550" y="959188"/>
            <a:ext cx="3243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041400" y="2607575"/>
            <a:ext cx="5061000" cy="1996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3769800" y="1791723"/>
            <a:ext cx="4661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4635600" y="2621963"/>
            <a:ext cx="3795300" cy="103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4222400" y="833750"/>
            <a:ext cx="4208400" cy="128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indent="-317500" lvl="1" marL="914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indent="-317500" lvl="2" marL="1371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indent="-317500" lvl="3" marL="18288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indent="-317500" lvl="4" marL="22860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indent="-317500" lvl="5" marL="27432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indent="-317500" lvl="6" marL="3200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indent="-317500" lvl="7" marL="3657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indent="-317500" lvl="8" marL="41148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ithub.com/Kahuna915/Capstone-Cloud-Integration/wiki/References" TargetMode="External"/><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Kahuna915/Capstone-Cloud-Integration/wiki/Noahs-Notion-AWS-Guide" TargetMode="External"/><Relationship Id="rId4" Type="http://schemas.openxmlformats.org/officeDocument/2006/relationships/hyperlink" Target="https://www.notion.so/AWS-Study-Guide-62ec3dc50a6547b09f7c955c70d076e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Kahuna915/Capstone-Cloud-Integration/wiki/Documen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github.com/Kahuna915/Capstone-Cloud-Integration/blob/main/Creating%20users.yml" TargetMode="External"/><Relationship Id="rId4" Type="http://schemas.openxmlformats.org/officeDocument/2006/relationships/hyperlink" Target="https://github.com/Kahuna915/Capstone-Cloud-Integration/blob/main/OU_Creation.yaml" TargetMode="External"/><Relationship Id="rId5" Type="http://schemas.openxmlformats.org/officeDocument/2006/relationships/hyperlink" Target="https://github.com/Kahuna915/Capstone-Cloud-Integration/blob/main/ADConnectorScript.y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p:nvPr/>
        </p:nvSpPr>
        <p:spPr>
          <a:xfrm>
            <a:off x="4966500" y="867950"/>
            <a:ext cx="3069900" cy="23409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p:nvPr/>
        </p:nvSpPr>
        <p:spPr>
          <a:xfrm>
            <a:off x="63760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p:nvPr/>
        </p:nvSpPr>
        <p:spPr>
          <a:xfrm>
            <a:off x="4865794" y="2987551"/>
            <a:ext cx="3271200" cy="436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txBox="1"/>
          <p:nvPr>
            <p:ph idx="1" type="subTitle"/>
          </p:nvPr>
        </p:nvSpPr>
        <p:spPr>
          <a:xfrm>
            <a:off x="4572094" y="3529712"/>
            <a:ext cx="38586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Population: </a:t>
            </a:r>
            <a:r>
              <a:rPr lang="en"/>
              <a:t>Alex Kelley, </a:t>
            </a:r>
            <a:r>
              <a:rPr lang="en"/>
              <a:t>Noah Stiles, and Tanner Weinacker, </a:t>
            </a:r>
            <a:endParaRPr/>
          </a:p>
        </p:txBody>
      </p:sp>
      <p:grpSp>
        <p:nvGrpSpPr>
          <p:cNvPr id="141" name="Google Shape;141;p28"/>
          <p:cNvGrpSpPr/>
          <p:nvPr/>
        </p:nvGrpSpPr>
        <p:grpSpPr>
          <a:xfrm>
            <a:off x="5100994" y="1589500"/>
            <a:ext cx="2800800" cy="584700"/>
            <a:chOff x="5100994" y="1589500"/>
            <a:chExt cx="2800800" cy="584700"/>
          </a:xfrm>
        </p:grpSpPr>
        <p:cxnSp>
          <p:nvCxnSpPr>
            <p:cNvPr id="142" name="Google Shape;142;p28"/>
            <p:cNvCxnSpPr/>
            <p:nvPr/>
          </p:nvCxnSpPr>
          <p:spPr>
            <a:xfrm rot="-5400000">
              <a:off x="4989844" y="1700650"/>
              <a:ext cx="584700" cy="362400"/>
            </a:xfrm>
            <a:prstGeom prst="bentConnector3">
              <a:avLst>
                <a:gd fmla="val 99996" name="adj1"/>
              </a:avLst>
            </a:prstGeom>
            <a:noFill/>
            <a:ln cap="flat" cmpd="sng" w="9525">
              <a:solidFill>
                <a:schemeClr val="lt1"/>
              </a:solidFill>
              <a:prstDash val="solid"/>
              <a:round/>
              <a:headEnd len="med" w="med" type="none"/>
              <a:tailEnd len="med" w="med" type="none"/>
            </a:ln>
          </p:spPr>
        </p:cxnSp>
        <p:cxnSp>
          <p:nvCxnSpPr>
            <p:cNvPr id="143" name="Google Shape;143;p28"/>
            <p:cNvCxnSpPr/>
            <p:nvPr/>
          </p:nvCxnSpPr>
          <p:spPr>
            <a:xfrm flipH="1" rot="5400000">
              <a:off x="7428244" y="1700650"/>
              <a:ext cx="584700" cy="362400"/>
            </a:xfrm>
            <a:prstGeom prst="bentConnector3">
              <a:avLst>
                <a:gd fmla="val 99996" name="adj1"/>
              </a:avLst>
            </a:prstGeom>
            <a:noFill/>
            <a:ln cap="flat" cmpd="sng" w="9525">
              <a:solidFill>
                <a:schemeClr val="lt1"/>
              </a:solidFill>
              <a:prstDash val="solid"/>
              <a:round/>
              <a:headEnd len="med" w="med" type="none"/>
              <a:tailEnd len="med" w="med" type="none"/>
            </a:ln>
          </p:spPr>
        </p:cxnSp>
      </p:grpSp>
      <p:pic>
        <p:nvPicPr>
          <p:cNvPr id="144" name="Google Shape;144;p28"/>
          <p:cNvPicPr preferRelativeResize="0"/>
          <p:nvPr/>
        </p:nvPicPr>
        <p:blipFill>
          <a:blip r:embed="rId3">
            <a:alphaModFix/>
          </a:blip>
          <a:stretch>
            <a:fillRect/>
          </a:stretch>
        </p:blipFill>
        <p:spPr>
          <a:xfrm>
            <a:off x="763875" y="764750"/>
            <a:ext cx="3003401" cy="3613999"/>
          </a:xfrm>
          <a:prstGeom prst="rect">
            <a:avLst/>
          </a:prstGeom>
          <a:noFill/>
          <a:ln>
            <a:noFill/>
          </a:ln>
        </p:spPr>
      </p:pic>
      <p:grpSp>
        <p:nvGrpSpPr>
          <p:cNvPr id="145" name="Google Shape;145;p28"/>
          <p:cNvGrpSpPr/>
          <p:nvPr/>
        </p:nvGrpSpPr>
        <p:grpSpPr>
          <a:xfrm>
            <a:off x="5559938" y="2594775"/>
            <a:ext cx="1882925" cy="628350"/>
            <a:chOff x="5559938" y="2594775"/>
            <a:chExt cx="1882925" cy="628350"/>
          </a:xfrm>
        </p:grpSpPr>
        <p:grpSp>
          <p:nvGrpSpPr>
            <p:cNvPr id="146" name="Google Shape;146;p28"/>
            <p:cNvGrpSpPr/>
            <p:nvPr/>
          </p:nvGrpSpPr>
          <p:grpSpPr>
            <a:xfrm>
              <a:off x="5559938" y="2594775"/>
              <a:ext cx="340200" cy="628350"/>
              <a:chOff x="5546500" y="2594775"/>
              <a:chExt cx="340200" cy="628350"/>
            </a:xfrm>
          </p:grpSpPr>
          <p:sp>
            <p:nvSpPr>
              <p:cNvPr id="147" name="Google Shape;147;p28"/>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8"/>
              <p:cNvCxnSpPr>
                <a:stCxn id="147" idx="2"/>
              </p:cNvCxnSpPr>
              <p:nvPr/>
            </p:nvCxnSpPr>
            <p:spPr>
              <a:xfrm rot="10800000">
                <a:off x="5546500" y="2594775"/>
                <a:ext cx="270300" cy="593400"/>
              </a:xfrm>
              <a:prstGeom prst="bentConnector2">
                <a:avLst/>
              </a:prstGeom>
              <a:noFill/>
              <a:ln cap="flat" cmpd="sng" w="9525">
                <a:solidFill>
                  <a:schemeClr val="lt1"/>
                </a:solidFill>
                <a:prstDash val="solid"/>
                <a:round/>
                <a:headEnd len="med" w="med" type="none"/>
                <a:tailEnd len="med" w="med" type="none"/>
              </a:ln>
            </p:spPr>
          </p:cxnSp>
        </p:grpSp>
        <p:grpSp>
          <p:nvGrpSpPr>
            <p:cNvPr id="149" name="Google Shape;149;p28"/>
            <p:cNvGrpSpPr/>
            <p:nvPr/>
          </p:nvGrpSpPr>
          <p:grpSpPr>
            <a:xfrm flipH="1">
              <a:off x="7102663" y="2594775"/>
              <a:ext cx="340200" cy="628350"/>
              <a:chOff x="5546500" y="2594775"/>
              <a:chExt cx="340200" cy="628350"/>
            </a:xfrm>
          </p:grpSpPr>
          <p:sp>
            <p:nvSpPr>
              <p:cNvPr id="150" name="Google Shape;150;p28"/>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8"/>
              <p:cNvCxnSpPr>
                <a:stCxn id="150" idx="2"/>
              </p:cNvCxnSpPr>
              <p:nvPr/>
            </p:nvCxnSpPr>
            <p:spPr>
              <a:xfrm rot="10800000">
                <a:off x="5546500" y="2594775"/>
                <a:ext cx="270300" cy="593400"/>
              </a:xfrm>
              <a:prstGeom prst="bentConnector2">
                <a:avLst/>
              </a:prstGeom>
              <a:noFill/>
              <a:ln cap="flat" cmpd="sng" w="9525">
                <a:solidFill>
                  <a:schemeClr val="lt1"/>
                </a:solidFill>
                <a:prstDash val="solid"/>
                <a:round/>
                <a:headEnd len="med" w="med" type="none"/>
                <a:tailEnd len="med" w="med" type="none"/>
              </a:ln>
            </p:spPr>
          </p:cxnSp>
        </p:grpSp>
      </p:grpSp>
      <p:sp>
        <p:nvSpPr>
          <p:cNvPr id="152" name="Google Shape;152;p28"/>
          <p:cNvSpPr txBox="1"/>
          <p:nvPr>
            <p:ph type="ctrTitle"/>
          </p:nvPr>
        </p:nvSpPr>
        <p:spPr>
          <a:xfrm>
            <a:off x="4572094" y="1086488"/>
            <a:ext cx="3858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CLOUD </a:t>
            </a:r>
            <a:r>
              <a:rPr lang="en"/>
              <a:t>City</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ctrTitle"/>
          </p:nvPr>
        </p:nvSpPr>
        <p:spPr>
          <a:xfrm>
            <a:off x="2410201" y="1388704"/>
            <a:ext cx="4323600" cy="236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Phase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ctrTitle"/>
          </p:nvPr>
        </p:nvSpPr>
        <p:spPr>
          <a:xfrm>
            <a:off x="150744" y="209563"/>
            <a:ext cx="3858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Overall </a:t>
            </a:r>
            <a:endParaRPr>
              <a:solidFill>
                <a:schemeClr val="dk2"/>
              </a:solidFill>
            </a:endParaRPr>
          </a:p>
        </p:txBody>
      </p:sp>
      <p:sp>
        <p:nvSpPr>
          <p:cNvPr id="228" name="Google Shape;228;p38"/>
          <p:cNvSpPr txBox="1"/>
          <p:nvPr>
            <p:ph idx="1" type="subTitle"/>
          </p:nvPr>
        </p:nvSpPr>
        <p:spPr>
          <a:xfrm>
            <a:off x="452875" y="1303398"/>
            <a:ext cx="7003200" cy="19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Although the project isn’t going into production. We have set the basis for a AWS team in the future.  Our </a:t>
            </a:r>
            <a:r>
              <a:rPr lang="en"/>
              <a:t>research and development will be passed down to future students to build a cyber.local cloud hybrid.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Currently we have a test environment with iam users, an Ad connection, and other features.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ctrTitle"/>
          </p:nvPr>
        </p:nvSpPr>
        <p:spPr>
          <a:xfrm>
            <a:off x="1096350" y="1249500"/>
            <a:ext cx="6951300" cy="264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Problems encountered and resolutions</a:t>
            </a:r>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ctrTitle"/>
          </p:nvPr>
        </p:nvSpPr>
        <p:spPr>
          <a:xfrm>
            <a:off x="189452" y="263125"/>
            <a:ext cx="51249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Separation</a:t>
            </a:r>
            <a:r>
              <a:rPr lang="en">
                <a:solidFill>
                  <a:schemeClr val="dk2"/>
                </a:solidFill>
              </a:rPr>
              <a:t> of users</a:t>
            </a:r>
            <a:endParaRPr>
              <a:solidFill>
                <a:schemeClr val="dk2"/>
              </a:solidFill>
            </a:endParaRPr>
          </a:p>
        </p:txBody>
      </p:sp>
      <p:sp>
        <p:nvSpPr>
          <p:cNvPr id="239" name="Google Shape;239;p40"/>
          <p:cNvSpPr txBox="1"/>
          <p:nvPr>
            <p:ph idx="1" type="subTitle"/>
          </p:nvPr>
        </p:nvSpPr>
        <p:spPr>
          <a:xfrm>
            <a:off x="1018025" y="2333824"/>
            <a:ext cx="4296300" cy="1647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Problem:</a:t>
            </a:r>
            <a:endParaRPr/>
          </a:p>
          <a:p>
            <a:pPr indent="-317500" lvl="0" marL="457200" rtl="0" algn="ctr">
              <a:spcBef>
                <a:spcPts val="0"/>
              </a:spcBef>
              <a:spcAft>
                <a:spcPts val="0"/>
              </a:spcAft>
              <a:buSzPts val="1400"/>
              <a:buChar char="-"/>
            </a:pPr>
            <a:r>
              <a:rPr lang="en"/>
              <a:t>Users were all able to see each other and this was the main part of our project</a:t>
            </a:r>
            <a:endParaRPr/>
          </a:p>
          <a:p>
            <a:pPr indent="0" lvl="0" marL="457200" rtl="0" algn="l">
              <a:spcBef>
                <a:spcPts val="0"/>
              </a:spcBef>
              <a:spcAft>
                <a:spcPts val="0"/>
              </a:spcAft>
              <a:buNone/>
            </a:pPr>
            <a:r>
              <a:t/>
            </a:r>
            <a:endParaRPr/>
          </a:p>
        </p:txBody>
      </p:sp>
      <p:sp>
        <p:nvSpPr>
          <p:cNvPr id="240" name="Google Shape;240;p40"/>
          <p:cNvSpPr txBox="1"/>
          <p:nvPr/>
        </p:nvSpPr>
        <p:spPr>
          <a:xfrm>
            <a:off x="5595675" y="2333825"/>
            <a:ext cx="2814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Solutions:</a:t>
            </a:r>
            <a:endParaRPr>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a:solidFill>
                  <a:schemeClr val="lt1"/>
                </a:solidFill>
                <a:latin typeface="Catamaran"/>
                <a:ea typeface="Catamaran"/>
                <a:cs typeface="Catamaran"/>
                <a:sym typeface="Catamaran"/>
              </a:rPr>
              <a:t>We were able to deploy an SCP to negate this </a:t>
            </a:r>
            <a:endParaRPr>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a:solidFill>
                  <a:schemeClr val="lt1"/>
                </a:solidFill>
                <a:latin typeface="Catamaran"/>
                <a:ea typeface="Catamaran"/>
                <a:cs typeface="Catamaran"/>
                <a:sym typeface="Catamaran"/>
              </a:rPr>
              <a:t>Further, we found </a:t>
            </a:r>
            <a:r>
              <a:rPr lang="en">
                <a:solidFill>
                  <a:schemeClr val="lt1"/>
                </a:solidFill>
                <a:latin typeface="Catamaran"/>
                <a:ea typeface="Catamaran"/>
                <a:cs typeface="Catamaran"/>
                <a:sym typeface="Catamaran"/>
              </a:rPr>
              <a:t>separating</a:t>
            </a:r>
            <a:r>
              <a:rPr lang="en">
                <a:solidFill>
                  <a:schemeClr val="lt1"/>
                </a:solidFill>
                <a:latin typeface="Catamaran"/>
                <a:ea typeface="Catamaran"/>
                <a:cs typeface="Catamaran"/>
                <a:sym typeface="Catamaran"/>
              </a:rPr>
              <a:t> users based on region works</a:t>
            </a:r>
            <a:endParaRPr>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a:solidFill>
                  <a:schemeClr val="lt1"/>
                </a:solidFill>
                <a:latin typeface="Catamaran"/>
                <a:ea typeface="Catamaran"/>
                <a:cs typeface="Catamaran"/>
                <a:sym typeface="Catamaran"/>
              </a:rPr>
              <a:t>As well as through policies</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ctrTitle"/>
          </p:nvPr>
        </p:nvSpPr>
        <p:spPr>
          <a:xfrm>
            <a:off x="66502" y="80733"/>
            <a:ext cx="4872600" cy="291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AD Least Level Perms allowed</a:t>
            </a:r>
            <a:endParaRPr>
              <a:solidFill>
                <a:schemeClr val="dk2"/>
              </a:solidFill>
            </a:endParaRPr>
          </a:p>
        </p:txBody>
      </p:sp>
      <p:sp>
        <p:nvSpPr>
          <p:cNvPr id="246" name="Google Shape;246;p41"/>
          <p:cNvSpPr txBox="1"/>
          <p:nvPr>
            <p:ph idx="1" type="subTitle"/>
          </p:nvPr>
        </p:nvSpPr>
        <p:spPr>
          <a:xfrm>
            <a:off x="3837250" y="3444875"/>
            <a:ext cx="2235900" cy="164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Was able to achieve this through trial and error and research. </a:t>
            </a:r>
            <a:endParaRPr/>
          </a:p>
        </p:txBody>
      </p:sp>
      <p:sp>
        <p:nvSpPr>
          <p:cNvPr id="247" name="Google Shape;247;p41"/>
          <p:cNvSpPr txBox="1"/>
          <p:nvPr/>
        </p:nvSpPr>
        <p:spPr>
          <a:xfrm>
            <a:off x="547175" y="3022525"/>
            <a:ext cx="3000000" cy="116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atamaran"/>
              <a:buChar char="-"/>
            </a:pPr>
            <a:r>
              <a:rPr lang="en" sz="1600">
                <a:solidFill>
                  <a:schemeClr val="lt1"/>
                </a:solidFill>
                <a:latin typeface="Catamaran"/>
                <a:ea typeface="Catamaran"/>
                <a:cs typeface="Catamaran"/>
                <a:sym typeface="Catamaran"/>
              </a:rPr>
              <a:t>AD Connector…Least level perms possible due to the fact it will be on essential equipment</a:t>
            </a:r>
            <a:endParaRPr sz="1600">
              <a:solidFill>
                <a:schemeClr val="lt1"/>
              </a:solidFill>
              <a:latin typeface="Catamaran"/>
              <a:ea typeface="Catamaran"/>
              <a:cs typeface="Catamaran"/>
              <a:sym typeface="Catamaran"/>
            </a:endParaRPr>
          </a:p>
        </p:txBody>
      </p:sp>
      <p:pic>
        <p:nvPicPr>
          <p:cNvPr id="248" name="Google Shape;248;p41"/>
          <p:cNvPicPr preferRelativeResize="0"/>
          <p:nvPr/>
        </p:nvPicPr>
        <p:blipFill>
          <a:blip r:embed="rId3">
            <a:alphaModFix/>
          </a:blip>
          <a:stretch>
            <a:fillRect/>
          </a:stretch>
        </p:blipFill>
        <p:spPr>
          <a:xfrm>
            <a:off x="6073151" y="1"/>
            <a:ext cx="3070854"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ctrTitle"/>
          </p:nvPr>
        </p:nvSpPr>
        <p:spPr>
          <a:xfrm>
            <a:off x="1749753" y="458750"/>
            <a:ext cx="56445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My takeaway</a:t>
            </a:r>
            <a:endParaRPr>
              <a:solidFill>
                <a:schemeClr val="dk2"/>
              </a:solidFill>
            </a:endParaRPr>
          </a:p>
        </p:txBody>
      </p:sp>
      <p:sp>
        <p:nvSpPr>
          <p:cNvPr id="254" name="Google Shape;254;p42"/>
          <p:cNvSpPr txBox="1"/>
          <p:nvPr>
            <p:ph idx="1" type="subTitle"/>
          </p:nvPr>
        </p:nvSpPr>
        <p:spPr>
          <a:xfrm>
            <a:off x="1779450" y="1613575"/>
            <a:ext cx="5576400" cy="19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Like in life you get the most out of what you put into it. I put countless hours into this project, and although it will not be going into production, I am happy with what I have achieved and learned. Some skills that I take away from this are not just cloud services, and mechanics but how to work on a team, research skills, </a:t>
            </a:r>
            <a:r>
              <a:rPr lang="en"/>
              <a:t>documentation</a:t>
            </a:r>
            <a:r>
              <a:rPr lang="en"/>
              <a:t> and so much more. </a:t>
            </a:r>
            <a:endParaRPr/>
          </a:p>
          <a:p>
            <a:pPr indent="-317500" lvl="0" marL="457200" rtl="0" algn="ctr">
              <a:spcBef>
                <a:spcPts val="0"/>
              </a:spcBef>
              <a:spcAft>
                <a:spcPts val="0"/>
              </a:spcAft>
              <a:buSzPts val="1400"/>
              <a:buChar char="-"/>
            </a:pPr>
            <a:r>
              <a:rPr lang="en"/>
              <a:t>Noah Stiles</a:t>
            </a:r>
            <a:endParaRPr/>
          </a:p>
          <a:p>
            <a:pPr indent="0" lvl="0" marL="45720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ctrTitle"/>
          </p:nvPr>
        </p:nvSpPr>
        <p:spPr>
          <a:xfrm>
            <a:off x="2642694" y="499238"/>
            <a:ext cx="3858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Thank you!</a:t>
            </a:r>
            <a:endParaRPr>
              <a:solidFill>
                <a:schemeClr val="dk2"/>
              </a:solidFill>
            </a:endParaRPr>
          </a:p>
        </p:txBody>
      </p:sp>
      <p:sp>
        <p:nvSpPr>
          <p:cNvPr id="260" name="Google Shape;260;p43"/>
          <p:cNvSpPr txBox="1"/>
          <p:nvPr>
            <p:ph idx="1" type="subTitle"/>
          </p:nvPr>
        </p:nvSpPr>
        <p:spPr>
          <a:xfrm>
            <a:off x="2441550" y="2313569"/>
            <a:ext cx="4260900" cy="20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a special thanks to Joe, Adam, Devin, Duane, Ginter, Jason, &amp; all other professors that helped me along the way.</a:t>
            </a:r>
            <a:endParaRPr/>
          </a:p>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ctrTitle"/>
          </p:nvPr>
        </p:nvSpPr>
        <p:spPr>
          <a:xfrm>
            <a:off x="2436300" y="341275"/>
            <a:ext cx="4271400" cy="116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References</a:t>
            </a:r>
            <a:endParaRPr>
              <a:solidFill>
                <a:schemeClr val="dk2"/>
              </a:solidFill>
            </a:endParaRPr>
          </a:p>
        </p:txBody>
      </p:sp>
      <p:sp>
        <p:nvSpPr>
          <p:cNvPr id="266" name="Google Shape;266;p44"/>
          <p:cNvSpPr txBox="1"/>
          <p:nvPr>
            <p:ph idx="1" type="subTitle"/>
          </p:nvPr>
        </p:nvSpPr>
        <p:spPr>
          <a:xfrm>
            <a:off x="2642694" y="3072950"/>
            <a:ext cx="38586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Link to Wiki</a:t>
            </a:r>
            <a:endParaRPr/>
          </a:p>
        </p:txBody>
      </p:sp>
      <p:pic>
        <p:nvPicPr>
          <p:cNvPr id="267" name="Google Shape;267;p44"/>
          <p:cNvPicPr preferRelativeResize="0"/>
          <p:nvPr/>
        </p:nvPicPr>
        <p:blipFill>
          <a:blip r:embed="rId4">
            <a:alphaModFix/>
          </a:blip>
          <a:stretch>
            <a:fillRect/>
          </a:stretch>
        </p:blipFill>
        <p:spPr>
          <a:xfrm>
            <a:off x="350425" y="1506175"/>
            <a:ext cx="3625169" cy="3609325"/>
          </a:xfrm>
          <a:prstGeom prst="rect">
            <a:avLst/>
          </a:prstGeom>
          <a:noFill/>
          <a:ln>
            <a:noFill/>
          </a:ln>
        </p:spPr>
      </p:pic>
      <p:pic>
        <p:nvPicPr>
          <p:cNvPr id="268" name="Google Shape;268;p44"/>
          <p:cNvPicPr preferRelativeResize="0"/>
          <p:nvPr/>
        </p:nvPicPr>
        <p:blipFill>
          <a:blip r:embed="rId5">
            <a:alphaModFix/>
          </a:blip>
          <a:stretch>
            <a:fillRect/>
          </a:stretch>
        </p:blipFill>
        <p:spPr>
          <a:xfrm>
            <a:off x="5157898" y="1506172"/>
            <a:ext cx="3378664" cy="360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101350" y="243525"/>
            <a:ext cx="8329200" cy="12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 &amp; History</a:t>
            </a:r>
            <a:endParaRPr/>
          </a:p>
        </p:txBody>
      </p:sp>
      <p:sp>
        <p:nvSpPr>
          <p:cNvPr id="158" name="Google Shape;158;p29"/>
          <p:cNvSpPr txBox="1"/>
          <p:nvPr>
            <p:ph idx="1" type="subTitle"/>
          </p:nvPr>
        </p:nvSpPr>
        <p:spPr>
          <a:xfrm>
            <a:off x="647950" y="1823663"/>
            <a:ext cx="7236000" cy="9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8FAFB"/>
                </a:solidFill>
              </a:rPr>
              <a:t>In 2003 Amazon had figured out they held a key advantage over their competitors. This advantage was their ability to manage and scale infrastructure reliably and effectively. This is how AWS was born. Within three years Amazon turned this idea into reality. In 2006 Amazon Simple Queue Service was launched which was then followed by S3, and EC2.</a:t>
            </a:r>
            <a:endParaRPr>
              <a:solidFill>
                <a:srgbClr val="F8FAFB"/>
              </a:solidFill>
            </a:endParaRPr>
          </a:p>
        </p:txBody>
      </p:sp>
      <p:sp>
        <p:nvSpPr>
          <p:cNvPr id="159" name="Google Shape;159;p29"/>
          <p:cNvSpPr txBox="1"/>
          <p:nvPr/>
        </p:nvSpPr>
        <p:spPr>
          <a:xfrm>
            <a:off x="647950" y="3316025"/>
            <a:ext cx="727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8FAFB"/>
                </a:solidFill>
                <a:latin typeface="Catamaran"/>
                <a:ea typeface="Catamaran"/>
                <a:cs typeface="Catamaran"/>
                <a:sym typeface="Catamaran"/>
              </a:rPr>
              <a:t>I took my first cloud computing class in September 2022. I fell in love with it, and thought there is a lot of potential in the industry. I wanted to familiarize myself with as many services as possible. While doing that Professor Goldstein asked if I would be interested in this capstone and I thought it would be a great opportunity. I then began studying all services and getting </a:t>
            </a:r>
            <a:r>
              <a:rPr lang="en" sz="1200">
                <a:solidFill>
                  <a:srgbClr val="F8FAFB"/>
                </a:solidFill>
                <a:latin typeface="Catamaran"/>
                <a:ea typeface="Catamaran"/>
                <a:cs typeface="Catamaran"/>
                <a:sym typeface="Catamaran"/>
              </a:rPr>
              <a:t>acquainted</a:t>
            </a:r>
            <a:r>
              <a:rPr lang="en" sz="1200">
                <a:solidFill>
                  <a:srgbClr val="F8FAFB"/>
                </a:solidFill>
                <a:latin typeface="Catamaran"/>
                <a:ea typeface="Catamaran"/>
                <a:cs typeface="Catamaran"/>
                <a:sym typeface="Catamaran"/>
              </a:rPr>
              <a:t> with as much of AWS as possible. </a:t>
            </a:r>
            <a:endParaRPr sz="1200">
              <a:solidFill>
                <a:srgbClr val="F8FAFB"/>
              </a:solidFill>
              <a:latin typeface="Catamaran"/>
              <a:ea typeface="Catamaran"/>
              <a:cs typeface="Catamaran"/>
              <a:sym typeface="Catamaran"/>
            </a:endParaRPr>
          </a:p>
        </p:txBody>
      </p:sp>
      <p:sp>
        <p:nvSpPr>
          <p:cNvPr id="160" name="Google Shape;160;p29"/>
          <p:cNvSpPr txBox="1"/>
          <p:nvPr>
            <p:ph type="ctrTitle"/>
          </p:nvPr>
        </p:nvSpPr>
        <p:spPr>
          <a:xfrm>
            <a:off x="0" y="1204675"/>
            <a:ext cx="39792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AWS History</a:t>
            </a:r>
            <a:endParaRPr sz="2400"/>
          </a:p>
        </p:txBody>
      </p:sp>
      <p:sp>
        <p:nvSpPr>
          <p:cNvPr id="161" name="Google Shape;161;p29"/>
          <p:cNvSpPr txBox="1"/>
          <p:nvPr>
            <p:ph type="ctrTitle"/>
          </p:nvPr>
        </p:nvSpPr>
        <p:spPr>
          <a:xfrm>
            <a:off x="101350" y="2796875"/>
            <a:ext cx="39792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My History</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ctrTitle"/>
          </p:nvPr>
        </p:nvSpPr>
        <p:spPr>
          <a:xfrm>
            <a:off x="1570953" y="1483354"/>
            <a:ext cx="6002100" cy="22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800"/>
              <a:t>Research Phase</a:t>
            </a:r>
            <a:endParaRPr sz="5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ctrTitle"/>
          </p:nvPr>
        </p:nvSpPr>
        <p:spPr>
          <a:xfrm>
            <a:off x="988350" y="342250"/>
            <a:ext cx="7167300" cy="92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The Fundamentals</a:t>
            </a:r>
            <a:endParaRPr sz="3000">
              <a:solidFill>
                <a:schemeClr val="dk2"/>
              </a:solidFill>
            </a:endParaRPr>
          </a:p>
          <a:p>
            <a:pPr indent="0" lvl="0" marL="0" rtl="0" algn="l">
              <a:spcBef>
                <a:spcPts val="0"/>
              </a:spcBef>
              <a:spcAft>
                <a:spcPts val="0"/>
              </a:spcAft>
              <a:buNone/>
            </a:pPr>
            <a:r>
              <a:t/>
            </a:r>
            <a:endParaRPr sz="3000">
              <a:solidFill>
                <a:schemeClr val="dk2"/>
              </a:solidFill>
            </a:endParaRPr>
          </a:p>
        </p:txBody>
      </p:sp>
      <p:sp>
        <p:nvSpPr>
          <p:cNvPr id="172" name="Google Shape;172;p31"/>
          <p:cNvSpPr txBox="1"/>
          <p:nvPr>
            <p:ph idx="4294967295" type="title"/>
          </p:nvPr>
        </p:nvSpPr>
        <p:spPr>
          <a:xfrm>
            <a:off x="1080800" y="1353950"/>
            <a:ext cx="18891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a:t>
            </a:r>
            <a:endParaRPr/>
          </a:p>
        </p:txBody>
      </p:sp>
      <p:sp>
        <p:nvSpPr>
          <p:cNvPr id="173" name="Google Shape;173;p31"/>
          <p:cNvSpPr txBox="1"/>
          <p:nvPr>
            <p:ph idx="4294967295" type="subTitle"/>
          </p:nvPr>
        </p:nvSpPr>
        <p:spPr>
          <a:xfrm>
            <a:off x="937625" y="2498783"/>
            <a:ext cx="2175300" cy="134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Services offered by AWS and their use within the network</a:t>
            </a:r>
            <a:endParaRPr/>
          </a:p>
        </p:txBody>
      </p:sp>
      <p:sp>
        <p:nvSpPr>
          <p:cNvPr id="174" name="Google Shape;174;p31"/>
          <p:cNvSpPr txBox="1"/>
          <p:nvPr>
            <p:ph idx="4294967295" type="title"/>
          </p:nvPr>
        </p:nvSpPr>
        <p:spPr>
          <a:xfrm>
            <a:off x="3112925" y="1353950"/>
            <a:ext cx="3112200" cy="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 </a:t>
            </a:r>
            <a:endParaRPr/>
          </a:p>
        </p:txBody>
      </p:sp>
      <p:sp>
        <p:nvSpPr>
          <p:cNvPr id="175" name="Google Shape;175;p31"/>
          <p:cNvSpPr txBox="1"/>
          <p:nvPr>
            <p:ph idx="4294967295" type="subTitle"/>
          </p:nvPr>
        </p:nvSpPr>
        <p:spPr>
          <a:xfrm>
            <a:off x="3484350" y="2498777"/>
            <a:ext cx="2175300" cy="96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key to any good project is the documentation. </a:t>
            </a:r>
            <a:endParaRPr/>
          </a:p>
        </p:txBody>
      </p:sp>
      <p:sp>
        <p:nvSpPr>
          <p:cNvPr id="176" name="Google Shape;176;p31"/>
          <p:cNvSpPr txBox="1"/>
          <p:nvPr>
            <p:ph idx="4294967295" type="title"/>
          </p:nvPr>
        </p:nvSpPr>
        <p:spPr>
          <a:xfrm>
            <a:off x="6174300" y="1353950"/>
            <a:ext cx="20697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 Concepts</a:t>
            </a:r>
            <a:endParaRPr/>
          </a:p>
        </p:txBody>
      </p:sp>
      <p:sp>
        <p:nvSpPr>
          <p:cNvPr id="177" name="Google Shape;177;p31"/>
          <p:cNvSpPr txBox="1"/>
          <p:nvPr>
            <p:ph idx="4294967295" type="subTitle"/>
          </p:nvPr>
        </p:nvSpPr>
        <p:spPr>
          <a:xfrm>
            <a:off x="6031075" y="2498783"/>
            <a:ext cx="2175300" cy="134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Prices, connectivity, and applying policies </a:t>
            </a:r>
            <a:r>
              <a:rPr lang="en"/>
              <a:t>systematically</a:t>
            </a:r>
            <a:r>
              <a:rPr lang="en"/>
              <a:t>. </a:t>
            </a:r>
            <a:endParaRPr/>
          </a:p>
        </p:txBody>
      </p:sp>
      <p:sp>
        <p:nvSpPr>
          <p:cNvPr id="178" name="Google Shape;178;p31"/>
          <p:cNvSpPr txBox="1"/>
          <p:nvPr/>
        </p:nvSpPr>
        <p:spPr>
          <a:xfrm>
            <a:off x="3484350" y="3596375"/>
            <a:ext cx="1325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atamaran"/>
              <a:buChar char="-"/>
            </a:pPr>
            <a:r>
              <a:rPr lang="en" u="sng">
                <a:solidFill>
                  <a:schemeClr val="hlink"/>
                </a:solidFill>
                <a:latin typeface="Catamaran"/>
                <a:ea typeface="Catamaran"/>
                <a:cs typeface="Catamaran"/>
                <a:sym typeface="Catamaran"/>
                <a:hlinkClick r:id="rId3"/>
              </a:rPr>
              <a:t>Github </a:t>
            </a:r>
            <a:endParaRPr>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u="sng">
                <a:solidFill>
                  <a:schemeClr val="hlink"/>
                </a:solidFill>
                <a:latin typeface="Catamaran"/>
                <a:ea typeface="Catamaran"/>
                <a:cs typeface="Catamaran"/>
                <a:sym typeface="Catamaran"/>
                <a:hlinkClick r:id="rId4"/>
              </a:rPr>
              <a:t>Notion </a:t>
            </a:r>
            <a:endParaRPr>
              <a:solidFill>
                <a:schemeClr val="lt1"/>
              </a:solidFill>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ctrTitle"/>
          </p:nvPr>
        </p:nvSpPr>
        <p:spPr>
          <a:xfrm>
            <a:off x="1570953" y="1427104"/>
            <a:ext cx="6002100" cy="22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800"/>
              <a:t>Production</a:t>
            </a:r>
            <a:r>
              <a:rPr lang="en" sz="5800"/>
              <a:t> Phase</a:t>
            </a:r>
            <a:endParaRPr sz="5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231801" y="216969"/>
            <a:ext cx="4180500" cy="9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Manual </a:t>
            </a:r>
            <a:endParaRPr>
              <a:solidFill>
                <a:schemeClr val="dk2"/>
              </a:solidFill>
            </a:endParaRPr>
          </a:p>
        </p:txBody>
      </p:sp>
      <p:sp>
        <p:nvSpPr>
          <p:cNvPr id="189" name="Google Shape;189;p33"/>
          <p:cNvSpPr txBox="1"/>
          <p:nvPr>
            <p:ph idx="1" type="subTitle"/>
          </p:nvPr>
        </p:nvSpPr>
        <p:spPr>
          <a:xfrm>
            <a:off x="946600" y="1355849"/>
            <a:ext cx="6081600" cy="30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a:t>
            </a:r>
            <a:r>
              <a:rPr lang="en"/>
              <a:t>first learn the automation of AWS, I first needed to learn how to manually do the work.  Within this point I created OUs, Policies, IAM users, Full AWS accounts, AD connections, VPCs and much more.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Every step of the way I had to properly document everything. This allowed me to return and review how to efficiently automate this process.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3"/>
              </a:rPr>
              <a:t>Documentation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subTitle"/>
          </p:nvPr>
        </p:nvSpPr>
        <p:spPr>
          <a:xfrm>
            <a:off x="3024375" y="-10"/>
            <a:ext cx="3921000" cy="874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This is the least perms possible for AD connection</a:t>
            </a:r>
            <a:endParaRPr/>
          </a:p>
        </p:txBody>
      </p:sp>
      <p:pic>
        <p:nvPicPr>
          <p:cNvPr id="195" name="Google Shape;195;p34"/>
          <p:cNvPicPr preferRelativeResize="0"/>
          <p:nvPr/>
        </p:nvPicPr>
        <p:blipFill>
          <a:blip r:embed="rId3">
            <a:alphaModFix/>
          </a:blip>
          <a:stretch>
            <a:fillRect/>
          </a:stretch>
        </p:blipFill>
        <p:spPr>
          <a:xfrm>
            <a:off x="1" y="1"/>
            <a:ext cx="3070854" cy="5143500"/>
          </a:xfrm>
          <a:prstGeom prst="rect">
            <a:avLst/>
          </a:prstGeom>
          <a:noFill/>
          <a:ln>
            <a:noFill/>
          </a:ln>
        </p:spPr>
      </p:pic>
      <p:pic>
        <p:nvPicPr>
          <p:cNvPr id="196" name="Google Shape;196;p34"/>
          <p:cNvPicPr preferRelativeResize="0"/>
          <p:nvPr/>
        </p:nvPicPr>
        <p:blipFill>
          <a:blip r:embed="rId4">
            <a:alphaModFix/>
          </a:blip>
          <a:stretch>
            <a:fillRect/>
          </a:stretch>
        </p:blipFill>
        <p:spPr>
          <a:xfrm>
            <a:off x="3070850" y="807751"/>
            <a:ext cx="6073151" cy="2136213"/>
          </a:xfrm>
          <a:prstGeom prst="rect">
            <a:avLst/>
          </a:prstGeom>
          <a:noFill/>
          <a:ln>
            <a:noFill/>
          </a:ln>
        </p:spPr>
      </p:pic>
      <p:sp>
        <p:nvSpPr>
          <p:cNvPr id="197" name="Google Shape;197;p34"/>
          <p:cNvSpPr txBox="1"/>
          <p:nvPr>
            <p:ph idx="1" type="subTitle"/>
          </p:nvPr>
        </p:nvSpPr>
        <p:spPr>
          <a:xfrm>
            <a:off x="3070850" y="2943965"/>
            <a:ext cx="3921000" cy="874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Here is the initial connection to the 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ctrTitle"/>
          </p:nvPr>
        </p:nvSpPr>
        <p:spPr>
          <a:xfrm>
            <a:off x="976075" y="386450"/>
            <a:ext cx="4828800" cy="12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Automation</a:t>
            </a:r>
            <a:endParaRPr>
              <a:solidFill>
                <a:schemeClr val="dk2"/>
              </a:solidFill>
            </a:endParaRPr>
          </a:p>
        </p:txBody>
      </p:sp>
      <p:sp>
        <p:nvSpPr>
          <p:cNvPr id="203" name="Google Shape;203;p35"/>
          <p:cNvSpPr txBox="1"/>
          <p:nvPr>
            <p:ph idx="4294967295" type="title"/>
          </p:nvPr>
        </p:nvSpPr>
        <p:spPr>
          <a:xfrm>
            <a:off x="656713" y="1638300"/>
            <a:ext cx="18891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Creation</a:t>
            </a:r>
            <a:endParaRPr/>
          </a:p>
        </p:txBody>
      </p:sp>
      <p:sp>
        <p:nvSpPr>
          <p:cNvPr id="204" name="Google Shape;204;p35"/>
          <p:cNvSpPr txBox="1"/>
          <p:nvPr>
            <p:ph idx="4294967295" type="subTitle"/>
          </p:nvPr>
        </p:nvSpPr>
        <p:spPr>
          <a:xfrm>
            <a:off x="513550" y="2783122"/>
            <a:ext cx="2175300" cy="18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script, creates IAM users within a specified group. It also attaches a policy created within the script</a:t>
            </a:r>
            <a:endParaRPr/>
          </a:p>
          <a:p>
            <a:pPr indent="0" lvl="0" marL="0" rtl="0" algn="l">
              <a:spcBef>
                <a:spcPts val="1600"/>
              </a:spcBef>
              <a:spcAft>
                <a:spcPts val="1600"/>
              </a:spcAft>
              <a:buNone/>
            </a:pPr>
            <a:r>
              <a:rPr lang="en" u="sng">
                <a:solidFill>
                  <a:schemeClr val="hlink"/>
                </a:solidFill>
                <a:hlinkClick r:id="rId3"/>
              </a:rPr>
              <a:t>View Script</a:t>
            </a:r>
            <a:endParaRPr/>
          </a:p>
        </p:txBody>
      </p:sp>
      <p:sp>
        <p:nvSpPr>
          <p:cNvPr id="205" name="Google Shape;205;p35"/>
          <p:cNvSpPr txBox="1"/>
          <p:nvPr>
            <p:ph idx="4294967295" type="title"/>
          </p:nvPr>
        </p:nvSpPr>
        <p:spPr>
          <a:xfrm>
            <a:off x="2688838" y="1638300"/>
            <a:ext cx="3112200" cy="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 Creation</a:t>
            </a:r>
            <a:endParaRPr/>
          </a:p>
        </p:txBody>
      </p:sp>
      <p:sp>
        <p:nvSpPr>
          <p:cNvPr id="206" name="Google Shape;206;p35"/>
          <p:cNvSpPr txBox="1"/>
          <p:nvPr>
            <p:ph idx="4294967295" type="subTitle"/>
          </p:nvPr>
        </p:nvSpPr>
        <p:spPr>
          <a:xfrm>
            <a:off x="3060275" y="2783124"/>
            <a:ext cx="2175300" cy="12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script, creates OUs, it has a nested option. </a:t>
            </a:r>
            <a:endParaRPr/>
          </a:p>
          <a:p>
            <a:pPr indent="0" lvl="0" marL="0" rtl="0" algn="l">
              <a:spcBef>
                <a:spcPts val="1600"/>
              </a:spcBef>
              <a:spcAft>
                <a:spcPts val="1600"/>
              </a:spcAft>
              <a:buNone/>
            </a:pPr>
            <a:r>
              <a:rPr lang="en" u="sng">
                <a:solidFill>
                  <a:schemeClr val="hlink"/>
                </a:solidFill>
                <a:hlinkClick r:id="rId4"/>
              </a:rPr>
              <a:t>View Script</a:t>
            </a:r>
            <a:endParaRPr/>
          </a:p>
        </p:txBody>
      </p:sp>
      <p:sp>
        <p:nvSpPr>
          <p:cNvPr id="207" name="Google Shape;207;p35"/>
          <p:cNvSpPr txBox="1"/>
          <p:nvPr>
            <p:ph idx="4294967295" type="title"/>
          </p:nvPr>
        </p:nvSpPr>
        <p:spPr>
          <a:xfrm>
            <a:off x="5750200" y="1638300"/>
            <a:ext cx="27885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 Connector</a:t>
            </a:r>
            <a:endParaRPr/>
          </a:p>
        </p:txBody>
      </p:sp>
      <p:sp>
        <p:nvSpPr>
          <p:cNvPr id="208" name="Google Shape;208;p35"/>
          <p:cNvSpPr txBox="1"/>
          <p:nvPr>
            <p:ph idx="4294967295" type="subTitle"/>
          </p:nvPr>
        </p:nvSpPr>
        <p:spPr>
          <a:xfrm>
            <a:off x="5606975" y="2783121"/>
            <a:ext cx="2175300" cy="20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script, connects an on premise AD to the cloud. It needs a service account but through Cloud Formation this is possible.</a:t>
            </a:r>
            <a:endParaRPr/>
          </a:p>
          <a:p>
            <a:pPr indent="0" lvl="0" marL="0" rtl="0" algn="l">
              <a:spcBef>
                <a:spcPts val="1600"/>
              </a:spcBef>
              <a:spcAft>
                <a:spcPts val="1600"/>
              </a:spcAft>
              <a:buNone/>
            </a:pPr>
            <a:r>
              <a:rPr lang="en" u="sng">
                <a:solidFill>
                  <a:schemeClr val="hlink"/>
                </a:solidFill>
                <a:hlinkClick r:id="rId5"/>
              </a:rPr>
              <a:t>View 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ctrTitle"/>
          </p:nvPr>
        </p:nvSpPr>
        <p:spPr>
          <a:xfrm>
            <a:off x="136025" y="209596"/>
            <a:ext cx="3858600" cy="12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Altogether </a:t>
            </a:r>
            <a:endParaRPr>
              <a:solidFill>
                <a:schemeClr val="dk2"/>
              </a:solidFill>
            </a:endParaRPr>
          </a:p>
        </p:txBody>
      </p:sp>
      <p:sp>
        <p:nvSpPr>
          <p:cNvPr id="214" name="Google Shape;214;p36"/>
          <p:cNvSpPr txBox="1"/>
          <p:nvPr>
            <p:ph idx="1" type="subTitle"/>
          </p:nvPr>
        </p:nvSpPr>
        <p:spPr>
          <a:xfrm>
            <a:off x="47500" y="1134649"/>
            <a:ext cx="3540600" cy="67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script combines OU Creation, account creation, and policy making.</a:t>
            </a:r>
            <a:endParaRPr/>
          </a:p>
        </p:txBody>
      </p:sp>
      <p:pic>
        <p:nvPicPr>
          <p:cNvPr id="215" name="Google Shape;215;p36"/>
          <p:cNvPicPr preferRelativeResize="0"/>
          <p:nvPr/>
        </p:nvPicPr>
        <p:blipFill>
          <a:blip r:embed="rId3">
            <a:alphaModFix/>
          </a:blip>
          <a:stretch>
            <a:fillRect/>
          </a:stretch>
        </p:blipFill>
        <p:spPr>
          <a:xfrm>
            <a:off x="5285400" y="2870650"/>
            <a:ext cx="3858600" cy="2272852"/>
          </a:xfrm>
          <a:prstGeom prst="rect">
            <a:avLst/>
          </a:prstGeom>
          <a:noFill/>
          <a:ln>
            <a:noFill/>
          </a:ln>
        </p:spPr>
      </p:pic>
      <p:pic>
        <p:nvPicPr>
          <p:cNvPr id="216" name="Google Shape;216;p36"/>
          <p:cNvPicPr preferRelativeResize="0"/>
          <p:nvPr/>
        </p:nvPicPr>
        <p:blipFill>
          <a:blip r:embed="rId4">
            <a:alphaModFix/>
          </a:blip>
          <a:stretch>
            <a:fillRect/>
          </a:stretch>
        </p:blipFill>
        <p:spPr>
          <a:xfrm>
            <a:off x="0" y="1810550"/>
            <a:ext cx="4498825" cy="3332950"/>
          </a:xfrm>
          <a:prstGeom prst="rect">
            <a:avLst/>
          </a:prstGeom>
          <a:noFill/>
          <a:ln>
            <a:noFill/>
          </a:ln>
        </p:spPr>
      </p:pic>
      <p:pic>
        <p:nvPicPr>
          <p:cNvPr id="217" name="Google Shape;217;p36"/>
          <p:cNvPicPr preferRelativeResize="0"/>
          <p:nvPr/>
        </p:nvPicPr>
        <p:blipFill>
          <a:blip r:embed="rId5">
            <a:alphaModFix/>
          </a:blip>
          <a:stretch>
            <a:fillRect/>
          </a:stretch>
        </p:blipFill>
        <p:spPr>
          <a:xfrm>
            <a:off x="5013343" y="453123"/>
            <a:ext cx="4130657" cy="241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