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E1E0F4C3-4DAF-47D5-BE23-4AE9A17E6850}" type="datetimeFigureOut">
              <a:rPr lang="en-US" smtClean="0"/>
              <a:t>11/8/2020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EF7AD47-F8C7-4562-A3DF-B8638AC6ECC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1E0F4C3-4DAF-47D5-BE23-4AE9A17E6850}"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7AD47-F8C7-4562-A3DF-B8638AC6EC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1E0F4C3-4DAF-47D5-BE23-4AE9A17E6850}"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7AD47-F8C7-4562-A3DF-B8638AC6EC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1E0F4C3-4DAF-47D5-BE23-4AE9A17E6850}"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7AD47-F8C7-4562-A3DF-B8638AC6EC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1E0F4C3-4DAF-47D5-BE23-4AE9A17E6850}"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7AD47-F8C7-4562-A3DF-B8638AC6EC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1E0F4C3-4DAF-47D5-BE23-4AE9A17E6850}"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F7AD47-F8C7-4562-A3DF-B8638AC6EC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E1E0F4C3-4DAF-47D5-BE23-4AE9A17E6850}" type="datetimeFigureOut">
              <a:rPr lang="en-US" smtClean="0"/>
              <a:t>11/8/2020</a:t>
            </a:fld>
            <a:endParaRPr lang="en-US"/>
          </a:p>
        </p:txBody>
      </p:sp>
      <p:sp>
        <p:nvSpPr>
          <p:cNvPr id="27" name="Slide Number Placeholder 26"/>
          <p:cNvSpPr>
            <a:spLocks noGrp="1"/>
          </p:cNvSpPr>
          <p:nvPr>
            <p:ph type="sldNum" sz="quarter" idx="11"/>
          </p:nvPr>
        </p:nvSpPr>
        <p:spPr/>
        <p:txBody>
          <a:bodyPr rtlCol="0"/>
          <a:lstStyle/>
          <a:p>
            <a:fld id="{0EF7AD47-F8C7-4562-A3DF-B8638AC6ECC5}"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E1E0F4C3-4DAF-47D5-BE23-4AE9A17E6850}" type="datetimeFigureOut">
              <a:rPr lang="en-US" smtClean="0"/>
              <a:t>11/8/2020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0EF7AD47-F8C7-4562-A3DF-B8638AC6ECC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0F4C3-4DAF-47D5-BE23-4AE9A17E6850}" type="datetimeFigureOut">
              <a:rPr lang="en-US" smtClean="0"/>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F7AD47-F8C7-4562-A3DF-B8638AC6ECC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1E0F4C3-4DAF-47D5-BE23-4AE9A17E6850}"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F7AD47-F8C7-4562-A3DF-B8638AC6ECC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1E0F4C3-4DAF-47D5-BE23-4AE9A17E6850}"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F7AD47-F8C7-4562-A3DF-B8638AC6EC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E1E0F4C3-4DAF-47D5-BE23-4AE9A17E6850}" type="datetimeFigureOut">
              <a:rPr lang="en-US" smtClean="0"/>
              <a:t>11/8/2020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EF7AD47-F8C7-4562-A3DF-B8638AC6EC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5105400"/>
            <a:ext cx="7620000" cy="762000"/>
          </a:xfrm>
        </p:spPr>
        <p:txBody>
          <a:bodyPr>
            <a:noAutofit/>
          </a:bodyPr>
          <a:lstStyle/>
          <a:p>
            <a:pPr algn="ctr"/>
            <a:r>
              <a:rPr lang="en-US" sz="2400" dirty="0" smtClean="0">
                <a:solidFill>
                  <a:schemeClr val="tx1"/>
                </a:solidFill>
              </a:rPr>
              <a:t>Topic: Identify business opportunities and competitor analysis in New York city.</a:t>
            </a:r>
            <a:endParaRPr lang="en-US" sz="2400" dirty="0">
              <a:solidFill>
                <a:schemeClr val="tx1"/>
              </a:solidFill>
            </a:endParaRPr>
          </a:p>
        </p:txBody>
      </p:sp>
      <p:sp>
        <p:nvSpPr>
          <p:cNvPr id="4" name="Subtitle 2"/>
          <p:cNvSpPr txBox="1">
            <a:spLocks/>
          </p:cNvSpPr>
          <p:nvPr/>
        </p:nvSpPr>
        <p:spPr>
          <a:xfrm>
            <a:off x="762000" y="1447800"/>
            <a:ext cx="7620000" cy="762000"/>
          </a:xfrm>
          <a:prstGeom prst="rect">
            <a:avLst/>
          </a:prstGeom>
        </p:spPr>
        <p:txBody>
          <a:bodyPr vert="horz">
            <a:noAutofit/>
          </a:bodyPr>
          <a:lstStyle>
            <a:lvl1pPr marL="64008" indent="0" algn="l" rtl="0" eaLnBrk="1" latinLnBrk="0" hangingPunct="1">
              <a:spcBef>
                <a:spcPts val="300"/>
              </a:spcBef>
              <a:buClr>
                <a:schemeClr val="accent3"/>
              </a:buClr>
              <a:buFont typeface="Georgia"/>
              <a:buNone/>
              <a:defRPr kumimoji="0" sz="2400" kern="1200">
                <a:solidFill>
                  <a:schemeClr val="tx2"/>
                </a:solidFill>
                <a:latin typeface="+mn-lt"/>
                <a:ea typeface="+mn-ea"/>
                <a:cs typeface="+mn-cs"/>
              </a:defRPr>
            </a:lvl1pPr>
            <a:lvl2pPr marL="457200" indent="0" algn="ctr" rtl="0" eaLnBrk="1" latinLnBrk="0" hangingPunct="1">
              <a:spcBef>
                <a:spcPts val="300"/>
              </a:spcBef>
              <a:buClr>
                <a:schemeClr val="accent2"/>
              </a:buClr>
              <a:buFont typeface="Georgia"/>
              <a:buNone/>
              <a:defRPr kumimoji="0" sz="2600" kern="1200">
                <a:solidFill>
                  <a:schemeClr val="accent2"/>
                </a:solidFill>
                <a:latin typeface="+mn-lt"/>
                <a:ea typeface="+mn-ea"/>
                <a:cs typeface="+mn-cs"/>
              </a:defRPr>
            </a:lvl2pPr>
            <a:lvl3pPr marL="914400" indent="0" algn="ctr" rtl="0" eaLnBrk="1" latinLnBrk="0" hangingPunct="1">
              <a:spcBef>
                <a:spcPts val="300"/>
              </a:spcBef>
              <a:buClr>
                <a:schemeClr val="accent1"/>
              </a:buClr>
              <a:buFont typeface="Wingdings 2"/>
              <a:buNone/>
              <a:defRPr kumimoji="0" sz="2400" kern="1200">
                <a:solidFill>
                  <a:schemeClr val="accent1"/>
                </a:solidFill>
                <a:latin typeface="+mn-lt"/>
                <a:ea typeface="+mn-ea"/>
                <a:cs typeface="+mn-cs"/>
              </a:defRPr>
            </a:lvl3pPr>
            <a:lvl4pPr marL="1371600" indent="0" algn="ctr" rtl="0" eaLnBrk="1" latinLnBrk="0" hangingPunct="1">
              <a:spcBef>
                <a:spcPts val="300"/>
              </a:spcBef>
              <a:buClr>
                <a:schemeClr val="accent1"/>
              </a:buClr>
              <a:buFont typeface="Wingdings 2"/>
              <a:buNone/>
              <a:defRPr kumimoji="0" sz="2200" kern="1200">
                <a:solidFill>
                  <a:schemeClr val="accent1"/>
                </a:solidFill>
                <a:latin typeface="+mn-lt"/>
                <a:ea typeface="+mn-ea"/>
                <a:cs typeface="+mn-cs"/>
              </a:defRPr>
            </a:lvl4pPr>
            <a:lvl5pPr marL="1828800" indent="0" algn="ctr" rtl="0" eaLnBrk="1" latinLnBrk="0" hangingPunct="1">
              <a:spcBef>
                <a:spcPts val="300"/>
              </a:spcBef>
              <a:buClr>
                <a:schemeClr val="accent3"/>
              </a:buClr>
              <a:buFont typeface="Georgia"/>
              <a:buNone/>
              <a:defRPr kumimoji="0" sz="2000" kern="1200">
                <a:solidFill>
                  <a:schemeClr val="accent3"/>
                </a:solidFill>
                <a:latin typeface="+mn-lt"/>
                <a:ea typeface="+mn-ea"/>
                <a:cs typeface="+mn-cs"/>
              </a:defRPr>
            </a:lvl5pPr>
            <a:lvl6pPr marL="2286000" indent="0" algn="ctr" rtl="0" eaLnBrk="1" latinLnBrk="0" hangingPunct="1">
              <a:spcBef>
                <a:spcPts val="300"/>
              </a:spcBef>
              <a:buClr>
                <a:schemeClr val="accent3"/>
              </a:buClr>
              <a:buFont typeface="Georgia"/>
              <a:buNone/>
              <a:defRPr kumimoji="0" sz="1800" kern="1200">
                <a:solidFill>
                  <a:schemeClr val="accent3"/>
                </a:solidFill>
                <a:latin typeface="+mn-lt"/>
                <a:ea typeface="+mn-ea"/>
                <a:cs typeface="+mn-cs"/>
              </a:defRPr>
            </a:lvl6pPr>
            <a:lvl7pPr marL="2743200" indent="0" algn="ctr" rtl="0" eaLnBrk="1" latinLnBrk="0" hangingPunct="1">
              <a:spcBef>
                <a:spcPts val="300"/>
              </a:spcBef>
              <a:buClr>
                <a:schemeClr val="accent3"/>
              </a:buClr>
              <a:buFont typeface="Georgia"/>
              <a:buNone/>
              <a:defRPr kumimoji="0" sz="1600" kern="1200">
                <a:solidFill>
                  <a:schemeClr val="accent3"/>
                </a:solidFill>
                <a:latin typeface="+mn-lt"/>
                <a:ea typeface="+mn-ea"/>
                <a:cs typeface="+mn-cs"/>
              </a:defRPr>
            </a:lvl7pPr>
            <a:lvl8pPr marL="3200400" indent="0" algn="ctr" rtl="0" eaLnBrk="1" latinLnBrk="0" hangingPunct="1">
              <a:spcBef>
                <a:spcPts val="300"/>
              </a:spcBef>
              <a:buClr>
                <a:schemeClr val="accent3"/>
              </a:buClr>
              <a:buFont typeface="Georgia"/>
              <a:buNone/>
              <a:defRPr kumimoji="0" sz="1500" kern="1200">
                <a:solidFill>
                  <a:schemeClr val="accent3"/>
                </a:solidFill>
                <a:latin typeface="+mn-lt"/>
                <a:ea typeface="+mn-ea"/>
                <a:cs typeface="+mn-cs"/>
              </a:defRPr>
            </a:lvl8pPr>
            <a:lvl9pPr marL="3657600" indent="0" algn="ctr" rtl="0" eaLnBrk="1" latinLnBrk="0" hangingPunct="1">
              <a:spcBef>
                <a:spcPts val="300"/>
              </a:spcBef>
              <a:buClr>
                <a:schemeClr val="accent3"/>
              </a:buClr>
              <a:buFont typeface="Georgia"/>
              <a:buNone/>
              <a:defRPr kumimoji="0" sz="1400" kern="1200" baseline="0">
                <a:solidFill>
                  <a:schemeClr val="accent3"/>
                </a:solidFill>
                <a:latin typeface="+mn-lt"/>
                <a:ea typeface="+mn-ea"/>
                <a:cs typeface="+mn-cs"/>
              </a:defRPr>
            </a:lvl9pPr>
          </a:lstStyle>
          <a:p>
            <a:pPr algn="ctr"/>
            <a:r>
              <a:rPr lang="en-US" sz="4000" dirty="0" smtClean="0">
                <a:solidFill>
                  <a:schemeClr val="bg1"/>
                </a:solidFill>
              </a:rPr>
              <a:t>Coursera Capstone Project</a:t>
            </a:r>
            <a:endParaRPr lang="en-US" sz="4000" dirty="0">
              <a:solidFill>
                <a:schemeClr val="bg1"/>
              </a:solidFill>
            </a:endParaRPr>
          </a:p>
        </p:txBody>
      </p:sp>
    </p:spTree>
    <p:extLst>
      <p:ext uri="{BB962C8B-B14F-4D97-AF65-F5344CB8AC3E}">
        <p14:creationId xmlns:p14="http://schemas.microsoft.com/office/powerpoint/2010/main" val="760191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27" y="457200"/>
            <a:ext cx="8229600" cy="609600"/>
          </a:xfrm>
        </p:spPr>
        <p:txBody>
          <a:bodyPr>
            <a:normAutofit/>
          </a:bodyPr>
          <a:lstStyle/>
          <a:p>
            <a:r>
              <a:rPr lang="en-US" sz="2800" dirty="0" smtClean="0"/>
              <a:t>Result – competitor analysis</a:t>
            </a:r>
            <a:endParaRPr lang="en-US" sz="2800" dirty="0"/>
          </a:p>
        </p:txBody>
      </p:sp>
      <p:sp>
        <p:nvSpPr>
          <p:cNvPr id="3" name="Rectangle 2"/>
          <p:cNvSpPr/>
          <p:nvPr/>
        </p:nvSpPr>
        <p:spPr>
          <a:xfrm>
            <a:off x="27708" y="990600"/>
            <a:ext cx="9040091" cy="1200329"/>
          </a:xfrm>
          <a:prstGeom prst="rect">
            <a:avLst/>
          </a:prstGeom>
        </p:spPr>
        <p:txBody>
          <a:bodyPr wrap="square">
            <a:spAutoFit/>
          </a:bodyPr>
          <a:lstStyle/>
          <a:p>
            <a:r>
              <a:rPr lang="en-US" dirty="0"/>
              <a:t>Then, I checked the surrounding of the dessert shop by using the folium library. The result show the location of the shop is not located in the business area such as surround by Bank, School and Office. Basically, the nearest shop is only Gas station. Therefore, it might be the reason there is not any trending venue nearby. Below is the result</a:t>
            </a:r>
          </a:p>
        </p:txBody>
      </p:sp>
      <p:pic>
        <p:nvPicPr>
          <p:cNvPr id="6" name="Picture 5"/>
          <p:cNvPicPr/>
          <p:nvPr/>
        </p:nvPicPr>
        <p:blipFill>
          <a:blip r:embed="rId2"/>
          <a:stretch>
            <a:fillRect/>
          </a:stretch>
        </p:blipFill>
        <p:spPr>
          <a:xfrm>
            <a:off x="852053" y="2362200"/>
            <a:ext cx="7391400" cy="3886200"/>
          </a:xfrm>
          <a:prstGeom prst="rect">
            <a:avLst/>
          </a:prstGeom>
        </p:spPr>
      </p:pic>
    </p:spTree>
    <p:extLst>
      <p:ext uri="{BB962C8B-B14F-4D97-AF65-F5344CB8AC3E}">
        <p14:creationId xmlns:p14="http://schemas.microsoft.com/office/powerpoint/2010/main" val="583092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27" y="572869"/>
            <a:ext cx="8229600" cy="609600"/>
          </a:xfrm>
        </p:spPr>
        <p:txBody>
          <a:bodyPr>
            <a:normAutofit/>
          </a:bodyPr>
          <a:lstStyle/>
          <a:p>
            <a:r>
              <a:rPr lang="en-US" sz="2400" dirty="0" smtClean="0"/>
              <a:t>Result – Identify suitable location for coffee shop</a:t>
            </a:r>
            <a:endParaRPr lang="en-US" sz="2400" dirty="0"/>
          </a:p>
        </p:txBody>
      </p:sp>
      <p:sp>
        <p:nvSpPr>
          <p:cNvPr id="2" name="Rectangle 1"/>
          <p:cNvSpPr/>
          <p:nvPr/>
        </p:nvSpPr>
        <p:spPr>
          <a:xfrm>
            <a:off x="152400" y="1106269"/>
            <a:ext cx="8915400" cy="646331"/>
          </a:xfrm>
          <a:prstGeom prst="rect">
            <a:avLst/>
          </a:prstGeom>
        </p:spPr>
        <p:txBody>
          <a:bodyPr wrap="square">
            <a:spAutoFit/>
          </a:bodyPr>
          <a:lstStyle/>
          <a:p>
            <a:r>
              <a:rPr lang="en-US" dirty="0"/>
              <a:t>Lastly, I analyzed which area will have more business activities and I found the surrounding of bank have more business area. Below is the result</a:t>
            </a:r>
          </a:p>
        </p:txBody>
      </p:sp>
      <p:pic>
        <p:nvPicPr>
          <p:cNvPr id="7" name="Picture 6"/>
          <p:cNvPicPr/>
          <p:nvPr/>
        </p:nvPicPr>
        <p:blipFill>
          <a:blip r:embed="rId2"/>
          <a:stretch>
            <a:fillRect/>
          </a:stretch>
        </p:blipFill>
        <p:spPr>
          <a:xfrm>
            <a:off x="457200" y="1814944"/>
            <a:ext cx="8229600" cy="4128656"/>
          </a:xfrm>
          <a:prstGeom prst="rect">
            <a:avLst/>
          </a:prstGeom>
        </p:spPr>
      </p:pic>
    </p:spTree>
    <p:extLst>
      <p:ext uri="{BB962C8B-B14F-4D97-AF65-F5344CB8AC3E}">
        <p14:creationId xmlns:p14="http://schemas.microsoft.com/office/powerpoint/2010/main" val="2929232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27" y="572869"/>
            <a:ext cx="8229600" cy="609600"/>
          </a:xfrm>
        </p:spPr>
        <p:txBody>
          <a:bodyPr>
            <a:normAutofit/>
          </a:bodyPr>
          <a:lstStyle/>
          <a:p>
            <a:r>
              <a:rPr lang="en-US" sz="2400" dirty="0" smtClean="0"/>
              <a:t>Discussion of result</a:t>
            </a:r>
            <a:endParaRPr lang="en-US" sz="2400" dirty="0"/>
          </a:p>
        </p:txBody>
      </p:sp>
      <p:sp>
        <p:nvSpPr>
          <p:cNvPr id="3" name="Rectangle 2"/>
          <p:cNvSpPr/>
          <p:nvPr/>
        </p:nvSpPr>
        <p:spPr>
          <a:xfrm>
            <a:off x="152400" y="1219200"/>
            <a:ext cx="8610600" cy="4801314"/>
          </a:xfrm>
          <a:prstGeom prst="rect">
            <a:avLst/>
          </a:prstGeom>
        </p:spPr>
        <p:txBody>
          <a:bodyPr wrap="square">
            <a:spAutoFit/>
          </a:bodyPr>
          <a:lstStyle/>
          <a:p>
            <a:r>
              <a:rPr lang="en-US" dirty="0"/>
              <a:t>Based on the result </a:t>
            </a:r>
            <a:r>
              <a:rPr lang="en-US" dirty="0" smtClean="0"/>
              <a:t>show; </a:t>
            </a:r>
          </a:p>
          <a:p>
            <a:endParaRPr lang="en-US" dirty="0" smtClean="0"/>
          </a:p>
          <a:p>
            <a:pPr marL="285750" indent="-285750">
              <a:buFont typeface="Wingdings" pitchFamily="2" charset="2"/>
              <a:buChar char="Ø"/>
            </a:pPr>
            <a:r>
              <a:rPr lang="en-US" dirty="0" smtClean="0"/>
              <a:t>No </a:t>
            </a:r>
            <a:r>
              <a:rPr lang="en-US" dirty="0"/>
              <a:t>any coffee shop in this area. </a:t>
            </a:r>
            <a:endParaRPr lang="en-US" dirty="0" smtClean="0"/>
          </a:p>
          <a:p>
            <a:endParaRPr lang="en-US" dirty="0"/>
          </a:p>
          <a:p>
            <a:pPr marL="285750" indent="-285750">
              <a:buFont typeface="Wingdings" pitchFamily="2" charset="2"/>
              <a:buChar char="Ø"/>
            </a:pPr>
            <a:r>
              <a:rPr lang="en-US" dirty="0" smtClean="0"/>
              <a:t>Have other </a:t>
            </a:r>
            <a:r>
              <a:rPr lang="en-US" dirty="0"/>
              <a:t>indirect competitor such as dessert </a:t>
            </a:r>
            <a:r>
              <a:rPr lang="en-US" dirty="0" smtClean="0"/>
              <a:t>shop. </a:t>
            </a:r>
          </a:p>
          <a:p>
            <a:endParaRPr lang="en-US" dirty="0"/>
          </a:p>
          <a:p>
            <a:pPr marL="742950" lvl="1" indent="-285750">
              <a:buFont typeface="Arial" pitchFamily="34" charset="0"/>
              <a:buChar char="•"/>
            </a:pPr>
            <a:r>
              <a:rPr lang="en-US" dirty="0"/>
              <a:t>N</a:t>
            </a:r>
            <a:r>
              <a:rPr lang="en-US" dirty="0" smtClean="0"/>
              <a:t>o </a:t>
            </a:r>
            <a:r>
              <a:rPr lang="en-US" dirty="0"/>
              <a:t>any rating which is difficult to judge the popularity of this indirect competitor in this area. </a:t>
            </a:r>
            <a:endParaRPr lang="en-US" dirty="0" smtClean="0"/>
          </a:p>
          <a:p>
            <a:pPr marL="285750" indent="-285750">
              <a:buFont typeface="Arial" pitchFamily="34" charset="0"/>
              <a:buChar char="•"/>
            </a:pPr>
            <a:endParaRPr lang="en-US" dirty="0"/>
          </a:p>
          <a:p>
            <a:pPr marL="742950" lvl="1" indent="-285750">
              <a:buFont typeface="Arial" pitchFamily="34" charset="0"/>
              <a:buChar char="•"/>
            </a:pPr>
            <a:r>
              <a:rPr lang="en-US" dirty="0" smtClean="0"/>
              <a:t>they </a:t>
            </a:r>
            <a:r>
              <a:rPr lang="en-US" dirty="0"/>
              <a:t>are having some positive comment which indicates the product is still acceptable by the consumer. </a:t>
            </a:r>
            <a:endParaRPr lang="en-US" dirty="0" smtClean="0"/>
          </a:p>
          <a:p>
            <a:pPr marL="285750" indent="-285750">
              <a:buFont typeface="Arial" pitchFamily="34" charset="0"/>
              <a:buChar char="•"/>
            </a:pPr>
            <a:endParaRPr lang="en-US" dirty="0"/>
          </a:p>
          <a:p>
            <a:pPr marL="742950" lvl="1" indent="-285750">
              <a:buFont typeface="Arial" pitchFamily="34" charset="0"/>
              <a:buChar char="•"/>
            </a:pPr>
            <a:r>
              <a:rPr lang="en-US" dirty="0" smtClean="0"/>
              <a:t>The </a:t>
            </a:r>
            <a:r>
              <a:rPr lang="en-US" dirty="0"/>
              <a:t>shop is not located nearby the trending venue or business area which may result them loss of traffic of people. </a:t>
            </a:r>
            <a:endParaRPr lang="en-US" dirty="0" smtClean="0"/>
          </a:p>
          <a:p>
            <a:endParaRPr lang="en-US" dirty="0" smtClean="0"/>
          </a:p>
          <a:p>
            <a:pPr marL="285750" indent="-285750">
              <a:buFont typeface="Wingdings" pitchFamily="2" charset="2"/>
              <a:buChar char="Ø"/>
            </a:pPr>
            <a:r>
              <a:rPr lang="en-US" dirty="0" smtClean="0"/>
              <a:t>Open </a:t>
            </a:r>
            <a:r>
              <a:rPr lang="en-US" dirty="0"/>
              <a:t>coffee shop surround nearby the bank would be a better choice </a:t>
            </a:r>
            <a:r>
              <a:rPr lang="en-US" dirty="0" smtClean="0"/>
              <a:t>due </a:t>
            </a:r>
            <a:r>
              <a:rPr lang="en-US" dirty="0"/>
              <a:t>to surrounding of bank has many business activities and shop.</a:t>
            </a:r>
            <a:endParaRPr lang="en-US" dirty="0" smtClean="0"/>
          </a:p>
        </p:txBody>
      </p:sp>
    </p:spTree>
    <p:extLst>
      <p:ext uri="{BB962C8B-B14F-4D97-AF65-F5344CB8AC3E}">
        <p14:creationId xmlns:p14="http://schemas.microsoft.com/office/powerpoint/2010/main" val="570305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27" y="572869"/>
            <a:ext cx="8229600" cy="609600"/>
          </a:xfrm>
        </p:spPr>
        <p:txBody>
          <a:bodyPr>
            <a:normAutofit/>
          </a:bodyPr>
          <a:lstStyle/>
          <a:p>
            <a:r>
              <a:rPr lang="en-US" sz="2400" dirty="0" smtClean="0"/>
              <a:t>Recommendation and conclusion</a:t>
            </a:r>
            <a:endParaRPr lang="en-US" sz="2400" dirty="0"/>
          </a:p>
        </p:txBody>
      </p:sp>
      <p:sp>
        <p:nvSpPr>
          <p:cNvPr id="3" name="Rectangle 2"/>
          <p:cNvSpPr/>
          <p:nvPr/>
        </p:nvSpPr>
        <p:spPr>
          <a:xfrm>
            <a:off x="152400" y="1219200"/>
            <a:ext cx="8610600" cy="4524315"/>
          </a:xfrm>
          <a:prstGeom prst="rect">
            <a:avLst/>
          </a:prstGeom>
        </p:spPr>
        <p:txBody>
          <a:bodyPr wrap="square">
            <a:spAutoFit/>
          </a:bodyPr>
          <a:lstStyle/>
          <a:p>
            <a:r>
              <a:rPr lang="en-US" dirty="0" smtClean="0"/>
              <a:t>Recommendation:</a:t>
            </a:r>
          </a:p>
          <a:p>
            <a:endParaRPr lang="en-US" dirty="0"/>
          </a:p>
          <a:p>
            <a:pPr marL="285750" indent="-285750">
              <a:buFont typeface="Wingdings" pitchFamily="2" charset="2"/>
              <a:buChar char="Ø"/>
            </a:pPr>
            <a:r>
              <a:rPr lang="en-US" dirty="0"/>
              <a:t>L</a:t>
            </a:r>
            <a:r>
              <a:rPr lang="en-US" dirty="0" smtClean="0"/>
              <a:t>ow </a:t>
            </a:r>
            <a:r>
              <a:rPr lang="en-US" dirty="0"/>
              <a:t>risk to open a coffee shop in the area. </a:t>
            </a:r>
            <a:endParaRPr lang="en-US" dirty="0" smtClean="0"/>
          </a:p>
          <a:p>
            <a:pPr marL="742950" lvl="1" indent="-285750">
              <a:buFont typeface="Arial" pitchFamily="34" charset="0"/>
              <a:buChar char="•"/>
            </a:pPr>
            <a:r>
              <a:rPr lang="en-US" sz="1600" dirty="0" smtClean="0"/>
              <a:t>Do not </a:t>
            </a:r>
            <a:r>
              <a:rPr lang="en-US" sz="1600" dirty="0"/>
              <a:t>have any direct competitor which is coffee shop. </a:t>
            </a:r>
            <a:endParaRPr lang="en-US" sz="1600" dirty="0" smtClean="0"/>
          </a:p>
          <a:p>
            <a:pPr marL="742950" lvl="1" indent="-285750">
              <a:buFont typeface="Arial" pitchFamily="34" charset="0"/>
              <a:buChar char="•"/>
            </a:pPr>
            <a:r>
              <a:rPr lang="en-US" sz="1600" dirty="0" smtClean="0"/>
              <a:t>Instead, open coffee shop can provide a </a:t>
            </a:r>
            <a:r>
              <a:rPr lang="en-US" sz="1600" dirty="0"/>
              <a:t>new thing to let the neighborhood to experience. </a:t>
            </a:r>
            <a:endParaRPr lang="en-US" sz="1600" dirty="0" smtClean="0"/>
          </a:p>
          <a:p>
            <a:endParaRPr lang="en-US" dirty="0"/>
          </a:p>
          <a:p>
            <a:pPr marL="285750" indent="-285750">
              <a:buFont typeface="Wingdings" pitchFamily="2" charset="2"/>
              <a:buChar char="Ø"/>
            </a:pPr>
            <a:r>
              <a:rPr lang="en-US" dirty="0" smtClean="0"/>
              <a:t>The strength </a:t>
            </a:r>
            <a:r>
              <a:rPr lang="en-US" dirty="0"/>
              <a:t>and weakness </a:t>
            </a:r>
            <a:r>
              <a:rPr lang="en-US" dirty="0" smtClean="0"/>
              <a:t>of indirect competitor </a:t>
            </a:r>
          </a:p>
          <a:p>
            <a:pPr marL="742950" lvl="1" indent="-285750">
              <a:buFont typeface="Arial" pitchFamily="34" charset="0"/>
              <a:buChar char="•"/>
            </a:pPr>
            <a:r>
              <a:rPr lang="en-US" sz="1600" dirty="0" smtClean="0"/>
              <a:t>Strength – Product. (Customer leave positive comment on the taste of product)</a:t>
            </a:r>
            <a:endParaRPr lang="en-US" sz="1600" dirty="0"/>
          </a:p>
          <a:p>
            <a:pPr marL="742950" lvl="1" indent="-285750">
              <a:buFont typeface="Arial" pitchFamily="34" charset="0"/>
              <a:buChar char="•"/>
            </a:pPr>
            <a:r>
              <a:rPr lang="en-US" sz="1600" dirty="0"/>
              <a:t>W</a:t>
            </a:r>
            <a:r>
              <a:rPr lang="en-US" sz="1600" dirty="0" smtClean="0"/>
              <a:t>eakness </a:t>
            </a:r>
            <a:r>
              <a:rPr lang="en-US" sz="1600" dirty="0"/>
              <a:t> </a:t>
            </a:r>
            <a:r>
              <a:rPr lang="en-US" sz="1600" dirty="0" smtClean="0"/>
              <a:t>- Location ( No trending venue and shop nearby)</a:t>
            </a:r>
          </a:p>
          <a:p>
            <a:endParaRPr lang="en-US" dirty="0"/>
          </a:p>
          <a:p>
            <a:pPr marL="285750" indent="-285750">
              <a:buFont typeface="Wingdings" pitchFamily="2" charset="2"/>
              <a:buChar char="Ø"/>
            </a:pPr>
            <a:r>
              <a:rPr lang="en-US" dirty="0"/>
              <a:t>L</a:t>
            </a:r>
            <a:r>
              <a:rPr lang="en-US" dirty="0" smtClean="0"/>
              <a:t>ocation </a:t>
            </a:r>
            <a:r>
              <a:rPr lang="en-US" dirty="0"/>
              <a:t>is important </a:t>
            </a:r>
            <a:r>
              <a:rPr lang="en-US" dirty="0" smtClean="0"/>
              <a:t>due to a good product </a:t>
            </a:r>
            <a:r>
              <a:rPr lang="en-US" dirty="0"/>
              <a:t>need a </a:t>
            </a:r>
            <a:r>
              <a:rPr lang="en-US" dirty="0" smtClean="0"/>
              <a:t>platform to </a:t>
            </a:r>
            <a:r>
              <a:rPr lang="en-US" dirty="0"/>
              <a:t>expose to public. </a:t>
            </a:r>
            <a:endParaRPr lang="en-US" dirty="0" smtClean="0"/>
          </a:p>
          <a:p>
            <a:pPr marL="742950" lvl="1" indent="-285750">
              <a:buFont typeface="Arial" pitchFamily="34" charset="0"/>
              <a:buChar char="•"/>
            </a:pPr>
            <a:r>
              <a:rPr lang="en-US" sz="1600" dirty="0" smtClean="0"/>
              <a:t>Suggest to open the </a:t>
            </a:r>
            <a:r>
              <a:rPr lang="en-US" sz="1600" dirty="0"/>
              <a:t>coffee shop </a:t>
            </a:r>
            <a:r>
              <a:rPr lang="en-US" sz="1600" dirty="0" smtClean="0"/>
              <a:t>in </a:t>
            </a:r>
            <a:r>
              <a:rPr lang="en-US" sz="1600" dirty="0"/>
              <a:t>the business area or near </a:t>
            </a:r>
            <a:r>
              <a:rPr lang="en-US" sz="1600" dirty="0" smtClean="0"/>
              <a:t>trending </a:t>
            </a:r>
            <a:r>
              <a:rPr lang="en-US" sz="1600" dirty="0"/>
              <a:t>venue. </a:t>
            </a:r>
            <a:endParaRPr lang="en-US" sz="1600" dirty="0" smtClean="0"/>
          </a:p>
          <a:p>
            <a:pPr marL="742950" lvl="1" indent="-285750">
              <a:buFont typeface="Arial" pitchFamily="34" charset="0"/>
              <a:buChar char="•"/>
            </a:pPr>
            <a:r>
              <a:rPr lang="en-US" sz="1600" dirty="0" smtClean="0"/>
              <a:t>Help </a:t>
            </a:r>
            <a:r>
              <a:rPr lang="en-US" sz="1600" dirty="0"/>
              <a:t>to exposure to </a:t>
            </a:r>
            <a:r>
              <a:rPr lang="en-US" sz="1600" dirty="0" smtClean="0"/>
              <a:t>high </a:t>
            </a:r>
            <a:r>
              <a:rPr lang="en-US" sz="1600" dirty="0"/>
              <a:t>traffic of people and attract people with excellent product. </a:t>
            </a:r>
          </a:p>
          <a:p>
            <a:pPr marL="742950" lvl="1" indent="-285750">
              <a:buFont typeface="Arial" pitchFamily="34" charset="0"/>
              <a:buChar char="•"/>
            </a:pPr>
            <a:r>
              <a:rPr lang="en-US" sz="1600" dirty="0" smtClean="0"/>
              <a:t>The </a:t>
            </a:r>
            <a:r>
              <a:rPr lang="en-US" sz="1600" dirty="0"/>
              <a:t>ideal location of coffee </a:t>
            </a:r>
            <a:r>
              <a:rPr lang="en-US" sz="1600" dirty="0" smtClean="0"/>
              <a:t>shop - located </a:t>
            </a:r>
            <a:r>
              <a:rPr lang="en-US" sz="1600" dirty="0"/>
              <a:t>nearby the banks which there are having a lot more business opportunities. </a:t>
            </a:r>
          </a:p>
          <a:p>
            <a:endParaRPr lang="en-US" dirty="0" smtClean="0"/>
          </a:p>
        </p:txBody>
      </p:sp>
    </p:spTree>
    <p:extLst>
      <p:ext uri="{BB962C8B-B14F-4D97-AF65-F5344CB8AC3E}">
        <p14:creationId xmlns:p14="http://schemas.microsoft.com/office/powerpoint/2010/main" val="716995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609600"/>
          </a:xfrm>
        </p:spPr>
        <p:txBody>
          <a:bodyPr>
            <a:normAutofit fontScale="90000"/>
          </a:bodyPr>
          <a:lstStyle/>
          <a:p>
            <a:r>
              <a:rPr lang="en-US" dirty="0" smtClean="0"/>
              <a:t>Introduction </a:t>
            </a:r>
            <a:endParaRPr lang="en-US" dirty="0"/>
          </a:p>
        </p:txBody>
      </p:sp>
      <p:sp>
        <p:nvSpPr>
          <p:cNvPr id="4" name="Rectangle 3"/>
          <p:cNvSpPr/>
          <p:nvPr/>
        </p:nvSpPr>
        <p:spPr>
          <a:xfrm>
            <a:off x="228600" y="1447800"/>
            <a:ext cx="8534400" cy="3970318"/>
          </a:xfrm>
          <a:prstGeom prst="rect">
            <a:avLst/>
          </a:prstGeom>
        </p:spPr>
        <p:txBody>
          <a:bodyPr wrap="square">
            <a:spAutoFit/>
          </a:bodyPr>
          <a:lstStyle/>
          <a:p>
            <a:r>
              <a:rPr lang="en-US" dirty="0"/>
              <a:t>Based on previous research, the interest by consumers in the premium coffee house industry is getting popular in recent years. </a:t>
            </a:r>
            <a:endParaRPr lang="en-US" dirty="0" smtClean="0"/>
          </a:p>
          <a:p>
            <a:endParaRPr lang="en-US" dirty="0"/>
          </a:p>
          <a:p>
            <a:r>
              <a:rPr lang="en-US" dirty="0" smtClean="0"/>
              <a:t>The </a:t>
            </a:r>
            <a:r>
              <a:rPr lang="en-US" dirty="0"/>
              <a:t>ideal premium coffee shop will provide a friendly, comfortable atmosphere where the customer can receive quality food, service and entertainment at a reasonable price. </a:t>
            </a:r>
            <a:endParaRPr lang="en-US" dirty="0" smtClean="0"/>
          </a:p>
          <a:p>
            <a:endParaRPr lang="en-US" dirty="0"/>
          </a:p>
          <a:p>
            <a:r>
              <a:rPr lang="en-US" dirty="0" smtClean="0"/>
              <a:t>Besides </a:t>
            </a:r>
            <a:r>
              <a:rPr lang="en-US" dirty="0"/>
              <a:t>that, the premium type coffee house will offer a variety of choices to the customers. </a:t>
            </a:r>
            <a:r>
              <a:rPr lang="en-US" dirty="0" smtClean="0"/>
              <a:t>The product choice included:</a:t>
            </a:r>
          </a:p>
          <a:p>
            <a:endParaRPr lang="en-US" dirty="0"/>
          </a:p>
          <a:p>
            <a:pPr marL="285750" indent="-285750">
              <a:buFont typeface="Arial" pitchFamily="34" charset="0"/>
              <a:buChar char="•"/>
            </a:pPr>
            <a:r>
              <a:rPr lang="en-US" dirty="0" smtClean="0"/>
              <a:t>Coffee </a:t>
            </a:r>
            <a:endParaRPr lang="en-US" dirty="0"/>
          </a:p>
          <a:p>
            <a:pPr marL="285750" indent="-285750">
              <a:buFont typeface="Arial" pitchFamily="34" charset="0"/>
              <a:buChar char="•"/>
            </a:pPr>
            <a:r>
              <a:rPr lang="en-US" dirty="0" smtClean="0"/>
              <a:t>Tea</a:t>
            </a:r>
          </a:p>
          <a:p>
            <a:pPr marL="285750" indent="-285750">
              <a:buFont typeface="Arial" pitchFamily="34" charset="0"/>
              <a:buChar char="•"/>
            </a:pPr>
            <a:r>
              <a:rPr lang="en-US" dirty="0" smtClean="0"/>
              <a:t>Juice</a:t>
            </a:r>
          </a:p>
          <a:p>
            <a:pPr marL="285750" indent="-285750">
              <a:buFont typeface="Arial" pitchFamily="34" charset="0"/>
              <a:buChar char="•"/>
            </a:pPr>
            <a:r>
              <a:rPr lang="en-US" dirty="0" smtClean="0"/>
              <a:t>Soda and </a:t>
            </a:r>
            <a:r>
              <a:rPr lang="en-US" dirty="0"/>
              <a:t>non-alcoholic </a:t>
            </a:r>
            <a:r>
              <a:rPr lang="en-US" dirty="0" smtClean="0"/>
              <a:t>beverages.</a:t>
            </a:r>
            <a:endParaRPr lang="en-US" dirty="0"/>
          </a:p>
        </p:txBody>
      </p:sp>
    </p:spTree>
    <p:extLst>
      <p:ext uri="{BB962C8B-B14F-4D97-AF65-F5344CB8AC3E}">
        <p14:creationId xmlns:p14="http://schemas.microsoft.com/office/powerpoint/2010/main" val="2242051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533400"/>
            <a:ext cx="8229600" cy="609600"/>
          </a:xfrm>
        </p:spPr>
        <p:txBody>
          <a:bodyPr>
            <a:normAutofit/>
          </a:bodyPr>
          <a:lstStyle/>
          <a:p>
            <a:r>
              <a:rPr lang="en-US" sz="2800" dirty="0" smtClean="0"/>
              <a:t>Identify the problem</a:t>
            </a:r>
            <a:endParaRPr lang="en-US" sz="2800" dirty="0"/>
          </a:p>
        </p:txBody>
      </p:sp>
      <p:sp>
        <p:nvSpPr>
          <p:cNvPr id="5" name="Rectangle 4"/>
          <p:cNvSpPr/>
          <p:nvPr/>
        </p:nvSpPr>
        <p:spPr>
          <a:xfrm>
            <a:off x="152400" y="1143000"/>
            <a:ext cx="8915400" cy="5078313"/>
          </a:xfrm>
          <a:prstGeom prst="rect">
            <a:avLst/>
          </a:prstGeom>
        </p:spPr>
        <p:txBody>
          <a:bodyPr wrap="square">
            <a:spAutoFit/>
          </a:bodyPr>
          <a:lstStyle/>
          <a:p>
            <a:r>
              <a:rPr lang="en-US" dirty="0"/>
              <a:t>My relatives would like to open a coffee shop in New York City. However, she lack of knowledge about this industry. </a:t>
            </a:r>
            <a:endParaRPr lang="en-US" dirty="0" smtClean="0"/>
          </a:p>
          <a:p>
            <a:endParaRPr lang="en-US" dirty="0"/>
          </a:p>
          <a:p>
            <a:pPr marL="285750" indent="-285750">
              <a:buFont typeface="Wingdings" pitchFamily="2" charset="2"/>
              <a:buChar char="Ø"/>
            </a:pPr>
            <a:r>
              <a:rPr lang="en-US" dirty="0" smtClean="0"/>
              <a:t>The previous studied show the </a:t>
            </a:r>
            <a:r>
              <a:rPr lang="en-US" dirty="0"/>
              <a:t>location of premium coffee shop is one of the essential elements to be success in this industry. </a:t>
            </a:r>
            <a:endParaRPr lang="en-US" dirty="0" smtClean="0"/>
          </a:p>
          <a:p>
            <a:endParaRPr lang="en-US" dirty="0"/>
          </a:p>
          <a:p>
            <a:pPr marL="285750" indent="-285750">
              <a:buFont typeface="Wingdings" pitchFamily="2" charset="2"/>
              <a:buChar char="Ø"/>
            </a:pPr>
            <a:r>
              <a:rPr lang="en-US" dirty="0" smtClean="0"/>
              <a:t>A strategic </a:t>
            </a:r>
            <a:r>
              <a:rPr lang="en-US" dirty="0"/>
              <a:t>location can easily expose to huge traffic of people therefore enhance the probability of people to enter the shop and spend for a coffee. </a:t>
            </a:r>
            <a:endParaRPr lang="en-US" dirty="0" smtClean="0"/>
          </a:p>
          <a:p>
            <a:endParaRPr lang="en-US" dirty="0"/>
          </a:p>
          <a:p>
            <a:r>
              <a:rPr lang="en-US" dirty="0" smtClean="0"/>
              <a:t>Therefore</a:t>
            </a:r>
            <a:r>
              <a:rPr lang="en-US" dirty="0"/>
              <a:t>, this report would like to explore the business opportunity of coffee shop and strategic location in the area of New York City. </a:t>
            </a:r>
            <a:endParaRPr lang="en-US" dirty="0" smtClean="0"/>
          </a:p>
          <a:p>
            <a:endParaRPr lang="en-US" dirty="0"/>
          </a:p>
          <a:p>
            <a:r>
              <a:rPr lang="en-US" dirty="0" smtClean="0"/>
              <a:t>The objectives of this project as show below:</a:t>
            </a:r>
          </a:p>
          <a:p>
            <a:pPr marL="285750" indent="-285750">
              <a:buFont typeface="Arial" pitchFamily="34" charset="0"/>
              <a:buChar char="•"/>
            </a:pPr>
            <a:r>
              <a:rPr lang="en-US" dirty="0" smtClean="0"/>
              <a:t>Identify the coffee shop business opportunity in New york city</a:t>
            </a:r>
          </a:p>
          <a:p>
            <a:pPr marL="285750" indent="-285750">
              <a:buFont typeface="Arial" pitchFamily="34" charset="0"/>
              <a:buChar char="•"/>
            </a:pPr>
            <a:r>
              <a:rPr lang="en-US" dirty="0" smtClean="0"/>
              <a:t>Identify the competitor and analyze competitor movement</a:t>
            </a:r>
          </a:p>
          <a:p>
            <a:pPr marL="285750" indent="-285750">
              <a:buFont typeface="Arial" pitchFamily="34" charset="0"/>
              <a:buChar char="•"/>
            </a:pPr>
            <a:r>
              <a:rPr lang="en-US" dirty="0" smtClean="0"/>
              <a:t>Identify the suitable location for coffee shop business</a:t>
            </a:r>
          </a:p>
          <a:p>
            <a:endParaRPr lang="en-US" dirty="0"/>
          </a:p>
          <a:p>
            <a:endParaRPr lang="en-US" dirty="0"/>
          </a:p>
        </p:txBody>
      </p:sp>
    </p:spTree>
    <p:extLst>
      <p:ext uri="{BB962C8B-B14F-4D97-AF65-F5344CB8AC3E}">
        <p14:creationId xmlns:p14="http://schemas.microsoft.com/office/powerpoint/2010/main" val="1213444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5473" y="533400"/>
            <a:ext cx="8229600" cy="609600"/>
          </a:xfrm>
        </p:spPr>
        <p:txBody>
          <a:bodyPr>
            <a:normAutofit/>
          </a:bodyPr>
          <a:lstStyle/>
          <a:p>
            <a:r>
              <a:rPr lang="en-US" sz="2800" dirty="0" smtClean="0"/>
              <a:t>Data acquisition and Methodology </a:t>
            </a:r>
            <a:endParaRPr lang="en-US" sz="2800" dirty="0"/>
          </a:p>
        </p:txBody>
      </p:sp>
      <p:sp>
        <p:nvSpPr>
          <p:cNvPr id="5" name="Rectangle 4"/>
          <p:cNvSpPr/>
          <p:nvPr/>
        </p:nvSpPr>
        <p:spPr>
          <a:xfrm>
            <a:off x="152400" y="1143000"/>
            <a:ext cx="8686800" cy="4801314"/>
          </a:xfrm>
          <a:prstGeom prst="rect">
            <a:avLst/>
          </a:prstGeom>
        </p:spPr>
        <p:txBody>
          <a:bodyPr wrap="square">
            <a:spAutoFit/>
          </a:bodyPr>
          <a:lstStyle/>
          <a:p>
            <a:r>
              <a:rPr lang="en-US" b="1" u="sng" dirty="0" smtClean="0"/>
              <a:t>Data:</a:t>
            </a:r>
          </a:p>
          <a:p>
            <a:endParaRPr lang="en-US" dirty="0" smtClean="0"/>
          </a:p>
          <a:p>
            <a:r>
              <a:rPr lang="en-US" dirty="0" smtClean="0"/>
              <a:t>Data type  -  Secondary Data</a:t>
            </a:r>
          </a:p>
          <a:p>
            <a:endParaRPr lang="en-US" dirty="0"/>
          </a:p>
          <a:p>
            <a:r>
              <a:rPr lang="en-US" dirty="0" smtClean="0"/>
              <a:t>Data Source – New York City neighborhood repository </a:t>
            </a:r>
          </a:p>
          <a:p>
            <a:endParaRPr lang="en-US" dirty="0"/>
          </a:p>
          <a:p>
            <a:r>
              <a:rPr lang="en-US" dirty="0" smtClean="0"/>
              <a:t>Data attribute - Neighborhood name, Latitude, Longitude </a:t>
            </a:r>
          </a:p>
          <a:p>
            <a:endParaRPr lang="en-US" dirty="0" smtClean="0"/>
          </a:p>
          <a:p>
            <a:r>
              <a:rPr lang="en-US" b="1" u="sng" dirty="0" smtClean="0"/>
              <a:t>Tool:</a:t>
            </a:r>
          </a:p>
          <a:p>
            <a:endParaRPr lang="en-US" dirty="0" smtClean="0"/>
          </a:p>
          <a:p>
            <a:r>
              <a:rPr lang="en-US" dirty="0" smtClean="0"/>
              <a:t>Notebook  -  </a:t>
            </a:r>
            <a:r>
              <a:rPr lang="en-US" dirty="0" err="1" smtClean="0"/>
              <a:t>Jupyter</a:t>
            </a:r>
            <a:r>
              <a:rPr lang="en-US" dirty="0" smtClean="0"/>
              <a:t> Notebook</a:t>
            </a:r>
          </a:p>
          <a:p>
            <a:endParaRPr lang="en-US" dirty="0"/>
          </a:p>
          <a:p>
            <a:r>
              <a:rPr lang="en-US" dirty="0" smtClean="0"/>
              <a:t>Language  –  Python language</a:t>
            </a:r>
          </a:p>
          <a:p>
            <a:endParaRPr lang="en-US" dirty="0"/>
          </a:p>
          <a:p>
            <a:r>
              <a:rPr lang="en-US" dirty="0" smtClean="0"/>
              <a:t>Python library  -  Pandas, Folium</a:t>
            </a:r>
          </a:p>
          <a:p>
            <a:endParaRPr lang="en-US" dirty="0" smtClean="0"/>
          </a:p>
          <a:p>
            <a:r>
              <a:rPr lang="en-US" dirty="0" smtClean="0"/>
              <a:t>Location services provider – Foursquare API</a:t>
            </a:r>
            <a:endParaRPr lang="en-US" dirty="0"/>
          </a:p>
        </p:txBody>
      </p:sp>
    </p:spTree>
    <p:extLst>
      <p:ext uri="{BB962C8B-B14F-4D97-AF65-F5344CB8AC3E}">
        <p14:creationId xmlns:p14="http://schemas.microsoft.com/office/powerpoint/2010/main" val="459908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27" y="457200"/>
            <a:ext cx="8229600" cy="609600"/>
          </a:xfrm>
        </p:spPr>
        <p:txBody>
          <a:bodyPr>
            <a:normAutofit/>
          </a:bodyPr>
          <a:lstStyle/>
          <a:p>
            <a:r>
              <a:rPr lang="en-US" sz="2800" dirty="0" smtClean="0"/>
              <a:t>Result</a:t>
            </a:r>
            <a:endParaRPr lang="en-US" sz="2800" dirty="0"/>
          </a:p>
        </p:txBody>
      </p:sp>
      <p:sp>
        <p:nvSpPr>
          <p:cNvPr id="5" name="TextBox 4"/>
          <p:cNvSpPr txBox="1"/>
          <p:nvPr/>
        </p:nvSpPr>
        <p:spPr>
          <a:xfrm>
            <a:off x="55418" y="1159225"/>
            <a:ext cx="6476453" cy="369332"/>
          </a:xfrm>
          <a:prstGeom prst="rect">
            <a:avLst/>
          </a:prstGeom>
          <a:noFill/>
        </p:spPr>
        <p:txBody>
          <a:bodyPr wrap="none" rtlCol="0">
            <a:spAutoFit/>
          </a:bodyPr>
          <a:lstStyle/>
          <a:p>
            <a:r>
              <a:rPr lang="en-US" dirty="0" smtClean="0"/>
              <a:t>Firstly, there are total 47 shops in the area. Below is the result</a:t>
            </a:r>
            <a:endParaRPr lang="en-US" dirty="0"/>
          </a:p>
        </p:txBody>
      </p:sp>
      <p:pic>
        <p:nvPicPr>
          <p:cNvPr id="6" name="Picture 5"/>
          <p:cNvPicPr/>
          <p:nvPr/>
        </p:nvPicPr>
        <p:blipFill>
          <a:blip r:embed="rId2"/>
          <a:stretch>
            <a:fillRect/>
          </a:stretch>
        </p:blipFill>
        <p:spPr>
          <a:xfrm>
            <a:off x="83126" y="1600200"/>
            <a:ext cx="7155873" cy="2895600"/>
          </a:xfrm>
          <a:prstGeom prst="rect">
            <a:avLst/>
          </a:prstGeom>
        </p:spPr>
      </p:pic>
    </p:spTree>
    <p:extLst>
      <p:ext uri="{BB962C8B-B14F-4D97-AF65-F5344CB8AC3E}">
        <p14:creationId xmlns:p14="http://schemas.microsoft.com/office/powerpoint/2010/main" val="1775854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27" y="457200"/>
            <a:ext cx="8229600" cy="609600"/>
          </a:xfrm>
        </p:spPr>
        <p:txBody>
          <a:bodyPr>
            <a:normAutofit/>
          </a:bodyPr>
          <a:lstStyle/>
          <a:p>
            <a:r>
              <a:rPr lang="en-US" sz="2800" dirty="0" smtClean="0"/>
              <a:t>Result</a:t>
            </a:r>
            <a:endParaRPr lang="en-US" sz="2800" dirty="0"/>
          </a:p>
        </p:txBody>
      </p:sp>
      <p:sp>
        <p:nvSpPr>
          <p:cNvPr id="5" name="TextBox 4"/>
          <p:cNvSpPr txBox="1"/>
          <p:nvPr/>
        </p:nvSpPr>
        <p:spPr>
          <a:xfrm>
            <a:off x="55418" y="1159224"/>
            <a:ext cx="8690199" cy="646331"/>
          </a:xfrm>
          <a:prstGeom prst="rect">
            <a:avLst/>
          </a:prstGeom>
          <a:noFill/>
        </p:spPr>
        <p:txBody>
          <a:bodyPr wrap="none" rtlCol="0">
            <a:spAutoFit/>
          </a:bodyPr>
          <a:lstStyle/>
          <a:p>
            <a:r>
              <a:rPr lang="en-US" dirty="0"/>
              <a:t>Then, I had visualized the data as a map by using folium library. </a:t>
            </a:r>
            <a:endParaRPr lang="en-US" dirty="0" smtClean="0"/>
          </a:p>
          <a:p>
            <a:r>
              <a:rPr lang="en-US" dirty="0" smtClean="0"/>
              <a:t>The </a:t>
            </a:r>
            <a:r>
              <a:rPr lang="en-US" dirty="0"/>
              <a:t>results show the shops are quite concentrated in few places. Below is the result.</a:t>
            </a:r>
          </a:p>
        </p:txBody>
      </p:sp>
      <p:pic>
        <p:nvPicPr>
          <p:cNvPr id="7" name="Picture 6"/>
          <p:cNvPicPr/>
          <p:nvPr/>
        </p:nvPicPr>
        <p:blipFill>
          <a:blip r:embed="rId2"/>
          <a:stretch>
            <a:fillRect/>
          </a:stretch>
        </p:blipFill>
        <p:spPr>
          <a:xfrm>
            <a:off x="1066800" y="2057400"/>
            <a:ext cx="6553200" cy="3276600"/>
          </a:xfrm>
          <a:prstGeom prst="rect">
            <a:avLst/>
          </a:prstGeom>
        </p:spPr>
      </p:pic>
    </p:spTree>
    <p:extLst>
      <p:ext uri="{BB962C8B-B14F-4D97-AF65-F5344CB8AC3E}">
        <p14:creationId xmlns:p14="http://schemas.microsoft.com/office/powerpoint/2010/main" val="1091399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27" y="621268"/>
            <a:ext cx="8229600" cy="609600"/>
          </a:xfrm>
        </p:spPr>
        <p:txBody>
          <a:bodyPr>
            <a:normAutofit fontScale="90000"/>
          </a:bodyPr>
          <a:lstStyle/>
          <a:p>
            <a:r>
              <a:rPr lang="en-US" sz="2800" dirty="0" smtClean="0"/>
              <a:t>Result – Identify coffees shop business opportunities</a:t>
            </a:r>
            <a:endParaRPr lang="en-US" sz="2800" dirty="0"/>
          </a:p>
        </p:txBody>
      </p:sp>
      <p:sp>
        <p:nvSpPr>
          <p:cNvPr id="2" name="Rectangle 1"/>
          <p:cNvSpPr/>
          <p:nvPr/>
        </p:nvSpPr>
        <p:spPr>
          <a:xfrm>
            <a:off x="20782" y="1142816"/>
            <a:ext cx="8763000" cy="923330"/>
          </a:xfrm>
          <a:prstGeom prst="rect">
            <a:avLst/>
          </a:prstGeom>
        </p:spPr>
        <p:txBody>
          <a:bodyPr wrap="square">
            <a:spAutoFit/>
          </a:bodyPr>
          <a:lstStyle/>
          <a:p>
            <a:r>
              <a:rPr lang="en-US" dirty="0"/>
              <a:t>Then, I checked got how many coffee shop in the city in order to identify the competitors. However, the results showed there is no coffee shop in the city. Below is the result.</a:t>
            </a:r>
          </a:p>
        </p:txBody>
      </p:sp>
      <p:pic>
        <p:nvPicPr>
          <p:cNvPr id="6" name="Picture 5"/>
          <p:cNvPicPr/>
          <p:nvPr/>
        </p:nvPicPr>
        <p:blipFill>
          <a:blip r:embed="rId2"/>
          <a:stretch>
            <a:fillRect/>
          </a:stretch>
        </p:blipFill>
        <p:spPr>
          <a:xfrm>
            <a:off x="228600" y="2114636"/>
            <a:ext cx="4648200" cy="792632"/>
          </a:xfrm>
          <a:prstGeom prst="rect">
            <a:avLst/>
          </a:prstGeom>
        </p:spPr>
      </p:pic>
      <p:sp>
        <p:nvSpPr>
          <p:cNvPr id="3" name="Rectangle 2"/>
          <p:cNvSpPr/>
          <p:nvPr/>
        </p:nvSpPr>
        <p:spPr>
          <a:xfrm>
            <a:off x="20782" y="2992904"/>
            <a:ext cx="9123218" cy="646331"/>
          </a:xfrm>
          <a:prstGeom prst="rect">
            <a:avLst/>
          </a:prstGeom>
        </p:spPr>
        <p:txBody>
          <a:bodyPr wrap="square">
            <a:spAutoFit/>
          </a:bodyPr>
          <a:lstStyle/>
          <a:p>
            <a:r>
              <a:rPr lang="en-US" dirty="0"/>
              <a:t>Since there is no any direct competitor in the city, therefore, I shift the analysis target to other indirect competitor such as dessert </a:t>
            </a:r>
            <a:r>
              <a:rPr lang="en-US" dirty="0" smtClean="0"/>
              <a:t>shop. </a:t>
            </a:r>
            <a:endParaRPr lang="en-US" dirty="0"/>
          </a:p>
        </p:txBody>
      </p:sp>
      <p:pic>
        <p:nvPicPr>
          <p:cNvPr id="8" name="Picture 7"/>
          <p:cNvPicPr/>
          <p:nvPr/>
        </p:nvPicPr>
        <p:blipFill>
          <a:blip r:embed="rId3"/>
          <a:stretch>
            <a:fillRect/>
          </a:stretch>
        </p:blipFill>
        <p:spPr>
          <a:xfrm>
            <a:off x="20782" y="3821668"/>
            <a:ext cx="5160818" cy="762000"/>
          </a:xfrm>
          <a:prstGeom prst="rect">
            <a:avLst/>
          </a:prstGeom>
        </p:spPr>
      </p:pic>
      <p:sp>
        <p:nvSpPr>
          <p:cNvPr id="9" name="Rectangle 8"/>
          <p:cNvSpPr/>
          <p:nvPr/>
        </p:nvSpPr>
        <p:spPr>
          <a:xfrm>
            <a:off x="20782" y="5040868"/>
            <a:ext cx="8970818" cy="369332"/>
          </a:xfrm>
          <a:prstGeom prst="rect">
            <a:avLst/>
          </a:prstGeom>
        </p:spPr>
        <p:txBody>
          <a:bodyPr wrap="square">
            <a:spAutoFit/>
          </a:bodyPr>
          <a:lstStyle/>
          <a:p>
            <a:r>
              <a:rPr lang="en-US" dirty="0"/>
              <a:t>Based on the result, there is only one shop is categories as dessert shop. </a:t>
            </a:r>
          </a:p>
        </p:txBody>
      </p:sp>
    </p:spTree>
    <p:extLst>
      <p:ext uri="{BB962C8B-B14F-4D97-AF65-F5344CB8AC3E}">
        <p14:creationId xmlns:p14="http://schemas.microsoft.com/office/powerpoint/2010/main" val="3250946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27" y="457200"/>
            <a:ext cx="8229600" cy="609600"/>
          </a:xfrm>
        </p:spPr>
        <p:txBody>
          <a:bodyPr>
            <a:normAutofit/>
          </a:bodyPr>
          <a:lstStyle/>
          <a:p>
            <a:r>
              <a:rPr lang="en-US" sz="2800" dirty="0" smtClean="0"/>
              <a:t>Result – competitor analysis</a:t>
            </a:r>
            <a:endParaRPr lang="en-US" sz="2800" dirty="0"/>
          </a:p>
        </p:txBody>
      </p:sp>
      <p:sp>
        <p:nvSpPr>
          <p:cNvPr id="5" name="Rectangle 4"/>
          <p:cNvSpPr/>
          <p:nvPr/>
        </p:nvSpPr>
        <p:spPr>
          <a:xfrm>
            <a:off x="34636" y="990600"/>
            <a:ext cx="9033164" cy="646331"/>
          </a:xfrm>
          <a:prstGeom prst="rect">
            <a:avLst/>
          </a:prstGeom>
        </p:spPr>
        <p:txBody>
          <a:bodyPr wrap="square">
            <a:spAutoFit/>
          </a:bodyPr>
          <a:lstStyle/>
          <a:p>
            <a:r>
              <a:rPr lang="en-US" dirty="0"/>
              <a:t>Then, I further analysis the Dessert shop by using Foursquare API tool. I tried to obtained the shop rating but there is no any rating to the shop. Below is the result</a:t>
            </a:r>
          </a:p>
        </p:txBody>
      </p:sp>
      <p:pic>
        <p:nvPicPr>
          <p:cNvPr id="10" name="Picture 9"/>
          <p:cNvPicPr/>
          <p:nvPr/>
        </p:nvPicPr>
        <p:blipFill>
          <a:blip r:embed="rId2"/>
          <a:stretch>
            <a:fillRect/>
          </a:stretch>
        </p:blipFill>
        <p:spPr>
          <a:xfrm>
            <a:off x="55418" y="1636930"/>
            <a:ext cx="8991600" cy="1411070"/>
          </a:xfrm>
          <a:prstGeom prst="rect">
            <a:avLst/>
          </a:prstGeom>
        </p:spPr>
      </p:pic>
      <p:sp>
        <p:nvSpPr>
          <p:cNvPr id="7" name="Rectangle 6"/>
          <p:cNvSpPr/>
          <p:nvPr/>
        </p:nvSpPr>
        <p:spPr>
          <a:xfrm>
            <a:off x="34636" y="3810000"/>
            <a:ext cx="9012382" cy="923330"/>
          </a:xfrm>
          <a:prstGeom prst="rect">
            <a:avLst/>
          </a:prstGeom>
        </p:spPr>
        <p:txBody>
          <a:bodyPr wrap="square">
            <a:spAutoFit/>
          </a:bodyPr>
          <a:lstStyle/>
          <a:p>
            <a:r>
              <a:rPr lang="en-US" dirty="0"/>
              <a:t>After that, I tried to get the comment from </a:t>
            </a:r>
            <a:r>
              <a:rPr lang="en-US" dirty="0" err="1"/>
              <a:t>Foursquare’s</a:t>
            </a:r>
            <a:r>
              <a:rPr lang="en-US" dirty="0"/>
              <a:t> user to the Dessert shop. The result shows there are 3 agree and 0 disagree. The comment of user is positive as well. Below is the result.</a:t>
            </a:r>
          </a:p>
        </p:txBody>
      </p:sp>
      <p:pic>
        <p:nvPicPr>
          <p:cNvPr id="11" name="Picture 10"/>
          <p:cNvPicPr/>
          <p:nvPr/>
        </p:nvPicPr>
        <p:blipFill>
          <a:blip r:embed="rId3"/>
          <a:stretch>
            <a:fillRect/>
          </a:stretch>
        </p:blipFill>
        <p:spPr>
          <a:xfrm>
            <a:off x="207818" y="4953000"/>
            <a:ext cx="8610600" cy="838200"/>
          </a:xfrm>
          <a:prstGeom prst="rect">
            <a:avLst/>
          </a:prstGeom>
        </p:spPr>
      </p:pic>
    </p:spTree>
    <p:extLst>
      <p:ext uri="{BB962C8B-B14F-4D97-AF65-F5344CB8AC3E}">
        <p14:creationId xmlns:p14="http://schemas.microsoft.com/office/powerpoint/2010/main" val="1289089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27" y="457200"/>
            <a:ext cx="8229600" cy="609600"/>
          </a:xfrm>
        </p:spPr>
        <p:txBody>
          <a:bodyPr>
            <a:normAutofit/>
          </a:bodyPr>
          <a:lstStyle/>
          <a:p>
            <a:r>
              <a:rPr lang="en-US" sz="2800" dirty="0" smtClean="0"/>
              <a:t>Result – competitor analysis</a:t>
            </a:r>
            <a:endParaRPr lang="en-US" sz="2800" dirty="0"/>
          </a:p>
        </p:txBody>
      </p:sp>
      <p:sp>
        <p:nvSpPr>
          <p:cNvPr id="2" name="Rectangle 1"/>
          <p:cNvSpPr/>
          <p:nvPr/>
        </p:nvSpPr>
        <p:spPr>
          <a:xfrm>
            <a:off x="304800" y="1066800"/>
            <a:ext cx="8686800" cy="923330"/>
          </a:xfrm>
          <a:prstGeom prst="rect">
            <a:avLst/>
          </a:prstGeom>
        </p:spPr>
        <p:txBody>
          <a:bodyPr wrap="square">
            <a:spAutoFit/>
          </a:bodyPr>
          <a:lstStyle/>
          <a:p>
            <a:r>
              <a:rPr lang="en-US" dirty="0"/>
              <a:t>Moreover, I further checked whether there are any trending venues nearby the dessert shop. The result show there is no any trending venues nearby the dessert shop. Below is the result.</a:t>
            </a:r>
          </a:p>
        </p:txBody>
      </p:sp>
      <p:pic>
        <p:nvPicPr>
          <p:cNvPr id="8" name="Picture 7"/>
          <p:cNvPicPr/>
          <p:nvPr/>
        </p:nvPicPr>
        <p:blipFill>
          <a:blip r:embed="rId2"/>
          <a:stretch>
            <a:fillRect/>
          </a:stretch>
        </p:blipFill>
        <p:spPr>
          <a:xfrm>
            <a:off x="34636" y="2209800"/>
            <a:ext cx="8956964" cy="2819400"/>
          </a:xfrm>
          <a:prstGeom prst="rect">
            <a:avLst/>
          </a:prstGeom>
        </p:spPr>
      </p:pic>
    </p:spTree>
    <p:extLst>
      <p:ext uri="{BB962C8B-B14F-4D97-AF65-F5344CB8AC3E}">
        <p14:creationId xmlns:p14="http://schemas.microsoft.com/office/powerpoint/2010/main" val="28710423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47</TotalTime>
  <Words>901</Words>
  <Application>Microsoft Office PowerPoint</Application>
  <PresentationFormat>On-screen Show (4:3)</PresentationFormat>
  <Paragraphs>91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Urban</vt:lpstr>
      <vt:lpstr>PowerPoint Presentation</vt:lpstr>
      <vt:lpstr>Introduction </vt:lpstr>
      <vt:lpstr>Identify the problem</vt:lpstr>
      <vt:lpstr>Data acquisition and Methodology </vt:lpstr>
      <vt:lpstr>Result</vt:lpstr>
      <vt:lpstr>Result</vt:lpstr>
      <vt:lpstr>Result – Identify coffees shop business opportunities</vt:lpstr>
      <vt:lpstr>Result – competitor analysis</vt:lpstr>
      <vt:lpstr>Result – competitor analysis</vt:lpstr>
      <vt:lpstr>Result – competitor analysis</vt:lpstr>
      <vt:lpstr>Result – Identify suitable location for coffee shop</vt:lpstr>
      <vt:lpstr>Discussion of result</vt:lpstr>
      <vt:lpstr>Recommendation and conclusion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dc:creator>
  <cp:lastModifiedBy>wei</cp:lastModifiedBy>
  <cp:revision>7</cp:revision>
  <dcterms:created xsi:type="dcterms:W3CDTF">2020-11-08T01:31:46Z</dcterms:created>
  <dcterms:modified xsi:type="dcterms:W3CDTF">2020-11-08T02:19:13Z</dcterms:modified>
</cp:coreProperties>
</file>