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62" r:id="rId3"/>
    <p:sldId id="266" r:id="rId4"/>
    <p:sldId id="263" r:id="rId5"/>
    <p:sldId id="309" r:id="rId6"/>
    <p:sldId id="326" r:id="rId7"/>
    <p:sldId id="331" r:id="rId8"/>
    <p:sldId id="332" r:id="rId9"/>
    <p:sldId id="328" r:id="rId10"/>
    <p:sldId id="310" r:id="rId11"/>
    <p:sldId id="324" r:id="rId12"/>
    <p:sldId id="330" r:id="rId13"/>
    <p:sldId id="325" r:id="rId14"/>
    <p:sldId id="329" r:id="rId15"/>
    <p:sldId id="311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12" r:id="rId24"/>
    <p:sldId id="315" r:id="rId25"/>
    <p:sldId id="316" r:id="rId26"/>
    <p:sldId id="313" r:id="rId27"/>
    <p:sldId id="26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A3C30B-8A5E-4DD0-8264-629E52C0D0AF}">
  <a:tblStyle styleId="{66A3C30B-8A5E-4DD0-8264-629E52C0D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9eefa4ca_0_20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9eefa4ca_0_20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05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7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20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7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6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9eefa4ca_0_20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9eefa4ca_0_20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27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6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03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53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2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89eefa4c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89eefa4c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784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39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13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9eefa4ca_0_20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9eefa4ca_0_20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30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479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367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9eefa4ca_0_20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9eefa4ca_0_20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28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9eefa4ca_0_20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9eefa4ca_0_20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89eefa4ca_0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89eefa4ca_0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9eefa4ca_0_20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9eefa4ca_0_20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04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76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8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70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89eefa4c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89eefa4c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9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bg>
      <p:bgPr>
        <a:solidFill>
          <a:schemeClr val="accent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1"/>
          <p:cNvGrpSpPr/>
          <p:nvPr/>
        </p:nvGrpSpPr>
        <p:grpSpPr>
          <a:xfrm flipH="1">
            <a:off x="163990" y="152395"/>
            <a:ext cx="338746" cy="341393"/>
            <a:chOff x="8529659" y="152390"/>
            <a:chExt cx="461948" cy="465557"/>
          </a:xfrm>
        </p:grpSpPr>
        <p:grpSp>
          <p:nvGrpSpPr>
            <p:cNvPr id="202" name="Google Shape;202;p21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1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09" name="Google Shape;209;p21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1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" name="Google Shape;211;p21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12" name="Google Shape;212;p21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616500" y="143492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16500" y="2166175"/>
            <a:ext cx="3165000" cy="2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5165509" y="2820975"/>
            <a:ext cx="28620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165499" y="2556650"/>
            <a:ext cx="286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1124250" y="2820975"/>
            <a:ext cx="28680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1127128" y="2556650"/>
            <a:ext cx="286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 rot="5400000">
            <a:off x="21565" y="4284732"/>
            <a:ext cx="841357" cy="897194"/>
            <a:chOff x="7861376" y="3788720"/>
            <a:chExt cx="1285889" cy="1371228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5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353825" y="4118157"/>
            <a:ext cx="602021" cy="608418"/>
            <a:chOff x="8353825" y="4118157"/>
            <a:chExt cx="602021" cy="608418"/>
          </a:xfrm>
        </p:grpSpPr>
        <p:sp>
          <p:nvSpPr>
            <p:cNvPr id="63" name="Google Shape;63;p5"/>
            <p:cNvSpPr/>
            <p:nvPr/>
          </p:nvSpPr>
          <p:spPr>
            <a:xfrm>
              <a:off x="8353825" y="427117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430023" y="4118157"/>
              <a:ext cx="525823" cy="532221"/>
              <a:chOff x="8430023" y="4118157"/>
              <a:chExt cx="525823" cy="532221"/>
            </a:xfrm>
          </p:grpSpPr>
          <p:sp>
            <p:nvSpPr>
              <p:cNvPr id="65" name="Google Shape;65;p5"/>
              <p:cNvSpPr/>
              <p:nvPr/>
            </p:nvSpPr>
            <p:spPr>
              <a:xfrm rot="10800000" flipH="1">
                <a:off x="8430023" y="419497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8789646" y="4118157"/>
                <a:ext cx="166200" cy="15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986500" y="3152225"/>
            <a:ext cx="71709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title" idx="2"/>
          </p:nvPr>
        </p:nvSpPr>
        <p:spPr>
          <a:xfrm>
            <a:off x="986500" y="2801375"/>
            <a:ext cx="71937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7382770" y="3895475"/>
            <a:ext cx="1358447" cy="665575"/>
            <a:chOff x="7382770" y="3895475"/>
            <a:chExt cx="1358447" cy="665575"/>
          </a:xfrm>
        </p:grpSpPr>
        <p:cxnSp>
          <p:nvCxnSpPr>
            <p:cNvPr id="124" name="Google Shape;124;p11"/>
            <p:cNvCxnSpPr/>
            <p:nvPr/>
          </p:nvCxnSpPr>
          <p:spPr>
            <a:xfrm rot="10800000">
              <a:off x="7382770" y="43711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1"/>
            <p:cNvCxnSpPr/>
            <p:nvPr/>
          </p:nvCxnSpPr>
          <p:spPr>
            <a:xfrm rot="10800000">
              <a:off x="8548650" y="389547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1"/>
            <p:cNvSpPr/>
            <p:nvPr/>
          </p:nvSpPr>
          <p:spPr>
            <a:xfrm>
              <a:off x="8361417" y="4181250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402775" y="573503"/>
            <a:ext cx="1358139" cy="674522"/>
            <a:chOff x="402775" y="573503"/>
            <a:chExt cx="1358139" cy="674522"/>
          </a:xfrm>
        </p:grpSpPr>
        <p:cxnSp>
          <p:nvCxnSpPr>
            <p:cNvPr id="128" name="Google Shape;128;p11"/>
            <p:cNvCxnSpPr/>
            <p:nvPr/>
          </p:nvCxnSpPr>
          <p:spPr>
            <a:xfrm>
              <a:off x="783814" y="7723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1"/>
            <p:cNvCxnSpPr/>
            <p:nvPr/>
          </p:nvCxnSpPr>
          <p:spPr>
            <a:xfrm>
              <a:off x="595350" y="95192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1"/>
            <p:cNvSpPr/>
            <p:nvPr/>
          </p:nvSpPr>
          <p:spPr>
            <a:xfrm>
              <a:off x="402775" y="573503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4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142550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Data Wrangling Assignment 2</a:t>
            </a:r>
            <a:endParaRPr sz="54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4"/>
            <a:ext cx="6393300" cy="104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Loke Kai Fong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No.: 10204160J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Class: P02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825530" y="2571750"/>
            <a:ext cx="6367800" cy="1579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Data Wrangling</a:t>
            </a:r>
            <a:endParaRPr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CC995-9993-D24D-B426-53097A6F4F4A}"/>
              </a:ext>
            </a:extLst>
          </p:cNvPr>
          <p:cNvSpPr/>
          <p:nvPr/>
        </p:nvSpPr>
        <p:spPr>
          <a:xfrm>
            <a:off x="980236" y="-117043"/>
            <a:ext cx="1153313" cy="17863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419;p43">
            <a:extLst>
              <a:ext uri="{FF2B5EF4-FFF2-40B4-BE49-F238E27FC236}">
                <a16:creationId xmlns:a16="http://schemas.microsoft.com/office/drawing/2014/main" id="{75E13AA2-B851-35B5-FF95-F85339BF683E}"/>
              </a:ext>
            </a:extLst>
          </p:cNvPr>
          <p:cNvSpPr txBox="1">
            <a:spLocks/>
          </p:cNvSpPr>
          <p:nvPr/>
        </p:nvSpPr>
        <p:spPr>
          <a:xfrm>
            <a:off x="1127799" y="-13406"/>
            <a:ext cx="858185" cy="1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Montserrat"/>
              <a:buNone/>
              <a:defRPr sz="85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SG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983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Remove/Filtering Out Data</a:t>
            </a:r>
            <a:endParaRPr lang="en-SG" dirty="0"/>
          </a:p>
        </p:txBody>
      </p:sp>
      <p:pic>
        <p:nvPicPr>
          <p:cNvPr id="4" name="Picture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10C6F8A-0413-B33A-86AD-EF031557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19"/>
            <a:ext cx="5652246" cy="3950209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024F49-9402-E289-D172-994B7178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7672"/>
            <a:ext cx="5383987" cy="230167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398C38-17A2-526E-EC55-C4DED64503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659"/>
          <a:stretch/>
        </p:blipFill>
        <p:spPr>
          <a:xfrm>
            <a:off x="5237683" y="756319"/>
            <a:ext cx="3906317" cy="28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630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Rename Columns</a:t>
            </a:r>
            <a:endParaRPr lang="en-S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D7A799-8591-44E7-FA2A-D0FA70EC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3" y="956004"/>
            <a:ext cx="6078931" cy="34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93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Join Datasets</a:t>
            </a:r>
            <a:endParaRPr lang="en-SG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85A7D3-6597-4210-C9D2-6CDA30E07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60"/>
          <a:stretch/>
        </p:blipFill>
        <p:spPr>
          <a:xfrm>
            <a:off x="212141" y="912417"/>
            <a:ext cx="3629837" cy="364996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266B8A3-C529-CB48-EE05-59D69F571E45}"/>
              </a:ext>
            </a:extLst>
          </p:cNvPr>
          <p:cNvSpPr/>
          <p:nvPr/>
        </p:nvSpPr>
        <p:spPr>
          <a:xfrm>
            <a:off x="4111142" y="2282342"/>
            <a:ext cx="46085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4C9C7A4-891F-AA6D-7D48-D72A4241F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81" t="4978" r="45119"/>
          <a:stretch/>
        </p:blipFill>
        <p:spPr>
          <a:xfrm>
            <a:off x="5302024" y="586272"/>
            <a:ext cx="2768896" cy="43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Observe Correlation</a:t>
            </a:r>
            <a:endParaRPr lang="en-SG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7655B6B-F916-E2A8-9C0A-488DEF87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06" y="855877"/>
            <a:ext cx="6399988" cy="3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90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866307" y="2494881"/>
            <a:ext cx="7411385" cy="1579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Data Transformation</a:t>
            </a:r>
            <a:endParaRPr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CC995-9993-D24D-B426-53097A6F4F4A}"/>
              </a:ext>
            </a:extLst>
          </p:cNvPr>
          <p:cNvSpPr/>
          <p:nvPr/>
        </p:nvSpPr>
        <p:spPr>
          <a:xfrm>
            <a:off x="980236" y="-117043"/>
            <a:ext cx="1153313" cy="17863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419;p43">
            <a:extLst>
              <a:ext uri="{FF2B5EF4-FFF2-40B4-BE49-F238E27FC236}">
                <a16:creationId xmlns:a16="http://schemas.microsoft.com/office/drawing/2014/main" id="{75E13AA2-B851-35B5-FF95-F85339BF683E}"/>
              </a:ext>
            </a:extLst>
          </p:cNvPr>
          <p:cNvSpPr txBox="1">
            <a:spLocks/>
          </p:cNvSpPr>
          <p:nvPr/>
        </p:nvSpPr>
        <p:spPr>
          <a:xfrm>
            <a:off x="1127799" y="-13406"/>
            <a:ext cx="858185" cy="1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Montserrat"/>
              <a:buNone/>
              <a:defRPr sz="85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SG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13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1: Outlier Handling</a:t>
            </a:r>
            <a:endParaRPr lang="en-SG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32E203-ABAB-FBB7-DAA6-B85E1AD3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5" y="842162"/>
            <a:ext cx="3867808" cy="39584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869E652-E410-1BE0-C480-A32B69BA74E0}"/>
              </a:ext>
            </a:extLst>
          </p:cNvPr>
          <p:cNvSpPr/>
          <p:nvPr/>
        </p:nvSpPr>
        <p:spPr>
          <a:xfrm>
            <a:off x="4462274" y="2571750"/>
            <a:ext cx="307238" cy="317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6EEAAF4-63EE-EABD-A339-1CBE73C7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38" b="7640"/>
          <a:stretch/>
        </p:blipFill>
        <p:spPr>
          <a:xfrm>
            <a:off x="5030567" y="1185062"/>
            <a:ext cx="4113433" cy="30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653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2: Numerical Transformation</a:t>
            </a:r>
            <a:endParaRPr lang="en-SG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FD83F21-43D5-0845-FD42-4585827BC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78"/>
          <a:stretch/>
        </p:blipFill>
        <p:spPr>
          <a:xfrm>
            <a:off x="89292" y="787926"/>
            <a:ext cx="4058426" cy="3782873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193FAC92-68C5-AB7C-E745-A54BF8AB1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68" y="715489"/>
            <a:ext cx="4174240" cy="39277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1BEC839-C4FE-9792-738E-BA83B7914ACA}"/>
              </a:ext>
            </a:extLst>
          </p:cNvPr>
          <p:cNvSpPr/>
          <p:nvPr/>
        </p:nvSpPr>
        <p:spPr>
          <a:xfrm>
            <a:off x="4301338" y="2443277"/>
            <a:ext cx="446227" cy="387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6528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3: Train Test Split</a:t>
            </a:r>
            <a:endParaRPr lang="en-SG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CFDF6B-6FF1-6B5C-380A-76799231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035"/>
            <a:ext cx="9144000" cy="22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785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4: Handle Missing Values</a:t>
            </a:r>
            <a:endParaRPr lang="en-SG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4AC3506-EFF0-7EFB-2B9F-AFD1F457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91" y="819303"/>
            <a:ext cx="5820321" cy="3157051"/>
          </a:xfrm>
          <a:prstGeom prst="rect">
            <a:avLst/>
          </a:prstGeom>
        </p:spPr>
      </p:pic>
      <p:sp>
        <p:nvSpPr>
          <p:cNvPr id="5" name="Google Shape;633;p51">
            <a:extLst>
              <a:ext uri="{FF2B5EF4-FFF2-40B4-BE49-F238E27FC236}">
                <a16:creationId xmlns:a16="http://schemas.microsoft.com/office/drawing/2014/main" id="{798F7C58-1512-42FE-79E6-3AC3EACA989C}"/>
              </a:ext>
            </a:extLst>
          </p:cNvPr>
          <p:cNvSpPr txBox="1">
            <a:spLocks/>
          </p:cNvSpPr>
          <p:nvPr/>
        </p:nvSpPr>
        <p:spPr>
          <a:xfrm>
            <a:off x="922001" y="4129149"/>
            <a:ext cx="71709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/>
            <a:r>
              <a:rPr lang="en-US" sz="2000" b="1" dirty="0"/>
              <a:t>No Missing Values Found</a:t>
            </a:r>
          </a:p>
        </p:txBody>
      </p:sp>
    </p:spTree>
    <p:extLst>
      <p:ext uri="{BB962C8B-B14F-4D97-AF65-F5344CB8AC3E}">
        <p14:creationId xmlns:p14="http://schemas.microsoft.com/office/powerpoint/2010/main" val="33179852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311700" y="1523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2"/>
          </p:nvPr>
        </p:nvSpPr>
        <p:spPr>
          <a:xfrm>
            <a:off x="3141000" y="3172071"/>
            <a:ext cx="2862000" cy="612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9E77D-914D-10AE-B366-6D86623A998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59301" y="1463511"/>
            <a:ext cx="2862000" cy="5727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8" name="Google Shape;380;p39">
            <a:extLst>
              <a:ext uri="{FF2B5EF4-FFF2-40B4-BE49-F238E27FC236}">
                <a16:creationId xmlns:a16="http://schemas.microsoft.com/office/drawing/2014/main" id="{2D45ED23-3BB3-6D7C-4BCD-83EDA6BD674A}"/>
              </a:ext>
            </a:extLst>
          </p:cNvPr>
          <p:cNvSpPr txBox="1">
            <a:spLocks/>
          </p:cNvSpPr>
          <p:nvPr/>
        </p:nvSpPr>
        <p:spPr>
          <a:xfrm>
            <a:off x="659301" y="3172071"/>
            <a:ext cx="2862000" cy="61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SG" dirty="0"/>
              <a:t>Data Cleansing &amp; Transformation</a:t>
            </a:r>
          </a:p>
        </p:txBody>
      </p:sp>
      <p:sp>
        <p:nvSpPr>
          <p:cNvPr id="9" name="Google Shape;380;p39">
            <a:extLst>
              <a:ext uri="{FF2B5EF4-FFF2-40B4-BE49-F238E27FC236}">
                <a16:creationId xmlns:a16="http://schemas.microsoft.com/office/drawing/2014/main" id="{F2340132-3498-1CDC-8D84-90395B76687D}"/>
              </a:ext>
            </a:extLst>
          </p:cNvPr>
          <p:cNvSpPr txBox="1">
            <a:spLocks/>
          </p:cNvSpPr>
          <p:nvPr/>
        </p:nvSpPr>
        <p:spPr>
          <a:xfrm>
            <a:off x="5622701" y="1514797"/>
            <a:ext cx="2862000" cy="709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SG" dirty="0"/>
              <a:t>Data Wrangling on Multiple Tables</a:t>
            </a:r>
          </a:p>
        </p:txBody>
      </p:sp>
      <p:sp>
        <p:nvSpPr>
          <p:cNvPr id="10" name="Google Shape;380;p39">
            <a:extLst>
              <a:ext uri="{FF2B5EF4-FFF2-40B4-BE49-F238E27FC236}">
                <a16:creationId xmlns:a16="http://schemas.microsoft.com/office/drawing/2014/main" id="{F4EDCE97-6CDE-5D6B-D255-C6F8F89C991E}"/>
              </a:ext>
            </a:extLst>
          </p:cNvPr>
          <p:cNvSpPr txBox="1">
            <a:spLocks/>
          </p:cNvSpPr>
          <p:nvPr/>
        </p:nvSpPr>
        <p:spPr>
          <a:xfrm>
            <a:off x="5725112" y="3013848"/>
            <a:ext cx="2862000" cy="92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Conclusion &amp; Further Improvements</a:t>
            </a:r>
            <a:endParaRPr lang="en-SG" dirty="0"/>
          </a:p>
        </p:txBody>
      </p:sp>
      <p:sp>
        <p:nvSpPr>
          <p:cNvPr id="11" name="Google Shape;380;p39">
            <a:extLst>
              <a:ext uri="{FF2B5EF4-FFF2-40B4-BE49-F238E27FC236}">
                <a16:creationId xmlns:a16="http://schemas.microsoft.com/office/drawing/2014/main" id="{05A7CD51-7ADA-6E92-5D5C-CC44C5B9C294}"/>
              </a:ext>
            </a:extLst>
          </p:cNvPr>
          <p:cNvSpPr txBox="1">
            <a:spLocks/>
          </p:cNvSpPr>
          <p:nvPr/>
        </p:nvSpPr>
        <p:spPr>
          <a:xfrm>
            <a:off x="3141000" y="1553061"/>
            <a:ext cx="2862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SG" dirty="0"/>
              <a:t>Data Exploration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E0A2C-6BCD-DCE9-9B21-012C36F8B0D9}"/>
              </a:ext>
            </a:extLst>
          </p:cNvPr>
          <p:cNvGrpSpPr/>
          <p:nvPr/>
        </p:nvGrpSpPr>
        <p:grpSpPr>
          <a:xfrm>
            <a:off x="1680650" y="906730"/>
            <a:ext cx="819302" cy="646331"/>
            <a:chOff x="1680650" y="906730"/>
            <a:chExt cx="819302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FF2A94-D796-9470-1EEA-3F335A49E700}"/>
                </a:ext>
              </a:extLst>
            </p:cNvPr>
            <p:cNvSpPr txBox="1"/>
            <p:nvPr/>
          </p:nvSpPr>
          <p:spPr>
            <a:xfrm>
              <a:off x="1680650" y="906730"/>
              <a:ext cx="81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SG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EC9609-AE19-AAE5-AF14-CCBD2D19AFE7}"/>
                </a:ext>
              </a:extLst>
            </p:cNvPr>
            <p:cNvCxnSpPr/>
            <p:nvPr/>
          </p:nvCxnSpPr>
          <p:spPr>
            <a:xfrm>
              <a:off x="1779405" y="1463511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47D4EF-6CAE-8695-08A4-D69D482F7EED}"/>
              </a:ext>
            </a:extLst>
          </p:cNvPr>
          <p:cNvGrpSpPr/>
          <p:nvPr/>
        </p:nvGrpSpPr>
        <p:grpSpPr>
          <a:xfrm>
            <a:off x="4162349" y="906729"/>
            <a:ext cx="819302" cy="646331"/>
            <a:chOff x="1680650" y="906730"/>
            <a:chExt cx="819302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EAF37E-13A1-84F8-11B2-353A40BA0C0D}"/>
                </a:ext>
              </a:extLst>
            </p:cNvPr>
            <p:cNvSpPr txBox="1"/>
            <p:nvPr/>
          </p:nvSpPr>
          <p:spPr>
            <a:xfrm>
              <a:off x="1680650" y="906730"/>
              <a:ext cx="81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2</a:t>
              </a:r>
              <a:endParaRPr lang="en-SG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00CC46-630A-C533-FDCF-34938C0D8731}"/>
                </a:ext>
              </a:extLst>
            </p:cNvPr>
            <p:cNvCxnSpPr/>
            <p:nvPr/>
          </p:nvCxnSpPr>
          <p:spPr>
            <a:xfrm>
              <a:off x="1779405" y="1463511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A7D731-E6E2-6185-AEF2-CDA012904C00}"/>
              </a:ext>
            </a:extLst>
          </p:cNvPr>
          <p:cNvGrpSpPr/>
          <p:nvPr/>
        </p:nvGrpSpPr>
        <p:grpSpPr>
          <a:xfrm>
            <a:off x="6644050" y="906729"/>
            <a:ext cx="819302" cy="646331"/>
            <a:chOff x="1680650" y="906730"/>
            <a:chExt cx="81930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CA0AA9-D134-E8AE-E39D-5E3C9B750377}"/>
                </a:ext>
              </a:extLst>
            </p:cNvPr>
            <p:cNvSpPr txBox="1"/>
            <p:nvPr/>
          </p:nvSpPr>
          <p:spPr>
            <a:xfrm>
              <a:off x="1680650" y="906730"/>
              <a:ext cx="81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3</a:t>
              </a:r>
              <a:endParaRPr lang="en-SG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83DA67-98A6-B353-4D61-36FD0B8745B9}"/>
                </a:ext>
              </a:extLst>
            </p:cNvPr>
            <p:cNvCxnSpPr/>
            <p:nvPr/>
          </p:nvCxnSpPr>
          <p:spPr>
            <a:xfrm>
              <a:off x="1779405" y="1463511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21522E-DB7E-D346-B37B-718F321172AA}"/>
              </a:ext>
            </a:extLst>
          </p:cNvPr>
          <p:cNvGrpSpPr/>
          <p:nvPr/>
        </p:nvGrpSpPr>
        <p:grpSpPr>
          <a:xfrm>
            <a:off x="1680650" y="2451526"/>
            <a:ext cx="819302" cy="646331"/>
            <a:chOff x="1680650" y="906730"/>
            <a:chExt cx="819302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0F6E4E-A655-00C4-8EEE-FF8CCC246A68}"/>
                </a:ext>
              </a:extLst>
            </p:cNvPr>
            <p:cNvSpPr txBox="1"/>
            <p:nvPr/>
          </p:nvSpPr>
          <p:spPr>
            <a:xfrm>
              <a:off x="1680650" y="906730"/>
              <a:ext cx="81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4</a:t>
              </a:r>
              <a:endParaRPr lang="en-SG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EC6927-1F1D-5516-84B2-81F93C915F6E}"/>
                </a:ext>
              </a:extLst>
            </p:cNvPr>
            <p:cNvCxnSpPr/>
            <p:nvPr/>
          </p:nvCxnSpPr>
          <p:spPr>
            <a:xfrm>
              <a:off x="1779405" y="1463511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DC8324-0FF5-2BDA-4186-5D11B1888BA1}"/>
              </a:ext>
            </a:extLst>
          </p:cNvPr>
          <p:cNvGrpSpPr/>
          <p:nvPr/>
        </p:nvGrpSpPr>
        <p:grpSpPr>
          <a:xfrm>
            <a:off x="4162349" y="2446628"/>
            <a:ext cx="819302" cy="646331"/>
            <a:chOff x="1680650" y="906730"/>
            <a:chExt cx="81930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7A04C9-1FF9-2F65-6966-7CAD96A2A915}"/>
                </a:ext>
              </a:extLst>
            </p:cNvPr>
            <p:cNvSpPr txBox="1"/>
            <p:nvPr/>
          </p:nvSpPr>
          <p:spPr>
            <a:xfrm>
              <a:off x="1680650" y="906730"/>
              <a:ext cx="81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5</a:t>
              </a:r>
              <a:endParaRPr lang="en-SG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45889C-F510-2176-6D3D-81A791EC84E2}"/>
                </a:ext>
              </a:extLst>
            </p:cNvPr>
            <p:cNvCxnSpPr/>
            <p:nvPr/>
          </p:nvCxnSpPr>
          <p:spPr>
            <a:xfrm>
              <a:off x="1779405" y="1463511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8A092C-05C5-C4A5-A39F-96E9BDE5C88A}"/>
              </a:ext>
            </a:extLst>
          </p:cNvPr>
          <p:cNvGrpSpPr/>
          <p:nvPr/>
        </p:nvGrpSpPr>
        <p:grpSpPr>
          <a:xfrm>
            <a:off x="6644048" y="2446628"/>
            <a:ext cx="819302" cy="646331"/>
            <a:chOff x="1680650" y="906730"/>
            <a:chExt cx="819302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A7ACC9-1321-33B4-5A86-CE823187A622}"/>
                </a:ext>
              </a:extLst>
            </p:cNvPr>
            <p:cNvSpPr txBox="1"/>
            <p:nvPr/>
          </p:nvSpPr>
          <p:spPr>
            <a:xfrm>
              <a:off x="1680650" y="906730"/>
              <a:ext cx="81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6</a:t>
              </a:r>
              <a:endParaRPr lang="en-SG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401447-99D1-C2F1-5F26-79F888CF8B18}"/>
                </a:ext>
              </a:extLst>
            </p:cNvPr>
            <p:cNvCxnSpPr/>
            <p:nvPr/>
          </p:nvCxnSpPr>
          <p:spPr>
            <a:xfrm>
              <a:off x="1779405" y="1463511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5: Categorical Encoding</a:t>
            </a:r>
            <a:endParaRPr lang="en-SG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7B9494FC-036A-778B-6F2F-EF03DA04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15" y="752597"/>
            <a:ext cx="5155770" cy="43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58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6: Variable Discretization</a:t>
            </a:r>
            <a:endParaRPr lang="en-SG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96F3CB-780E-0A96-37BA-AFFC0AED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05" y="666508"/>
            <a:ext cx="6399589" cy="42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61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Step 7: Feature Scaling</a:t>
            </a:r>
            <a:endParaRPr lang="en-SG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D1C926-296D-DDE8-5E6C-9B4C6C6F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434"/>
            <a:ext cx="3962736" cy="4431163"/>
          </a:xfrm>
          <a:prstGeom prst="rect">
            <a:avLst/>
          </a:prstGeom>
        </p:spPr>
      </p:pic>
      <p:pic>
        <p:nvPicPr>
          <p:cNvPr id="6" name="Picture 5" descr="Chart, diagram, histogram&#10;&#10;Description automatically generated">
            <a:extLst>
              <a:ext uri="{FF2B5EF4-FFF2-40B4-BE49-F238E27FC236}">
                <a16:creationId xmlns:a16="http://schemas.microsoft.com/office/drawing/2014/main" id="{241028BF-53B5-5CF3-9D40-ED181267B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5" r="6520"/>
          <a:stretch/>
        </p:blipFill>
        <p:spPr>
          <a:xfrm>
            <a:off x="3962736" y="1324051"/>
            <a:ext cx="5086166" cy="28475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AFE6FC5-26AA-442E-FB3C-BD16C68AC048}"/>
              </a:ext>
            </a:extLst>
          </p:cNvPr>
          <p:cNvSpPr/>
          <p:nvPr/>
        </p:nvSpPr>
        <p:spPr>
          <a:xfrm>
            <a:off x="95098" y="1660551"/>
            <a:ext cx="950976" cy="2048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29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807785" y="2429043"/>
            <a:ext cx="7528429" cy="1579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Machine Learning Model</a:t>
            </a:r>
            <a:endParaRPr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CC995-9993-D24D-B426-53097A6F4F4A}"/>
              </a:ext>
            </a:extLst>
          </p:cNvPr>
          <p:cNvSpPr/>
          <p:nvPr/>
        </p:nvSpPr>
        <p:spPr>
          <a:xfrm>
            <a:off x="980236" y="-117043"/>
            <a:ext cx="1153313" cy="17863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419;p43">
            <a:extLst>
              <a:ext uri="{FF2B5EF4-FFF2-40B4-BE49-F238E27FC236}">
                <a16:creationId xmlns:a16="http://schemas.microsoft.com/office/drawing/2014/main" id="{75E13AA2-B851-35B5-FF95-F85339BF683E}"/>
              </a:ext>
            </a:extLst>
          </p:cNvPr>
          <p:cNvSpPr txBox="1">
            <a:spLocks/>
          </p:cNvSpPr>
          <p:nvPr/>
        </p:nvSpPr>
        <p:spPr>
          <a:xfrm>
            <a:off x="1127799" y="-13406"/>
            <a:ext cx="858185" cy="1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Montserrat"/>
              <a:buNone/>
              <a:defRPr sz="85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SG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778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Naïve Baseline Model</a:t>
            </a:r>
            <a:endParaRPr lang="en-S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BCFA51-A771-569E-D901-0F5CB4D8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11" y="847412"/>
            <a:ext cx="6130977" cy="34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268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Linear Regression Model</a:t>
            </a:r>
            <a:endParaRPr lang="en-SG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7B31E5-BDF8-6850-F312-0F043040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2" y="666508"/>
            <a:ext cx="7388352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6729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759692" y="1895034"/>
            <a:ext cx="7199245" cy="2194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Further Improvements</a:t>
            </a:r>
            <a:endParaRPr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CC995-9993-D24D-B426-53097A6F4F4A}"/>
              </a:ext>
            </a:extLst>
          </p:cNvPr>
          <p:cNvSpPr/>
          <p:nvPr/>
        </p:nvSpPr>
        <p:spPr>
          <a:xfrm>
            <a:off x="980236" y="-117043"/>
            <a:ext cx="1153313" cy="17863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419;p43">
            <a:extLst>
              <a:ext uri="{FF2B5EF4-FFF2-40B4-BE49-F238E27FC236}">
                <a16:creationId xmlns:a16="http://schemas.microsoft.com/office/drawing/2014/main" id="{75E13AA2-B851-35B5-FF95-F85339BF683E}"/>
              </a:ext>
            </a:extLst>
          </p:cNvPr>
          <p:cNvSpPr txBox="1">
            <a:spLocks/>
          </p:cNvSpPr>
          <p:nvPr/>
        </p:nvSpPr>
        <p:spPr>
          <a:xfrm>
            <a:off x="1127799" y="-13406"/>
            <a:ext cx="858185" cy="1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Montserrat"/>
              <a:buNone/>
              <a:defRPr sz="85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SG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8289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1D0">
            <a:alpha val="23210"/>
          </a:srgb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Further Improvements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373" name="Google Shape;373;p38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Revisit Data Exploration section.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Prevent </a:t>
            </a:r>
            <a:r>
              <a:rPr lang="en-US" sz="1600" b="1"/>
              <a:t>data Leakage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Add or remove datasets from current model to improve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Test &amp; compare other data transformation techniques.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endParaRPr lang="en-US" sz="1600" dirty="0"/>
          </a:p>
          <a:p>
            <a:pPr marL="285750" indent="-285750"/>
            <a:endParaRPr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759693" y="1895034"/>
            <a:ext cx="6367800" cy="1579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Introduction</a:t>
            </a:r>
            <a:endParaRPr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CC995-9993-D24D-B426-53097A6F4F4A}"/>
              </a:ext>
            </a:extLst>
          </p:cNvPr>
          <p:cNvSpPr/>
          <p:nvPr/>
        </p:nvSpPr>
        <p:spPr>
          <a:xfrm>
            <a:off x="980236" y="-117043"/>
            <a:ext cx="1153313" cy="17863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419;p43">
            <a:extLst>
              <a:ext uri="{FF2B5EF4-FFF2-40B4-BE49-F238E27FC236}">
                <a16:creationId xmlns:a16="http://schemas.microsoft.com/office/drawing/2014/main" id="{75E13AA2-B851-35B5-FF95-F85339BF683E}"/>
              </a:ext>
            </a:extLst>
          </p:cNvPr>
          <p:cNvSpPr txBox="1">
            <a:spLocks/>
          </p:cNvSpPr>
          <p:nvPr/>
        </p:nvSpPr>
        <p:spPr>
          <a:xfrm>
            <a:off x="1127799" y="-13406"/>
            <a:ext cx="858185" cy="1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Montserrat"/>
              <a:buNone/>
              <a:defRPr sz="85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72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>
            <a:spLocks noGrp="1"/>
          </p:cNvSpPr>
          <p:nvPr>
            <p:ph type="title"/>
          </p:nvPr>
        </p:nvSpPr>
        <p:spPr>
          <a:xfrm>
            <a:off x="311700" y="3737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</a:t>
            </a:r>
            <a:endParaRPr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2"/>
          </p:nvPr>
        </p:nvSpPr>
        <p:spPr>
          <a:xfrm>
            <a:off x="1155392" y="1394027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Objectives</a:t>
            </a:r>
            <a:endParaRPr b="1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4"/>
          </p:nvPr>
        </p:nvSpPr>
        <p:spPr>
          <a:xfrm>
            <a:off x="686744" y="1819485"/>
            <a:ext cx="3547895" cy="2328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Conduct Data Exploration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Formulate Prediction Problem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Perform Data Wrangling &amp; Data Transformation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Build &amp; Evaluate a Machine Learning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" name="Google Shape;393;p40">
            <a:extLst>
              <a:ext uri="{FF2B5EF4-FFF2-40B4-BE49-F238E27FC236}">
                <a16:creationId xmlns:a16="http://schemas.microsoft.com/office/drawing/2014/main" id="{32F12C49-5F4F-8F2C-BC91-64EA04867082}"/>
              </a:ext>
            </a:extLst>
          </p:cNvPr>
          <p:cNvSpPr txBox="1">
            <a:spLocks/>
          </p:cNvSpPr>
          <p:nvPr/>
        </p:nvSpPr>
        <p:spPr>
          <a:xfrm>
            <a:off x="5378010" y="1216934"/>
            <a:ext cx="2610600" cy="65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SG" b="1" dirty="0"/>
              <a:t>Dataset Background Info</a:t>
            </a:r>
          </a:p>
        </p:txBody>
      </p:sp>
      <p:sp>
        <p:nvSpPr>
          <p:cNvPr id="11" name="Google Shape;395;p40">
            <a:extLst>
              <a:ext uri="{FF2B5EF4-FFF2-40B4-BE49-F238E27FC236}">
                <a16:creationId xmlns:a16="http://schemas.microsoft.com/office/drawing/2014/main" id="{3B4C7BEE-F22F-8A21-3E5E-016F88797631}"/>
              </a:ext>
            </a:extLst>
          </p:cNvPr>
          <p:cNvSpPr txBox="1">
            <a:spLocks/>
          </p:cNvSpPr>
          <p:nvPr/>
        </p:nvSpPr>
        <p:spPr>
          <a:xfrm>
            <a:off x="4909363" y="1868857"/>
            <a:ext cx="3547895" cy="232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None/>
              <a:defRPr sz="14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F1 AKA Formula 1 racing data is used as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Formula 1 is the highest class of international racing for open-wheel single-seater formula racing cars.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F1 racing data is taken from Ergast.com.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898682" y="2571750"/>
            <a:ext cx="6367800" cy="1579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Data Exploration</a:t>
            </a:r>
            <a:endParaRPr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CC995-9993-D24D-B426-53097A6F4F4A}"/>
              </a:ext>
            </a:extLst>
          </p:cNvPr>
          <p:cNvSpPr/>
          <p:nvPr/>
        </p:nvSpPr>
        <p:spPr>
          <a:xfrm>
            <a:off x="980236" y="-117043"/>
            <a:ext cx="1153313" cy="17863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419;p43">
            <a:extLst>
              <a:ext uri="{FF2B5EF4-FFF2-40B4-BE49-F238E27FC236}">
                <a16:creationId xmlns:a16="http://schemas.microsoft.com/office/drawing/2014/main" id="{75E13AA2-B851-35B5-FF95-F85339BF683E}"/>
              </a:ext>
            </a:extLst>
          </p:cNvPr>
          <p:cNvSpPr txBox="1">
            <a:spLocks/>
          </p:cNvSpPr>
          <p:nvPr/>
        </p:nvSpPr>
        <p:spPr>
          <a:xfrm>
            <a:off x="1127799" y="-13406"/>
            <a:ext cx="858185" cy="1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Font typeface="Montserrat"/>
              <a:buNone/>
              <a:defRPr sz="85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SG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346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Load Data into </a:t>
            </a:r>
            <a:r>
              <a:rPr lang="en-US" dirty="0" err="1"/>
              <a:t>Jupyter</a:t>
            </a:r>
            <a:endParaRPr lang="en-SG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A4E1FC5-A172-11A1-E34D-60BD3DFD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11" y="799780"/>
            <a:ext cx="6300339" cy="35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020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SG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F549C2-13BD-60C8-4132-E1C82CEE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776013"/>
            <a:ext cx="7300570" cy="41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09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0CA27-D4C7-4418-B6FA-FCE46A373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2325" y="93808"/>
            <a:ext cx="8520600" cy="572700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SG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C77755A-9F46-37D8-23CB-4703D0DD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60" y="805498"/>
            <a:ext cx="7082033" cy="39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49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1"/>
          <p:cNvSpPr txBox="1">
            <a:spLocks noGrp="1"/>
          </p:cNvSpPr>
          <p:nvPr>
            <p:ph type="title"/>
          </p:nvPr>
        </p:nvSpPr>
        <p:spPr>
          <a:xfrm>
            <a:off x="311650" y="685862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Prediction Problem Statement</a:t>
            </a:r>
            <a:endParaRPr sz="4400" dirty="0"/>
          </a:p>
        </p:txBody>
      </p:sp>
      <p:sp>
        <p:nvSpPr>
          <p:cNvPr id="633" name="Google Shape;633;p51"/>
          <p:cNvSpPr txBox="1">
            <a:spLocks noGrp="1"/>
          </p:cNvSpPr>
          <p:nvPr>
            <p:ph type="body" idx="1"/>
          </p:nvPr>
        </p:nvSpPr>
        <p:spPr>
          <a:xfrm>
            <a:off x="986500" y="2857043"/>
            <a:ext cx="71709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“Predict if a driver will obtain a podium position for a race”. (Logistic Regression Model)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2887946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238</Words>
  <Application>Microsoft Office PowerPoint</Application>
  <PresentationFormat>On-screen Show (16:9)</PresentationFormat>
  <Paragraphs>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Courier New</vt:lpstr>
      <vt:lpstr>Courier Prime</vt:lpstr>
      <vt:lpstr>Montserrat</vt:lpstr>
      <vt:lpstr>Wingdings</vt:lpstr>
      <vt:lpstr>Heimat Presentation by Slidesgo</vt:lpstr>
      <vt:lpstr>Data Wrangling Assignment 2</vt:lpstr>
      <vt:lpstr>Contents</vt:lpstr>
      <vt:lpstr>Introduction</vt:lpstr>
      <vt:lpstr>Introduction</vt:lpstr>
      <vt:lpstr>Data Exploration</vt:lpstr>
      <vt:lpstr>Load Data into Jupyter</vt:lpstr>
      <vt:lpstr>Data Exploration</vt:lpstr>
      <vt:lpstr>Data Exploration</vt:lpstr>
      <vt:lpstr>Prediction Problem Statement</vt:lpstr>
      <vt:lpstr>Data Wrangling</vt:lpstr>
      <vt:lpstr>Remove/Filtering Out Data</vt:lpstr>
      <vt:lpstr>Rename Columns</vt:lpstr>
      <vt:lpstr>Join Datasets</vt:lpstr>
      <vt:lpstr>Observe Correlation</vt:lpstr>
      <vt:lpstr>Data Transformation</vt:lpstr>
      <vt:lpstr>Step 1: Outlier Handling</vt:lpstr>
      <vt:lpstr>Step 2: Numerical Transformation</vt:lpstr>
      <vt:lpstr>Step 3: Train Test Split</vt:lpstr>
      <vt:lpstr>Step 4: Handle Missing Values</vt:lpstr>
      <vt:lpstr>Step 5: Categorical Encoding</vt:lpstr>
      <vt:lpstr>Step 6: Variable Discretization</vt:lpstr>
      <vt:lpstr>Step 7: Feature Scaling</vt:lpstr>
      <vt:lpstr>Machine Learning Model</vt:lpstr>
      <vt:lpstr>Naïve Baseline Model</vt:lpstr>
      <vt:lpstr>Linear Regression Model</vt:lpstr>
      <vt:lpstr>Further Improvements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Heimat</dc:title>
  <dc:creator>Kai Fong .</dc:creator>
  <cp:lastModifiedBy>Loke Kai Fong /DS</cp:lastModifiedBy>
  <cp:revision>6</cp:revision>
  <dcterms:modified xsi:type="dcterms:W3CDTF">2022-08-21T15:58:15Z</dcterms:modified>
</cp:coreProperties>
</file>