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x="18288000" cy="10287000"/>
  <p:notesSz cx="6858000" cy="9144000"/>
  <p:embeddedFontLst>
    <p:embeddedFont>
      <p:font typeface="Cabin" charset="1" panose="00000500000000000000"/>
      <p:regular r:id="rId20"/>
    </p:embeddedFont>
    <p:embeddedFont>
      <p:font typeface="Cabin Bold" charset="1" panose="00000800000000000000"/>
      <p:regular r:id="rId21"/>
    </p:embeddedFont>
    <p:embeddedFont>
      <p:font typeface="Cabin Italics" charset="1" panose="00000500000000000000"/>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1.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6.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8.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9.png" Type="http://schemas.openxmlformats.org/officeDocument/2006/relationships/image"/><Relationship Id="rId5" Target="../media/image10.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9958145" y="-2855347"/>
            <a:ext cx="14195715" cy="16316891"/>
            <a:chOff x="0" y="0"/>
            <a:chExt cx="18927621" cy="21755855"/>
          </a:xfrm>
        </p:grpSpPr>
        <p:grpSp>
          <p:nvGrpSpPr>
            <p:cNvPr name="Group 3" id="3"/>
            <p:cNvGrpSpPr/>
            <p:nvPr/>
          </p:nvGrpSpPr>
          <p:grpSpPr>
            <a:xfrm rot="0">
              <a:off x="4193913" y="3807129"/>
              <a:ext cx="6912560" cy="13716000"/>
              <a:chOff x="0" y="0"/>
              <a:chExt cx="1365444" cy="2709333"/>
            </a:xfrm>
          </p:grpSpPr>
          <p:sp>
            <p:nvSpPr>
              <p:cNvPr name="Freeform 4" id="4"/>
              <p:cNvSpPr/>
              <p:nvPr/>
            </p:nvSpPr>
            <p:spPr>
              <a:xfrm flipH="false" flipV="false" rot="0">
                <a:off x="0" y="0"/>
                <a:ext cx="1365444" cy="2709333"/>
              </a:xfrm>
              <a:custGeom>
                <a:avLst/>
                <a:gdLst/>
                <a:ahLst/>
                <a:cxnLst/>
                <a:rect r="r" b="b" t="t" l="l"/>
                <a:pathLst>
                  <a:path h="2709333" w="1365444">
                    <a:moveTo>
                      <a:pt x="0" y="0"/>
                    </a:moveTo>
                    <a:lnTo>
                      <a:pt x="1365444" y="0"/>
                    </a:lnTo>
                    <a:lnTo>
                      <a:pt x="1365444" y="2709333"/>
                    </a:lnTo>
                    <a:lnTo>
                      <a:pt x="0" y="2709333"/>
                    </a:lnTo>
                    <a:close/>
                  </a:path>
                </a:pathLst>
              </a:custGeom>
              <a:solidFill>
                <a:srgbClr val="F03F36"/>
              </a:solidFill>
            </p:spPr>
          </p:sp>
          <p:sp>
            <p:nvSpPr>
              <p:cNvPr name="TextBox 5" id="5"/>
              <p:cNvSpPr txBox="true"/>
              <p:nvPr/>
            </p:nvSpPr>
            <p:spPr>
              <a:xfrm>
                <a:off x="0" y="-28575"/>
                <a:ext cx="1365444" cy="2737908"/>
              </a:xfrm>
              <a:prstGeom prst="rect">
                <a:avLst/>
              </a:prstGeom>
            </p:spPr>
            <p:txBody>
              <a:bodyPr anchor="ctr" rtlCol="false" tIns="50800" lIns="50800" bIns="50800" rIns="50800"/>
              <a:lstStyle/>
              <a:p>
                <a:pPr algn="ctr">
                  <a:lnSpc>
                    <a:spcPts val="2100"/>
                  </a:lnSpc>
                </a:pPr>
              </a:p>
            </p:txBody>
          </p:sp>
        </p:grpSp>
        <p:sp>
          <p:nvSpPr>
            <p:cNvPr name="Freeform 6" id="6"/>
            <p:cNvSpPr/>
            <p:nvPr/>
          </p:nvSpPr>
          <p:spPr>
            <a:xfrm flipH="false" flipV="true" rot="-5400000">
              <a:off x="1482811" y="1056766"/>
              <a:ext cx="11624423" cy="9510891"/>
            </a:xfrm>
            <a:custGeom>
              <a:avLst/>
              <a:gdLst/>
              <a:ahLst/>
              <a:cxnLst/>
              <a:rect r="r" b="b" t="t" l="l"/>
              <a:pathLst>
                <a:path h="9510891" w="11624423">
                  <a:moveTo>
                    <a:pt x="0" y="9510891"/>
                  </a:moveTo>
                  <a:lnTo>
                    <a:pt x="11624422" y="9510891"/>
                  </a:lnTo>
                  <a:lnTo>
                    <a:pt x="11624422" y="0"/>
                  </a:lnTo>
                  <a:lnTo>
                    <a:pt x="0" y="0"/>
                  </a:lnTo>
                  <a:lnTo>
                    <a:pt x="0" y="9510891"/>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3210246">
              <a:off x="1808473" y="10144129"/>
              <a:ext cx="9981473" cy="9530777"/>
            </a:xfrm>
            <a:custGeom>
              <a:avLst/>
              <a:gdLst/>
              <a:ahLst/>
              <a:cxnLst/>
              <a:rect r="r" b="b" t="t" l="l"/>
              <a:pathLst>
                <a:path h="9530777" w="9981473">
                  <a:moveTo>
                    <a:pt x="0" y="0"/>
                  </a:moveTo>
                  <a:lnTo>
                    <a:pt x="9981473" y="0"/>
                  </a:lnTo>
                  <a:lnTo>
                    <a:pt x="9981473" y="9530777"/>
                  </a:lnTo>
                  <a:lnTo>
                    <a:pt x="0" y="9530777"/>
                  </a:lnTo>
                  <a:lnTo>
                    <a:pt x="0" y="0"/>
                  </a:lnTo>
                  <a:close/>
                </a:path>
              </a:pathLst>
            </a:custGeom>
            <a:blipFill>
              <a:blip r:embed="rId2">
                <a:extLst>
                  <a:ext uri="{96DAC541-7B7A-43D3-8B79-37D633B846F1}">
                    <asvg:svgBlip xmlns:asvg="http://schemas.microsoft.com/office/drawing/2016/SVG/main" r:embed="rId3"/>
                  </a:ext>
                </a:extLst>
              </a:blip>
              <a:stretch>
                <a:fillRect l="0" t="0" r="-16703" b="0"/>
              </a:stretch>
            </a:blipFill>
          </p:spPr>
        </p:sp>
        <p:sp>
          <p:nvSpPr>
            <p:cNvPr name="Freeform 8" id="8"/>
            <p:cNvSpPr/>
            <p:nvPr/>
          </p:nvSpPr>
          <p:spPr>
            <a:xfrm flipH="false" flipV="false" rot="1543675">
              <a:off x="9585631" y="8330372"/>
              <a:ext cx="8493621" cy="5848324"/>
            </a:xfrm>
            <a:custGeom>
              <a:avLst/>
              <a:gdLst/>
              <a:ahLst/>
              <a:cxnLst/>
              <a:rect r="r" b="b" t="t" l="l"/>
              <a:pathLst>
                <a:path h="5848324" w="8493621">
                  <a:moveTo>
                    <a:pt x="0" y="0"/>
                  </a:moveTo>
                  <a:lnTo>
                    <a:pt x="8493621" y="0"/>
                  </a:lnTo>
                  <a:lnTo>
                    <a:pt x="8493621" y="5848324"/>
                  </a:lnTo>
                  <a:lnTo>
                    <a:pt x="0" y="5848324"/>
                  </a:lnTo>
                  <a:lnTo>
                    <a:pt x="0" y="0"/>
                  </a:lnTo>
                  <a:close/>
                </a:path>
              </a:pathLst>
            </a:custGeom>
            <a:blipFill>
              <a:blip r:embed="rId2">
                <a:extLst>
                  <a:ext uri="{96DAC541-7B7A-43D3-8B79-37D633B846F1}">
                    <asvg:svgBlip xmlns:asvg="http://schemas.microsoft.com/office/drawing/2016/SVG/main" r:embed="rId3"/>
                  </a:ext>
                </a:extLst>
              </a:blip>
              <a:stretch>
                <a:fillRect l="0" t="-62965" r="-37146" b="0"/>
              </a:stretch>
            </a:blipFill>
          </p:spPr>
        </p:sp>
      </p:grpSp>
      <p:grpSp>
        <p:nvGrpSpPr>
          <p:cNvPr name="Group 9" id="9"/>
          <p:cNvGrpSpPr/>
          <p:nvPr/>
        </p:nvGrpSpPr>
        <p:grpSpPr>
          <a:xfrm rot="0">
            <a:off x="1028700" y="8250715"/>
            <a:ext cx="3695922" cy="1007585"/>
            <a:chOff x="0" y="0"/>
            <a:chExt cx="4927896" cy="1343446"/>
          </a:xfrm>
        </p:grpSpPr>
        <p:sp>
          <p:nvSpPr>
            <p:cNvPr name="TextBox 10" id="10"/>
            <p:cNvSpPr txBox="true"/>
            <p:nvPr/>
          </p:nvSpPr>
          <p:spPr>
            <a:xfrm rot="0">
              <a:off x="0" y="667171"/>
              <a:ext cx="4927896" cy="676275"/>
            </a:xfrm>
            <a:prstGeom prst="rect">
              <a:avLst/>
            </a:prstGeom>
          </p:spPr>
          <p:txBody>
            <a:bodyPr anchor="t" rtlCol="false" tIns="0" lIns="0" bIns="0" rIns="0">
              <a:spAutoFit/>
            </a:bodyPr>
            <a:lstStyle/>
            <a:p>
              <a:pPr algn="l">
                <a:lnSpc>
                  <a:spcPts val="4200"/>
                </a:lnSpc>
              </a:pPr>
              <a:r>
                <a:rPr lang="en-US" sz="3000">
                  <a:solidFill>
                    <a:srgbClr val="000000"/>
                  </a:solidFill>
                  <a:latin typeface="Cabin"/>
                  <a:ea typeface="Cabin"/>
                  <a:cs typeface="Cabin"/>
                  <a:sym typeface="Cabin"/>
                </a:rPr>
                <a:t>Ngô Mạnh Cường</a:t>
              </a:r>
            </a:p>
          </p:txBody>
        </p:sp>
        <p:sp>
          <p:nvSpPr>
            <p:cNvPr name="TextBox 11" id="11"/>
            <p:cNvSpPr txBox="true"/>
            <p:nvPr/>
          </p:nvSpPr>
          <p:spPr>
            <a:xfrm rot="0">
              <a:off x="0" y="55880"/>
              <a:ext cx="4927896" cy="503767"/>
            </a:xfrm>
            <a:prstGeom prst="rect">
              <a:avLst/>
            </a:prstGeom>
          </p:spPr>
          <p:txBody>
            <a:bodyPr anchor="t" rtlCol="false" tIns="0" lIns="0" bIns="0" rIns="0">
              <a:spAutoFit/>
            </a:bodyPr>
            <a:lstStyle/>
            <a:p>
              <a:pPr algn="l" marL="0" indent="0" lvl="0">
                <a:lnSpc>
                  <a:spcPts val="3399"/>
                </a:lnSpc>
                <a:spcBef>
                  <a:spcPct val="0"/>
                </a:spcBef>
              </a:pPr>
              <a:r>
                <a:rPr lang="en-US" b="true" sz="2124">
                  <a:solidFill>
                    <a:srgbClr val="000000"/>
                  </a:solidFill>
                  <a:latin typeface="Cabin Bold"/>
                  <a:ea typeface="Cabin Bold"/>
                  <a:cs typeface="Cabin Bold"/>
                  <a:sym typeface="Cabin Bold"/>
                </a:rPr>
                <a:t>GVHD</a:t>
              </a:r>
            </a:p>
          </p:txBody>
        </p:sp>
      </p:grpSp>
      <p:grpSp>
        <p:nvGrpSpPr>
          <p:cNvPr name="Group 12" id="12"/>
          <p:cNvGrpSpPr/>
          <p:nvPr/>
        </p:nvGrpSpPr>
        <p:grpSpPr>
          <a:xfrm rot="0">
            <a:off x="5813886" y="8227910"/>
            <a:ext cx="4788365" cy="1030390"/>
            <a:chOff x="0" y="0"/>
            <a:chExt cx="6384487" cy="1373854"/>
          </a:xfrm>
        </p:grpSpPr>
        <p:sp>
          <p:nvSpPr>
            <p:cNvPr name="TextBox 13" id="13"/>
            <p:cNvSpPr txBox="true"/>
            <p:nvPr/>
          </p:nvSpPr>
          <p:spPr>
            <a:xfrm rot="0">
              <a:off x="0" y="707104"/>
              <a:ext cx="6384487" cy="666750"/>
            </a:xfrm>
            <a:prstGeom prst="rect">
              <a:avLst/>
            </a:prstGeom>
          </p:spPr>
          <p:txBody>
            <a:bodyPr anchor="t" rtlCol="false" tIns="0" lIns="0" bIns="0" rIns="0">
              <a:spAutoFit/>
            </a:bodyPr>
            <a:lstStyle/>
            <a:p>
              <a:pPr algn="l">
                <a:lnSpc>
                  <a:spcPts val="4199"/>
                </a:lnSpc>
              </a:pPr>
              <a:r>
                <a:rPr lang="en-US" sz="2999">
                  <a:solidFill>
                    <a:srgbClr val="000000"/>
                  </a:solidFill>
                  <a:latin typeface="Cabin"/>
                  <a:ea typeface="Cabin"/>
                  <a:cs typeface="Cabin"/>
                  <a:sym typeface="Cabin"/>
                </a:rPr>
                <a:t>A44526 Vương Hoàng Giang</a:t>
              </a:r>
            </a:p>
          </p:txBody>
        </p:sp>
        <p:sp>
          <p:nvSpPr>
            <p:cNvPr name="TextBox 14" id="14"/>
            <p:cNvSpPr txBox="true"/>
            <p:nvPr/>
          </p:nvSpPr>
          <p:spPr>
            <a:xfrm rot="0">
              <a:off x="0" y="38735"/>
              <a:ext cx="6384487" cy="520912"/>
            </a:xfrm>
            <a:prstGeom prst="rect">
              <a:avLst/>
            </a:prstGeom>
          </p:spPr>
          <p:txBody>
            <a:bodyPr anchor="t" rtlCol="false" tIns="0" lIns="0" bIns="0" rIns="0">
              <a:spAutoFit/>
            </a:bodyPr>
            <a:lstStyle/>
            <a:p>
              <a:pPr algn="l" marL="0" indent="0" lvl="0">
                <a:lnSpc>
                  <a:spcPts val="3519"/>
                </a:lnSpc>
                <a:spcBef>
                  <a:spcPct val="0"/>
                </a:spcBef>
              </a:pPr>
              <a:r>
                <a:rPr lang="en-US" b="true" sz="2199">
                  <a:solidFill>
                    <a:srgbClr val="000000"/>
                  </a:solidFill>
                  <a:latin typeface="Cabin Bold"/>
                  <a:ea typeface="Cabin Bold"/>
                  <a:cs typeface="Cabin Bold"/>
                  <a:sym typeface="Cabin Bold"/>
                </a:rPr>
                <a:t>SINH VIÊN THỰC HIỆN</a:t>
              </a:r>
            </a:p>
          </p:txBody>
        </p:sp>
      </p:grpSp>
      <p:sp>
        <p:nvSpPr>
          <p:cNvPr name="TextBox 15" id="15"/>
          <p:cNvSpPr txBox="true"/>
          <p:nvPr/>
        </p:nvSpPr>
        <p:spPr>
          <a:xfrm rot="0">
            <a:off x="1028700" y="2784598"/>
            <a:ext cx="10965780" cy="4384486"/>
          </a:xfrm>
          <a:prstGeom prst="rect">
            <a:avLst/>
          </a:prstGeom>
        </p:spPr>
        <p:txBody>
          <a:bodyPr anchor="t" rtlCol="false" tIns="0" lIns="0" bIns="0" rIns="0">
            <a:spAutoFit/>
          </a:bodyPr>
          <a:lstStyle/>
          <a:p>
            <a:pPr algn="l" marL="0" indent="0" lvl="0">
              <a:lnSpc>
                <a:spcPts val="17129"/>
              </a:lnSpc>
            </a:pPr>
            <a:r>
              <a:rPr lang="en-US" b="true" sz="15293">
                <a:solidFill>
                  <a:srgbClr val="F03F36"/>
                </a:solidFill>
                <a:latin typeface="Cabin Bold"/>
                <a:ea typeface="Cabin Bold"/>
                <a:cs typeface="Cabin Bold"/>
                <a:sym typeface="Cabin Bold"/>
              </a:rPr>
              <a:t>MÔ HÌNH XE TỰ LÁI</a:t>
            </a:r>
          </a:p>
        </p:txBody>
      </p:sp>
    </p:spTree>
  </p:cSld>
  <p:clrMapOvr>
    <a:masterClrMapping/>
  </p:clrMapOvr>
</p:sld>
</file>

<file path=ppt/slides/slide10.xml><?xml version="1.0" encoding="utf-8"?>
<p:sld xmlns:p="http://schemas.openxmlformats.org/presentationml/2006/main" xmlns:a="http://schemas.openxmlformats.org/drawingml/2006/main">
  <p:cSld>
    <p:bg>
      <p:bgPr>
        <a:solidFill>
          <a:srgbClr val="EDECED"/>
        </a:solidFill>
      </p:bgPr>
    </p:bg>
    <p:spTree>
      <p:nvGrpSpPr>
        <p:cNvPr id="1" name=""/>
        <p:cNvGrpSpPr/>
        <p:nvPr/>
      </p:nvGrpSpPr>
      <p:grpSpPr>
        <a:xfrm>
          <a:off x="0" y="0"/>
          <a:ext cx="0" cy="0"/>
          <a:chOff x="0" y="0"/>
          <a:chExt cx="0" cy="0"/>
        </a:xfrm>
      </p:grpSpPr>
      <p:grpSp>
        <p:nvGrpSpPr>
          <p:cNvPr name="Group 2" id="2"/>
          <p:cNvGrpSpPr/>
          <p:nvPr/>
        </p:nvGrpSpPr>
        <p:grpSpPr>
          <a:xfrm rot="0">
            <a:off x="-5482" y="0"/>
            <a:ext cx="18293482" cy="3800073"/>
            <a:chOff x="0" y="0"/>
            <a:chExt cx="4818036" cy="1000842"/>
          </a:xfrm>
        </p:grpSpPr>
        <p:sp>
          <p:nvSpPr>
            <p:cNvPr name="Freeform 3" id="3"/>
            <p:cNvSpPr/>
            <p:nvPr/>
          </p:nvSpPr>
          <p:spPr>
            <a:xfrm flipH="false" flipV="false" rot="0">
              <a:off x="0" y="0"/>
              <a:ext cx="4818037" cy="1000842"/>
            </a:xfrm>
            <a:custGeom>
              <a:avLst/>
              <a:gdLst/>
              <a:ahLst/>
              <a:cxnLst/>
              <a:rect r="r" b="b" t="t" l="l"/>
              <a:pathLst>
                <a:path h="1000842" w="4818037">
                  <a:moveTo>
                    <a:pt x="0" y="0"/>
                  </a:moveTo>
                  <a:lnTo>
                    <a:pt x="4818037" y="0"/>
                  </a:lnTo>
                  <a:lnTo>
                    <a:pt x="4818037" y="1000842"/>
                  </a:lnTo>
                  <a:lnTo>
                    <a:pt x="0" y="1000842"/>
                  </a:lnTo>
                  <a:close/>
                </a:path>
              </a:pathLst>
            </a:custGeom>
            <a:solidFill>
              <a:srgbClr val="FFFFFF"/>
            </a:solidFill>
          </p:spPr>
        </p:sp>
        <p:sp>
          <p:nvSpPr>
            <p:cNvPr name="TextBox 4" id="4"/>
            <p:cNvSpPr txBox="true"/>
            <p:nvPr/>
          </p:nvSpPr>
          <p:spPr>
            <a:xfrm>
              <a:off x="0" y="-38100"/>
              <a:ext cx="4818036" cy="1038942"/>
            </a:xfrm>
            <a:prstGeom prst="rect">
              <a:avLst/>
            </a:prstGeom>
          </p:spPr>
          <p:txBody>
            <a:bodyPr anchor="ctr" rtlCol="false" tIns="50800" lIns="50800" bIns="50800" rIns="50800"/>
            <a:lstStyle/>
            <a:p>
              <a:pPr algn="ctr">
                <a:lnSpc>
                  <a:spcPts val="2100"/>
                </a:lnSpc>
              </a:pPr>
            </a:p>
          </p:txBody>
        </p:sp>
      </p:grpSp>
      <p:sp>
        <p:nvSpPr>
          <p:cNvPr name="TextBox 5" id="5"/>
          <p:cNvSpPr txBox="true"/>
          <p:nvPr/>
        </p:nvSpPr>
        <p:spPr>
          <a:xfrm rot="0">
            <a:off x="1028700" y="1019175"/>
            <a:ext cx="12353033" cy="1228725"/>
          </a:xfrm>
          <a:prstGeom prst="rect">
            <a:avLst/>
          </a:prstGeom>
        </p:spPr>
        <p:txBody>
          <a:bodyPr anchor="t" rtlCol="false" tIns="0" lIns="0" bIns="0" rIns="0">
            <a:spAutoFit/>
          </a:bodyPr>
          <a:lstStyle/>
          <a:p>
            <a:pPr algn="l">
              <a:lnSpc>
                <a:spcPts val="9600"/>
              </a:lnSpc>
            </a:pPr>
            <a:r>
              <a:rPr lang="en-US" sz="8000" b="true">
                <a:solidFill>
                  <a:srgbClr val="F03F36"/>
                </a:solidFill>
                <a:latin typeface="Cabin Bold"/>
                <a:ea typeface="Cabin Bold"/>
                <a:cs typeface="Cabin Bold"/>
                <a:sym typeface="Cabin Bold"/>
              </a:rPr>
              <a:t>Kiến trúc mô hình</a:t>
            </a:r>
          </a:p>
        </p:txBody>
      </p:sp>
      <p:graphicFrame>
        <p:nvGraphicFramePr>
          <p:cNvPr name="Table 6" id="6"/>
          <p:cNvGraphicFramePr>
            <a:graphicFrameLocks noGrp="true"/>
          </p:cNvGraphicFramePr>
          <p:nvPr/>
        </p:nvGraphicFramePr>
        <p:xfrm>
          <a:off x="1025959" y="4898150"/>
          <a:ext cx="16192500" cy="3502224"/>
        </p:xfrm>
        <a:graphic>
          <a:graphicData uri="http://schemas.openxmlformats.org/drawingml/2006/table">
            <a:tbl>
              <a:tblPr/>
              <a:tblGrid>
                <a:gridCol w="5397500"/>
                <a:gridCol w="5397500"/>
                <a:gridCol w="5397500"/>
              </a:tblGrid>
              <a:tr h="957466">
                <a:tc>
                  <a:txBody>
                    <a:bodyPr anchor="t" rtlCol="false"/>
                    <a:lstStyle/>
                    <a:p>
                      <a:pPr algn="ctr">
                        <a:lnSpc>
                          <a:spcPts val="2100"/>
                        </a:lnSpc>
                        <a:defRPr/>
                      </a:pPr>
                      <a:r>
                        <a:rPr lang="en-US" sz="1500" i="true">
                          <a:solidFill>
                            <a:srgbClr val="000000"/>
                          </a:solidFill>
                          <a:latin typeface="Cabin Italics"/>
                          <a:ea typeface="Cabin Italics"/>
                          <a:cs typeface="Cabin Italics"/>
                          <a:sym typeface="Cabin Italics"/>
                        </a:rPr>
                        <a:t>Lớp</a:t>
                      </a:r>
                      <a:endParaRPr lang="en-US" sz="1100"/>
                    </a:p>
                  </a:txBody>
                  <a:tcPr marL="190500" marR="190500" marT="190500" marB="190500" anchor="ctr">
                    <a:lnL cmpd="sng" algn="ctr" cap="flat" w="0">
                      <a:solidFill>
                        <a:srgbClr val="EDECED"/>
                      </a:solidFill>
                      <a:prstDash val="solid"/>
                      <a:round/>
                      <a:headEnd type="none" w="med" len="med"/>
                      <a:tailEnd type="none" w="med" len="med"/>
                    </a:lnL>
                    <a:lnR cmpd="sng" algn="ctr" cap="flat" w="0">
                      <a:solidFill>
                        <a:srgbClr val="EDECED"/>
                      </a:solidFill>
                      <a:prstDash val="solid"/>
                      <a:round/>
                      <a:headEnd type="none" w="med" len="med"/>
                      <a:tailEnd type="none" w="med" len="med"/>
                    </a:lnR>
                    <a:lnT cmpd="sng" algn="ctr" cap="flat" w="0">
                      <a:solidFill>
                        <a:srgbClr val="EDECED"/>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FFFFF"/>
                    </a:solidFill>
                  </a:tcPr>
                </a:tc>
                <a:tc>
                  <a:txBody>
                    <a:bodyPr anchor="t" rtlCol="false"/>
                    <a:lstStyle/>
                    <a:p>
                      <a:pPr algn="ctr">
                        <a:lnSpc>
                          <a:spcPts val="3359"/>
                        </a:lnSpc>
                        <a:defRPr/>
                      </a:pPr>
                      <a:r>
                        <a:rPr lang="en-US" sz="2399" b="true">
                          <a:solidFill>
                            <a:srgbClr val="F03F36"/>
                          </a:solidFill>
                          <a:latin typeface="Cabin Bold"/>
                          <a:ea typeface="Cabin Bold"/>
                          <a:cs typeface="Cabin Bold"/>
                          <a:sym typeface="Cabin Bold"/>
                        </a:rPr>
                        <a:t>Thông số</a:t>
                      </a:r>
                      <a:endParaRPr lang="en-US" sz="1100"/>
                    </a:p>
                  </a:txBody>
                  <a:tcPr marL="190500" marR="190500" marT="190500" marB="190500" anchor="ctr">
                    <a:lnL cmpd="sng" algn="ctr" cap="flat" w="0">
                      <a:solidFill>
                        <a:srgbClr val="EDECED"/>
                      </a:solidFill>
                      <a:prstDash val="solid"/>
                      <a:round/>
                      <a:headEnd type="none" w="med" len="med"/>
                      <a:tailEnd type="none" w="med" len="med"/>
                    </a:lnL>
                    <a:lnR cmpd="sng" algn="ctr" cap="flat" w="0">
                      <a:solidFill>
                        <a:srgbClr val="EDECED"/>
                      </a:solidFill>
                      <a:prstDash val="solid"/>
                      <a:round/>
                      <a:headEnd type="none" w="med" len="med"/>
                      <a:tailEnd type="none" w="med" len="med"/>
                    </a:lnR>
                    <a:lnT cmpd="sng" algn="ctr" cap="flat" w="0">
                      <a:solidFill>
                        <a:srgbClr val="EDECED"/>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FFFFF"/>
                    </a:solidFill>
                  </a:tcPr>
                </a:tc>
                <a:tc>
                  <a:txBody>
                    <a:bodyPr anchor="t" rtlCol="false"/>
                    <a:lstStyle/>
                    <a:p>
                      <a:pPr algn="ctr">
                        <a:lnSpc>
                          <a:spcPts val="3359"/>
                        </a:lnSpc>
                        <a:defRPr/>
                      </a:pPr>
                      <a:r>
                        <a:rPr lang="en-US" sz="2399" b="true">
                          <a:solidFill>
                            <a:srgbClr val="F03F36"/>
                          </a:solidFill>
                          <a:latin typeface="Cabin Bold"/>
                          <a:ea typeface="Cabin Bold"/>
                          <a:cs typeface="Cabin Bold"/>
                          <a:sym typeface="Cabin Bold"/>
                        </a:rPr>
                        <a:t>Vai trò</a:t>
                      </a:r>
                      <a:endParaRPr lang="en-US" sz="1100"/>
                    </a:p>
                  </a:txBody>
                  <a:tcPr marL="190500" marR="190500" marT="190500" marB="190500" anchor="ctr">
                    <a:lnL cmpd="sng" algn="ctr" cap="flat" w="0">
                      <a:solidFill>
                        <a:srgbClr val="EDECED"/>
                      </a:solidFill>
                      <a:prstDash val="solid"/>
                      <a:round/>
                      <a:headEnd type="none" w="med" len="med"/>
                      <a:tailEnd type="none" w="med" len="med"/>
                    </a:lnL>
                    <a:lnR cmpd="sng" algn="ctr" cap="flat" w="0">
                      <a:solidFill>
                        <a:srgbClr val="EDECED"/>
                      </a:solidFill>
                      <a:prstDash val="solid"/>
                      <a:round/>
                      <a:headEnd type="none" w="med" len="med"/>
                      <a:tailEnd type="none" w="med" len="med"/>
                    </a:lnR>
                    <a:lnT cmpd="sng" algn="ctr" cap="flat" w="0">
                      <a:solidFill>
                        <a:srgbClr val="EDECED"/>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FFFFF"/>
                    </a:solidFill>
                  </a:tcPr>
                </a:tc>
              </a:tr>
              <a:tr h="848253">
                <a:tc>
                  <a:txBody>
                    <a:bodyPr anchor="t" rtlCol="false"/>
                    <a:lstStyle/>
                    <a:p>
                      <a:pPr algn="ctr">
                        <a:lnSpc>
                          <a:spcPts val="2659"/>
                        </a:lnSpc>
                        <a:defRPr/>
                      </a:pPr>
                      <a:r>
                        <a:rPr lang="en-US" sz="1899">
                          <a:solidFill>
                            <a:srgbClr val="F03F36"/>
                          </a:solidFill>
                          <a:latin typeface="Cabin"/>
                          <a:ea typeface="Cabin"/>
                          <a:cs typeface="Cabin"/>
                          <a:sym typeface="Cabin"/>
                        </a:rPr>
                        <a:t>Conv1 → Conv5</a:t>
                      </a:r>
                      <a:endParaRPr lang="en-US" sz="1100"/>
                    </a:p>
                  </a:txBody>
                  <a:tcPr marL="190500" marR="190500" marT="190500" marB="190500" anchor="ctr">
                    <a:lnL cmpd="sng" algn="ctr" cap="flat" w="0">
                      <a:solidFill>
                        <a:srgbClr val="EDECED"/>
                      </a:solidFill>
                      <a:prstDash val="solid"/>
                      <a:round/>
                      <a:headEnd type="none" w="med" len="med"/>
                      <a:tailEnd type="none" w="med" len="med"/>
                    </a:lnL>
                    <a:lnR cmpd="sng" algn="ctr" cap="flat" w="0">
                      <a:solidFill>
                        <a:srgbClr val="EDECED"/>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FFFFF"/>
                    </a:solidFill>
                  </a:tcPr>
                </a:tc>
                <a:tc>
                  <a:txBody>
                    <a:bodyPr anchor="t" rtlCol="false"/>
                    <a:lstStyle/>
                    <a:p>
                      <a:pPr algn="ctr">
                        <a:lnSpc>
                          <a:spcPts val="2659"/>
                        </a:lnSpc>
                        <a:defRPr/>
                      </a:pPr>
                      <a:r>
                        <a:rPr lang="en-US" sz="1899">
                          <a:solidFill>
                            <a:srgbClr val="000000"/>
                          </a:solidFill>
                          <a:latin typeface="Cabin"/>
                          <a:ea typeface="Cabin"/>
                          <a:cs typeface="Cabin"/>
                          <a:sym typeface="Cabin"/>
                        </a:rPr>
                        <a:t>5x5 &amp; 3x3 kernel, stride</a:t>
                      </a:r>
                      <a:endParaRPr lang="en-US" sz="1100"/>
                    </a:p>
                  </a:txBody>
                  <a:tcPr marL="190500" marR="190500" marT="190500" marB="190500" anchor="ctr">
                    <a:lnL cmpd="sng" algn="ctr" cap="flat" w="0">
                      <a:solidFill>
                        <a:srgbClr val="EDECED"/>
                      </a:solidFill>
                      <a:prstDash val="solid"/>
                      <a:round/>
                      <a:headEnd type="none" w="med" len="med"/>
                      <a:tailEnd type="none" w="med" len="med"/>
                    </a:lnL>
                    <a:lnR cmpd="sng" algn="ctr" cap="flat" w="0">
                      <a:solidFill>
                        <a:srgbClr val="EDECED"/>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FFFFF"/>
                    </a:solidFill>
                  </a:tcPr>
                </a:tc>
                <a:tc>
                  <a:txBody>
                    <a:bodyPr anchor="t" rtlCol="false"/>
                    <a:lstStyle/>
                    <a:p>
                      <a:pPr algn="ctr">
                        <a:lnSpc>
                          <a:spcPts val="2659"/>
                        </a:lnSpc>
                        <a:defRPr/>
                      </a:pPr>
                      <a:r>
                        <a:rPr lang="en-US" sz="1899">
                          <a:solidFill>
                            <a:srgbClr val="000000"/>
                          </a:solidFill>
                          <a:latin typeface="Cabin"/>
                          <a:ea typeface="Cabin"/>
                          <a:cs typeface="Cabin"/>
                          <a:sym typeface="Cabin"/>
                        </a:rPr>
                        <a:t>Trích đặc trưng ảnh</a:t>
                      </a:r>
                      <a:endParaRPr lang="en-US" sz="1100"/>
                    </a:p>
                  </a:txBody>
                  <a:tcPr marL="190500" marR="190500" marT="190500" marB="190500" anchor="ctr">
                    <a:lnL cmpd="sng" algn="ctr" cap="flat" w="0">
                      <a:solidFill>
                        <a:srgbClr val="EDECED"/>
                      </a:solidFill>
                      <a:prstDash val="solid"/>
                      <a:round/>
                      <a:headEnd type="none" w="med" len="med"/>
                      <a:tailEnd type="none" w="med" len="med"/>
                    </a:lnL>
                    <a:lnR cmpd="sng" algn="ctr" cap="flat" w="0">
                      <a:solidFill>
                        <a:srgbClr val="EDECED"/>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FFFFF"/>
                    </a:solidFill>
                  </a:tcPr>
                </a:tc>
              </a:tr>
              <a:tr h="848253">
                <a:tc>
                  <a:txBody>
                    <a:bodyPr anchor="t" rtlCol="false"/>
                    <a:lstStyle/>
                    <a:p>
                      <a:pPr algn="ctr">
                        <a:lnSpc>
                          <a:spcPts val="2659"/>
                        </a:lnSpc>
                        <a:defRPr/>
                      </a:pPr>
                      <a:r>
                        <a:rPr lang="en-US" sz="1899">
                          <a:solidFill>
                            <a:srgbClr val="F03F36"/>
                          </a:solidFill>
                          <a:latin typeface="Cabin"/>
                          <a:ea typeface="Cabin"/>
                          <a:cs typeface="Cabin"/>
                          <a:sym typeface="Cabin"/>
                        </a:rPr>
                        <a:t>FC1 → FC3</a:t>
                      </a:r>
                      <a:endParaRPr lang="en-US" sz="1100"/>
                    </a:p>
                  </a:txBody>
                  <a:tcPr marL="190500" marR="190500" marT="190500" marB="190500" anchor="ctr">
                    <a:lnL cmpd="sng" algn="ctr" cap="flat" w="0">
                      <a:solidFill>
                        <a:srgbClr val="EDECED"/>
                      </a:solidFill>
                      <a:prstDash val="solid"/>
                      <a:round/>
                      <a:headEnd type="none" w="med" len="med"/>
                      <a:tailEnd type="none" w="med" len="med"/>
                    </a:lnL>
                    <a:lnR cmpd="sng" algn="ctr" cap="flat" w="0">
                      <a:solidFill>
                        <a:srgbClr val="EDECED"/>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FFFFF"/>
                    </a:solidFill>
                  </a:tcPr>
                </a:tc>
                <a:tc>
                  <a:txBody>
                    <a:bodyPr anchor="t" rtlCol="false"/>
                    <a:lstStyle/>
                    <a:p>
                      <a:pPr algn="ctr">
                        <a:lnSpc>
                          <a:spcPts val="2659"/>
                        </a:lnSpc>
                        <a:defRPr/>
                      </a:pPr>
                      <a:r>
                        <a:rPr lang="en-US" sz="1899">
                          <a:solidFill>
                            <a:srgbClr val="000000"/>
                          </a:solidFill>
                          <a:latin typeface="Cabin"/>
                          <a:ea typeface="Cabin"/>
                          <a:cs typeface="Cabin"/>
                          <a:sym typeface="Cabin"/>
                        </a:rPr>
                        <a:t>100, 50, 10 neurons</a:t>
                      </a:r>
                      <a:endParaRPr lang="en-US" sz="1100"/>
                    </a:p>
                  </a:txBody>
                  <a:tcPr marL="190500" marR="190500" marT="190500" marB="190500" anchor="ctr">
                    <a:lnL cmpd="sng" algn="ctr" cap="flat" w="0">
                      <a:solidFill>
                        <a:srgbClr val="EDECED"/>
                      </a:solidFill>
                      <a:prstDash val="solid"/>
                      <a:round/>
                      <a:headEnd type="none" w="med" len="med"/>
                      <a:tailEnd type="none" w="med" len="med"/>
                    </a:lnL>
                    <a:lnR cmpd="sng" algn="ctr" cap="flat" w="0">
                      <a:solidFill>
                        <a:srgbClr val="EDECED"/>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FFFFF"/>
                    </a:solidFill>
                  </a:tcPr>
                </a:tc>
                <a:tc>
                  <a:txBody>
                    <a:bodyPr anchor="t" rtlCol="false"/>
                    <a:lstStyle/>
                    <a:p>
                      <a:pPr algn="ctr">
                        <a:lnSpc>
                          <a:spcPts val="2659"/>
                        </a:lnSpc>
                        <a:defRPr/>
                      </a:pPr>
                      <a:r>
                        <a:rPr lang="en-US" sz="1899">
                          <a:solidFill>
                            <a:srgbClr val="000000"/>
                          </a:solidFill>
                          <a:latin typeface="Cabin"/>
                          <a:ea typeface="Cabin"/>
                          <a:cs typeface="Cabin"/>
                          <a:sym typeface="Cabin"/>
                        </a:rPr>
                        <a:t>Mã hóa đặc trưng</a:t>
                      </a:r>
                      <a:endParaRPr lang="en-US" sz="1100"/>
                    </a:p>
                  </a:txBody>
                  <a:tcPr marL="190500" marR="190500" marT="190500" marB="190500" anchor="ctr">
                    <a:lnL cmpd="sng" algn="ctr" cap="flat" w="0">
                      <a:solidFill>
                        <a:srgbClr val="EDECED"/>
                      </a:solidFill>
                      <a:prstDash val="solid"/>
                      <a:round/>
                      <a:headEnd type="none" w="med" len="med"/>
                      <a:tailEnd type="none" w="med" len="med"/>
                    </a:lnL>
                    <a:lnR cmpd="sng" algn="ctr" cap="flat" w="0">
                      <a:solidFill>
                        <a:srgbClr val="EDECED"/>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FFFFF"/>
                    </a:solidFill>
                  </a:tcPr>
                </a:tc>
              </a:tr>
              <a:tr h="848253">
                <a:tc>
                  <a:txBody>
                    <a:bodyPr anchor="t" rtlCol="false"/>
                    <a:lstStyle/>
                    <a:p>
                      <a:pPr algn="ctr">
                        <a:lnSpc>
                          <a:spcPts val="2659"/>
                        </a:lnSpc>
                        <a:defRPr/>
                      </a:pPr>
                      <a:r>
                        <a:rPr lang="en-US" sz="1899">
                          <a:solidFill>
                            <a:srgbClr val="F03F36"/>
                          </a:solidFill>
                          <a:latin typeface="Cabin"/>
                          <a:ea typeface="Cabin"/>
                          <a:cs typeface="Cabin"/>
                          <a:sym typeface="Cabin"/>
                        </a:rPr>
                        <a:t>Output</a:t>
                      </a:r>
                      <a:endParaRPr lang="en-US" sz="1100"/>
                    </a:p>
                  </a:txBody>
                  <a:tcPr marL="190500" marR="190500" marT="190500" marB="190500" anchor="ctr">
                    <a:lnL cmpd="sng" algn="ctr" cap="flat" w="0">
                      <a:solidFill>
                        <a:srgbClr val="EDECED"/>
                      </a:solidFill>
                      <a:prstDash val="solid"/>
                      <a:round/>
                      <a:headEnd type="none" w="med" len="med"/>
                      <a:tailEnd type="none" w="med" len="med"/>
                    </a:lnL>
                    <a:lnR cmpd="sng" algn="ctr" cap="flat" w="0">
                      <a:solidFill>
                        <a:srgbClr val="EDECED"/>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FFFFF"/>
                    </a:solidFill>
                  </a:tcPr>
                </a:tc>
                <a:tc>
                  <a:txBody>
                    <a:bodyPr anchor="t" rtlCol="false"/>
                    <a:lstStyle/>
                    <a:p>
                      <a:pPr algn="ctr">
                        <a:lnSpc>
                          <a:spcPts val="2659"/>
                        </a:lnSpc>
                        <a:defRPr/>
                      </a:pPr>
                      <a:r>
                        <a:rPr lang="en-US" sz="1899">
                          <a:solidFill>
                            <a:srgbClr val="000000"/>
                          </a:solidFill>
                          <a:latin typeface="Cabin"/>
                          <a:ea typeface="Cabin"/>
                          <a:cs typeface="Cabin"/>
                          <a:sym typeface="Cabin"/>
                        </a:rPr>
                        <a:t>1 neuron (linear)</a:t>
                      </a:r>
                      <a:endParaRPr lang="en-US" sz="1100"/>
                    </a:p>
                  </a:txBody>
                  <a:tcPr marL="190500" marR="190500" marT="190500" marB="190500" anchor="ctr">
                    <a:lnL cmpd="sng" algn="ctr" cap="flat" w="0">
                      <a:solidFill>
                        <a:srgbClr val="EDECED"/>
                      </a:solidFill>
                      <a:prstDash val="solid"/>
                      <a:round/>
                      <a:headEnd type="none" w="med" len="med"/>
                      <a:tailEnd type="none" w="med" len="med"/>
                    </a:lnL>
                    <a:lnR cmpd="sng" algn="ctr" cap="flat" w="0">
                      <a:solidFill>
                        <a:srgbClr val="EDECED"/>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FFFFF"/>
                    </a:solidFill>
                  </a:tcPr>
                </a:tc>
                <a:tc>
                  <a:txBody>
                    <a:bodyPr anchor="t" rtlCol="false"/>
                    <a:lstStyle/>
                    <a:p>
                      <a:pPr algn="ctr">
                        <a:lnSpc>
                          <a:spcPts val="2659"/>
                        </a:lnSpc>
                        <a:defRPr/>
                      </a:pPr>
                      <a:r>
                        <a:rPr lang="en-US" sz="1899">
                          <a:solidFill>
                            <a:srgbClr val="000000"/>
                          </a:solidFill>
                          <a:latin typeface="Cabin"/>
                          <a:ea typeface="Cabin"/>
                          <a:cs typeface="Cabin"/>
                          <a:sym typeface="Cabin"/>
                        </a:rPr>
                        <a:t>Dự đoán góc lái</a:t>
                      </a:r>
                      <a:endParaRPr lang="en-US" sz="1100"/>
                    </a:p>
                  </a:txBody>
                  <a:tcPr marL="190500" marR="190500" marT="190500" marB="190500" anchor="ctr">
                    <a:lnL cmpd="sng" algn="ctr" cap="flat" w="0">
                      <a:solidFill>
                        <a:srgbClr val="EDECED"/>
                      </a:solidFill>
                      <a:prstDash val="solid"/>
                      <a:round/>
                      <a:headEnd type="none" w="med" len="med"/>
                      <a:tailEnd type="none" w="med" len="med"/>
                    </a:lnL>
                    <a:lnR cmpd="sng" algn="ctr" cap="flat" w="0">
                      <a:solidFill>
                        <a:srgbClr val="EDECED"/>
                      </a:solidFill>
                      <a:prstDash val="solid"/>
                      <a:round/>
                      <a:headEnd type="none" w="med" len="med"/>
                      <a:tailEnd type="none" w="med" len="med"/>
                    </a:lnR>
                    <a:lnT cmpd="sng" algn="ctr" cap="flat" w="9525">
                      <a:solidFill>
                        <a:srgbClr val="000000"/>
                      </a:solidFill>
                      <a:prstDash val="solid"/>
                      <a:round/>
                      <a:headEnd type="none" w="med" len="med"/>
                      <a:tailEnd type="none" w="med" len="med"/>
                    </a:lnT>
                    <a:lnB cmpd="sng" algn="ctr" cap="flat" w="9525">
                      <a:solidFill>
                        <a:srgbClr val="000000"/>
                      </a:solidFill>
                      <a:prstDash val="solid"/>
                      <a:round/>
                      <a:headEnd type="none" w="med" len="med"/>
                      <a:tailEnd type="none" w="med" len="med"/>
                    </a:lnB>
                    <a:solidFill>
                      <a:srgbClr val="FFFFFF"/>
                    </a:solidFill>
                  </a:tcPr>
                </a:tc>
              </a:tr>
            </a:tbl>
          </a:graphicData>
        </a:graphic>
      </p:graphicFrame>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7214878" y="-2862546"/>
            <a:ext cx="14195715" cy="16316891"/>
            <a:chOff x="0" y="0"/>
            <a:chExt cx="18927621" cy="21755855"/>
          </a:xfrm>
        </p:grpSpPr>
        <p:grpSp>
          <p:nvGrpSpPr>
            <p:cNvPr name="Group 3" id="3"/>
            <p:cNvGrpSpPr/>
            <p:nvPr/>
          </p:nvGrpSpPr>
          <p:grpSpPr>
            <a:xfrm rot="0">
              <a:off x="4193913" y="3807129"/>
              <a:ext cx="6912560" cy="13716000"/>
              <a:chOff x="0" y="0"/>
              <a:chExt cx="1365444" cy="2709333"/>
            </a:xfrm>
          </p:grpSpPr>
          <p:sp>
            <p:nvSpPr>
              <p:cNvPr name="Freeform 4" id="4"/>
              <p:cNvSpPr/>
              <p:nvPr/>
            </p:nvSpPr>
            <p:spPr>
              <a:xfrm flipH="false" flipV="false" rot="0">
                <a:off x="0" y="0"/>
                <a:ext cx="1365444" cy="2709333"/>
              </a:xfrm>
              <a:custGeom>
                <a:avLst/>
                <a:gdLst/>
                <a:ahLst/>
                <a:cxnLst/>
                <a:rect r="r" b="b" t="t" l="l"/>
                <a:pathLst>
                  <a:path h="2709333" w="1365444">
                    <a:moveTo>
                      <a:pt x="0" y="0"/>
                    </a:moveTo>
                    <a:lnTo>
                      <a:pt x="1365444" y="0"/>
                    </a:lnTo>
                    <a:lnTo>
                      <a:pt x="1365444" y="2709333"/>
                    </a:lnTo>
                    <a:lnTo>
                      <a:pt x="0" y="2709333"/>
                    </a:lnTo>
                    <a:close/>
                  </a:path>
                </a:pathLst>
              </a:custGeom>
              <a:solidFill>
                <a:srgbClr val="F03F36"/>
              </a:solidFill>
            </p:spPr>
          </p:sp>
          <p:sp>
            <p:nvSpPr>
              <p:cNvPr name="TextBox 5" id="5"/>
              <p:cNvSpPr txBox="true"/>
              <p:nvPr/>
            </p:nvSpPr>
            <p:spPr>
              <a:xfrm>
                <a:off x="0" y="-28575"/>
                <a:ext cx="1365444" cy="2737908"/>
              </a:xfrm>
              <a:prstGeom prst="rect">
                <a:avLst/>
              </a:prstGeom>
            </p:spPr>
            <p:txBody>
              <a:bodyPr anchor="ctr" rtlCol="false" tIns="50800" lIns="50800" bIns="50800" rIns="50800"/>
              <a:lstStyle/>
              <a:p>
                <a:pPr algn="ctr">
                  <a:lnSpc>
                    <a:spcPts val="2100"/>
                  </a:lnSpc>
                </a:pPr>
              </a:p>
            </p:txBody>
          </p:sp>
        </p:grpSp>
        <p:sp>
          <p:nvSpPr>
            <p:cNvPr name="Freeform 6" id="6"/>
            <p:cNvSpPr/>
            <p:nvPr/>
          </p:nvSpPr>
          <p:spPr>
            <a:xfrm flipH="false" flipV="true" rot="-5400000">
              <a:off x="1482811" y="1056766"/>
              <a:ext cx="11624423" cy="9510891"/>
            </a:xfrm>
            <a:custGeom>
              <a:avLst/>
              <a:gdLst/>
              <a:ahLst/>
              <a:cxnLst/>
              <a:rect r="r" b="b" t="t" l="l"/>
              <a:pathLst>
                <a:path h="9510891" w="11624423">
                  <a:moveTo>
                    <a:pt x="0" y="9510891"/>
                  </a:moveTo>
                  <a:lnTo>
                    <a:pt x="11624422" y="9510891"/>
                  </a:lnTo>
                  <a:lnTo>
                    <a:pt x="11624422" y="0"/>
                  </a:lnTo>
                  <a:lnTo>
                    <a:pt x="0" y="0"/>
                  </a:lnTo>
                  <a:lnTo>
                    <a:pt x="0" y="9510891"/>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3210246">
              <a:off x="1808473" y="10144129"/>
              <a:ext cx="9981473" cy="9530777"/>
            </a:xfrm>
            <a:custGeom>
              <a:avLst/>
              <a:gdLst/>
              <a:ahLst/>
              <a:cxnLst/>
              <a:rect r="r" b="b" t="t" l="l"/>
              <a:pathLst>
                <a:path h="9530777" w="9981473">
                  <a:moveTo>
                    <a:pt x="0" y="0"/>
                  </a:moveTo>
                  <a:lnTo>
                    <a:pt x="9981473" y="0"/>
                  </a:lnTo>
                  <a:lnTo>
                    <a:pt x="9981473" y="9530777"/>
                  </a:lnTo>
                  <a:lnTo>
                    <a:pt x="0" y="9530777"/>
                  </a:lnTo>
                  <a:lnTo>
                    <a:pt x="0" y="0"/>
                  </a:lnTo>
                  <a:close/>
                </a:path>
              </a:pathLst>
            </a:custGeom>
            <a:blipFill>
              <a:blip r:embed="rId2">
                <a:extLst>
                  <a:ext uri="{96DAC541-7B7A-43D3-8B79-37D633B846F1}">
                    <asvg:svgBlip xmlns:asvg="http://schemas.microsoft.com/office/drawing/2016/SVG/main" r:embed="rId3"/>
                  </a:ext>
                </a:extLst>
              </a:blip>
              <a:stretch>
                <a:fillRect l="0" t="0" r="-16703" b="0"/>
              </a:stretch>
            </a:blipFill>
          </p:spPr>
        </p:sp>
        <p:sp>
          <p:nvSpPr>
            <p:cNvPr name="Freeform 8" id="8"/>
            <p:cNvSpPr/>
            <p:nvPr/>
          </p:nvSpPr>
          <p:spPr>
            <a:xfrm flipH="false" flipV="false" rot="1543675">
              <a:off x="9585631" y="8330372"/>
              <a:ext cx="8493621" cy="5848324"/>
            </a:xfrm>
            <a:custGeom>
              <a:avLst/>
              <a:gdLst/>
              <a:ahLst/>
              <a:cxnLst/>
              <a:rect r="r" b="b" t="t" l="l"/>
              <a:pathLst>
                <a:path h="5848324" w="8493621">
                  <a:moveTo>
                    <a:pt x="0" y="0"/>
                  </a:moveTo>
                  <a:lnTo>
                    <a:pt x="8493621" y="0"/>
                  </a:lnTo>
                  <a:lnTo>
                    <a:pt x="8493621" y="5848324"/>
                  </a:lnTo>
                  <a:lnTo>
                    <a:pt x="0" y="5848324"/>
                  </a:lnTo>
                  <a:lnTo>
                    <a:pt x="0" y="0"/>
                  </a:lnTo>
                  <a:close/>
                </a:path>
              </a:pathLst>
            </a:custGeom>
            <a:blipFill>
              <a:blip r:embed="rId2">
                <a:extLst>
                  <a:ext uri="{96DAC541-7B7A-43D3-8B79-37D633B846F1}">
                    <asvg:svgBlip xmlns:asvg="http://schemas.microsoft.com/office/drawing/2016/SVG/main" r:embed="rId3"/>
                  </a:ext>
                </a:extLst>
              </a:blip>
              <a:stretch>
                <a:fillRect l="0" t="-62965" r="-37146" b="0"/>
              </a:stretch>
            </a:blipFill>
          </p:spPr>
        </p:sp>
      </p:grpSp>
      <p:sp>
        <p:nvSpPr>
          <p:cNvPr name="Freeform 9" id="9"/>
          <p:cNvSpPr/>
          <p:nvPr/>
        </p:nvSpPr>
        <p:spPr>
          <a:xfrm flipH="false" flipV="false" rot="0">
            <a:off x="10266703" y="2239801"/>
            <a:ext cx="8021297" cy="6112197"/>
          </a:xfrm>
          <a:custGeom>
            <a:avLst/>
            <a:gdLst/>
            <a:ahLst/>
            <a:cxnLst/>
            <a:rect r="r" b="b" t="t" l="l"/>
            <a:pathLst>
              <a:path h="6112197" w="8021297">
                <a:moveTo>
                  <a:pt x="0" y="0"/>
                </a:moveTo>
                <a:lnTo>
                  <a:pt x="8021297" y="0"/>
                </a:lnTo>
                <a:lnTo>
                  <a:pt x="8021297" y="6112198"/>
                </a:lnTo>
                <a:lnTo>
                  <a:pt x="0" y="6112198"/>
                </a:lnTo>
                <a:lnTo>
                  <a:pt x="0" y="0"/>
                </a:lnTo>
                <a:close/>
              </a:path>
            </a:pathLst>
          </a:custGeom>
          <a:blipFill>
            <a:blip r:embed="rId4"/>
            <a:stretch>
              <a:fillRect l="0" t="0" r="0" b="0"/>
            </a:stretch>
          </a:blipFill>
        </p:spPr>
      </p:sp>
      <p:sp>
        <p:nvSpPr>
          <p:cNvPr name="TextBox 10" id="10"/>
          <p:cNvSpPr txBox="true"/>
          <p:nvPr/>
        </p:nvSpPr>
        <p:spPr>
          <a:xfrm rot="0">
            <a:off x="2855655" y="662154"/>
            <a:ext cx="12379566" cy="1228725"/>
          </a:xfrm>
          <a:prstGeom prst="rect">
            <a:avLst/>
          </a:prstGeom>
        </p:spPr>
        <p:txBody>
          <a:bodyPr anchor="t" rtlCol="false" tIns="0" lIns="0" bIns="0" rIns="0">
            <a:spAutoFit/>
          </a:bodyPr>
          <a:lstStyle/>
          <a:p>
            <a:pPr algn="l">
              <a:lnSpc>
                <a:spcPts val="9600"/>
              </a:lnSpc>
            </a:pPr>
            <a:r>
              <a:rPr lang="en-US" sz="8000" b="true">
                <a:solidFill>
                  <a:srgbClr val="F03F36"/>
                </a:solidFill>
                <a:latin typeface="Cabin Bold"/>
                <a:ea typeface="Cabin Bold"/>
                <a:cs typeface="Cabin Bold"/>
                <a:sym typeface="Cabin Bold"/>
              </a:rPr>
              <a:t>Huấn luyện mô hình</a:t>
            </a:r>
          </a:p>
        </p:txBody>
      </p:sp>
      <p:sp>
        <p:nvSpPr>
          <p:cNvPr name="TextBox 11" id="11"/>
          <p:cNvSpPr txBox="true"/>
          <p:nvPr/>
        </p:nvSpPr>
        <p:spPr>
          <a:xfrm rot="0">
            <a:off x="934159" y="3253695"/>
            <a:ext cx="9594635" cy="1926495"/>
          </a:xfrm>
          <a:prstGeom prst="rect">
            <a:avLst/>
          </a:prstGeom>
        </p:spPr>
        <p:txBody>
          <a:bodyPr anchor="t" rtlCol="false" tIns="0" lIns="0" bIns="0" rIns="0">
            <a:spAutoFit/>
          </a:bodyPr>
          <a:lstStyle/>
          <a:p>
            <a:pPr algn="l" marL="799650" indent="-399825" lvl="1">
              <a:lnSpc>
                <a:spcPts val="5185"/>
              </a:lnSpc>
              <a:buFont typeface="Arial"/>
              <a:buChar char="•"/>
            </a:pPr>
            <a:r>
              <a:rPr lang="en-US" sz="3703">
                <a:solidFill>
                  <a:srgbClr val="000000"/>
                </a:solidFill>
                <a:latin typeface="Cabin"/>
                <a:ea typeface="Cabin"/>
                <a:cs typeface="Cabin"/>
                <a:sym typeface="Cabin"/>
              </a:rPr>
              <a:t>Loss function: MSE</a:t>
            </a:r>
          </a:p>
          <a:p>
            <a:pPr algn="l" marL="799650" indent="-399825" lvl="1">
              <a:lnSpc>
                <a:spcPts val="5185"/>
              </a:lnSpc>
              <a:buFont typeface="Arial"/>
              <a:buChar char="•"/>
            </a:pPr>
            <a:r>
              <a:rPr lang="en-US" sz="3703">
                <a:solidFill>
                  <a:srgbClr val="000000"/>
                </a:solidFill>
                <a:latin typeface="Cabin"/>
                <a:ea typeface="Cabin"/>
                <a:cs typeface="Cabin"/>
                <a:sym typeface="Cabin"/>
              </a:rPr>
              <a:t>Tối ưu hóa: Adam (lr: 1e-4 → 1e-5)</a:t>
            </a:r>
          </a:p>
          <a:p>
            <a:pPr algn="l" marL="799650" indent="-399825" lvl="1">
              <a:lnSpc>
                <a:spcPts val="5185"/>
              </a:lnSpc>
              <a:buFont typeface="Arial"/>
              <a:buChar char="•"/>
            </a:pPr>
            <a:r>
              <a:rPr lang="en-US" sz="3703">
                <a:solidFill>
                  <a:srgbClr val="000000"/>
                </a:solidFill>
                <a:latin typeface="Cabin"/>
                <a:ea typeface="Cabin"/>
                <a:cs typeface="Cabin"/>
                <a:sym typeface="Cabin"/>
              </a:rPr>
              <a:t>Thời gian huấ</a:t>
            </a:r>
            <a:r>
              <a:rPr lang="en-US" sz="3703">
                <a:solidFill>
                  <a:srgbClr val="000000"/>
                </a:solidFill>
                <a:latin typeface="Cabin"/>
                <a:ea typeface="Cabin"/>
                <a:cs typeface="Cabin"/>
                <a:sym typeface="Cabin"/>
              </a:rPr>
              <a:t>n luyện: 10epoch</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7214878" y="-2862546"/>
            <a:ext cx="14195715" cy="16316891"/>
            <a:chOff x="0" y="0"/>
            <a:chExt cx="18927621" cy="21755855"/>
          </a:xfrm>
        </p:grpSpPr>
        <p:grpSp>
          <p:nvGrpSpPr>
            <p:cNvPr name="Group 3" id="3"/>
            <p:cNvGrpSpPr/>
            <p:nvPr/>
          </p:nvGrpSpPr>
          <p:grpSpPr>
            <a:xfrm rot="0">
              <a:off x="4193913" y="3807129"/>
              <a:ext cx="6912560" cy="13716000"/>
              <a:chOff x="0" y="0"/>
              <a:chExt cx="1365444" cy="2709333"/>
            </a:xfrm>
          </p:grpSpPr>
          <p:sp>
            <p:nvSpPr>
              <p:cNvPr name="Freeform 4" id="4"/>
              <p:cNvSpPr/>
              <p:nvPr/>
            </p:nvSpPr>
            <p:spPr>
              <a:xfrm flipH="false" flipV="false" rot="0">
                <a:off x="0" y="0"/>
                <a:ext cx="1365444" cy="2709333"/>
              </a:xfrm>
              <a:custGeom>
                <a:avLst/>
                <a:gdLst/>
                <a:ahLst/>
                <a:cxnLst/>
                <a:rect r="r" b="b" t="t" l="l"/>
                <a:pathLst>
                  <a:path h="2709333" w="1365444">
                    <a:moveTo>
                      <a:pt x="0" y="0"/>
                    </a:moveTo>
                    <a:lnTo>
                      <a:pt x="1365444" y="0"/>
                    </a:lnTo>
                    <a:lnTo>
                      <a:pt x="1365444" y="2709333"/>
                    </a:lnTo>
                    <a:lnTo>
                      <a:pt x="0" y="2709333"/>
                    </a:lnTo>
                    <a:close/>
                  </a:path>
                </a:pathLst>
              </a:custGeom>
              <a:solidFill>
                <a:srgbClr val="F03F36"/>
              </a:solidFill>
            </p:spPr>
          </p:sp>
          <p:sp>
            <p:nvSpPr>
              <p:cNvPr name="TextBox 5" id="5"/>
              <p:cNvSpPr txBox="true"/>
              <p:nvPr/>
            </p:nvSpPr>
            <p:spPr>
              <a:xfrm>
                <a:off x="0" y="-28575"/>
                <a:ext cx="1365444" cy="2737908"/>
              </a:xfrm>
              <a:prstGeom prst="rect">
                <a:avLst/>
              </a:prstGeom>
            </p:spPr>
            <p:txBody>
              <a:bodyPr anchor="ctr" rtlCol="false" tIns="50800" lIns="50800" bIns="50800" rIns="50800"/>
              <a:lstStyle/>
              <a:p>
                <a:pPr algn="ctr">
                  <a:lnSpc>
                    <a:spcPts val="2100"/>
                  </a:lnSpc>
                </a:pPr>
              </a:p>
            </p:txBody>
          </p:sp>
        </p:grpSp>
        <p:sp>
          <p:nvSpPr>
            <p:cNvPr name="Freeform 6" id="6"/>
            <p:cNvSpPr/>
            <p:nvPr/>
          </p:nvSpPr>
          <p:spPr>
            <a:xfrm flipH="false" flipV="true" rot="-5400000">
              <a:off x="1482811" y="1056766"/>
              <a:ext cx="11624423" cy="9510891"/>
            </a:xfrm>
            <a:custGeom>
              <a:avLst/>
              <a:gdLst/>
              <a:ahLst/>
              <a:cxnLst/>
              <a:rect r="r" b="b" t="t" l="l"/>
              <a:pathLst>
                <a:path h="9510891" w="11624423">
                  <a:moveTo>
                    <a:pt x="0" y="9510891"/>
                  </a:moveTo>
                  <a:lnTo>
                    <a:pt x="11624422" y="9510891"/>
                  </a:lnTo>
                  <a:lnTo>
                    <a:pt x="11624422" y="0"/>
                  </a:lnTo>
                  <a:lnTo>
                    <a:pt x="0" y="0"/>
                  </a:lnTo>
                  <a:lnTo>
                    <a:pt x="0" y="9510891"/>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3210246">
              <a:off x="1808473" y="10144129"/>
              <a:ext cx="9981473" cy="9530777"/>
            </a:xfrm>
            <a:custGeom>
              <a:avLst/>
              <a:gdLst/>
              <a:ahLst/>
              <a:cxnLst/>
              <a:rect r="r" b="b" t="t" l="l"/>
              <a:pathLst>
                <a:path h="9530777" w="9981473">
                  <a:moveTo>
                    <a:pt x="0" y="0"/>
                  </a:moveTo>
                  <a:lnTo>
                    <a:pt x="9981473" y="0"/>
                  </a:lnTo>
                  <a:lnTo>
                    <a:pt x="9981473" y="9530777"/>
                  </a:lnTo>
                  <a:lnTo>
                    <a:pt x="0" y="9530777"/>
                  </a:lnTo>
                  <a:lnTo>
                    <a:pt x="0" y="0"/>
                  </a:lnTo>
                  <a:close/>
                </a:path>
              </a:pathLst>
            </a:custGeom>
            <a:blipFill>
              <a:blip r:embed="rId2">
                <a:extLst>
                  <a:ext uri="{96DAC541-7B7A-43D3-8B79-37D633B846F1}">
                    <asvg:svgBlip xmlns:asvg="http://schemas.microsoft.com/office/drawing/2016/SVG/main" r:embed="rId3"/>
                  </a:ext>
                </a:extLst>
              </a:blip>
              <a:stretch>
                <a:fillRect l="0" t="0" r="-16703" b="0"/>
              </a:stretch>
            </a:blipFill>
          </p:spPr>
        </p:sp>
        <p:sp>
          <p:nvSpPr>
            <p:cNvPr name="Freeform 8" id="8"/>
            <p:cNvSpPr/>
            <p:nvPr/>
          </p:nvSpPr>
          <p:spPr>
            <a:xfrm flipH="false" flipV="false" rot="1543675">
              <a:off x="9585631" y="8330372"/>
              <a:ext cx="8493621" cy="5848324"/>
            </a:xfrm>
            <a:custGeom>
              <a:avLst/>
              <a:gdLst/>
              <a:ahLst/>
              <a:cxnLst/>
              <a:rect r="r" b="b" t="t" l="l"/>
              <a:pathLst>
                <a:path h="5848324" w="8493621">
                  <a:moveTo>
                    <a:pt x="0" y="0"/>
                  </a:moveTo>
                  <a:lnTo>
                    <a:pt x="8493621" y="0"/>
                  </a:lnTo>
                  <a:lnTo>
                    <a:pt x="8493621" y="5848324"/>
                  </a:lnTo>
                  <a:lnTo>
                    <a:pt x="0" y="5848324"/>
                  </a:lnTo>
                  <a:lnTo>
                    <a:pt x="0" y="0"/>
                  </a:lnTo>
                  <a:close/>
                </a:path>
              </a:pathLst>
            </a:custGeom>
            <a:blipFill>
              <a:blip r:embed="rId2">
                <a:extLst>
                  <a:ext uri="{96DAC541-7B7A-43D3-8B79-37D633B846F1}">
                    <asvg:svgBlip xmlns:asvg="http://schemas.microsoft.com/office/drawing/2016/SVG/main" r:embed="rId3"/>
                  </a:ext>
                </a:extLst>
              </a:blip>
              <a:stretch>
                <a:fillRect l="0" t="-62965" r="-37146" b="0"/>
              </a:stretch>
            </a:blipFill>
          </p:spPr>
        </p:sp>
      </p:grpSp>
      <p:graphicFrame>
        <p:nvGraphicFramePr>
          <p:cNvPr name="Table 9" id="9"/>
          <p:cNvGraphicFramePr>
            <a:graphicFrameLocks noGrp="true"/>
          </p:cNvGraphicFramePr>
          <p:nvPr/>
        </p:nvGraphicFramePr>
        <p:xfrm>
          <a:off x="2488736" y="4369237"/>
          <a:ext cx="13310527" cy="5353050"/>
        </p:xfrm>
        <a:graphic>
          <a:graphicData uri="http://schemas.openxmlformats.org/drawingml/2006/table">
            <a:tbl>
              <a:tblPr/>
              <a:tblGrid>
                <a:gridCol w="3648995"/>
                <a:gridCol w="9661532"/>
              </a:tblGrid>
              <a:tr h="1026481">
                <a:tc>
                  <a:txBody>
                    <a:bodyPr anchor="t" rtlCol="false"/>
                    <a:lstStyle/>
                    <a:p>
                      <a:pPr algn="ctr">
                        <a:lnSpc>
                          <a:spcPts val="3499"/>
                        </a:lnSpc>
                        <a:defRPr/>
                      </a:pPr>
                      <a:r>
                        <a:rPr lang="en-US" sz="2499" b="true">
                          <a:solidFill>
                            <a:srgbClr val="000000"/>
                          </a:solidFill>
                          <a:latin typeface="Cabin Bold"/>
                          <a:ea typeface="Cabin Bold"/>
                          <a:cs typeface="Cabin Bold"/>
                          <a:sym typeface="Cabin Bold"/>
                        </a:rPr>
                        <a:t>Tiêu chí</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499"/>
                        </a:lnSpc>
                        <a:defRPr/>
                      </a:pPr>
                      <a:r>
                        <a:rPr lang="en-US" sz="2499" b="true">
                          <a:solidFill>
                            <a:srgbClr val="000000"/>
                          </a:solidFill>
                          <a:latin typeface="Cabin Bold"/>
                          <a:ea typeface="Cabin Bold"/>
                          <a:cs typeface="Cabin Bold"/>
                          <a:sym typeface="Cabin Bold"/>
                        </a:rPr>
                        <a:t>Mô tả</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2273607">
                <a:tc>
                  <a:txBody>
                    <a:bodyPr anchor="t" rtlCol="false"/>
                    <a:lstStyle/>
                    <a:p>
                      <a:pPr algn="ctr">
                        <a:lnSpc>
                          <a:spcPts val="3499"/>
                        </a:lnSpc>
                        <a:defRPr/>
                      </a:pPr>
                      <a:r>
                        <a:rPr lang="en-US" sz="2499">
                          <a:solidFill>
                            <a:srgbClr val="000000"/>
                          </a:solidFill>
                          <a:latin typeface="Cabin"/>
                          <a:ea typeface="Cabin"/>
                          <a:cs typeface="Cabin"/>
                          <a:sym typeface="Cabin"/>
                        </a:rPr>
                        <a:t>Độ chính xác góc lái</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499"/>
                        </a:lnSpc>
                        <a:defRPr/>
                      </a:pPr>
                      <a:endParaRPr lang="en-US" sz="1100"/>
                    </a:p>
                    <a:p>
                      <a:pPr algn="ctr">
                        <a:lnSpc>
                          <a:spcPts val="3499"/>
                        </a:lnSpc>
                      </a:pPr>
                      <a:r>
                        <a:rPr lang="en-US" sz="2499">
                          <a:solidFill>
                            <a:srgbClr val="000000"/>
                          </a:solidFill>
                          <a:latin typeface="Cabin"/>
                          <a:ea typeface="Cabin"/>
                          <a:cs typeface="Cabin"/>
                          <a:sym typeface="Cabin"/>
                        </a:rPr>
                        <a:t>  Sai số thấp, khớp khá tốt với thực tế lái xe trong</a:t>
                      </a:r>
                    </a:p>
                    <a:p>
                      <a:pPr algn="ctr">
                        <a:lnSpc>
                          <a:spcPts val="3499"/>
                        </a:lnSpc>
                      </a:pPr>
                      <a:r>
                        <a:rPr lang="en-US" sz="2499">
                          <a:solidFill>
                            <a:srgbClr val="000000"/>
                          </a:solidFill>
                          <a:latin typeface="Cabin"/>
                          <a:ea typeface="Cabin"/>
                          <a:cs typeface="Cabin"/>
                          <a:sym typeface="Cabin"/>
                        </a:rPr>
                        <a:t>  simulator</a:t>
                      </a:r>
                    </a:p>
                    <a:p>
                      <a:pPr algn="ctr">
                        <a:lnSpc>
                          <a:spcPts val="3499"/>
                        </a:lnSpc>
                      </a:pPr>
                      <a:r>
                        <a:rPr lang="en-US" sz="2499">
                          <a:solidFill>
                            <a:srgbClr val="000000"/>
                          </a:solidFill>
                          <a:latin typeface="Cabin"/>
                          <a:ea typeface="Cabin"/>
                          <a:cs typeface="Cabin"/>
                          <a:sym typeface="Cabin"/>
                        </a:rPr>
                        <a:t>  </a:t>
                      </a:r>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026481">
                <a:tc>
                  <a:txBody>
                    <a:bodyPr anchor="t" rtlCol="false"/>
                    <a:lstStyle/>
                    <a:p>
                      <a:pPr algn="ctr">
                        <a:lnSpc>
                          <a:spcPts val="3499"/>
                        </a:lnSpc>
                        <a:defRPr/>
                      </a:pPr>
                      <a:r>
                        <a:rPr lang="en-US" sz="2499">
                          <a:solidFill>
                            <a:srgbClr val="000000"/>
                          </a:solidFill>
                          <a:latin typeface="Cabin"/>
                          <a:ea typeface="Cabin"/>
                          <a:cs typeface="Cabin"/>
                          <a:sym typeface="Cabin"/>
                        </a:rPr>
                        <a:t>Khả năng bám đường</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079"/>
                        </a:lnSpc>
                        <a:defRPr/>
                      </a:pPr>
                      <a:r>
                        <a:rPr lang="en-US" sz="2199">
                          <a:solidFill>
                            <a:srgbClr val="000000"/>
                          </a:solidFill>
                          <a:latin typeface="Cabin"/>
                          <a:ea typeface="Cabin"/>
                          <a:cs typeface="Cabin"/>
                          <a:sym typeface="Cabin"/>
                        </a:rPr>
                        <a:t>Ổn định, đặc biệt trên đoạn đường thẳng và cua nhẹ</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026481">
                <a:tc>
                  <a:txBody>
                    <a:bodyPr anchor="t" rtlCol="false"/>
                    <a:lstStyle/>
                    <a:p>
                      <a:pPr algn="ctr">
                        <a:lnSpc>
                          <a:spcPts val="3499"/>
                        </a:lnSpc>
                        <a:defRPr/>
                      </a:pPr>
                      <a:r>
                        <a:rPr lang="en-US" sz="2499">
                          <a:solidFill>
                            <a:srgbClr val="000000"/>
                          </a:solidFill>
                          <a:latin typeface="Cabin"/>
                          <a:ea typeface="Cabin"/>
                          <a:cs typeface="Cabin"/>
                          <a:sym typeface="Cabin"/>
                        </a:rPr>
                        <a:t>Xử lý thời gian thực</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499"/>
                        </a:lnSpc>
                        <a:defRPr/>
                      </a:pPr>
                      <a:r>
                        <a:rPr lang="en-US" sz="2499">
                          <a:solidFill>
                            <a:srgbClr val="000000"/>
                          </a:solidFill>
                          <a:latin typeface="Cabin"/>
                          <a:ea typeface="Cabin"/>
                          <a:cs typeface="Cabin"/>
                          <a:sym typeface="Cabin"/>
                        </a:rPr>
                        <a:t>Đáp ứng tốt, độ trễ thấp khi giao tiếp qua socket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
        <p:nvSpPr>
          <p:cNvPr name="TextBox 10" id="10"/>
          <p:cNvSpPr txBox="true"/>
          <p:nvPr/>
        </p:nvSpPr>
        <p:spPr>
          <a:xfrm rot="0">
            <a:off x="2462303" y="629393"/>
            <a:ext cx="12379566" cy="1228725"/>
          </a:xfrm>
          <a:prstGeom prst="rect">
            <a:avLst/>
          </a:prstGeom>
        </p:spPr>
        <p:txBody>
          <a:bodyPr anchor="t" rtlCol="false" tIns="0" lIns="0" bIns="0" rIns="0">
            <a:spAutoFit/>
          </a:bodyPr>
          <a:lstStyle/>
          <a:p>
            <a:pPr algn="l">
              <a:lnSpc>
                <a:spcPts val="9600"/>
              </a:lnSpc>
            </a:pPr>
            <a:r>
              <a:rPr lang="en-US" sz="8000" b="true">
                <a:solidFill>
                  <a:srgbClr val="F03F36"/>
                </a:solidFill>
                <a:latin typeface="Cabin Bold"/>
                <a:ea typeface="Cabin Bold"/>
                <a:cs typeface="Cabin Bold"/>
                <a:sym typeface="Cabin Bold"/>
              </a:rPr>
              <a:t>Triển khai và đánh giá</a:t>
            </a:r>
          </a:p>
        </p:txBody>
      </p:sp>
      <p:sp>
        <p:nvSpPr>
          <p:cNvPr name="TextBox 11" id="11"/>
          <p:cNvSpPr txBox="true"/>
          <p:nvPr/>
        </p:nvSpPr>
        <p:spPr>
          <a:xfrm rot="0">
            <a:off x="2462303" y="1791443"/>
            <a:ext cx="11986214" cy="2577794"/>
          </a:xfrm>
          <a:prstGeom prst="rect">
            <a:avLst/>
          </a:prstGeom>
        </p:spPr>
        <p:txBody>
          <a:bodyPr anchor="t" rtlCol="false" tIns="0" lIns="0" bIns="0" rIns="0">
            <a:spAutoFit/>
          </a:bodyPr>
          <a:lstStyle/>
          <a:p>
            <a:pPr algn="l" marL="799650" indent="-399825" lvl="1">
              <a:lnSpc>
                <a:spcPts val="5185"/>
              </a:lnSpc>
              <a:buFont typeface="Arial"/>
              <a:buChar char="•"/>
            </a:pPr>
            <a:r>
              <a:rPr lang="en-US" sz="3703">
                <a:solidFill>
                  <a:srgbClr val="000000"/>
                </a:solidFill>
                <a:latin typeface="Cabin"/>
                <a:ea typeface="Cabin"/>
                <a:cs typeface="Cabin"/>
                <a:sym typeface="Cabin"/>
              </a:rPr>
              <a:t>Giao tiếp: Flask + SocketIO</a:t>
            </a:r>
          </a:p>
          <a:p>
            <a:pPr algn="l" marL="799650" indent="-399825" lvl="1">
              <a:lnSpc>
                <a:spcPts val="5185"/>
              </a:lnSpc>
              <a:buFont typeface="Arial"/>
              <a:buChar char="•"/>
            </a:pPr>
            <a:r>
              <a:rPr lang="en-US" sz="3703">
                <a:solidFill>
                  <a:srgbClr val="000000"/>
                </a:solidFill>
                <a:latin typeface="Cabin"/>
                <a:ea typeface="Cabin"/>
                <a:cs typeface="Cabin"/>
                <a:sym typeface="Cabin"/>
              </a:rPr>
              <a:t>Đầu vào: Ảnh từ simulator</a:t>
            </a:r>
          </a:p>
          <a:p>
            <a:pPr algn="l" marL="799650" indent="-399825" lvl="1">
              <a:lnSpc>
                <a:spcPts val="5185"/>
              </a:lnSpc>
              <a:buFont typeface="Arial"/>
              <a:buChar char="•"/>
            </a:pPr>
            <a:r>
              <a:rPr lang="en-US" sz="3703">
                <a:solidFill>
                  <a:srgbClr val="000000"/>
                </a:solidFill>
                <a:latin typeface="Cabin"/>
                <a:ea typeface="Cabin"/>
                <a:cs typeface="Cabin"/>
                <a:sym typeface="Cabin"/>
              </a:rPr>
              <a:t>Đầu ra: Dự đoán góc lái</a:t>
            </a:r>
          </a:p>
          <a:p>
            <a:pPr algn="l" marL="799650" indent="-399825" lvl="1">
              <a:lnSpc>
                <a:spcPts val="5185"/>
              </a:lnSpc>
              <a:buFont typeface="Arial"/>
              <a:buChar char="•"/>
            </a:pPr>
            <a:r>
              <a:rPr lang="en-US" sz="3703">
                <a:solidFill>
                  <a:srgbClr val="000000"/>
                </a:solidFill>
                <a:latin typeface="Cabin"/>
                <a:ea typeface="Cabin"/>
                <a:cs typeface="Cabin"/>
                <a:sym typeface="Cabin"/>
              </a:rPr>
              <a:t>Quan sát: Xe đi thẳng, cua</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true" rot="-2762835">
            <a:off x="15723129" y="6265225"/>
            <a:ext cx="7316407" cy="5986151"/>
          </a:xfrm>
          <a:custGeom>
            <a:avLst/>
            <a:gdLst/>
            <a:ahLst/>
            <a:cxnLst/>
            <a:rect r="r" b="b" t="t" l="l"/>
            <a:pathLst>
              <a:path h="5986151" w="7316407">
                <a:moveTo>
                  <a:pt x="0" y="5986150"/>
                </a:moveTo>
                <a:lnTo>
                  <a:pt x="7316407" y="5986150"/>
                </a:lnTo>
                <a:lnTo>
                  <a:pt x="7316407" y="0"/>
                </a:lnTo>
                <a:lnTo>
                  <a:pt x="0" y="0"/>
                </a:lnTo>
                <a:lnTo>
                  <a:pt x="0" y="598615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9682125" y="3225346"/>
            <a:ext cx="8048932" cy="2971258"/>
            <a:chOff x="0" y="0"/>
            <a:chExt cx="10731909" cy="3961677"/>
          </a:xfrm>
        </p:grpSpPr>
        <p:sp>
          <p:nvSpPr>
            <p:cNvPr name="TextBox 4" id="4"/>
            <p:cNvSpPr txBox="true"/>
            <p:nvPr/>
          </p:nvSpPr>
          <p:spPr>
            <a:xfrm rot="0">
              <a:off x="0" y="0"/>
              <a:ext cx="10731909" cy="647700"/>
            </a:xfrm>
            <a:prstGeom prst="rect">
              <a:avLst/>
            </a:prstGeom>
          </p:spPr>
          <p:txBody>
            <a:bodyPr anchor="t" rtlCol="false" tIns="0" lIns="0" bIns="0" rIns="0">
              <a:spAutoFit/>
            </a:bodyPr>
            <a:lstStyle/>
            <a:p>
              <a:pPr algn="ctr" marL="0" indent="0" lvl="0">
                <a:lnSpc>
                  <a:spcPts val="3840"/>
                </a:lnSpc>
                <a:spcBef>
                  <a:spcPct val="0"/>
                </a:spcBef>
              </a:pPr>
              <a:r>
                <a:rPr lang="en-US" b="true" sz="3200">
                  <a:solidFill>
                    <a:srgbClr val="000000"/>
                  </a:solidFill>
                  <a:latin typeface="Cabin Bold"/>
                  <a:ea typeface="Cabin Bold"/>
                  <a:cs typeface="Cabin Bold"/>
                  <a:sym typeface="Cabin Bold"/>
                </a:rPr>
                <a:t>Hướng</a:t>
              </a:r>
              <a:r>
                <a:rPr lang="en-US" b="true" sz="3200">
                  <a:solidFill>
                    <a:srgbClr val="000000"/>
                  </a:solidFill>
                  <a:latin typeface="Cabin Bold"/>
                  <a:ea typeface="Cabin Bold"/>
                  <a:cs typeface="Cabin Bold"/>
                  <a:sym typeface="Cabin Bold"/>
                </a:rPr>
                <a:t> phát triển</a:t>
              </a:r>
            </a:p>
          </p:txBody>
        </p:sp>
        <p:sp>
          <p:nvSpPr>
            <p:cNvPr name="TextBox 5" id="5"/>
            <p:cNvSpPr txBox="true"/>
            <p:nvPr/>
          </p:nvSpPr>
          <p:spPr>
            <a:xfrm rot="0">
              <a:off x="0" y="954105"/>
              <a:ext cx="10731909" cy="3007572"/>
            </a:xfrm>
            <a:prstGeom prst="rect">
              <a:avLst/>
            </a:prstGeom>
          </p:spPr>
          <p:txBody>
            <a:bodyPr anchor="t" rtlCol="false" tIns="0" lIns="0" bIns="0" rIns="0">
              <a:spAutoFit/>
            </a:bodyPr>
            <a:lstStyle/>
            <a:p>
              <a:pPr algn="l" marL="561339" indent="-280669" lvl="1">
                <a:lnSpc>
                  <a:spcPts val="3639"/>
                </a:lnSpc>
                <a:buFont typeface="Arial"/>
                <a:buChar char="•"/>
              </a:pPr>
              <a:r>
                <a:rPr lang="en-US" sz="2599">
                  <a:solidFill>
                    <a:srgbClr val="000000"/>
                  </a:solidFill>
                  <a:latin typeface="Cabin"/>
                  <a:ea typeface="Cabin"/>
                  <a:cs typeface="Cabin"/>
                  <a:sym typeface="Cabin"/>
                </a:rPr>
                <a:t>Thêm cảm biến: Lidar, Radar, GPS</a:t>
              </a:r>
            </a:p>
            <a:p>
              <a:pPr algn="l" marL="561339" indent="-280669" lvl="1">
                <a:lnSpc>
                  <a:spcPts val="3639"/>
                </a:lnSpc>
                <a:buFont typeface="Arial"/>
                <a:buChar char="•"/>
              </a:pPr>
              <a:r>
                <a:rPr lang="en-US" sz="2599">
                  <a:solidFill>
                    <a:srgbClr val="000000"/>
                  </a:solidFill>
                  <a:latin typeface="Cabin"/>
                  <a:ea typeface="Cabin"/>
                  <a:cs typeface="Cabin"/>
                  <a:sym typeface="Cabin"/>
                </a:rPr>
                <a:t>Kết hợp Reinforcement Learning</a:t>
              </a:r>
            </a:p>
            <a:p>
              <a:pPr algn="l" marL="561339" indent="-280669" lvl="1">
                <a:lnSpc>
                  <a:spcPts val="3639"/>
                </a:lnSpc>
                <a:buFont typeface="Arial"/>
                <a:buChar char="•"/>
              </a:pPr>
              <a:r>
                <a:rPr lang="en-US" sz="2599">
                  <a:solidFill>
                    <a:srgbClr val="000000"/>
                  </a:solidFill>
                  <a:latin typeface="Cabin"/>
                  <a:ea typeface="Cabin"/>
                  <a:cs typeface="Cabin"/>
                  <a:sym typeface="Cabin"/>
                </a:rPr>
                <a:t>Giải thích mô hình (XAI)</a:t>
              </a:r>
            </a:p>
            <a:p>
              <a:pPr algn="l" marL="561339" indent="-280669" lvl="1">
                <a:lnSpc>
                  <a:spcPts val="3639"/>
                </a:lnSpc>
                <a:buFont typeface="Arial"/>
                <a:buChar char="•"/>
              </a:pPr>
              <a:r>
                <a:rPr lang="en-US" sz="2599">
                  <a:solidFill>
                    <a:srgbClr val="000000"/>
                  </a:solidFill>
                  <a:latin typeface="Cabin"/>
                  <a:ea typeface="Cabin"/>
                  <a:cs typeface="Cabin"/>
                  <a:sym typeface="Cabin"/>
                </a:rPr>
                <a:t>Triển khai thực tế (xe thật)</a:t>
              </a:r>
            </a:p>
            <a:p>
              <a:pPr algn="l" marL="561339" indent="-280669" lvl="1">
                <a:lnSpc>
                  <a:spcPts val="3639"/>
                </a:lnSpc>
                <a:buFont typeface="Arial"/>
                <a:buChar char="•"/>
              </a:pPr>
              <a:r>
                <a:rPr lang="en-US" sz="2599">
                  <a:solidFill>
                    <a:srgbClr val="000000"/>
                  </a:solidFill>
                  <a:latin typeface="Cabin"/>
                  <a:ea typeface="Cabin"/>
                  <a:cs typeface="Cabin"/>
                  <a:sym typeface="Cabin"/>
                </a:rPr>
                <a:t>Mở rộng chức năng: Tốc độ, chuyển làn, xử lý giao lộ</a:t>
              </a:r>
            </a:p>
          </p:txBody>
        </p:sp>
      </p:grpSp>
      <p:grpSp>
        <p:nvGrpSpPr>
          <p:cNvPr name="Group 6" id="6"/>
          <p:cNvGrpSpPr/>
          <p:nvPr/>
        </p:nvGrpSpPr>
        <p:grpSpPr>
          <a:xfrm rot="0">
            <a:off x="0" y="8952499"/>
            <a:ext cx="18288000" cy="1334501"/>
            <a:chOff x="0" y="0"/>
            <a:chExt cx="4816593" cy="351473"/>
          </a:xfrm>
        </p:grpSpPr>
        <p:sp>
          <p:nvSpPr>
            <p:cNvPr name="Freeform 7" id="7"/>
            <p:cNvSpPr/>
            <p:nvPr/>
          </p:nvSpPr>
          <p:spPr>
            <a:xfrm flipH="false" flipV="false" rot="0">
              <a:off x="0" y="0"/>
              <a:ext cx="4816592" cy="351473"/>
            </a:xfrm>
            <a:custGeom>
              <a:avLst/>
              <a:gdLst/>
              <a:ahLst/>
              <a:cxnLst/>
              <a:rect r="r" b="b" t="t" l="l"/>
              <a:pathLst>
                <a:path h="351473" w="4816592">
                  <a:moveTo>
                    <a:pt x="0" y="0"/>
                  </a:moveTo>
                  <a:lnTo>
                    <a:pt x="4816592" y="0"/>
                  </a:lnTo>
                  <a:lnTo>
                    <a:pt x="4816592" y="351473"/>
                  </a:lnTo>
                  <a:lnTo>
                    <a:pt x="0" y="351473"/>
                  </a:lnTo>
                  <a:close/>
                </a:path>
              </a:pathLst>
            </a:custGeom>
            <a:solidFill>
              <a:srgbClr val="F03F36"/>
            </a:solidFill>
          </p:spPr>
        </p:sp>
        <p:sp>
          <p:nvSpPr>
            <p:cNvPr name="TextBox 8" id="8"/>
            <p:cNvSpPr txBox="true"/>
            <p:nvPr/>
          </p:nvSpPr>
          <p:spPr>
            <a:xfrm>
              <a:off x="0" y="-38100"/>
              <a:ext cx="4816593" cy="389573"/>
            </a:xfrm>
            <a:prstGeom prst="rect">
              <a:avLst/>
            </a:prstGeom>
          </p:spPr>
          <p:txBody>
            <a:bodyPr anchor="ctr" rtlCol="false" tIns="50800" lIns="50800" bIns="50800" rIns="50800"/>
            <a:lstStyle/>
            <a:p>
              <a:pPr algn="ctr">
                <a:lnSpc>
                  <a:spcPts val="2100"/>
                </a:lnSpc>
              </a:pPr>
            </a:p>
          </p:txBody>
        </p:sp>
      </p:grpSp>
      <p:sp>
        <p:nvSpPr>
          <p:cNvPr name="Freeform 9" id="9"/>
          <p:cNvSpPr/>
          <p:nvPr/>
        </p:nvSpPr>
        <p:spPr>
          <a:xfrm flipH="false" flipV="true" rot="-2762835">
            <a:off x="-4756067" y="-2993075"/>
            <a:ext cx="7316407" cy="5986151"/>
          </a:xfrm>
          <a:custGeom>
            <a:avLst/>
            <a:gdLst/>
            <a:ahLst/>
            <a:cxnLst/>
            <a:rect r="r" b="b" t="t" l="l"/>
            <a:pathLst>
              <a:path h="5986151" w="7316407">
                <a:moveTo>
                  <a:pt x="0" y="5986150"/>
                </a:moveTo>
                <a:lnTo>
                  <a:pt x="7316407" y="5986150"/>
                </a:lnTo>
                <a:lnTo>
                  <a:pt x="7316407" y="0"/>
                </a:lnTo>
                <a:lnTo>
                  <a:pt x="0" y="0"/>
                </a:lnTo>
                <a:lnTo>
                  <a:pt x="0" y="598615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10" id="10"/>
          <p:cNvSpPr/>
          <p:nvPr/>
        </p:nvSpPr>
        <p:spPr>
          <a:xfrm flipV="true">
            <a:off x="9144000" y="1219200"/>
            <a:ext cx="0" cy="9067800"/>
          </a:xfrm>
          <a:prstGeom prst="line">
            <a:avLst/>
          </a:prstGeom>
          <a:ln cap="flat" w="38100">
            <a:solidFill>
              <a:srgbClr val="F03F36"/>
            </a:solidFill>
            <a:prstDash val="solid"/>
            <a:headEnd type="none" len="sm" w="sm"/>
            <a:tailEnd type="none" len="sm" w="sm"/>
          </a:ln>
        </p:spPr>
      </p:sp>
      <p:grpSp>
        <p:nvGrpSpPr>
          <p:cNvPr name="Group 11" id="11"/>
          <p:cNvGrpSpPr/>
          <p:nvPr/>
        </p:nvGrpSpPr>
        <p:grpSpPr>
          <a:xfrm rot="0">
            <a:off x="1389075" y="3296400"/>
            <a:ext cx="6077009" cy="2501851"/>
            <a:chOff x="0" y="0"/>
            <a:chExt cx="8102678" cy="3335801"/>
          </a:xfrm>
        </p:grpSpPr>
        <p:sp>
          <p:nvSpPr>
            <p:cNvPr name="TextBox 12" id="12"/>
            <p:cNvSpPr txBox="true"/>
            <p:nvPr/>
          </p:nvSpPr>
          <p:spPr>
            <a:xfrm rot="0">
              <a:off x="0" y="-9525"/>
              <a:ext cx="8102678" cy="654080"/>
            </a:xfrm>
            <a:prstGeom prst="rect">
              <a:avLst/>
            </a:prstGeom>
          </p:spPr>
          <p:txBody>
            <a:bodyPr anchor="t" rtlCol="false" tIns="0" lIns="0" bIns="0" rIns="0">
              <a:spAutoFit/>
            </a:bodyPr>
            <a:lstStyle/>
            <a:p>
              <a:pPr algn="ctr" marL="0" indent="0" lvl="0">
                <a:lnSpc>
                  <a:spcPts val="3821"/>
                </a:lnSpc>
                <a:spcBef>
                  <a:spcPct val="0"/>
                </a:spcBef>
              </a:pPr>
              <a:r>
                <a:rPr lang="en-US" b="true" sz="3184">
                  <a:solidFill>
                    <a:srgbClr val="000000"/>
                  </a:solidFill>
                  <a:latin typeface="Cabin Bold"/>
                  <a:ea typeface="Cabin Bold"/>
                  <a:cs typeface="Cabin Bold"/>
                  <a:sym typeface="Cabin Bold"/>
                </a:rPr>
                <a:t>Hạn chế</a:t>
              </a:r>
            </a:p>
          </p:txBody>
        </p:sp>
        <p:sp>
          <p:nvSpPr>
            <p:cNvPr name="TextBox 13" id="13"/>
            <p:cNvSpPr txBox="true"/>
            <p:nvPr/>
          </p:nvSpPr>
          <p:spPr>
            <a:xfrm rot="0">
              <a:off x="0" y="939716"/>
              <a:ext cx="8102678" cy="2396085"/>
            </a:xfrm>
            <a:prstGeom prst="rect">
              <a:avLst/>
            </a:prstGeom>
          </p:spPr>
          <p:txBody>
            <a:bodyPr anchor="t" rtlCol="false" tIns="0" lIns="0" bIns="0" rIns="0">
              <a:spAutoFit/>
            </a:bodyPr>
            <a:lstStyle/>
            <a:p>
              <a:pPr algn="ctr" marL="558613" indent="-279307" lvl="1">
                <a:lnSpc>
                  <a:spcPts val="3622"/>
                </a:lnSpc>
                <a:buFont typeface="Arial"/>
                <a:buChar char="•"/>
              </a:pPr>
              <a:r>
                <a:rPr lang="en-US" sz="2587">
                  <a:solidFill>
                    <a:srgbClr val="000000"/>
                  </a:solidFill>
                  <a:latin typeface="Cabin"/>
                  <a:ea typeface="Cabin"/>
                  <a:cs typeface="Cabin"/>
                  <a:sym typeface="Cabin"/>
                </a:rPr>
                <a:t>Thiếu khả năng phản ứng với vật thể lạ</a:t>
              </a:r>
            </a:p>
            <a:p>
              <a:pPr algn="ctr" marL="558613" indent="-279307" lvl="1">
                <a:lnSpc>
                  <a:spcPts val="3622"/>
                </a:lnSpc>
                <a:buFont typeface="Arial"/>
                <a:buChar char="•"/>
              </a:pPr>
              <a:r>
                <a:rPr lang="en-US" sz="2587">
                  <a:solidFill>
                    <a:srgbClr val="000000"/>
                  </a:solidFill>
                  <a:latin typeface="Cabin"/>
                  <a:ea typeface="Cabin"/>
                  <a:cs typeface="Cabin"/>
                  <a:sym typeface="Cabin"/>
                </a:rPr>
                <a:t>Khó g</a:t>
              </a:r>
              <a:r>
                <a:rPr lang="en-US" sz="2587">
                  <a:solidFill>
                    <a:srgbClr val="000000"/>
                  </a:solidFill>
                  <a:latin typeface="Cabin"/>
                  <a:ea typeface="Cabin"/>
                  <a:cs typeface="Cabin"/>
                  <a:sym typeface="Cabin"/>
                </a:rPr>
                <a:t>iải thích quyết định của mô hình</a:t>
              </a:r>
            </a:p>
            <a:p>
              <a:pPr algn="ctr" marL="558613" indent="-279307" lvl="1">
                <a:lnSpc>
                  <a:spcPts val="3622"/>
                </a:lnSpc>
                <a:buFont typeface="Arial"/>
                <a:buChar char="•"/>
              </a:pPr>
              <a:r>
                <a:rPr lang="en-US" sz="2587">
                  <a:solidFill>
                    <a:srgbClr val="000000"/>
                  </a:solidFill>
                  <a:latin typeface="Cabin"/>
                  <a:ea typeface="Cabin"/>
                  <a:cs typeface="Cabin"/>
                  <a:sym typeface="Cabin"/>
                </a:rPr>
                <a:t>Phụ thuộc chất lượng dữ liệu đầu vào</a:t>
              </a:r>
            </a:p>
            <a:p>
              <a:pPr algn="ctr">
                <a:lnSpc>
                  <a:spcPts val="3622"/>
                </a:lnSpc>
              </a:pPr>
            </a:p>
          </p:txBody>
        </p:sp>
      </p:grpSp>
      <p:sp>
        <p:nvSpPr>
          <p:cNvPr name="TextBox 14" id="14"/>
          <p:cNvSpPr txBox="true"/>
          <p:nvPr/>
        </p:nvSpPr>
        <p:spPr>
          <a:xfrm rot="0">
            <a:off x="2954217" y="-9525"/>
            <a:ext cx="12379566" cy="1228725"/>
          </a:xfrm>
          <a:prstGeom prst="rect">
            <a:avLst/>
          </a:prstGeom>
        </p:spPr>
        <p:txBody>
          <a:bodyPr anchor="t" rtlCol="false" tIns="0" lIns="0" bIns="0" rIns="0">
            <a:spAutoFit/>
          </a:bodyPr>
          <a:lstStyle/>
          <a:p>
            <a:pPr algn="l">
              <a:lnSpc>
                <a:spcPts val="9600"/>
              </a:lnSpc>
            </a:pPr>
            <a:r>
              <a:rPr lang="en-US" sz="8000" b="true">
                <a:solidFill>
                  <a:srgbClr val="F03F36"/>
                </a:solidFill>
                <a:latin typeface="Cabin Bold"/>
                <a:ea typeface="Cabin Bold"/>
                <a:cs typeface="Cabin Bold"/>
                <a:sym typeface="Cabin Bold"/>
              </a:rPr>
              <a:t>Hạn chế và hướng phát triển</a:t>
            </a:r>
          </a:p>
        </p:txBody>
      </p:sp>
    </p:spTree>
  </p:cSld>
  <p:clrMapOvr>
    <a:masterClrMapping/>
  </p:clrMapOvr>
</p:sld>
</file>

<file path=ppt/slides/slide14.xml><?xml version="1.0" encoding="utf-8"?>
<p:sld xmlns:p="http://schemas.openxmlformats.org/presentationml/2006/main" xmlns:a="http://schemas.openxmlformats.org/drawingml/2006/main">
  <p:cSld>
    <p:bg>
      <p:bgPr>
        <a:solidFill>
          <a:srgbClr val="F03F36"/>
        </a:solidFill>
      </p:bgPr>
    </p:bg>
    <p:spTree>
      <p:nvGrpSpPr>
        <p:cNvPr id="1" name=""/>
        <p:cNvGrpSpPr/>
        <p:nvPr/>
      </p:nvGrpSpPr>
      <p:grpSpPr>
        <a:xfrm>
          <a:off x="0" y="0"/>
          <a:ext cx="0" cy="0"/>
          <a:chOff x="0" y="0"/>
          <a:chExt cx="0" cy="0"/>
        </a:xfrm>
      </p:grpSpPr>
      <p:grpSp>
        <p:nvGrpSpPr>
          <p:cNvPr name="Group 2" id="2"/>
          <p:cNvGrpSpPr/>
          <p:nvPr/>
        </p:nvGrpSpPr>
        <p:grpSpPr>
          <a:xfrm rot="0">
            <a:off x="514350" y="485775"/>
            <a:ext cx="17259300" cy="9286429"/>
            <a:chOff x="0" y="0"/>
            <a:chExt cx="4545659" cy="2445808"/>
          </a:xfrm>
        </p:grpSpPr>
        <p:sp>
          <p:nvSpPr>
            <p:cNvPr name="Freeform 3" id="3"/>
            <p:cNvSpPr/>
            <p:nvPr/>
          </p:nvSpPr>
          <p:spPr>
            <a:xfrm flipH="false" flipV="false" rot="0">
              <a:off x="0" y="0"/>
              <a:ext cx="4545659" cy="2445808"/>
            </a:xfrm>
            <a:custGeom>
              <a:avLst/>
              <a:gdLst/>
              <a:ahLst/>
              <a:cxnLst/>
              <a:rect r="r" b="b" t="t" l="l"/>
              <a:pathLst>
                <a:path h="2445808" w="4545659">
                  <a:moveTo>
                    <a:pt x="0" y="0"/>
                  </a:moveTo>
                  <a:lnTo>
                    <a:pt x="4545659" y="0"/>
                  </a:lnTo>
                  <a:lnTo>
                    <a:pt x="4545659" y="2445808"/>
                  </a:lnTo>
                  <a:lnTo>
                    <a:pt x="0" y="2445808"/>
                  </a:lnTo>
                  <a:close/>
                </a:path>
              </a:pathLst>
            </a:custGeom>
            <a:solidFill>
              <a:srgbClr val="FFFFFF"/>
            </a:solidFill>
          </p:spPr>
        </p:sp>
        <p:sp>
          <p:nvSpPr>
            <p:cNvPr name="TextBox 4" id="4"/>
            <p:cNvSpPr txBox="true"/>
            <p:nvPr/>
          </p:nvSpPr>
          <p:spPr>
            <a:xfrm>
              <a:off x="0" y="-38100"/>
              <a:ext cx="4545659" cy="2483908"/>
            </a:xfrm>
            <a:prstGeom prst="rect">
              <a:avLst/>
            </a:prstGeom>
          </p:spPr>
          <p:txBody>
            <a:bodyPr anchor="ctr" rtlCol="false" tIns="50800" lIns="50800" bIns="50800" rIns="50800"/>
            <a:lstStyle/>
            <a:p>
              <a:pPr algn="ctr">
                <a:lnSpc>
                  <a:spcPts val="3499"/>
                </a:lnSpc>
              </a:pPr>
            </a:p>
          </p:txBody>
        </p:sp>
      </p:grpSp>
      <p:sp>
        <p:nvSpPr>
          <p:cNvPr name="TextBox 5" id="5"/>
          <p:cNvSpPr txBox="true"/>
          <p:nvPr/>
        </p:nvSpPr>
        <p:spPr>
          <a:xfrm rot="0">
            <a:off x="5592994" y="4219575"/>
            <a:ext cx="7102012" cy="1838325"/>
          </a:xfrm>
          <a:prstGeom prst="rect">
            <a:avLst/>
          </a:prstGeom>
        </p:spPr>
        <p:txBody>
          <a:bodyPr anchor="t" rtlCol="false" tIns="0" lIns="0" bIns="0" rIns="0">
            <a:spAutoFit/>
          </a:bodyPr>
          <a:lstStyle/>
          <a:p>
            <a:pPr algn="ctr">
              <a:lnSpc>
                <a:spcPts val="7200"/>
              </a:lnSpc>
            </a:pPr>
            <a:r>
              <a:rPr lang="en-US" b="true" sz="6000">
                <a:solidFill>
                  <a:srgbClr val="F03F36"/>
                </a:solidFill>
                <a:latin typeface="Cabin Bold"/>
                <a:ea typeface="Cabin Bold"/>
                <a:cs typeface="Cabin Bold"/>
                <a:sym typeface="Cabin Bold"/>
              </a:rPr>
              <a:t>Cảm ơn thầy cô và các bạn đã lắng nghe!</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115891" y="7799978"/>
            <a:ext cx="23128778" cy="8012550"/>
            <a:chOff x="0" y="0"/>
            <a:chExt cx="30838370" cy="10683401"/>
          </a:xfrm>
        </p:grpSpPr>
        <p:grpSp>
          <p:nvGrpSpPr>
            <p:cNvPr name="Group 3" id="3"/>
            <p:cNvGrpSpPr/>
            <p:nvPr/>
          </p:nvGrpSpPr>
          <p:grpSpPr>
            <a:xfrm rot="0">
              <a:off x="2813439" y="2272603"/>
              <a:ext cx="24384000" cy="2758350"/>
              <a:chOff x="0" y="0"/>
              <a:chExt cx="4816593" cy="544859"/>
            </a:xfrm>
          </p:grpSpPr>
          <p:sp>
            <p:nvSpPr>
              <p:cNvPr name="Freeform 4" id="4"/>
              <p:cNvSpPr/>
              <p:nvPr/>
            </p:nvSpPr>
            <p:spPr>
              <a:xfrm flipH="false" flipV="false" rot="0">
                <a:off x="0" y="0"/>
                <a:ext cx="4816592" cy="544859"/>
              </a:xfrm>
              <a:custGeom>
                <a:avLst/>
                <a:gdLst/>
                <a:ahLst/>
                <a:cxnLst/>
                <a:rect r="r" b="b" t="t" l="l"/>
                <a:pathLst>
                  <a:path h="544859" w="4816592">
                    <a:moveTo>
                      <a:pt x="0" y="0"/>
                    </a:moveTo>
                    <a:lnTo>
                      <a:pt x="4816592" y="0"/>
                    </a:lnTo>
                    <a:lnTo>
                      <a:pt x="4816592" y="544859"/>
                    </a:lnTo>
                    <a:lnTo>
                      <a:pt x="0" y="544859"/>
                    </a:lnTo>
                    <a:close/>
                  </a:path>
                </a:pathLst>
              </a:custGeom>
              <a:solidFill>
                <a:srgbClr val="F03F36"/>
              </a:solidFill>
            </p:spPr>
          </p:sp>
          <p:sp>
            <p:nvSpPr>
              <p:cNvPr name="TextBox 5" id="5"/>
              <p:cNvSpPr txBox="true"/>
              <p:nvPr/>
            </p:nvSpPr>
            <p:spPr>
              <a:xfrm>
                <a:off x="0" y="-28575"/>
                <a:ext cx="4816593" cy="573434"/>
              </a:xfrm>
              <a:prstGeom prst="rect">
                <a:avLst/>
              </a:prstGeom>
            </p:spPr>
            <p:txBody>
              <a:bodyPr anchor="ctr" rtlCol="false" tIns="50800" lIns="50800" bIns="50800" rIns="50800"/>
              <a:lstStyle/>
              <a:p>
                <a:pPr algn="ctr">
                  <a:lnSpc>
                    <a:spcPts val="2100"/>
                  </a:lnSpc>
                </a:pPr>
              </a:p>
            </p:txBody>
          </p:sp>
        </p:grpSp>
        <p:sp>
          <p:nvSpPr>
            <p:cNvPr name="Freeform 6" id="6"/>
            <p:cNvSpPr/>
            <p:nvPr/>
          </p:nvSpPr>
          <p:spPr>
            <a:xfrm flipH="false" flipV="true" rot="0">
              <a:off x="0" y="1466774"/>
              <a:ext cx="10472889" cy="8568728"/>
            </a:xfrm>
            <a:custGeom>
              <a:avLst/>
              <a:gdLst/>
              <a:ahLst/>
              <a:cxnLst/>
              <a:rect r="r" b="b" t="t" l="l"/>
              <a:pathLst>
                <a:path h="8568728" w="10472889">
                  <a:moveTo>
                    <a:pt x="0" y="8568727"/>
                  </a:moveTo>
                  <a:lnTo>
                    <a:pt x="10472889" y="8568727"/>
                  </a:lnTo>
                  <a:lnTo>
                    <a:pt x="10472889" y="0"/>
                  </a:lnTo>
                  <a:lnTo>
                    <a:pt x="0" y="0"/>
                  </a:lnTo>
                  <a:lnTo>
                    <a:pt x="0" y="856872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true" rot="10713287">
              <a:off x="10579279" y="1983968"/>
              <a:ext cx="10472889" cy="8568728"/>
            </a:xfrm>
            <a:custGeom>
              <a:avLst/>
              <a:gdLst/>
              <a:ahLst/>
              <a:cxnLst/>
              <a:rect r="r" b="b" t="t" l="l"/>
              <a:pathLst>
                <a:path h="8568728" w="10472889">
                  <a:moveTo>
                    <a:pt x="0" y="8568728"/>
                  </a:moveTo>
                  <a:lnTo>
                    <a:pt x="10472889" y="8568728"/>
                  </a:lnTo>
                  <a:lnTo>
                    <a:pt x="10472889" y="0"/>
                  </a:lnTo>
                  <a:lnTo>
                    <a:pt x="0" y="0"/>
                  </a:lnTo>
                  <a:lnTo>
                    <a:pt x="0" y="8568728"/>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true" rot="-524899">
              <a:off x="19774774" y="746590"/>
              <a:ext cx="10472889" cy="8568728"/>
            </a:xfrm>
            <a:custGeom>
              <a:avLst/>
              <a:gdLst/>
              <a:ahLst/>
              <a:cxnLst/>
              <a:rect r="r" b="b" t="t" l="l"/>
              <a:pathLst>
                <a:path h="8568728" w="10472889">
                  <a:moveTo>
                    <a:pt x="0" y="8568727"/>
                  </a:moveTo>
                  <a:lnTo>
                    <a:pt x="10472889" y="8568727"/>
                  </a:lnTo>
                  <a:lnTo>
                    <a:pt x="10472889" y="0"/>
                  </a:lnTo>
                  <a:lnTo>
                    <a:pt x="0" y="0"/>
                  </a:lnTo>
                  <a:lnTo>
                    <a:pt x="0" y="8568727"/>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aphicFrame>
        <p:nvGraphicFramePr>
          <p:cNvPr name="Table 9" id="9"/>
          <p:cNvGraphicFramePr>
            <a:graphicFrameLocks noGrp="true"/>
          </p:cNvGraphicFramePr>
          <p:nvPr/>
        </p:nvGraphicFramePr>
        <p:xfrm>
          <a:off x="6715203" y="1855987"/>
          <a:ext cx="11178303" cy="5622525"/>
        </p:xfrm>
        <a:graphic>
          <a:graphicData uri="http://schemas.openxmlformats.org/drawingml/2006/table">
            <a:tbl>
              <a:tblPr/>
              <a:tblGrid>
                <a:gridCol w="3095675"/>
                <a:gridCol w="8082628"/>
              </a:tblGrid>
              <a:tr h="1124505">
                <a:tc>
                  <a:txBody>
                    <a:bodyPr anchor="t" rtlCol="false"/>
                    <a:lstStyle/>
                    <a:p>
                      <a:pPr algn="ctr">
                        <a:lnSpc>
                          <a:spcPts val="4059"/>
                        </a:lnSpc>
                        <a:defRPr/>
                      </a:pPr>
                      <a:r>
                        <a:rPr lang="en-US" sz="2899" b="true">
                          <a:solidFill>
                            <a:srgbClr val="F03F36"/>
                          </a:solidFill>
                          <a:latin typeface="Cabin Bold"/>
                          <a:ea typeface="Cabin Bold"/>
                          <a:cs typeface="Cabin Bold"/>
                          <a:sym typeface="Cabin Bold"/>
                        </a:rPr>
                        <a:t>1</a:t>
                      </a:r>
                      <a:endParaRPr lang="en-US" sz="1100"/>
                    </a:p>
                  </a:txBody>
                  <a:tcPr marL="95250" marR="95250" marT="95250" marB="95250" anchor="ctr">
                    <a:lnL cmpd="sng" algn="ctr" cap="flat" w="0">
                      <a:solidFill>
                        <a:srgbClr val="CCCCCC"/>
                      </a:solidFill>
                      <a:prstDash val="solid"/>
                      <a:round/>
                      <a:headEnd type="none" w="med" len="med"/>
                      <a:tailEnd type="none" w="med" len="med"/>
                    </a:lnL>
                    <a:lnR cmpd="sng" algn="ctr" cap="flat" w="0">
                      <a:solidFill>
                        <a:srgbClr val="CCCCCC"/>
                      </a:solidFill>
                      <a:prstDash val="solid"/>
                      <a:round/>
                      <a:headEnd type="none" w="med" len="med"/>
                      <a:tailEnd type="none" w="med" len="med"/>
                    </a:lnR>
                    <a:lnT cmpd="sng" algn="ctr" cap="flat" w="0">
                      <a:solidFill>
                        <a:srgbClr val="CCCCCC"/>
                      </a:solidFill>
                      <a:prstDash val="solid"/>
                      <a:round/>
                      <a:headEnd type="none" w="med" len="med"/>
                      <a:tailEnd type="none" w="med" len="med"/>
                    </a:lnT>
                    <a:lnB cmpd="sng" algn="ctr" cap="flat" w="0">
                      <a:solidFill>
                        <a:srgbClr val="CCCCCC"/>
                      </a:solidFill>
                      <a:prstDash val="solid"/>
                      <a:round/>
                      <a:headEnd type="none" w="med" len="med"/>
                      <a:tailEnd type="none" w="med" len="med"/>
                    </a:lnB>
                  </a:tcPr>
                </a:tc>
                <a:tc>
                  <a:txBody>
                    <a:bodyPr anchor="t" rtlCol="false"/>
                    <a:lstStyle/>
                    <a:p>
                      <a:pPr algn="l">
                        <a:lnSpc>
                          <a:spcPts val="3639"/>
                        </a:lnSpc>
                        <a:defRPr/>
                      </a:pPr>
                      <a:r>
                        <a:rPr lang="en-US" sz="2599" u="sng">
                          <a:solidFill>
                            <a:srgbClr val="000000"/>
                          </a:solidFill>
                          <a:latin typeface="Cabin"/>
                          <a:ea typeface="Cabin"/>
                          <a:cs typeface="Cabin"/>
                          <a:sym typeface="Cabin"/>
                        </a:rPr>
                        <a:t>Tổng quan đề tài</a:t>
                      </a:r>
                      <a:endParaRPr lang="en-US" sz="1100"/>
                    </a:p>
                  </a:txBody>
                  <a:tcPr marL="95250" marR="95250" marT="95250" marB="95250" anchor="ctr">
                    <a:lnL cmpd="sng" algn="ctr" cap="flat" w="0">
                      <a:solidFill>
                        <a:srgbClr val="CCCCCC"/>
                      </a:solidFill>
                      <a:prstDash val="solid"/>
                      <a:round/>
                      <a:headEnd type="none" w="med" len="med"/>
                      <a:tailEnd type="none" w="med" len="med"/>
                    </a:lnL>
                    <a:lnR cmpd="sng" algn="ctr" cap="flat" w="0">
                      <a:solidFill>
                        <a:srgbClr val="CCCCCC"/>
                      </a:solidFill>
                      <a:prstDash val="solid"/>
                      <a:round/>
                      <a:headEnd type="none" w="med" len="med"/>
                      <a:tailEnd type="none" w="med" len="med"/>
                    </a:lnR>
                    <a:lnT cmpd="sng" algn="ctr" cap="flat" w="0">
                      <a:solidFill>
                        <a:srgbClr val="CCCCCC"/>
                      </a:solidFill>
                      <a:prstDash val="solid"/>
                      <a:round/>
                      <a:headEnd type="none" w="med" len="med"/>
                      <a:tailEnd type="none" w="med" len="med"/>
                    </a:lnT>
                    <a:lnB cmpd="sng" algn="ctr" cap="flat" w="9525">
                      <a:solidFill>
                        <a:srgbClr val="CCCCCC"/>
                      </a:solidFill>
                      <a:prstDash val="solid"/>
                      <a:round/>
                      <a:headEnd type="none" w="med" len="med"/>
                      <a:tailEnd type="none" w="med" len="med"/>
                    </a:lnB>
                  </a:tcPr>
                </a:tc>
              </a:tr>
              <a:tr h="1124505">
                <a:tc>
                  <a:txBody>
                    <a:bodyPr anchor="t" rtlCol="false"/>
                    <a:lstStyle/>
                    <a:p>
                      <a:pPr algn="ctr">
                        <a:lnSpc>
                          <a:spcPts val="4059"/>
                        </a:lnSpc>
                        <a:defRPr/>
                      </a:pPr>
                      <a:r>
                        <a:rPr lang="en-US" sz="2899">
                          <a:solidFill>
                            <a:srgbClr val="F03F36"/>
                          </a:solidFill>
                          <a:latin typeface="Cabin"/>
                          <a:ea typeface="Cabin"/>
                          <a:cs typeface="Cabin"/>
                          <a:sym typeface="Cabin"/>
                        </a:rPr>
                        <a:t>2</a:t>
                      </a:r>
                      <a:endParaRPr lang="en-US" sz="1100"/>
                    </a:p>
                  </a:txBody>
                  <a:tcPr marL="95250" marR="95250" marT="95250" marB="95250" anchor="ctr">
                    <a:lnL cmpd="sng" algn="ctr" cap="flat" w="0">
                      <a:solidFill>
                        <a:srgbClr val="CCCCCC"/>
                      </a:solidFill>
                      <a:prstDash val="solid"/>
                      <a:round/>
                      <a:headEnd type="none" w="med" len="med"/>
                      <a:tailEnd type="none" w="med" len="med"/>
                    </a:lnL>
                    <a:lnR cmpd="sng" algn="ctr" cap="flat" w="0">
                      <a:solidFill>
                        <a:srgbClr val="CCCCCC"/>
                      </a:solidFill>
                      <a:prstDash val="solid"/>
                      <a:round/>
                      <a:headEnd type="none" w="med" len="med"/>
                      <a:tailEnd type="none" w="med" len="med"/>
                    </a:lnR>
                    <a:lnT cmpd="sng" algn="ctr" cap="flat" w="0">
                      <a:solidFill>
                        <a:srgbClr val="CCCCCC"/>
                      </a:solidFill>
                      <a:prstDash val="solid"/>
                      <a:round/>
                      <a:headEnd type="none" w="med" len="med"/>
                      <a:tailEnd type="none" w="med" len="med"/>
                    </a:lnT>
                    <a:lnB cmpd="sng" algn="ctr" cap="flat" w="0">
                      <a:solidFill>
                        <a:srgbClr val="CCCCCC"/>
                      </a:solidFill>
                      <a:prstDash val="solid"/>
                      <a:round/>
                      <a:headEnd type="none" w="med" len="med"/>
                      <a:tailEnd type="none" w="med" len="med"/>
                    </a:lnB>
                  </a:tcPr>
                </a:tc>
                <a:tc>
                  <a:txBody>
                    <a:bodyPr anchor="t" rtlCol="false"/>
                    <a:lstStyle/>
                    <a:p>
                      <a:pPr algn="l">
                        <a:lnSpc>
                          <a:spcPts val="3639"/>
                        </a:lnSpc>
                        <a:defRPr/>
                      </a:pPr>
                      <a:r>
                        <a:rPr lang="en-US" sz="2599" u="sng">
                          <a:solidFill>
                            <a:srgbClr val="000000"/>
                          </a:solidFill>
                          <a:latin typeface="Cabin"/>
                          <a:ea typeface="Cabin"/>
                          <a:cs typeface="Cabin"/>
                          <a:sym typeface="Cabin"/>
                        </a:rPr>
                        <a:t>Môi trường mô phỏng</a:t>
                      </a:r>
                      <a:endParaRPr lang="en-US" sz="1100"/>
                    </a:p>
                  </a:txBody>
                  <a:tcPr marL="95250" marR="95250" marT="95250" marB="95250" anchor="ctr">
                    <a:lnL cmpd="sng" algn="ctr" cap="flat" w="0">
                      <a:solidFill>
                        <a:srgbClr val="CCCCCC"/>
                      </a:solidFill>
                      <a:prstDash val="solid"/>
                      <a:round/>
                      <a:headEnd type="none" w="med" len="med"/>
                      <a:tailEnd type="none" w="med" len="med"/>
                    </a:lnL>
                    <a:lnR cmpd="sng" algn="ctr" cap="flat" w="0">
                      <a:solidFill>
                        <a:srgbClr val="CCCCCC"/>
                      </a:solidFill>
                      <a:prstDash val="solid"/>
                      <a:round/>
                      <a:headEnd type="none" w="med" len="med"/>
                      <a:tailEnd type="none" w="med" len="med"/>
                    </a:lnR>
                    <a:lnT cmpd="sng" algn="ctr" cap="flat" w="9525">
                      <a:solidFill>
                        <a:srgbClr val="CCCCCC"/>
                      </a:solidFill>
                      <a:prstDash val="solid"/>
                      <a:round/>
                      <a:headEnd type="none" w="med" len="med"/>
                      <a:tailEnd type="none" w="med" len="med"/>
                    </a:lnT>
                    <a:lnB cmpd="sng" algn="ctr" cap="flat" w="9525">
                      <a:solidFill>
                        <a:srgbClr val="CCCCCC"/>
                      </a:solidFill>
                      <a:prstDash val="solid"/>
                      <a:round/>
                      <a:headEnd type="none" w="med" len="med"/>
                      <a:tailEnd type="none" w="med" len="med"/>
                    </a:lnB>
                  </a:tcPr>
                </a:tc>
              </a:tr>
              <a:tr h="1124505">
                <a:tc>
                  <a:txBody>
                    <a:bodyPr anchor="t" rtlCol="false"/>
                    <a:lstStyle/>
                    <a:p>
                      <a:pPr algn="ctr">
                        <a:lnSpc>
                          <a:spcPts val="4059"/>
                        </a:lnSpc>
                        <a:defRPr/>
                      </a:pPr>
                      <a:r>
                        <a:rPr lang="en-US" sz="2899">
                          <a:solidFill>
                            <a:srgbClr val="F03F36"/>
                          </a:solidFill>
                          <a:latin typeface="Cabin"/>
                          <a:ea typeface="Cabin"/>
                          <a:cs typeface="Cabin"/>
                          <a:sym typeface="Cabin"/>
                        </a:rPr>
                        <a:t>3</a:t>
                      </a:r>
                      <a:endParaRPr lang="en-US" sz="1100"/>
                    </a:p>
                  </a:txBody>
                  <a:tcPr marL="95250" marR="95250" marT="95250" marB="95250" anchor="ctr">
                    <a:lnL cmpd="sng" algn="ctr" cap="flat" w="0">
                      <a:solidFill>
                        <a:srgbClr val="CCCCCC"/>
                      </a:solidFill>
                      <a:prstDash val="solid"/>
                      <a:round/>
                      <a:headEnd type="none" w="med" len="med"/>
                      <a:tailEnd type="none" w="med" len="med"/>
                    </a:lnL>
                    <a:lnR cmpd="sng" algn="ctr" cap="flat" w="0">
                      <a:solidFill>
                        <a:srgbClr val="CCCCCC"/>
                      </a:solidFill>
                      <a:prstDash val="solid"/>
                      <a:round/>
                      <a:headEnd type="none" w="med" len="med"/>
                      <a:tailEnd type="none" w="med" len="med"/>
                    </a:lnR>
                    <a:lnT cmpd="sng" algn="ctr" cap="flat" w="0">
                      <a:solidFill>
                        <a:srgbClr val="CCCCCC"/>
                      </a:solidFill>
                      <a:prstDash val="solid"/>
                      <a:round/>
                      <a:headEnd type="none" w="med" len="med"/>
                      <a:tailEnd type="none" w="med" len="med"/>
                    </a:lnT>
                    <a:lnB cmpd="sng" algn="ctr" cap="flat" w="0">
                      <a:solidFill>
                        <a:srgbClr val="CCCCCC"/>
                      </a:solidFill>
                      <a:prstDash val="solid"/>
                      <a:round/>
                      <a:headEnd type="none" w="med" len="med"/>
                      <a:tailEnd type="none" w="med" len="med"/>
                    </a:lnB>
                  </a:tcPr>
                </a:tc>
                <a:tc>
                  <a:txBody>
                    <a:bodyPr anchor="t" rtlCol="false"/>
                    <a:lstStyle/>
                    <a:p>
                      <a:pPr algn="l">
                        <a:lnSpc>
                          <a:spcPts val="3639"/>
                        </a:lnSpc>
                        <a:defRPr/>
                      </a:pPr>
                      <a:r>
                        <a:rPr lang="en-US" sz="2599" u="sng">
                          <a:solidFill>
                            <a:srgbClr val="000000"/>
                          </a:solidFill>
                          <a:latin typeface="Cabin"/>
                          <a:ea typeface="Cabin"/>
                          <a:cs typeface="Cabin"/>
                          <a:sym typeface="Cabin"/>
                        </a:rPr>
                        <a:t>Dữ liệu và tiền xử lí dữ liệu</a:t>
                      </a:r>
                      <a:endParaRPr lang="en-US" sz="1100"/>
                    </a:p>
                  </a:txBody>
                  <a:tcPr marL="95250" marR="95250" marT="95250" marB="95250" anchor="ctr">
                    <a:lnL cmpd="sng" algn="ctr" cap="flat" w="0">
                      <a:solidFill>
                        <a:srgbClr val="CCCCCC"/>
                      </a:solidFill>
                      <a:prstDash val="solid"/>
                      <a:round/>
                      <a:headEnd type="none" w="med" len="med"/>
                      <a:tailEnd type="none" w="med" len="med"/>
                    </a:lnL>
                    <a:lnR cmpd="sng" algn="ctr" cap="flat" w="0">
                      <a:solidFill>
                        <a:srgbClr val="CCCCCC"/>
                      </a:solidFill>
                      <a:prstDash val="solid"/>
                      <a:round/>
                      <a:headEnd type="none" w="med" len="med"/>
                      <a:tailEnd type="none" w="med" len="med"/>
                    </a:lnR>
                    <a:lnT cmpd="sng" algn="ctr" cap="flat" w="9525">
                      <a:solidFill>
                        <a:srgbClr val="CCCCCC"/>
                      </a:solidFill>
                      <a:prstDash val="solid"/>
                      <a:round/>
                      <a:headEnd type="none" w="med" len="med"/>
                      <a:tailEnd type="none" w="med" len="med"/>
                    </a:lnT>
                    <a:lnB cmpd="sng" algn="ctr" cap="flat" w="9525">
                      <a:solidFill>
                        <a:srgbClr val="CCCCCC"/>
                      </a:solidFill>
                      <a:prstDash val="solid"/>
                      <a:round/>
                      <a:headEnd type="none" w="med" len="med"/>
                      <a:tailEnd type="none" w="med" len="med"/>
                    </a:lnB>
                  </a:tcPr>
                </a:tc>
              </a:tr>
              <a:tr h="1124505">
                <a:tc>
                  <a:txBody>
                    <a:bodyPr anchor="t" rtlCol="false"/>
                    <a:lstStyle/>
                    <a:p>
                      <a:pPr algn="ctr">
                        <a:lnSpc>
                          <a:spcPts val="4059"/>
                        </a:lnSpc>
                        <a:defRPr/>
                      </a:pPr>
                      <a:r>
                        <a:rPr lang="en-US" sz="2899">
                          <a:solidFill>
                            <a:srgbClr val="F03F36"/>
                          </a:solidFill>
                          <a:latin typeface="Cabin"/>
                          <a:ea typeface="Cabin"/>
                          <a:cs typeface="Cabin"/>
                          <a:sym typeface="Cabin"/>
                        </a:rPr>
                        <a:t>4</a:t>
                      </a:r>
                      <a:endParaRPr lang="en-US" sz="1100"/>
                    </a:p>
                  </a:txBody>
                  <a:tcPr marL="95250" marR="95250" marT="95250" marB="95250" anchor="ctr">
                    <a:lnL cmpd="sng" algn="ctr" cap="flat" w="0">
                      <a:solidFill>
                        <a:srgbClr val="CCCCCC"/>
                      </a:solidFill>
                      <a:prstDash val="solid"/>
                      <a:round/>
                      <a:headEnd type="none" w="med" len="med"/>
                      <a:tailEnd type="none" w="med" len="med"/>
                    </a:lnL>
                    <a:lnR cmpd="sng" algn="ctr" cap="flat" w="0">
                      <a:solidFill>
                        <a:srgbClr val="CCCCCC"/>
                      </a:solidFill>
                      <a:prstDash val="solid"/>
                      <a:round/>
                      <a:headEnd type="none" w="med" len="med"/>
                      <a:tailEnd type="none" w="med" len="med"/>
                    </a:lnR>
                    <a:lnT cmpd="sng" algn="ctr" cap="flat" w="0">
                      <a:solidFill>
                        <a:srgbClr val="CCCCCC"/>
                      </a:solidFill>
                      <a:prstDash val="solid"/>
                      <a:round/>
                      <a:headEnd type="none" w="med" len="med"/>
                      <a:tailEnd type="none" w="med" len="med"/>
                    </a:lnT>
                    <a:lnB cmpd="sng" algn="ctr" cap="flat" w="0">
                      <a:solidFill>
                        <a:srgbClr val="CCCCCC"/>
                      </a:solidFill>
                      <a:prstDash val="solid"/>
                      <a:round/>
                      <a:headEnd type="none" w="med" len="med"/>
                      <a:tailEnd type="none" w="med" len="med"/>
                    </a:lnB>
                  </a:tcPr>
                </a:tc>
                <a:tc>
                  <a:txBody>
                    <a:bodyPr anchor="t" rtlCol="false"/>
                    <a:lstStyle/>
                    <a:p>
                      <a:pPr algn="l">
                        <a:lnSpc>
                          <a:spcPts val="3639"/>
                        </a:lnSpc>
                        <a:defRPr/>
                      </a:pPr>
                      <a:r>
                        <a:rPr lang="en-US" sz="2599" u="sng">
                          <a:solidFill>
                            <a:srgbClr val="000000"/>
                          </a:solidFill>
                          <a:latin typeface="Cabin"/>
                          <a:ea typeface="Cabin"/>
                          <a:cs typeface="Cabin"/>
                          <a:sym typeface="Cabin"/>
                        </a:rPr>
                        <a:t>Thử nghiệm mô hình</a:t>
                      </a:r>
                      <a:endParaRPr lang="en-US" sz="1100"/>
                    </a:p>
                  </a:txBody>
                  <a:tcPr marL="95250" marR="95250" marT="95250" marB="95250" anchor="ctr">
                    <a:lnL cmpd="sng" algn="ctr" cap="flat" w="0">
                      <a:solidFill>
                        <a:srgbClr val="CCCCCC"/>
                      </a:solidFill>
                      <a:prstDash val="solid"/>
                      <a:round/>
                      <a:headEnd type="none" w="med" len="med"/>
                      <a:tailEnd type="none" w="med" len="med"/>
                    </a:lnL>
                    <a:lnR cmpd="sng" algn="ctr" cap="flat" w="0">
                      <a:solidFill>
                        <a:srgbClr val="CCCCCC"/>
                      </a:solidFill>
                      <a:prstDash val="solid"/>
                      <a:round/>
                      <a:headEnd type="none" w="med" len="med"/>
                      <a:tailEnd type="none" w="med" len="med"/>
                    </a:lnR>
                    <a:lnT cmpd="sng" algn="ctr" cap="flat" w="9525">
                      <a:solidFill>
                        <a:srgbClr val="CCCCCC"/>
                      </a:solidFill>
                      <a:prstDash val="solid"/>
                      <a:round/>
                      <a:headEnd type="none" w="med" len="med"/>
                      <a:tailEnd type="none" w="med" len="med"/>
                    </a:lnT>
                    <a:lnB cmpd="sng" algn="ctr" cap="flat" w="9525">
                      <a:solidFill>
                        <a:srgbClr val="CCCCCC"/>
                      </a:solidFill>
                      <a:prstDash val="solid"/>
                      <a:round/>
                      <a:headEnd type="none" w="med" len="med"/>
                      <a:tailEnd type="none" w="med" len="med"/>
                    </a:lnB>
                  </a:tcPr>
                </a:tc>
              </a:tr>
              <a:tr h="1124505">
                <a:tc>
                  <a:txBody>
                    <a:bodyPr anchor="t" rtlCol="false"/>
                    <a:lstStyle/>
                    <a:p>
                      <a:pPr algn="ctr">
                        <a:lnSpc>
                          <a:spcPts val="4059"/>
                        </a:lnSpc>
                        <a:defRPr/>
                      </a:pPr>
                      <a:r>
                        <a:rPr lang="en-US" sz="2899">
                          <a:solidFill>
                            <a:srgbClr val="F03F36"/>
                          </a:solidFill>
                          <a:latin typeface="Cabin"/>
                          <a:ea typeface="Cabin"/>
                          <a:cs typeface="Cabin"/>
                          <a:sym typeface="Cabin"/>
                        </a:rPr>
                        <a:t>5</a:t>
                      </a:r>
                      <a:endParaRPr lang="en-US" sz="1100"/>
                    </a:p>
                  </a:txBody>
                  <a:tcPr marL="95250" marR="95250" marT="95250" marB="95250" anchor="ctr">
                    <a:lnL cmpd="sng" algn="ctr" cap="flat" w="0">
                      <a:solidFill>
                        <a:srgbClr val="CCCCCC"/>
                      </a:solidFill>
                      <a:prstDash val="solid"/>
                      <a:round/>
                      <a:headEnd type="none" w="med" len="med"/>
                      <a:tailEnd type="none" w="med" len="med"/>
                    </a:lnL>
                    <a:lnR cmpd="sng" algn="ctr" cap="flat" w="0">
                      <a:solidFill>
                        <a:srgbClr val="CCCCCC"/>
                      </a:solidFill>
                      <a:prstDash val="solid"/>
                      <a:round/>
                      <a:headEnd type="none" w="med" len="med"/>
                      <a:tailEnd type="none" w="med" len="med"/>
                    </a:lnR>
                    <a:lnT cmpd="sng" algn="ctr" cap="flat" w="0">
                      <a:solidFill>
                        <a:srgbClr val="CCCCCC"/>
                      </a:solidFill>
                      <a:prstDash val="solid"/>
                      <a:round/>
                      <a:headEnd type="none" w="med" len="med"/>
                      <a:tailEnd type="none" w="med" len="med"/>
                    </a:lnT>
                    <a:lnB cmpd="sng" algn="ctr" cap="flat" w="0">
                      <a:solidFill>
                        <a:srgbClr val="CCCCCC"/>
                      </a:solidFill>
                      <a:prstDash val="solid"/>
                      <a:round/>
                      <a:headEnd type="none" w="med" len="med"/>
                      <a:tailEnd type="none" w="med" len="med"/>
                    </a:lnB>
                  </a:tcPr>
                </a:tc>
                <a:tc>
                  <a:txBody>
                    <a:bodyPr anchor="t" rtlCol="false"/>
                    <a:lstStyle/>
                    <a:p>
                      <a:pPr algn="l">
                        <a:lnSpc>
                          <a:spcPts val="3639"/>
                        </a:lnSpc>
                        <a:defRPr/>
                      </a:pPr>
                      <a:r>
                        <a:rPr lang="en-US" sz="2599" u="sng">
                          <a:solidFill>
                            <a:srgbClr val="000000"/>
                          </a:solidFill>
                          <a:latin typeface="Cabin"/>
                          <a:ea typeface="Cabin"/>
                          <a:cs typeface="Cabin"/>
                          <a:sym typeface="Cabin"/>
                        </a:rPr>
                        <a:t>Kết luận và hướng phát triển</a:t>
                      </a:r>
                      <a:endParaRPr lang="en-US" sz="1100"/>
                    </a:p>
                  </a:txBody>
                  <a:tcPr marL="95250" marR="95250" marT="95250" marB="95250" anchor="ctr">
                    <a:lnL cmpd="sng" algn="ctr" cap="flat" w="0">
                      <a:solidFill>
                        <a:srgbClr val="CCCCCC"/>
                      </a:solidFill>
                      <a:prstDash val="solid"/>
                      <a:round/>
                      <a:headEnd type="none" w="med" len="med"/>
                      <a:tailEnd type="none" w="med" len="med"/>
                    </a:lnL>
                    <a:lnR cmpd="sng" algn="ctr" cap="flat" w="0">
                      <a:solidFill>
                        <a:srgbClr val="CCCCCC"/>
                      </a:solidFill>
                      <a:prstDash val="solid"/>
                      <a:round/>
                      <a:headEnd type="none" w="med" len="med"/>
                      <a:tailEnd type="none" w="med" len="med"/>
                    </a:lnR>
                    <a:lnT cmpd="sng" algn="ctr" cap="flat" w="9525">
                      <a:solidFill>
                        <a:srgbClr val="CCCCCC"/>
                      </a:solidFill>
                      <a:prstDash val="solid"/>
                      <a:round/>
                      <a:headEnd type="none" w="med" len="med"/>
                      <a:tailEnd type="none" w="med" len="med"/>
                    </a:lnT>
                    <a:lnB cmpd="sng" algn="ctr" cap="flat" w="9525">
                      <a:solidFill>
                        <a:srgbClr val="CCCCCC"/>
                      </a:solidFill>
                      <a:prstDash val="solid"/>
                      <a:round/>
                      <a:headEnd type="none" w="med" len="med"/>
                      <a:tailEnd type="none" w="med" len="med"/>
                    </a:lnB>
                  </a:tcPr>
                </a:tc>
              </a:tr>
            </a:tbl>
          </a:graphicData>
        </a:graphic>
      </p:graphicFrame>
      <p:sp>
        <p:nvSpPr>
          <p:cNvPr name="TextBox 10" id="10"/>
          <p:cNvSpPr txBox="true"/>
          <p:nvPr/>
        </p:nvSpPr>
        <p:spPr>
          <a:xfrm rot="0">
            <a:off x="1399913" y="4191000"/>
            <a:ext cx="4747895" cy="952500"/>
          </a:xfrm>
          <a:prstGeom prst="rect">
            <a:avLst/>
          </a:prstGeom>
        </p:spPr>
        <p:txBody>
          <a:bodyPr anchor="t" rtlCol="false" tIns="0" lIns="0" bIns="0" rIns="0">
            <a:spAutoFit/>
          </a:bodyPr>
          <a:lstStyle/>
          <a:p>
            <a:pPr algn="l">
              <a:lnSpc>
                <a:spcPts val="7530"/>
              </a:lnSpc>
            </a:pPr>
            <a:r>
              <a:rPr lang="en-US" sz="6275" b="true">
                <a:solidFill>
                  <a:srgbClr val="F03F36"/>
                </a:solidFill>
                <a:latin typeface="Cabin Bold"/>
                <a:ea typeface="Cabin Bold"/>
                <a:cs typeface="Cabin Bold"/>
                <a:sym typeface="Cabin Bold"/>
              </a:rPr>
              <a:t>NỘI DUNG</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true" rot="-1619666">
            <a:off x="13601097" y="7622910"/>
            <a:ext cx="7316407" cy="5986151"/>
          </a:xfrm>
          <a:custGeom>
            <a:avLst/>
            <a:gdLst/>
            <a:ahLst/>
            <a:cxnLst/>
            <a:rect r="r" b="b" t="t" l="l"/>
            <a:pathLst>
              <a:path h="5986151" w="7316407">
                <a:moveTo>
                  <a:pt x="0" y="5986151"/>
                </a:moveTo>
                <a:lnTo>
                  <a:pt x="7316406" y="5986151"/>
                </a:lnTo>
                <a:lnTo>
                  <a:pt x="7316406" y="0"/>
                </a:lnTo>
                <a:lnTo>
                  <a:pt x="0" y="0"/>
                </a:lnTo>
                <a:lnTo>
                  <a:pt x="0" y="5986151"/>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true" rot="-2762835">
            <a:off x="1962577" y="-2844374"/>
            <a:ext cx="7316407" cy="5986151"/>
          </a:xfrm>
          <a:custGeom>
            <a:avLst/>
            <a:gdLst/>
            <a:ahLst/>
            <a:cxnLst/>
            <a:rect r="r" b="b" t="t" l="l"/>
            <a:pathLst>
              <a:path h="5986151" w="7316407">
                <a:moveTo>
                  <a:pt x="0" y="5986151"/>
                </a:moveTo>
                <a:lnTo>
                  <a:pt x="7316406" y="5986151"/>
                </a:lnTo>
                <a:lnTo>
                  <a:pt x="7316406" y="0"/>
                </a:lnTo>
                <a:lnTo>
                  <a:pt x="0" y="0"/>
                </a:lnTo>
                <a:lnTo>
                  <a:pt x="0" y="5986151"/>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0" y="0"/>
            <a:ext cx="7793431" cy="10287000"/>
            <a:chOff x="0" y="0"/>
            <a:chExt cx="4810760" cy="6350000"/>
          </a:xfrm>
        </p:grpSpPr>
        <p:sp>
          <p:nvSpPr>
            <p:cNvPr name="Freeform 5" id="5"/>
            <p:cNvSpPr/>
            <p:nvPr/>
          </p:nvSpPr>
          <p:spPr>
            <a:xfrm flipH="false" flipV="false" rot="0">
              <a:off x="0" y="0"/>
              <a:ext cx="4810760" cy="6350000"/>
            </a:xfrm>
            <a:custGeom>
              <a:avLst/>
              <a:gdLst/>
              <a:ahLst/>
              <a:cxnLst/>
              <a:rect r="r" b="b" t="t" l="l"/>
              <a:pathLst>
                <a:path h="6350000" w="4810760">
                  <a:moveTo>
                    <a:pt x="1969770" y="0"/>
                  </a:moveTo>
                  <a:lnTo>
                    <a:pt x="3684270" y="1715770"/>
                  </a:lnTo>
                  <a:lnTo>
                    <a:pt x="2467610" y="3299460"/>
                  </a:lnTo>
                  <a:lnTo>
                    <a:pt x="4810760" y="6350000"/>
                  </a:lnTo>
                  <a:lnTo>
                    <a:pt x="0" y="6350000"/>
                  </a:lnTo>
                  <a:lnTo>
                    <a:pt x="0" y="0"/>
                  </a:lnTo>
                  <a:close/>
                </a:path>
              </a:pathLst>
            </a:custGeom>
            <a:blipFill>
              <a:blip r:embed="rId4"/>
              <a:stretch>
                <a:fillRect l="0" t="-6820" r="0" b="-6820"/>
              </a:stretch>
            </a:blipFill>
          </p:spPr>
        </p:sp>
      </p:grpSp>
      <p:grpSp>
        <p:nvGrpSpPr>
          <p:cNvPr name="Group 6" id="6"/>
          <p:cNvGrpSpPr/>
          <p:nvPr/>
        </p:nvGrpSpPr>
        <p:grpSpPr>
          <a:xfrm rot="0">
            <a:off x="7515489" y="1028700"/>
            <a:ext cx="9465869" cy="8809689"/>
            <a:chOff x="0" y="0"/>
            <a:chExt cx="12621158" cy="11746252"/>
          </a:xfrm>
        </p:grpSpPr>
        <p:sp>
          <p:nvSpPr>
            <p:cNvPr name="TextBox 7" id="7"/>
            <p:cNvSpPr txBox="true"/>
            <p:nvPr/>
          </p:nvSpPr>
          <p:spPr>
            <a:xfrm rot="0">
              <a:off x="0" y="-9525"/>
              <a:ext cx="12621158" cy="1635125"/>
            </a:xfrm>
            <a:prstGeom prst="rect">
              <a:avLst/>
            </a:prstGeom>
          </p:spPr>
          <p:txBody>
            <a:bodyPr anchor="t" rtlCol="false" tIns="0" lIns="0" bIns="0" rIns="0">
              <a:spAutoFit/>
            </a:bodyPr>
            <a:lstStyle/>
            <a:p>
              <a:pPr algn="l">
                <a:lnSpc>
                  <a:spcPts val="9600"/>
                </a:lnSpc>
              </a:pPr>
              <a:r>
                <a:rPr lang="en-US" sz="8000" b="true">
                  <a:solidFill>
                    <a:srgbClr val="F03F36"/>
                  </a:solidFill>
                  <a:latin typeface="Cabin Bold"/>
                  <a:ea typeface="Cabin Bold"/>
                  <a:cs typeface="Cabin Bold"/>
                  <a:sym typeface="Cabin Bold"/>
                </a:rPr>
                <a:t>Giới thiệu xe tự lái</a:t>
              </a:r>
            </a:p>
          </p:txBody>
        </p:sp>
        <p:sp>
          <p:nvSpPr>
            <p:cNvPr name="TextBox 8" id="8"/>
            <p:cNvSpPr txBox="true"/>
            <p:nvPr/>
          </p:nvSpPr>
          <p:spPr>
            <a:xfrm rot="0">
              <a:off x="0" y="2182093"/>
              <a:ext cx="12621158" cy="9549765"/>
            </a:xfrm>
            <a:prstGeom prst="rect">
              <a:avLst/>
            </a:prstGeom>
          </p:spPr>
          <p:txBody>
            <a:bodyPr anchor="t" rtlCol="false" tIns="0" lIns="0" bIns="0" rIns="0">
              <a:spAutoFit/>
            </a:bodyPr>
            <a:lstStyle/>
            <a:p>
              <a:pPr algn="l">
                <a:lnSpc>
                  <a:spcPts val="4094"/>
                </a:lnSpc>
              </a:pPr>
              <a:r>
                <a:rPr lang="en-US" sz="2925">
                  <a:solidFill>
                    <a:srgbClr val="000000"/>
                  </a:solidFill>
                  <a:latin typeface="Cabin"/>
                  <a:ea typeface="Cabin"/>
                  <a:cs typeface="Cabin"/>
                  <a:sym typeface="Cabin"/>
                </a:rPr>
                <a:t>Xe tự hành (Autonomous Vehicle - AV), còn được gọi là xe tự lái hoặc xe không người lái, là phương tiện giao thông có khả năng di chuyển và hoạt động mà không cần sự can thiệp trực tiếp của con người. Xe tự hành sử dụng hệ thống cảm biến, camera,</a:t>
              </a:r>
              <a:r>
                <a:rPr lang="en-US" sz="2925">
                  <a:solidFill>
                    <a:srgbClr val="000000"/>
                  </a:solidFill>
                  <a:latin typeface="Cabin"/>
                  <a:ea typeface="Cabin"/>
                  <a:cs typeface="Cabin"/>
                  <a:sym typeface="Cabin"/>
                </a:rPr>
                <a:t> radar, lidar và các thuật toán trí tuệ nhân tạo để nhận thức môi trường xung quanh, đưa ra quyết định và đ</a:t>
              </a:r>
              <a:r>
                <a:rPr lang="en-US" sz="2925">
                  <a:solidFill>
                    <a:srgbClr val="000000"/>
                  </a:solidFill>
                  <a:latin typeface="Cabin"/>
                  <a:ea typeface="Cabin"/>
                  <a:cs typeface="Cabin"/>
                  <a:sym typeface="Cabin"/>
                </a:rPr>
                <a:t>iều khiển phương tiện một cách tự động.</a:t>
              </a:r>
            </a:p>
            <a:p>
              <a:pPr algn="l">
                <a:lnSpc>
                  <a:spcPts val="4094"/>
                </a:lnSpc>
              </a:pPr>
              <a:r>
                <a:rPr lang="en-US" sz="2925" u="none">
                  <a:solidFill>
                    <a:srgbClr val="000000"/>
                  </a:solidFill>
                  <a:latin typeface="Cabin"/>
                  <a:ea typeface="Cabin"/>
                  <a:cs typeface="Cabin"/>
                  <a:sym typeface="Cabin"/>
                </a:rPr>
                <a:t>Xe tự hành được phân chia thành 6 cấp độ (theo SAE):</a:t>
              </a:r>
            </a:p>
            <a:p>
              <a:pPr algn="l" marL="631508" indent="-315754" lvl="1">
                <a:lnSpc>
                  <a:spcPts val="4094"/>
                </a:lnSpc>
                <a:buFont typeface="Arial"/>
                <a:buChar char="•"/>
              </a:pPr>
              <a:r>
                <a:rPr lang="en-US" sz="2925" u="none">
                  <a:solidFill>
                    <a:srgbClr val="000000"/>
                  </a:solidFill>
                  <a:latin typeface="Cabin"/>
                  <a:ea typeface="Cabin"/>
                  <a:cs typeface="Cabin"/>
                  <a:sym typeface="Cabin"/>
                </a:rPr>
                <a:t>Cấp độ 0 - Không tự động</a:t>
              </a:r>
            </a:p>
            <a:p>
              <a:pPr algn="l" marL="631508" indent="-315754" lvl="1">
                <a:lnSpc>
                  <a:spcPts val="4094"/>
                </a:lnSpc>
                <a:buFont typeface="Arial"/>
                <a:buChar char="•"/>
              </a:pPr>
              <a:r>
                <a:rPr lang="en-US" sz="2925" u="none">
                  <a:solidFill>
                    <a:srgbClr val="000000"/>
                  </a:solidFill>
                  <a:latin typeface="Cabin"/>
                  <a:ea typeface="Cabin"/>
                  <a:cs typeface="Cabin"/>
                  <a:sym typeface="Cabin"/>
                </a:rPr>
                <a:t>Cấp độ 1 - Hỗ trợ lái xe</a:t>
              </a:r>
            </a:p>
            <a:p>
              <a:pPr algn="l" marL="631508" indent="-315754" lvl="1">
                <a:lnSpc>
                  <a:spcPts val="4094"/>
                </a:lnSpc>
                <a:buFont typeface="Arial"/>
                <a:buChar char="•"/>
              </a:pPr>
              <a:r>
                <a:rPr lang="en-US" sz="2925" u="none">
                  <a:solidFill>
                    <a:srgbClr val="000000"/>
                  </a:solidFill>
                  <a:latin typeface="Cabin"/>
                  <a:ea typeface="Cabin"/>
                  <a:cs typeface="Cabin"/>
                  <a:sym typeface="Cabin"/>
                </a:rPr>
                <a:t>Cấp độ 2 - Tự động hóa một phần</a:t>
              </a:r>
            </a:p>
            <a:p>
              <a:pPr algn="l" marL="631508" indent="-315754" lvl="1">
                <a:lnSpc>
                  <a:spcPts val="4094"/>
                </a:lnSpc>
                <a:buFont typeface="Arial"/>
                <a:buChar char="•"/>
              </a:pPr>
              <a:r>
                <a:rPr lang="en-US" sz="2925" u="none">
                  <a:solidFill>
                    <a:srgbClr val="000000"/>
                  </a:solidFill>
                  <a:latin typeface="Cabin"/>
                  <a:ea typeface="Cabin"/>
                  <a:cs typeface="Cabin"/>
                  <a:sym typeface="Cabin"/>
                </a:rPr>
                <a:t>Cấp độ 3 - Tự động hóa có điều kiện</a:t>
              </a:r>
            </a:p>
            <a:p>
              <a:pPr algn="l" marL="631508" indent="-315754" lvl="1">
                <a:lnSpc>
                  <a:spcPts val="4094"/>
                </a:lnSpc>
                <a:buFont typeface="Arial"/>
                <a:buChar char="•"/>
              </a:pPr>
              <a:r>
                <a:rPr lang="en-US" sz="2925" u="none">
                  <a:solidFill>
                    <a:srgbClr val="000000"/>
                  </a:solidFill>
                  <a:latin typeface="Cabin"/>
                  <a:ea typeface="Cabin"/>
                  <a:cs typeface="Cabin"/>
                  <a:sym typeface="Cabin"/>
                </a:rPr>
                <a:t>Cấp độ 4 - Tự động hóa cao</a:t>
              </a:r>
            </a:p>
            <a:p>
              <a:pPr algn="l" marL="631508" indent="-315754" lvl="1">
                <a:lnSpc>
                  <a:spcPts val="4094"/>
                </a:lnSpc>
                <a:buFont typeface="Arial"/>
                <a:buChar char="•"/>
              </a:pPr>
              <a:r>
                <a:rPr lang="en-US" sz="2925" u="none">
                  <a:solidFill>
                    <a:srgbClr val="000000"/>
                  </a:solidFill>
                  <a:latin typeface="Cabin"/>
                  <a:ea typeface="Cabin"/>
                  <a:cs typeface="Cabin"/>
                  <a:sym typeface="Cabin"/>
                </a:rPr>
                <a:t>Cấp độ 5 - Tự động hóa hoàn toàn</a:t>
              </a:r>
            </a:p>
          </p:txBody>
        </p:sp>
      </p:grpSp>
      <p:grpSp>
        <p:nvGrpSpPr>
          <p:cNvPr name="Group 9" id="9"/>
          <p:cNvGrpSpPr/>
          <p:nvPr/>
        </p:nvGrpSpPr>
        <p:grpSpPr>
          <a:xfrm rot="0">
            <a:off x="1675844" y="7402491"/>
            <a:ext cx="5437033" cy="1230440"/>
            <a:chOff x="0" y="0"/>
            <a:chExt cx="8060082" cy="1824055"/>
          </a:xfrm>
        </p:grpSpPr>
        <p:sp>
          <p:nvSpPr>
            <p:cNvPr name="Freeform 10" id="10"/>
            <p:cNvSpPr/>
            <p:nvPr/>
          </p:nvSpPr>
          <p:spPr>
            <a:xfrm flipH="false" flipV="false" rot="0">
              <a:off x="0" y="0"/>
              <a:ext cx="8060082" cy="1824055"/>
            </a:xfrm>
            <a:custGeom>
              <a:avLst/>
              <a:gdLst/>
              <a:ahLst/>
              <a:cxnLst/>
              <a:rect r="r" b="b" t="t" l="l"/>
              <a:pathLst>
                <a:path h="1824055" w="8060082">
                  <a:moveTo>
                    <a:pt x="42718" y="0"/>
                  </a:moveTo>
                  <a:lnTo>
                    <a:pt x="8017365" y="0"/>
                  </a:lnTo>
                  <a:cubicBezTo>
                    <a:pt x="8040957" y="0"/>
                    <a:pt x="8060082" y="19125"/>
                    <a:pt x="8060082" y="42718"/>
                  </a:cubicBezTo>
                  <a:lnTo>
                    <a:pt x="8060082" y="1781337"/>
                  </a:lnTo>
                  <a:cubicBezTo>
                    <a:pt x="8060082" y="1792667"/>
                    <a:pt x="8055582" y="1803532"/>
                    <a:pt x="8047571" y="1811543"/>
                  </a:cubicBezTo>
                  <a:cubicBezTo>
                    <a:pt x="8039560" y="1819555"/>
                    <a:pt x="8028694" y="1824055"/>
                    <a:pt x="8017365" y="1824055"/>
                  </a:cubicBezTo>
                  <a:lnTo>
                    <a:pt x="42718" y="1824055"/>
                  </a:lnTo>
                  <a:cubicBezTo>
                    <a:pt x="31388" y="1824055"/>
                    <a:pt x="20523" y="1819555"/>
                    <a:pt x="12512" y="1811543"/>
                  </a:cubicBezTo>
                  <a:cubicBezTo>
                    <a:pt x="4501" y="1803532"/>
                    <a:pt x="0" y="1792667"/>
                    <a:pt x="0" y="1781337"/>
                  </a:cubicBezTo>
                  <a:lnTo>
                    <a:pt x="0" y="42718"/>
                  </a:lnTo>
                  <a:cubicBezTo>
                    <a:pt x="0" y="31388"/>
                    <a:pt x="4501" y="20523"/>
                    <a:pt x="12512" y="12512"/>
                  </a:cubicBezTo>
                  <a:cubicBezTo>
                    <a:pt x="20523" y="4501"/>
                    <a:pt x="31388" y="0"/>
                    <a:pt x="42718" y="0"/>
                  </a:cubicBezTo>
                  <a:close/>
                </a:path>
              </a:pathLst>
            </a:custGeom>
            <a:solidFill>
              <a:srgbClr val="EDECED"/>
            </a:solidFill>
            <a:ln cap="rnd">
              <a:noFill/>
              <a:prstDash val="sysDot"/>
              <a:round/>
            </a:ln>
          </p:spPr>
        </p:sp>
        <p:sp>
          <p:nvSpPr>
            <p:cNvPr name="TextBox 11" id="11"/>
            <p:cNvSpPr txBox="true"/>
            <p:nvPr/>
          </p:nvSpPr>
          <p:spPr>
            <a:xfrm>
              <a:off x="0" y="-38100"/>
              <a:ext cx="8060082" cy="1862155"/>
            </a:xfrm>
            <a:prstGeom prst="rect">
              <a:avLst/>
            </a:prstGeom>
          </p:spPr>
          <p:txBody>
            <a:bodyPr anchor="ctr" rtlCol="false" tIns="254000" lIns="254000" bIns="254000" rIns="254000"/>
            <a:lstStyle/>
            <a:p>
              <a:pPr algn="l">
                <a:lnSpc>
                  <a:spcPts val="2100"/>
                </a:lnSpc>
              </a:pPr>
              <a:r>
                <a:rPr lang="en-US" sz="1500">
                  <a:solidFill>
                    <a:srgbClr val="000000"/>
                  </a:solidFill>
                  <a:latin typeface="Cabin"/>
                  <a:ea typeface="Cabin"/>
                  <a:cs typeface="Cabin"/>
                  <a:sym typeface="Cabin"/>
                </a:rPr>
                <a:t>Kéo và thả ảnh hoặc video của bạn! Nhấp vào ảnh hoặc video mẫu và xóa. Chọn mục của bạn từ tab Tải lên, kéo và sau đó</a:t>
              </a:r>
            </a:p>
            <a:p>
              <a:pPr algn="l">
                <a:lnSpc>
                  <a:spcPts val="2100"/>
                </a:lnSpc>
              </a:pPr>
              <a:r>
                <a:rPr lang="en-US" sz="1500">
                  <a:solidFill>
                    <a:srgbClr val="000000"/>
                  </a:solidFill>
                  <a:latin typeface="Cabin"/>
                  <a:ea typeface="Cabin"/>
                  <a:cs typeface="Cabin"/>
                  <a:sym typeface="Cabin"/>
                </a:rPr>
                <a:t>thả vào khung!</a:t>
              </a:r>
            </a:p>
          </p:txBody>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true" rot="-1189346">
            <a:off x="8944395" y="8223433"/>
            <a:ext cx="7316407" cy="5986151"/>
          </a:xfrm>
          <a:custGeom>
            <a:avLst/>
            <a:gdLst/>
            <a:ahLst/>
            <a:cxnLst/>
            <a:rect r="r" b="b" t="t" l="l"/>
            <a:pathLst>
              <a:path h="5986151" w="7316407">
                <a:moveTo>
                  <a:pt x="0" y="5986151"/>
                </a:moveTo>
                <a:lnTo>
                  <a:pt x="7316407" y="5986151"/>
                </a:lnTo>
                <a:lnTo>
                  <a:pt x="7316407" y="0"/>
                </a:lnTo>
                <a:lnTo>
                  <a:pt x="0" y="0"/>
                </a:lnTo>
                <a:lnTo>
                  <a:pt x="0" y="5986151"/>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1784297" y="-751529"/>
            <a:ext cx="6775449" cy="11038529"/>
            <a:chOff x="0" y="0"/>
            <a:chExt cx="3897630" cy="6350000"/>
          </a:xfrm>
        </p:grpSpPr>
        <p:sp>
          <p:nvSpPr>
            <p:cNvPr name="Freeform 4" id="4"/>
            <p:cNvSpPr/>
            <p:nvPr/>
          </p:nvSpPr>
          <p:spPr>
            <a:xfrm flipH="false" flipV="false" rot="0">
              <a:off x="0" y="0"/>
              <a:ext cx="3897630" cy="6350000"/>
            </a:xfrm>
            <a:custGeom>
              <a:avLst/>
              <a:gdLst/>
              <a:ahLst/>
              <a:cxnLst/>
              <a:rect r="r" b="b" t="t" l="l"/>
              <a:pathLst>
                <a:path h="6350000" w="3897630">
                  <a:moveTo>
                    <a:pt x="3897630" y="0"/>
                  </a:moveTo>
                  <a:lnTo>
                    <a:pt x="1471930" y="365760"/>
                  </a:lnTo>
                  <a:lnTo>
                    <a:pt x="0" y="2942590"/>
                  </a:lnTo>
                  <a:lnTo>
                    <a:pt x="1150620" y="6350000"/>
                  </a:lnTo>
                  <a:lnTo>
                    <a:pt x="3763010" y="6350000"/>
                  </a:lnTo>
                  <a:close/>
                </a:path>
              </a:pathLst>
            </a:custGeom>
            <a:blipFill>
              <a:blip r:embed="rId4"/>
              <a:stretch>
                <a:fillRect l="0" t="0" r="-8613" b="0"/>
              </a:stretch>
            </a:blipFill>
          </p:spPr>
        </p:sp>
      </p:grpSp>
      <p:grpSp>
        <p:nvGrpSpPr>
          <p:cNvPr name="Group 5" id="5"/>
          <p:cNvGrpSpPr/>
          <p:nvPr/>
        </p:nvGrpSpPr>
        <p:grpSpPr>
          <a:xfrm rot="0">
            <a:off x="1028700" y="1028700"/>
            <a:ext cx="10511591" cy="7637236"/>
            <a:chOff x="0" y="0"/>
            <a:chExt cx="14015454" cy="10182981"/>
          </a:xfrm>
        </p:grpSpPr>
        <p:sp>
          <p:nvSpPr>
            <p:cNvPr name="TextBox 6" id="6"/>
            <p:cNvSpPr txBox="true"/>
            <p:nvPr/>
          </p:nvSpPr>
          <p:spPr>
            <a:xfrm rot="0">
              <a:off x="0" y="-9525"/>
              <a:ext cx="14015454" cy="1533525"/>
            </a:xfrm>
            <a:prstGeom prst="rect">
              <a:avLst/>
            </a:prstGeom>
          </p:spPr>
          <p:txBody>
            <a:bodyPr anchor="t" rtlCol="false" tIns="0" lIns="0" bIns="0" rIns="0">
              <a:spAutoFit/>
            </a:bodyPr>
            <a:lstStyle/>
            <a:p>
              <a:pPr algn="l">
                <a:lnSpc>
                  <a:spcPts val="9060"/>
                </a:lnSpc>
              </a:pPr>
              <a:r>
                <a:rPr lang="en-US" sz="7550" b="true">
                  <a:solidFill>
                    <a:srgbClr val="F03F36"/>
                  </a:solidFill>
                  <a:latin typeface="Cabin Bold"/>
                  <a:ea typeface="Cabin Bold"/>
                  <a:cs typeface="Cabin Bold"/>
                  <a:sym typeface="Cabin Bold"/>
                </a:rPr>
                <a:t>Tổng quan đề tài</a:t>
              </a:r>
            </a:p>
          </p:txBody>
        </p:sp>
        <p:sp>
          <p:nvSpPr>
            <p:cNvPr name="TextBox 7" id="7"/>
            <p:cNvSpPr txBox="true"/>
            <p:nvPr/>
          </p:nvSpPr>
          <p:spPr>
            <a:xfrm rot="0">
              <a:off x="0" y="2819150"/>
              <a:ext cx="11605479" cy="647700"/>
            </a:xfrm>
            <a:prstGeom prst="rect">
              <a:avLst/>
            </a:prstGeom>
          </p:spPr>
          <p:txBody>
            <a:bodyPr anchor="t" rtlCol="false" tIns="0" lIns="0" bIns="0" rIns="0">
              <a:spAutoFit/>
            </a:bodyPr>
            <a:lstStyle/>
            <a:p>
              <a:pPr algn="l" marL="0" indent="0" lvl="0">
                <a:lnSpc>
                  <a:spcPts val="3840"/>
                </a:lnSpc>
                <a:spcBef>
                  <a:spcPct val="0"/>
                </a:spcBef>
              </a:pPr>
              <a:r>
                <a:rPr lang="en-US" b="true" sz="3200">
                  <a:solidFill>
                    <a:srgbClr val="000000"/>
                  </a:solidFill>
                  <a:latin typeface="Cabin Bold"/>
                  <a:ea typeface="Cabin Bold"/>
                  <a:cs typeface="Cabin Bold"/>
                  <a:sym typeface="Cabin Bold"/>
                </a:rPr>
                <a:t>Lý do chọn đề tài</a:t>
              </a:r>
            </a:p>
          </p:txBody>
        </p:sp>
        <p:sp>
          <p:nvSpPr>
            <p:cNvPr name="TextBox 8" id="8"/>
            <p:cNvSpPr txBox="true"/>
            <p:nvPr/>
          </p:nvSpPr>
          <p:spPr>
            <a:xfrm rot="0">
              <a:off x="0" y="3773255"/>
              <a:ext cx="11605479" cy="1178772"/>
            </a:xfrm>
            <a:prstGeom prst="rect">
              <a:avLst/>
            </a:prstGeom>
          </p:spPr>
          <p:txBody>
            <a:bodyPr anchor="t" rtlCol="false" tIns="0" lIns="0" bIns="0" rIns="0">
              <a:spAutoFit/>
            </a:bodyPr>
            <a:lstStyle/>
            <a:p>
              <a:pPr algn="l">
                <a:lnSpc>
                  <a:spcPts val="3639"/>
                </a:lnSpc>
              </a:pPr>
              <a:r>
                <a:rPr lang="en-US" sz="2599">
                  <a:solidFill>
                    <a:srgbClr val="000000"/>
                  </a:solidFill>
                  <a:latin typeface="Cabin"/>
                  <a:ea typeface="Cabin"/>
                  <a:cs typeface="Cabin"/>
                  <a:sym typeface="Cabin"/>
                </a:rPr>
                <a:t>Xu</a:t>
              </a:r>
              <a:r>
                <a:rPr lang="en-US" sz="2599" u="none">
                  <a:solidFill>
                    <a:srgbClr val="000000"/>
                  </a:solidFill>
                  <a:latin typeface="Cabin"/>
                  <a:ea typeface="Cabin"/>
                  <a:cs typeface="Cabin"/>
                  <a:sym typeface="Cabin"/>
                </a:rPr>
                <a:t> thế phát triển AI và giao thông thông minh</a:t>
              </a:r>
            </a:p>
            <a:p>
              <a:pPr algn="l">
                <a:lnSpc>
                  <a:spcPts val="3639"/>
                </a:lnSpc>
              </a:pPr>
              <a:r>
                <a:rPr lang="en-US" sz="2599" u="none">
                  <a:solidFill>
                    <a:srgbClr val="000000"/>
                  </a:solidFill>
                  <a:latin typeface="Cabin"/>
                  <a:ea typeface="Cabin"/>
                  <a:cs typeface="Cabin"/>
                  <a:sym typeface="Cabin"/>
                </a:rPr>
                <a:t>Ứng dụng mô phỏng thực tế tiết kiệm và hiệu quả</a:t>
              </a:r>
            </a:p>
          </p:txBody>
        </p:sp>
        <p:sp>
          <p:nvSpPr>
            <p:cNvPr name="TextBox 9" id="9"/>
            <p:cNvSpPr txBox="true"/>
            <p:nvPr/>
          </p:nvSpPr>
          <p:spPr>
            <a:xfrm rot="0">
              <a:off x="0" y="5739427"/>
              <a:ext cx="11605479" cy="647700"/>
            </a:xfrm>
            <a:prstGeom prst="rect">
              <a:avLst/>
            </a:prstGeom>
          </p:spPr>
          <p:txBody>
            <a:bodyPr anchor="t" rtlCol="false" tIns="0" lIns="0" bIns="0" rIns="0">
              <a:spAutoFit/>
            </a:bodyPr>
            <a:lstStyle/>
            <a:p>
              <a:pPr algn="l" marL="0" indent="0" lvl="0">
                <a:lnSpc>
                  <a:spcPts val="3840"/>
                </a:lnSpc>
                <a:spcBef>
                  <a:spcPct val="0"/>
                </a:spcBef>
              </a:pPr>
              <a:r>
                <a:rPr lang="en-US" b="true" sz="3200">
                  <a:solidFill>
                    <a:srgbClr val="000000"/>
                  </a:solidFill>
                  <a:latin typeface="Cabin Bold"/>
                  <a:ea typeface="Cabin Bold"/>
                  <a:cs typeface="Cabin Bold"/>
                  <a:sym typeface="Cabin Bold"/>
                </a:rPr>
                <a:t>Mục tiêu</a:t>
              </a:r>
            </a:p>
          </p:txBody>
        </p:sp>
        <p:sp>
          <p:nvSpPr>
            <p:cNvPr name="TextBox 10" id="10"/>
            <p:cNvSpPr txBox="true"/>
            <p:nvPr/>
          </p:nvSpPr>
          <p:spPr>
            <a:xfrm rot="0">
              <a:off x="0" y="6693532"/>
              <a:ext cx="11605479" cy="1178772"/>
            </a:xfrm>
            <a:prstGeom prst="rect">
              <a:avLst/>
            </a:prstGeom>
          </p:spPr>
          <p:txBody>
            <a:bodyPr anchor="t" rtlCol="false" tIns="0" lIns="0" bIns="0" rIns="0">
              <a:spAutoFit/>
            </a:bodyPr>
            <a:lstStyle/>
            <a:p>
              <a:pPr algn="l">
                <a:lnSpc>
                  <a:spcPts val="3639"/>
                </a:lnSpc>
              </a:pPr>
              <a:r>
                <a:rPr lang="en-US" sz="2599">
                  <a:solidFill>
                    <a:srgbClr val="000000"/>
                  </a:solidFill>
                  <a:latin typeface="Cabin"/>
                  <a:ea typeface="Cabin"/>
                  <a:cs typeface="Cabin"/>
                  <a:sym typeface="Cabin"/>
                </a:rPr>
                <a:t>Xây</a:t>
              </a:r>
              <a:r>
                <a:rPr lang="en-US" sz="2599" u="none">
                  <a:solidFill>
                    <a:srgbClr val="000000"/>
                  </a:solidFill>
                  <a:latin typeface="Cabin"/>
                  <a:ea typeface="Cabin"/>
                  <a:cs typeface="Cabin"/>
                  <a:sym typeface="Cabin"/>
                </a:rPr>
                <a:t> dựng hệ thống điều khiển xe học từ ảnh</a:t>
              </a:r>
            </a:p>
            <a:p>
              <a:pPr algn="l">
                <a:lnSpc>
                  <a:spcPts val="3639"/>
                </a:lnSpc>
              </a:pPr>
              <a:r>
                <a:rPr lang="en-US" sz="2599" u="none">
                  <a:solidFill>
                    <a:srgbClr val="000000"/>
                  </a:solidFill>
                  <a:latin typeface="Cabin"/>
                  <a:ea typeface="Cabin"/>
                  <a:cs typeface="Cabin"/>
                  <a:sym typeface="Cabin"/>
                </a:rPr>
                <a:t>Dự đoán góc lái chính xác</a:t>
              </a:r>
            </a:p>
          </p:txBody>
        </p:sp>
        <p:sp>
          <p:nvSpPr>
            <p:cNvPr name="TextBox 11" id="11"/>
            <p:cNvSpPr txBox="true"/>
            <p:nvPr/>
          </p:nvSpPr>
          <p:spPr>
            <a:xfrm rot="0">
              <a:off x="0" y="8659704"/>
              <a:ext cx="11605479" cy="647700"/>
            </a:xfrm>
            <a:prstGeom prst="rect">
              <a:avLst/>
            </a:prstGeom>
          </p:spPr>
          <p:txBody>
            <a:bodyPr anchor="t" rtlCol="false" tIns="0" lIns="0" bIns="0" rIns="0">
              <a:spAutoFit/>
            </a:bodyPr>
            <a:lstStyle/>
            <a:p>
              <a:pPr algn="l" marL="0" indent="0" lvl="0">
                <a:lnSpc>
                  <a:spcPts val="3840"/>
                </a:lnSpc>
                <a:spcBef>
                  <a:spcPct val="0"/>
                </a:spcBef>
              </a:pPr>
              <a:r>
                <a:rPr lang="en-US" b="true" sz="3200">
                  <a:solidFill>
                    <a:srgbClr val="000000"/>
                  </a:solidFill>
                  <a:latin typeface="Cabin Bold"/>
                  <a:ea typeface="Cabin Bold"/>
                  <a:cs typeface="Cabin Bold"/>
                  <a:sym typeface="Cabin Bold"/>
                </a:rPr>
                <a:t>Đối tượng sử dụng</a:t>
              </a:r>
            </a:p>
          </p:txBody>
        </p:sp>
        <p:sp>
          <p:nvSpPr>
            <p:cNvPr name="TextBox 12" id="12"/>
            <p:cNvSpPr txBox="true"/>
            <p:nvPr/>
          </p:nvSpPr>
          <p:spPr>
            <a:xfrm rot="0">
              <a:off x="0" y="9613809"/>
              <a:ext cx="11605479" cy="569172"/>
            </a:xfrm>
            <a:prstGeom prst="rect">
              <a:avLst/>
            </a:prstGeom>
          </p:spPr>
          <p:txBody>
            <a:bodyPr anchor="t" rtlCol="false" tIns="0" lIns="0" bIns="0" rIns="0">
              <a:spAutoFit/>
            </a:bodyPr>
            <a:lstStyle/>
            <a:p>
              <a:pPr algn="l">
                <a:lnSpc>
                  <a:spcPts val="3639"/>
                </a:lnSpc>
              </a:pPr>
              <a:r>
                <a:rPr lang="en-US" sz="2599">
                  <a:solidFill>
                    <a:srgbClr val="000000"/>
                  </a:solidFill>
                  <a:latin typeface="Cabin"/>
                  <a:ea typeface="Cabin"/>
                  <a:cs typeface="Cabin"/>
                  <a:sym typeface="Cabin"/>
                </a:rPr>
                <a:t>S</a:t>
              </a:r>
              <a:r>
                <a:rPr lang="en-US" sz="2599" u="none">
                  <a:solidFill>
                    <a:srgbClr val="000000"/>
                  </a:solidFill>
                  <a:latin typeface="Cabin"/>
                  <a:ea typeface="Cabin"/>
                  <a:cs typeface="Cabin"/>
                  <a:sym typeface="Cabin"/>
                </a:rPr>
                <a:t>inh viên CNTT, nhà nghiên cứu trẻ, cộng đồng mã nguồn mở</a:t>
              </a:r>
            </a:p>
          </p:txBody>
        </p:sp>
      </p:grpSp>
      <p:grpSp>
        <p:nvGrpSpPr>
          <p:cNvPr name="Group 13" id="13"/>
          <p:cNvGrpSpPr/>
          <p:nvPr/>
        </p:nvGrpSpPr>
        <p:grpSpPr>
          <a:xfrm rot="0">
            <a:off x="12920441" y="7903944"/>
            <a:ext cx="4407910" cy="1485510"/>
            <a:chOff x="0" y="0"/>
            <a:chExt cx="6534469" cy="2202181"/>
          </a:xfrm>
        </p:grpSpPr>
        <p:sp>
          <p:nvSpPr>
            <p:cNvPr name="Freeform 14" id="14"/>
            <p:cNvSpPr/>
            <p:nvPr/>
          </p:nvSpPr>
          <p:spPr>
            <a:xfrm flipH="false" flipV="false" rot="0">
              <a:off x="0" y="0"/>
              <a:ext cx="6534469" cy="2202181"/>
            </a:xfrm>
            <a:custGeom>
              <a:avLst/>
              <a:gdLst/>
              <a:ahLst/>
              <a:cxnLst/>
              <a:rect r="r" b="b" t="t" l="l"/>
              <a:pathLst>
                <a:path h="2202181" w="6534469">
                  <a:moveTo>
                    <a:pt x="52691" y="0"/>
                  </a:moveTo>
                  <a:lnTo>
                    <a:pt x="6481778" y="0"/>
                  </a:lnTo>
                  <a:cubicBezTo>
                    <a:pt x="6510878" y="0"/>
                    <a:pt x="6534469" y="23591"/>
                    <a:pt x="6534469" y="52691"/>
                  </a:cubicBezTo>
                  <a:lnTo>
                    <a:pt x="6534469" y="2149490"/>
                  </a:lnTo>
                  <a:cubicBezTo>
                    <a:pt x="6534469" y="2178590"/>
                    <a:pt x="6510878" y="2202181"/>
                    <a:pt x="6481778" y="2202181"/>
                  </a:cubicBezTo>
                  <a:lnTo>
                    <a:pt x="52691" y="2202181"/>
                  </a:lnTo>
                  <a:cubicBezTo>
                    <a:pt x="23591" y="2202181"/>
                    <a:pt x="0" y="2178590"/>
                    <a:pt x="0" y="2149490"/>
                  </a:cubicBezTo>
                  <a:lnTo>
                    <a:pt x="0" y="52691"/>
                  </a:lnTo>
                  <a:cubicBezTo>
                    <a:pt x="0" y="23591"/>
                    <a:pt x="23591" y="0"/>
                    <a:pt x="52691" y="0"/>
                  </a:cubicBezTo>
                  <a:close/>
                </a:path>
              </a:pathLst>
            </a:custGeom>
            <a:solidFill>
              <a:srgbClr val="EDECED"/>
            </a:solidFill>
            <a:ln cap="rnd">
              <a:noFill/>
              <a:prstDash val="sysDot"/>
              <a:round/>
            </a:ln>
          </p:spPr>
        </p:sp>
        <p:sp>
          <p:nvSpPr>
            <p:cNvPr name="TextBox 15" id="15"/>
            <p:cNvSpPr txBox="true"/>
            <p:nvPr/>
          </p:nvSpPr>
          <p:spPr>
            <a:xfrm>
              <a:off x="0" y="-38100"/>
              <a:ext cx="6534469" cy="2240281"/>
            </a:xfrm>
            <a:prstGeom prst="rect">
              <a:avLst/>
            </a:prstGeom>
          </p:spPr>
          <p:txBody>
            <a:bodyPr anchor="ctr" rtlCol="false" tIns="254000" lIns="254000" bIns="254000" rIns="254000"/>
            <a:lstStyle/>
            <a:p>
              <a:pPr algn="l">
                <a:lnSpc>
                  <a:spcPts val="2100"/>
                </a:lnSpc>
              </a:pPr>
              <a:r>
                <a:rPr lang="en-US" sz="1500">
                  <a:solidFill>
                    <a:srgbClr val="000000"/>
                  </a:solidFill>
                  <a:latin typeface="Cabin"/>
                  <a:ea typeface="Cabin"/>
                  <a:cs typeface="Cabin"/>
                  <a:sym typeface="Cabin"/>
                </a:rPr>
                <a:t>Kéo và thả ảnh hoặc video của bạn! Nhấp vào ảnh hoặc video mẫu và xóa. Chọn mục của bạn từ tab Tải lên, kéo và sau đó thả vào khung!</a:t>
              </a:r>
            </a:p>
          </p:txBody>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7214878" y="-2862546"/>
            <a:ext cx="14195715" cy="16316891"/>
            <a:chOff x="0" y="0"/>
            <a:chExt cx="18927621" cy="21755855"/>
          </a:xfrm>
        </p:grpSpPr>
        <p:grpSp>
          <p:nvGrpSpPr>
            <p:cNvPr name="Group 3" id="3"/>
            <p:cNvGrpSpPr/>
            <p:nvPr/>
          </p:nvGrpSpPr>
          <p:grpSpPr>
            <a:xfrm rot="0">
              <a:off x="4193913" y="3807129"/>
              <a:ext cx="6912560" cy="13716000"/>
              <a:chOff x="0" y="0"/>
              <a:chExt cx="1365444" cy="2709333"/>
            </a:xfrm>
          </p:grpSpPr>
          <p:sp>
            <p:nvSpPr>
              <p:cNvPr name="Freeform 4" id="4"/>
              <p:cNvSpPr/>
              <p:nvPr/>
            </p:nvSpPr>
            <p:spPr>
              <a:xfrm flipH="false" flipV="false" rot="0">
                <a:off x="0" y="0"/>
                <a:ext cx="1365444" cy="2709333"/>
              </a:xfrm>
              <a:custGeom>
                <a:avLst/>
                <a:gdLst/>
                <a:ahLst/>
                <a:cxnLst/>
                <a:rect r="r" b="b" t="t" l="l"/>
                <a:pathLst>
                  <a:path h="2709333" w="1365444">
                    <a:moveTo>
                      <a:pt x="0" y="0"/>
                    </a:moveTo>
                    <a:lnTo>
                      <a:pt x="1365444" y="0"/>
                    </a:lnTo>
                    <a:lnTo>
                      <a:pt x="1365444" y="2709333"/>
                    </a:lnTo>
                    <a:lnTo>
                      <a:pt x="0" y="2709333"/>
                    </a:lnTo>
                    <a:close/>
                  </a:path>
                </a:pathLst>
              </a:custGeom>
              <a:solidFill>
                <a:srgbClr val="F03F36"/>
              </a:solidFill>
            </p:spPr>
          </p:sp>
          <p:sp>
            <p:nvSpPr>
              <p:cNvPr name="TextBox 5" id="5"/>
              <p:cNvSpPr txBox="true"/>
              <p:nvPr/>
            </p:nvSpPr>
            <p:spPr>
              <a:xfrm>
                <a:off x="0" y="-28575"/>
                <a:ext cx="1365444" cy="2737908"/>
              </a:xfrm>
              <a:prstGeom prst="rect">
                <a:avLst/>
              </a:prstGeom>
            </p:spPr>
            <p:txBody>
              <a:bodyPr anchor="ctr" rtlCol="false" tIns="50800" lIns="50800" bIns="50800" rIns="50800"/>
              <a:lstStyle/>
              <a:p>
                <a:pPr algn="ctr">
                  <a:lnSpc>
                    <a:spcPts val="2100"/>
                  </a:lnSpc>
                </a:pPr>
              </a:p>
            </p:txBody>
          </p:sp>
        </p:grpSp>
        <p:sp>
          <p:nvSpPr>
            <p:cNvPr name="Freeform 6" id="6"/>
            <p:cNvSpPr/>
            <p:nvPr/>
          </p:nvSpPr>
          <p:spPr>
            <a:xfrm flipH="false" flipV="true" rot="-5400000">
              <a:off x="1482811" y="1056766"/>
              <a:ext cx="11624423" cy="9510891"/>
            </a:xfrm>
            <a:custGeom>
              <a:avLst/>
              <a:gdLst/>
              <a:ahLst/>
              <a:cxnLst/>
              <a:rect r="r" b="b" t="t" l="l"/>
              <a:pathLst>
                <a:path h="9510891" w="11624423">
                  <a:moveTo>
                    <a:pt x="0" y="9510891"/>
                  </a:moveTo>
                  <a:lnTo>
                    <a:pt x="11624422" y="9510891"/>
                  </a:lnTo>
                  <a:lnTo>
                    <a:pt x="11624422" y="0"/>
                  </a:lnTo>
                  <a:lnTo>
                    <a:pt x="0" y="0"/>
                  </a:lnTo>
                  <a:lnTo>
                    <a:pt x="0" y="9510891"/>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3210246">
              <a:off x="1808473" y="10144129"/>
              <a:ext cx="9981473" cy="9530777"/>
            </a:xfrm>
            <a:custGeom>
              <a:avLst/>
              <a:gdLst/>
              <a:ahLst/>
              <a:cxnLst/>
              <a:rect r="r" b="b" t="t" l="l"/>
              <a:pathLst>
                <a:path h="9530777" w="9981473">
                  <a:moveTo>
                    <a:pt x="0" y="0"/>
                  </a:moveTo>
                  <a:lnTo>
                    <a:pt x="9981473" y="0"/>
                  </a:lnTo>
                  <a:lnTo>
                    <a:pt x="9981473" y="9530777"/>
                  </a:lnTo>
                  <a:lnTo>
                    <a:pt x="0" y="9530777"/>
                  </a:lnTo>
                  <a:lnTo>
                    <a:pt x="0" y="0"/>
                  </a:lnTo>
                  <a:close/>
                </a:path>
              </a:pathLst>
            </a:custGeom>
            <a:blipFill>
              <a:blip r:embed="rId2">
                <a:extLst>
                  <a:ext uri="{96DAC541-7B7A-43D3-8B79-37D633B846F1}">
                    <asvg:svgBlip xmlns:asvg="http://schemas.microsoft.com/office/drawing/2016/SVG/main" r:embed="rId3"/>
                  </a:ext>
                </a:extLst>
              </a:blip>
              <a:stretch>
                <a:fillRect l="0" t="0" r="-16703" b="0"/>
              </a:stretch>
            </a:blipFill>
          </p:spPr>
        </p:sp>
        <p:sp>
          <p:nvSpPr>
            <p:cNvPr name="Freeform 8" id="8"/>
            <p:cNvSpPr/>
            <p:nvPr/>
          </p:nvSpPr>
          <p:spPr>
            <a:xfrm flipH="false" flipV="false" rot="1543675">
              <a:off x="9585631" y="8330372"/>
              <a:ext cx="8493621" cy="5848324"/>
            </a:xfrm>
            <a:custGeom>
              <a:avLst/>
              <a:gdLst/>
              <a:ahLst/>
              <a:cxnLst/>
              <a:rect r="r" b="b" t="t" l="l"/>
              <a:pathLst>
                <a:path h="5848324" w="8493621">
                  <a:moveTo>
                    <a:pt x="0" y="0"/>
                  </a:moveTo>
                  <a:lnTo>
                    <a:pt x="8493621" y="0"/>
                  </a:lnTo>
                  <a:lnTo>
                    <a:pt x="8493621" y="5848324"/>
                  </a:lnTo>
                  <a:lnTo>
                    <a:pt x="0" y="5848324"/>
                  </a:lnTo>
                  <a:lnTo>
                    <a:pt x="0" y="0"/>
                  </a:lnTo>
                  <a:close/>
                </a:path>
              </a:pathLst>
            </a:custGeom>
            <a:blipFill>
              <a:blip r:embed="rId2">
                <a:extLst>
                  <a:ext uri="{96DAC541-7B7A-43D3-8B79-37D633B846F1}">
                    <asvg:svgBlip xmlns:asvg="http://schemas.microsoft.com/office/drawing/2016/SVG/main" r:embed="rId3"/>
                  </a:ext>
                </a:extLst>
              </a:blip>
              <a:stretch>
                <a:fillRect l="0" t="-62965" r="-37146" b="0"/>
              </a:stretch>
            </a:blipFill>
          </p:spPr>
        </p:sp>
      </p:grpSp>
      <p:sp>
        <p:nvSpPr>
          <p:cNvPr name="TextBox 9" id="9"/>
          <p:cNvSpPr txBox="true"/>
          <p:nvPr/>
        </p:nvSpPr>
        <p:spPr>
          <a:xfrm rot="0">
            <a:off x="4657529" y="409575"/>
            <a:ext cx="9955226" cy="1228725"/>
          </a:xfrm>
          <a:prstGeom prst="rect">
            <a:avLst/>
          </a:prstGeom>
        </p:spPr>
        <p:txBody>
          <a:bodyPr anchor="t" rtlCol="false" tIns="0" lIns="0" bIns="0" rIns="0">
            <a:spAutoFit/>
          </a:bodyPr>
          <a:lstStyle/>
          <a:p>
            <a:pPr algn="l">
              <a:lnSpc>
                <a:spcPts val="9600"/>
              </a:lnSpc>
            </a:pPr>
            <a:r>
              <a:rPr lang="en-US" sz="8000" b="true">
                <a:solidFill>
                  <a:srgbClr val="F03F36"/>
                </a:solidFill>
                <a:latin typeface="Cabin Bold"/>
                <a:ea typeface="Cabin Bold"/>
                <a:cs typeface="Cabin Bold"/>
                <a:sym typeface="Cabin Bold"/>
              </a:rPr>
              <a:t>Udacity Simulator</a:t>
            </a:r>
          </a:p>
        </p:txBody>
      </p:sp>
      <p:sp>
        <p:nvSpPr>
          <p:cNvPr name="TextBox 10" id="10"/>
          <p:cNvSpPr txBox="true"/>
          <p:nvPr/>
        </p:nvSpPr>
        <p:spPr>
          <a:xfrm rot="0">
            <a:off x="2035868" y="1816334"/>
            <a:ext cx="14633728" cy="7527080"/>
          </a:xfrm>
          <a:prstGeom prst="rect">
            <a:avLst/>
          </a:prstGeom>
        </p:spPr>
        <p:txBody>
          <a:bodyPr anchor="t" rtlCol="false" tIns="0" lIns="0" bIns="0" rIns="0">
            <a:spAutoFit/>
          </a:bodyPr>
          <a:lstStyle/>
          <a:p>
            <a:pPr algn="l">
              <a:lnSpc>
                <a:spcPts val="4596"/>
              </a:lnSpc>
            </a:pPr>
            <a:r>
              <a:rPr lang="en-US" sz="3283">
                <a:solidFill>
                  <a:srgbClr val="000000"/>
                </a:solidFill>
                <a:latin typeface="Cabin"/>
                <a:ea typeface="Cabin"/>
                <a:cs typeface="Cabin"/>
                <a:sym typeface="Cabin"/>
              </a:rPr>
              <a:t>Udacity Self-Driving Car Simulator là một phần mềm mô phỏng xe tự hành mã nguồn mở do Udacity phát triển, phục vụ mục đích huấn luyện và kiểm tra mô hình deep learning điều khiển xe. Công cụ này đóng vai trò là môi trường mô phỏng chính t</a:t>
            </a:r>
            <a:r>
              <a:rPr lang="en-US" sz="3283">
                <a:solidFill>
                  <a:srgbClr val="000000"/>
                </a:solidFill>
                <a:latin typeface="Cabin"/>
                <a:ea typeface="Cabin"/>
                <a:cs typeface="Cabin"/>
                <a:sym typeface="Cabin"/>
              </a:rPr>
              <a:t>rong dự án, cho phép người dùng:</a:t>
            </a:r>
          </a:p>
          <a:p>
            <a:pPr algn="l" marL="708861" indent="-354430" lvl="1">
              <a:lnSpc>
                <a:spcPts val="4596"/>
              </a:lnSpc>
              <a:buFont typeface="Arial"/>
              <a:buChar char="•"/>
            </a:pPr>
            <a:r>
              <a:rPr lang="en-US" sz="3283">
                <a:solidFill>
                  <a:srgbClr val="000000"/>
                </a:solidFill>
                <a:latin typeface="Cabin"/>
                <a:ea typeface="Cabin"/>
                <a:cs typeface="Cabin"/>
                <a:sym typeface="Cabin"/>
              </a:rPr>
              <a:t>Lái xe bằng tay để thu thập dữ liệu (chế độ Training Mode).</a:t>
            </a:r>
          </a:p>
          <a:p>
            <a:pPr algn="l" marL="708861" indent="-354430" lvl="1">
              <a:lnSpc>
                <a:spcPts val="4596"/>
              </a:lnSpc>
              <a:buFont typeface="Arial"/>
              <a:buChar char="•"/>
            </a:pPr>
            <a:r>
              <a:rPr lang="en-US" sz="3283">
                <a:solidFill>
                  <a:srgbClr val="000000"/>
                </a:solidFill>
                <a:latin typeface="Cabin"/>
                <a:ea typeface="Cabin"/>
                <a:cs typeface="Cabin"/>
                <a:sym typeface="Cabin"/>
              </a:rPr>
              <a:t>Chạy mô hình học sâu để điều khiển xe tự động (chế độ Autonomous Mode).</a:t>
            </a:r>
          </a:p>
          <a:p>
            <a:pPr algn="l">
              <a:lnSpc>
                <a:spcPts val="4596"/>
              </a:lnSpc>
            </a:pPr>
            <a:r>
              <a:rPr lang="en-US" sz="3283" u="none">
                <a:solidFill>
                  <a:srgbClr val="000000"/>
                </a:solidFill>
                <a:latin typeface="Cabin"/>
                <a:ea typeface="Cabin"/>
                <a:cs typeface="Cabin"/>
                <a:sym typeface="Cabin"/>
              </a:rPr>
              <a:t>Các chức năng chính:</a:t>
            </a:r>
          </a:p>
          <a:p>
            <a:pPr algn="l" marL="708861" indent="-354430" lvl="1">
              <a:lnSpc>
                <a:spcPts val="4596"/>
              </a:lnSpc>
              <a:buFont typeface="Arial"/>
              <a:buChar char="•"/>
            </a:pPr>
            <a:r>
              <a:rPr lang="en-US" sz="3283" u="none">
                <a:solidFill>
                  <a:srgbClr val="000000"/>
                </a:solidFill>
                <a:latin typeface="Cabin"/>
                <a:ea typeface="Cabin"/>
                <a:cs typeface="Cabin"/>
                <a:sym typeface="Cabin"/>
              </a:rPr>
              <a:t>Giao diện lái xe 3D với camera trước xe cho hình ảnh đầu vào thực tế.</a:t>
            </a:r>
          </a:p>
          <a:p>
            <a:pPr algn="l" marL="708861" indent="-354430" lvl="1">
              <a:lnSpc>
                <a:spcPts val="4596"/>
              </a:lnSpc>
              <a:buFont typeface="Arial"/>
              <a:buChar char="•"/>
            </a:pPr>
            <a:r>
              <a:rPr lang="en-US" sz="3283" u="none">
                <a:solidFill>
                  <a:srgbClr val="000000"/>
                </a:solidFill>
                <a:latin typeface="Cabin"/>
                <a:ea typeface="Cabin"/>
                <a:cs typeface="Cabin"/>
                <a:sym typeface="Cabin"/>
              </a:rPr>
              <a:t>Cho phép xuất ảnh từ 3 camera (trái, giữa, phải) cùng với dữ liệu góc lái, tốc độ, phanh... vào file CSV.</a:t>
            </a:r>
          </a:p>
          <a:p>
            <a:pPr algn="l" marL="708861" indent="-354430" lvl="1">
              <a:lnSpc>
                <a:spcPts val="4596"/>
              </a:lnSpc>
              <a:buFont typeface="Arial"/>
              <a:buChar char="•"/>
            </a:pPr>
            <a:r>
              <a:rPr lang="en-US" sz="3283" u="none">
                <a:solidFill>
                  <a:srgbClr val="000000"/>
                </a:solidFill>
                <a:latin typeface="Cabin"/>
                <a:ea typeface="Cabin"/>
                <a:cs typeface="Cabin"/>
                <a:sym typeface="Cabin"/>
              </a:rPr>
              <a:t>Cung cấp socket kết nối mô hình học sâu với simulator trong thời gian thực.</a:t>
            </a:r>
          </a:p>
          <a:p>
            <a:pPr algn="l" marL="708861" indent="-354430" lvl="1">
              <a:lnSpc>
                <a:spcPts val="4596"/>
              </a:lnSpc>
              <a:buFont typeface="Arial"/>
              <a:buChar char="•"/>
            </a:pPr>
            <a:r>
              <a:rPr lang="en-US" sz="3283" u="none">
                <a:solidFill>
                  <a:srgbClr val="000000"/>
                </a:solidFill>
                <a:latin typeface="Cabin"/>
                <a:ea typeface="Cabin"/>
                <a:cs typeface="Cabin"/>
                <a:sym typeface="Cabin"/>
              </a:rPr>
              <a:t>Có 2 bản đồ: Track 1 (đường đơn giản) và Track 2 (đường phức tạp, nhiều khúc cua).</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7214878" y="-2862546"/>
            <a:ext cx="14195715" cy="16316891"/>
            <a:chOff x="0" y="0"/>
            <a:chExt cx="18927621" cy="21755855"/>
          </a:xfrm>
        </p:grpSpPr>
        <p:grpSp>
          <p:nvGrpSpPr>
            <p:cNvPr name="Group 3" id="3"/>
            <p:cNvGrpSpPr/>
            <p:nvPr/>
          </p:nvGrpSpPr>
          <p:grpSpPr>
            <a:xfrm rot="0">
              <a:off x="4193913" y="3807129"/>
              <a:ext cx="6912560" cy="13716000"/>
              <a:chOff x="0" y="0"/>
              <a:chExt cx="1365444" cy="2709333"/>
            </a:xfrm>
          </p:grpSpPr>
          <p:sp>
            <p:nvSpPr>
              <p:cNvPr name="Freeform 4" id="4"/>
              <p:cNvSpPr/>
              <p:nvPr/>
            </p:nvSpPr>
            <p:spPr>
              <a:xfrm flipH="false" flipV="false" rot="0">
                <a:off x="0" y="0"/>
                <a:ext cx="1365444" cy="2709333"/>
              </a:xfrm>
              <a:custGeom>
                <a:avLst/>
                <a:gdLst/>
                <a:ahLst/>
                <a:cxnLst/>
                <a:rect r="r" b="b" t="t" l="l"/>
                <a:pathLst>
                  <a:path h="2709333" w="1365444">
                    <a:moveTo>
                      <a:pt x="0" y="0"/>
                    </a:moveTo>
                    <a:lnTo>
                      <a:pt x="1365444" y="0"/>
                    </a:lnTo>
                    <a:lnTo>
                      <a:pt x="1365444" y="2709333"/>
                    </a:lnTo>
                    <a:lnTo>
                      <a:pt x="0" y="2709333"/>
                    </a:lnTo>
                    <a:close/>
                  </a:path>
                </a:pathLst>
              </a:custGeom>
              <a:solidFill>
                <a:srgbClr val="F03F36"/>
              </a:solidFill>
            </p:spPr>
          </p:sp>
          <p:sp>
            <p:nvSpPr>
              <p:cNvPr name="TextBox 5" id="5"/>
              <p:cNvSpPr txBox="true"/>
              <p:nvPr/>
            </p:nvSpPr>
            <p:spPr>
              <a:xfrm>
                <a:off x="0" y="-28575"/>
                <a:ext cx="1365444" cy="2737908"/>
              </a:xfrm>
              <a:prstGeom prst="rect">
                <a:avLst/>
              </a:prstGeom>
            </p:spPr>
            <p:txBody>
              <a:bodyPr anchor="ctr" rtlCol="false" tIns="50800" lIns="50800" bIns="50800" rIns="50800"/>
              <a:lstStyle/>
              <a:p>
                <a:pPr algn="ctr">
                  <a:lnSpc>
                    <a:spcPts val="2100"/>
                  </a:lnSpc>
                </a:pPr>
              </a:p>
            </p:txBody>
          </p:sp>
        </p:grpSp>
        <p:sp>
          <p:nvSpPr>
            <p:cNvPr name="Freeform 6" id="6"/>
            <p:cNvSpPr/>
            <p:nvPr/>
          </p:nvSpPr>
          <p:spPr>
            <a:xfrm flipH="false" flipV="true" rot="-5400000">
              <a:off x="1482811" y="1056766"/>
              <a:ext cx="11624423" cy="9510891"/>
            </a:xfrm>
            <a:custGeom>
              <a:avLst/>
              <a:gdLst/>
              <a:ahLst/>
              <a:cxnLst/>
              <a:rect r="r" b="b" t="t" l="l"/>
              <a:pathLst>
                <a:path h="9510891" w="11624423">
                  <a:moveTo>
                    <a:pt x="0" y="9510891"/>
                  </a:moveTo>
                  <a:lnTo>
                    <a:pt x="11624422" y="9510891"/>
                  </a:lnTo>
                  <a:lnTo>
                    <a:pt x="11624422" y="0"/>
                  </a:lnTo>
                  <a:lnTo>
                    <a:pt x="0" y="0"/>
                  </a:lnTo>
                  <a:lnTo>
                    <a:pt x="0" y="9510891"/>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3210246">
              <a:off x="1808473" y="10144129"/>
              <a:ext cx="9981473" cy="9530777"/>
            </a:xfrm>
            <a:custGeom>
              <a:avLst/>
              <a:gdLst/>
              <a:ahLst/>
              <a:cxnLst/>
              <a:rect r="r" b="b" t="t" l="l"/>
              <a:pathLst>
                <a:path h="9530777" w="9981473">
                  <a:moveTo>
                    <a:pt x="0" y="0"/>
                  </a:moveTo>
                  <a:lnTo>
                    <a:pt x="9981473" y="0"/>
                  </a:lnTo>
                  <a:lnTo>
                    <a:pt x="9981473" y="9530777"/>
                  </a:lnTo>
                  <a:lnTo>
                    <a:pt x="0" y="9530777"/>
                  </a:lnTo>
                  <a:lnTo>
                    <a:pt x="0" y="0"/>
                  </a:lnTo>
                  <a:close/>
                </a:path>
              </a:pathLst>
            </a:custGeom>
            <a:blipFill>
              <a:blip r:embed="rId2">
                <a:extLst>
                  <a:ext uri="{96DAC541-7B7A-43D3-8B79-37D633B846F1}">
                    <asvg:svgBlip xmlns:asvg="http://schemas.microsoft.com/office/drawing/2016/SVG/main" r:embed="rId3"/>
                  </a:ext>
                </a:extLst>
              </a:blip>
              <a:stretch>
                <a:fillRect l="0" t="0" r="-16703" b="0"/>
              </a:stretch>
            </a:blipFill>
          </p:spPr>
        </p:sp>
        <p:sp>
          <p:nvSpPr>
            <p:cNvPr name="Freeform 8" id="8"/>
            <p:cNvSpPr/>
            <p:nvPr/>
          </p:nvSpPr>
          <p:spPr>
            <a:xfrm flipH="false" flipV="false" rot="1543675">
              <a:off x="9585631" y="8330372"/>
              <a:ext cx="8493621" cy="5848324"/>
            </a:xfrm>
            <a:custGeom>
              <a:avLst/>
              <a:gdLst/>
              <a:ahLst/>
              <a:cxnLst/>
              <a:rect r="r" b="b" t="t" l="l"/>
              <a:pathLst>
                <a:path h="5848324" w="8493621">
                  <a:moveTo>
                    <a:pt x="0" y="0"/>
                  </a:moveTo>
                  <a:lnTo>
                    <a:pt x="8493621" y="0"/>
                  </a:lnTo>
                  <a:lnTo>
                    <a:pt x="8493621" y="5848324"/>
                  </a:lnTo>
                  <a:lnTo>
                    <a:pt x="0" y="5848324"/>
                  </a:lnTo>
                  <a:lnTo>
                    <a:pt x="0" y="0"/>
                  </a:lnTo>
                  <a:close/>
                </a:path>
              </a:pathLst>
            </a:custGeom>
            <a:blipFill>
              <a:blip r:embed="rId2">
                <a:extLst>
                  <a:ext uri="{96DAC541-7B7A-43D3-8B79-37D633B846F1}">
                    <asvg:svgBlip xmlns:asvg="http://schemas.microsoft.com/office/drawing/2016/SVG/main" r:embed="rId3"/>
                  </a:ext>
                </a:extLst>
              </a:blip>
              <a:stretch>
                <a:fillRect l="0" t="-62965" r="-37146" b="0"/>
              </a:stretch>
            </a:blipFill>
          </p:spPr>
        </p:sp>
      </p:grpSp>
      <p:sp>
        <p:nvSpPr>
          <p:cNvPr name="Freeform 9" id="9"/>
          <p:cNvSpPr/>
          <p:nvPr/>
        </p:nvSpPr>
        <p:spPr>
          <a:xfrm flipH="false" flipV="false" rot="0">
            <a:off x="4419340" y="1638300"/>
            <a:ext cx="9449320" cy="7435045"/>
          </a:xfrm>
          <a:custGeom>
            <a:avLst/>
            <a:gdLst/>
            <a:ahLst/>
            <a:cxnLst/>
            <a:rect r="r" b="b" t="t" l="l"/>
            <a:pathLst>
              <a:path h="7435045" w="9449320">
                <a:moveTo>
                  <a:pt x="0" y="0"/>
                </a:moveTo>
                <a:lnTo>
                  <a:pt x="9449320" y="0"/>
                </a:lnTo>
                <a:lnTo>
                  <a:pt x="9449320" y="7435045"/>
                </a:lnTo>
                <a:lnTo>
                  <a:pt x="0" y="7435045"/>
                </a:lnTo>
                <a:lnTo>
                  <a:pt x="0" y="0"/>
                </a:lnTo>
                <a:close/>
              </a:path>
            </a:pathLst>
          </a:custGeom>
          <a:blipFill>
            <a:blip r:embed="rId4"/>
            <a:stretch>
              <a:fillRect l="0" t="0" r="0" b="0"/>
            </a:stretch>
          </a:blipFill>
        </p:spPr>
      </p:sp>
      <p:sp>
        <p:nvSpPr>
          <p:cNvPr name="TextBox 10" id="10"/>
          <p:cNvSpPr txBox="true"/>
          <p:nvPr/>
        </p:nvSpPr>
        <p:spPr>
          <a:xfrm rot="0">
            <a:off x="5738654" y="409575"/>
            <a:ext cx="9955226" cy="1228725"/>
          </a:xfrm>
          <a:prstGeom prst="rect">
            <a:avLst/>
          </a:prstGeom>
        </p:spPr>
        <p:txBody>
          <a:bodyPr anchor="t" rtlCol="false" tIns="0" lIns="0" bIns="0" rIns="0">
            <a:spAutoFit/>
          </a:bodyPr>
          <a:lstStyle/>
          <a:p>
            <a:pPr algn="l">
              <a:lnSpc>
                <a:spcPts val="9600"/>
              </a:lnSpc>
            </a:pPr>
            <a:r>
              <a:rPr lang="en-US" sz="8000" b="true">
                <a:solidFill>
                  <a:srgbClr val="F03F36"/>
                </a:solidFill>
                <a:latin typeface="Cabin Bold"/>
                <a:ea typeface="Cabin Bold"/>
                <a:cs typeface="Cabin Bold"/>
                <a:sym typeface="Cabin Bold"/>
              </a:rPr>
              <a:t>Giao diện chính</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7214878" y="-2862546"/>
            <a:ext cx="14195715" cy="16316891"/>
            <a:chOff x="0" y="0"/>
            <a:chExt cx="18927621" cy="21755855"/>
          </a:xfrm>
        </p:grpSpPr>
        <p:grpSp>
          <p:nvGrpSpPr>
            <p:cNvPr name="Group 3" id="3"/>
            <p:cNvGrpSpPr/>
            <p:nvPr/>
          </p:nvGrpSpPr>
          <p:grpSpPr>
            <a:xfrm rot="0">
              <a:off x="4193913" y="3807129"/>
              <a:ext cx="6912560" cy="13716000"/>
              <a:chOff x="0" y="0"/>
              <a:chExt cx="1365444" cy="2709333"/>
            </a:xfrm>
          </p:grpSpPr>
          <p:sp>
            <p:nvSpPr>
              <p:cNvPr name="Freeform 4" id="4"/>
              <p:cNvSpPr/>
              <p:nvPr/>
            </p:nvSpPr>
            <p:spPr>
              <a:xfrm flipH="false" flipV="false" rot="0">
                <a:off x="0" y="0"/>
                <a:ext cx="1365444" cy="2709333"/>
              </a:xfrm>
              <a:custGeom>
                <a:avLst/>
                <a:gdLst/>
                <a:ahLst/>
                <a:cxnLst/>
                <a:rect r="r" b="b" t="t" l="l"/>
                <a:pathLst>
                  <a:path h="2709333" w="1365444">
                    <a:moveTo>
                      <a:pt x="0" y="0"/>
                    </a:moveTo>
                    <a:lnTo>
                      <a:pt x="1365444" y="0"/>
                    </a:lnTo>
                    <a:lnTo>
                      <a:pt x="1365444" y="2709333"/>
                    </a:lnTo>
                    <a:lnTo>
                      <a:pt x="0" y="2709333"/>
                    </a:lnTo>
                    <a:close/>
                  </a:path>
                </a:pathLst>
              </a:custGeom>
              <a:solidFill>
                <a:srgbClr val="F03F36"/>
              </a:solidFill>
            </p:spPr>
          </p:sp>
          <p:sp>
            <p:nvSpPr>
              <p:cNvPr name="TextBox 5" id="5"/>
              <p:cNvSpPr txBox="true"/>
              <p:nvPr/>
            </p:nvSpPr>
            <p:spPr>
              <a:xfrm>
                <a:off x="0" y="-28575"/>
                <a:ext cx="1365444" cy="2737908"/>
              </a:xfrm>
              <a:prstGeom prst="rect">
                <a:avLst/>
              </a:prstGeom>
            </p:spPr>
            <p:txBody>
              <a:bodyPr anchor="ctr" rtlCol="false" tIns="50800" lIns="50800" bIns="50800" rIns="50800"/>
              <a:lstStyle/>
              <a:p>
                <a:pPr algn="ctr">
                  <a:lnSpc>
                    <a:spcPts val="2100"/>
                  </a:lnSpc>
                </a:pPr>
              </a:p>
            </p:txBody>
          </p:sp>
        </p:grpSp>
        <p:sp>
          <p:nvSpPr>
            <p:cNvPr name="Freeform 6" id="6"/>
            <p:cNvSpPr/>
            <p:nvPr/>
          </p:nvSpPr>
          <p:spPr>
            <a:xfrm flipH="false" flipV="true" rot="-5400000">
              <a:off x="1482811" y="1056766"/>
              <a:ext cx="11624423" cy="9510891"/>
            </a:xfrm>
            <a:custGeom>
              <a:avLst/>
              <a:gdLst/>
              <a:ahLst/>
              <a:cxnLst/>
              <a:rect r="r" b="b" t="t" l="l"/>
              <a:pathLst>
                <a:path h="9510891" w="11624423">
                  <a:moveTo>
                    <a:pt x="0" y="9510891"/>
                  </a:moveTo>
                  <a:lnTo>
                    <a:pt x="11624422" y="9510891"/>
                  </a:lnTo>
                  <a:lnTo>
                    <a:pt x="11624422" y="0"/>
                  </a:lnTo>
                  <a:lnTo>
                    <a:pt x="0" y="0"/>
                  </a:lnTo>
                  <a:lnTo>
                    <a:pt x="0" y="9510891"/>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3210246">
              <a:off x="1808473" y="10144129"/>
              <a:ext cx="9981473" cy="9530777"/>
            </a:xfrm>
            <a:custGeom>
              <a:avLst/>
              <a:gdLst/>
              <a:ahLst/>
              <a:cxnLst/>
              <a:rect r="r" b="b" t="t" l="l"/>
              <a:pathLst>
                <a:path h="9530777" w="9981473">
                  <a:moveTo>
                    <a:pt x="0" y="0"/>
                  </a:moveTo>
                  <a:lnTo>
                    <a:pt x="9981473" y="0"/>
                  </a:lnTo>
                  <a:lnTo>
                    <a:pt x="9981473" y="9530777"/>
                  </a:lnTo>
                  <a:lnTo>
                    <a:pt x="0" y="9530777"/>
                  </a:lnTo>
                  <a:lnTo>
                    <a:pt x="0" y="0"/>
                  </a:lnTo>
                  <a:close/>
                </a:path>
              </a:pathLst>
            </a:custGeom>
            <a:blipFill>
              <a:blip r:embed="rId2">
                <a:extLst>
                  <a:ext uri="{96DAC541-7B7A-43D3-8B79-37D633B846F1}">
                    <asvg:svgBlip xmlns:asvg="http://schemas.microsoft.com/office/drawing/2016/SVG/main" r:embed="rId3"/>
                  </a:ext>
                </a:extLst>
              </a:blip>
              <a:stretch>
                <a:fillRect l="0" t="0" r="-16703" b="0"/>
              </a:stretch>
            </a:blipFill>
          </p:spPr>
        </p:sp>
        <p:sp>
          <p:nvSpPr>
            <p:cNvPr name="Freeform 8" id="8"/>
            <p:cNvSpPr/>
            <p:nvPr/>
          </p:nvSpPr>
          <p:spPr>
            <a:xfrm flipH="false" flipV="false" rot="1543675">
              <a:off x="9585631" y="8330372"/>
              <a:ext cx="8493621" cy="5848324"/>
            </a:xfrm>
            <a:custGeom>
              <a:avLst/>
              <a:gdLst/>
              <a:ahLst/>
              <a:cxnLst/>
              <a:rect r="r" b="b" t="t" l="l"/>
              <a:pathLst>
                <a:path h="5848324" w="8493621">
                  <a:moveTo>
                    <a:pt x="0" y="0"/>
                  </a:moveTo>
                  <a:lnTo>
                    <a:pt x="8493621" y="0"/>
                  </a:lnTo>
                  <a:lnTo>
                    <a:pt x="8493621" y="5848324"/>
                  </a:lnTo>
                  <a:lnTo>
                    <a:pt x="0" y="5848324"/>
                  </a:lnTo>
                  <a:lnTo>
                    <a:pt x="0" y="0"/>
                  </a:lnTo>
                  <a:close/>
                </a:path>
              </a:pathLst>
            </a:custGeom>
            <a:blipFill>
              <a:blip r:embed="rId2">
                <a:extLst>
                  <a:ext uri="{96DAC541-7B7A-43D3-8B79-37D633B846F1}">
                    <asvg:svgBlip xmlns:asvg="http://schemas.microsoft.com/office/drawing/2016/SVG/main" r:embed="rId3"/>
                  </a:ext>
                </a:extLst>
              </a:blip>
              <a:stretch>
                <a:fillRect l="0" t="-62965" r="-37146" b="0"/>
              </a:stretch>
            </a:blipFill>
          </p:spPr>
        </p:sp>
      </p:grpSp>
      <p:grpSp>
        <p:nvGrpSpPr>
          <p:cNvPr name="Group 9" id="9"/>
          <p:cNvGrpSpPr/>
          <p:nvPr/>
        </p:nvGrpSpPr>
        <p:grpSpPr>
          <a:xfrm rot="0">
            <a:off x="1258029" y="2642350"/>
            <a:ext cx="10568994" cy="4447283"/>
            <a:chOff x="0" y="0"/>
            <a:chExt cx="14091992" cy="5929710"/>
          </a:xfrm>
        </p:grpSpPr>
        <p:sp>
          <p:nvSpPr>
            <p:cNvPr name="TextBox 10" id="10"/>
            <p:cNvSpPr txBox="true"/>
            <p:nvPr/>
          </p:nvSpPr>
          <p:spPr>
            <a:xfrm rot="0">
              <a:off x="0" y="-9525"/>
              <a:ext cx="14091992" cy="1504843"/>
            </a:xfrm>
            <a:prstGeom prst="rect">
              <a:avLst/>
            </a:prstGeom>
          </p:spPr>
          <p:txBody>
            <a:bodyPr anchor="t" rtlCol="false" tIns="0" lIns="0" bIns="0" rIns="0">
              <a:spAutoFit/>
            </a:bodyPr>
            <a:lstStyle/>
            <a:p>
              <a:pPr algn="l">
                <a:lnSpc>
                  <a:spcPts val="8911"/>
                </a:lnSpc>
              </a:pPr>
              <a:r>
                <a:rPr lang="en-US" sz="7426" b="true">
                  <a:solidFill>
                    <a:srgbClr val="F03F36"/>
                  </a:solidFill>
                  <a:latin typeface="Cabin Bold"/>
                  <a:ea typeface="Cabin Bold"/>
                  <a:cs typeface="Cabin Bold"/>
                  <a:sym typeface="Cabin Bold"/>
                </a:rPr>
                <a:t>Dữ liệu</a:t>
              </a:r>
            </a:p>
          </p:txBody>
        </p:sp>
        <p:sp>
          <p:nvSpPr>
            <p:cNvPr name="TextBox 11" id="11"/>
            <p:cNvSpPr txBox="true"/>
            <p:nvPr/>
          </p:nvSpPr>
          <p:spPr>
            <a:xfrm rot="0">
              <a:off x="0" y="2112689"/>
              <a:ext cx="14091992" cy="3800951"/>
            </a:xfrm>
            <a:prstGeom prst="rect">
              <a:avLst/>
            </a:prstGeom>
          </p:spPr>
          <p:txBody>
            <a:bodyPr anchor="t" rtlCol="false" tIns="0" lIns="0" bIns="0" rIns="0">
              <a:spAutoFit/>
            </a:bodyPr>
            <a:lstStyle/>
            <a:p>
              <a:pPr algn="l">
                <a:lnSpc>
                  <a:spcPts val="4572"/>
                </a:lnSpc>
              </a:pPr>
              <a:r>
                <a:rPr lang="en-US" sz="3265">
                  <a:solidFill>
                    <a:srgbClr val="000000"/>
                  </a:solidFill>
                  <a:latin typeface="Cabin"/>
                  <a:ea typeface="Cabin"/>
                  <a:cs typeface="Cabin"/>
                  <a:sym typeface="Cabin"/>
                </a:rPr>
                <a:t>Sử dụng chế độ Training Mode trong Udacity Simulator để thu thập </a:t>
              </a:r>
              <a:r>
                <a:rPr lang="en-US" sz="3265">
                  <a:solidFill>
                    <a:srgbClr val="000000"/>
                  </a:solidFill>
                  <a:latin typeface="Cabin"/>
                  <a:ea typeface="Cabin"/>
                  <a:cs typeface="Cabin"/>
                  <a:sym typeface="Cabin"/>
                </a:rPr>
                <a:t>dữ liệu bằng cách tự tay điều khiển xe.</a:t>
              </a:r>
            </a:p>
            <a:p>
              <a:pPr algn="l">
                <a:lnSpc>
                  <a:spcPts val="4572"/>
                </a:lnSpc>
              </a:pPr>
              <a:r>
                <a:rPr lang="en-US" sz="3265">
                  <a:solidFill>
                    <a:srgbClr val="000000"/>
                  </a:solidFill>
                  <a:latin typeface="Cabin"/>
                  <a:ea typeface="Cabin"/>
                  <a:cs typeface="Cabin"/>
                  <a:sym typeface="Cabin"/>
                </a:rPr>
                <a:t>Mỗi lần đ</a:t>
              </a:r>
              <a:r>
                <a:rPr lang="en-US" sz="3265">
                  <a:solidFill>
                    <a:srgbClr val="000000"/>
                  </a:solidFill>
                  <a:latin typeface="Cabin"/>
                  <a:ea typeface="Cabin"/>
                  <a:cs typeface="Cabin"/>
                  <a:sym typeface="Cabin"/>
                </a:rPr>
                <a:t>iều khiển sinh ra:</a:t>
              </a:r>
            </a:p>
            <a:p>
              <a:pPr algn="l" marL="705102" indent="-352551" lvl="1">
                <a:lnSpc>
                  <a:spcPts val="4572"/>
                </a:lnSpc>
                <a:buFont typeface="Arial"/>
                <a:buChar char="•"/>
              </a:pPr>
              <a:r>
                <a:rPr lang="en-US" sz="3265" u="none">
                  <a:solidFill>
                    <a:srgbClr val="000000"/>
                  </a:solidFill>
                  <a:latin typeface="Cabin"/>
                  <a:ea typeface="Cabin"/>
                  <a:cs typeface="Cabin"/>
                  <a:sym typeface="Cabin"/>
                </a:rPr>
                <a:t>Hình ảnh từ camera giữa, trái và phải.</a:t>
              </a:r>
            </a:p>
            <a:p>
              <a:pPr algn="l" marL="705102" indent="-352551" lvl="1">
                <a:lnSpc>
                  <a:spcPts val="4572"/>
                </a:lnSpc>
                <a:buFont typeface="Arial"/>
                <a:buChar char="•"/>
              </a:pPr>
              <a:r>
                <a:rPr lang="en-US" sz="3265" u="none">
                  <a:solidFill>
                    <a:srgbClr val="000000"/>
                  </a:solidFill>
                  <a:latin typeface="Cabin"/>
                  <a:ea typeface="Cabin"/>
                  <a:cs typeface="Cabin"/>
                  <a:sym typeface="Cabin"/>
                </a:rPr>
                <a:t>Góc lái tương ứng được lưu dưới dạng file CSV.</a:t>
              </a:r>
            </a:p>
          </p:txBody>
        </p:sp>
      </p:grpSp>
      <p:sp>
        <p:nvSpPr>
          <p:cNvPr name="Freeform 12" id="12"/>
          <p:cNvSpPr/>
          <p:nvPr/>
        </p:nvSpPr>
        <p:spPr>
          <a:xfrm flipH="false" flipV="false" rot="0">
            <a:off x="11827023" y="2642350"/>
            <a:ext cx="6287755" cy="5002300"/>
          </a:xfrm>
          <a:custGeom>
            <a:avLst/>
            <a:gdLst/>
            <a:ahLst/>
            <a:cxnLst/>
            <a:rect r="r" b="b" t="t" l="l"/>
            <a:pathLst>
              <a:path h="5002300" w="6287755">
                <a:moveTo>
                  <a:pt x="0" y="0"/>
                </a:moveTo>
                <a:lnTo>
                  <a:pt x="6287756" y="0"/>
                </a:lnTo>
                <a:lnTo>
                  <a:pt x="6287756" y="5002300"/>
                </a:lnTo>
                <a:lnTo>
                  <a:pt x="0" y="5002300"/>
                </a:lnTo>
                <a:lnTo>
                  <a:pt x="0" y="0"/>
                </a:lnTo>
                <a:close/>
              </a:path>
            </a:pathLst>
          </a:custGeom>
          <a:blipFill>
            <a:blip r:embed="rId4"/>
            <a:stretch>
              <a:fillRect l="0" t="0" r="-392"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7214878" y="-2862546"/>
            <a:ext cx="14195715" cy="16316891"/>
            <a:chOff x="0" y="0"/>
            <a:chExt cx="18927621" cy="21755855"/>
          </a:xfrm>
        </p:grpSpPr>
        <p:grpSp>
          <p:nvGrpSpPr>
            <p:cNvPr name="Group 3" id="3"/>
            <p:cNvGrpSpPr/>
            <p:nvPr/>
          </p:nvGrpSpPr>
          <p:grpSpPr>
            <a:xfrm rot="0">
              <a:off x="4193913" y="3807129"/>
              <a:ext cx="6912560" cy="13716000"/>
              <a:chOff x="0" y="0"/>
              <a:chExt cx="1365444" cy="2709333"/>
            </a:xfrm>
          </p:grpSpPr>
          <p:sp>
            <p:nvSpPr>
              <p:cNvPr name="Freeform 4" id="4"/>
              <p:cNvSpPr/>
              <p:nvPr/>
            </p:nvSpPr>
            <p:spPr>
              <a:xfrm flipH="false" flipV="false" rot="0">
                <a:off x="0" y="0"/>
                <a:ext cx="1365444" cy="2709333"/>
              </a:xfrm>
              <a:custGeom>
                <a:avLst/>
                <a:gdLst/>
                <a:ahLst/>
                <a:cxnLst/>
                <a:rect r="r" b="b" t="t" l="l"/>
                <a:pathLst>
                  <a:path h="2709333" w="1365444">
                    <a:moveTo>
                      <a:pt x="0" y="0"/>
                    </a:moveTo>
                    <a:lnTo>
                      <a:pt x="1365444" y="0"/>
                    </a:lnTo>
                    <a:lnTo>
                      <a:pt x="1365444" y="2709333"/>
                    </a:lnTo>
                    <a:lnTo>
                      <a:pt x="0" y="2709333"/>
                    </a:lnTo>
                    <a:close/>
                  </a:path>
                </a:pathLst>
              </a:custGeom>
              <a:solidFill>
                <a:srgbClr val="F03F36"/>
              </a:solidFill>
            </p:spPr>
          </p:sp>
          <p:sp>
            <p:nvSpPr>
              <p:cNvPr name="TextBox 5" id="5"/>
              <p:cNvSpPr txBox="true"/>
              <p:nvPr/>
            </p:nvSpPr>
            <p:spPr>
              <a:xfrm>
                <a:off x="0" y="-28575"/>
                <a:ext cx="1365444" cy="2737908"/>
              </a:xfrm>
              <a:prstGeom prst="rect">
                <a:avLst/>
              </a:prstGeom>
            </p:spPr>
            <p:txBody>
              <a:bodyPr anchor="ctr" rtlCol="false" tIns="50800" lIns="50800" bIns="50800" rIns="50800"/>
              <a:lstStyle/>
              <a:p>
                <a:pPr algn="ctr">
                  <a:lnSpc>
                    <a:spcPts val="2100"/>
                  </a:lnSpc>
                </a:pPr>
              </a:p>
            </p:txBody>
          </p:sp>
        </p:grpSp>
        <p:sp>
          <p:nvSpPr>
            <p:cNvPr name="Freeform 6" id="6"/>
            <p:cNvSpPr/>
            <p:nvPr/>
          </p:nvSpPr>
          <p:spPr>
            <a:xfrm flipH="false" flipV="true" rot="-5400000">
              <a:off x="1482811" y="1056766"/>
              <a:ext cx="11624423" cy="9510891"/>
            </a:xfrm>
            <a:custGeom>
              <a:avLst/>
              <a:gdLst/>
              <a:ahLst/>
              <a:cxnLst/>
              <a:rect r="r" b="b" t="t" l="l"/>
              <a:pathLst>
                <a:path h="9510891" w="11624423">
                  <a:moveTo>
                    <a:pt x="0" y="9510891"/>
                  </a:moveTo>
                  <a:lnTo>
                    <a:pt x="11624422" y="9510891"/>
                  </a:lnTo>
                  <a:lnTo>
                    <a:pt x="11624422" y="0"/>
                  </a:lnTo>
                  <a:lnTo>
                    <a:pt x="0" y="0"/>
                  </a:lnTo>
                  <a:lnTo>
                    <a:pt x="0" y="9510891"/>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3210246">
              <a:off x="1808473" y="10144129"/>
              <a:ext cx="9981473" cy="9530777"/>
            </a:xfrm>
            <a:custGeom>
              <a:avLst/>
              <a:gdLst/>
              <a:ahLst/>
              <a:cxnLst/>
              <a:rect r="r" b="b" t="t" l="l"/>
              <a:pathLst>
                <a:path h="9530777" w="9981473">
                  <a:moveTo>
                    <a:pt x="0" y="0"/>
                  </a:moveTo>
                  <a:lnTo>
                    <a:pt x="9981473" y="0"/>
                  </a:lnTo>
                  <a:lnTo>
                    <a:pt x="9981473" y="9530777"/>
                  </a:lnTo>
                  <a:lnTo>
                    <a:pt x="0" y="9530777"/>
                  </a:lnTo>
                  <a:lnTo>
                    <a:pt x="0" y="0"/>
                  </a:lnTo>
                  <a:close/>
                </a:path>
              </a:pathLst>
            </a:custGeom>
            <a:blipFill>
              <a:blip r:embed="rId2">
                <a:extLst>
                  <a:ext uri="{96DAC541-7B7A-43D3-8B79-37D633B846F1}">
                    <asvg:svgBlip xmlns:asvg="http://schemas.microsoft.com/office/drawing/2016/SVG/main" r:embed="rId3"/>
                  </a:ext>
                </a:extLst>
              </a:blip>
              <a:stretch>
                <a:fillRect l="0" t="0" r="-16703" b="0"/>
              </a:stretch>
            </a:blipFill>
          </p:spPr>
        </p:sp>
        <p:sp>
          <p:nvSpPr>
            <p:cNvPr name="Freeform 8" id="8"/>
            <p:cNvSpPr/>
            <p:nvPr/>
          </p:nvSpPr>
          <p:spPr>
            <a:xfrm flipH="false" flipV="false" rot="1543675">
              <a:off x="9585631" y="8330372"/>
              <a:ext cx="8493621" cy="5848324"/>
            </a:xfrm>
            <a:custGeom>
              <a:avLst/>
              <a:gdLst/>
              <a:ahLst/>
              <a:cxnLst/>
              <a:rect r="r" b="b" t="t" l="l"/>
              <a:pathLst>
                <a:path h="5848324" w="8493621">
                  <a:moveTo>
                    <a:pt x="0" y="0"/>
                  </a:moveTo>
                  <a:lnTo>
                    <a:pt x="8493621" y="0"/>
                  </a:lnTo>
                  <a:lnTo>
                    <a:pt x="8493621" y="5848324"/>
                  </a:lnTo>
                  <a:lnTo>
                    <a:pt x="0" y="5848324"/>
                  </a:lnTo>
                  <a:lnTo>
                    <a:pt x="0" y="0"/>
                  </a:lnTo>
                  <a:close/>
                </a:path>
              </a:pathLst>
            </a:custGeom>
            <a:blipFill>
              <a:blip r:embed="rId2">
                <a:extLst>
                  <a:ext uri="{96DAC541-7B7A-43D3-8B79-37D633B846F1}">
                    <asvg:svgBlip xmlns:asvg="http://schemas.microsoft.com/office/drawing/2016/SVG/main" r:embed="rId3"/>
                  </a:ext>
                </a:extLst>
              </a:blip>
              <a:stretch>
                <a:fillRect l="0" t="-62965" r="-37146" b="0"/>
              </a:stretch>
            </a:blipFill>
          </p:spPr>
        </p:sp>
      </p:grpSp>
      <p:grpSp>
        <p:nvGrpSpPr>
          <p:cNvPr name="Group 9" id="9"/>
          <p:cNvGrpSpPr/>
          <p:nvPr/>
        </p:nvGrpSpPr>
        <p:grpSpPr>
          <a:xfrm rot="0">
            <a:off x="1356314" y="480101"/>
            <a:ext cx="16919273" cy="3882428"/>
            <a:chOff x="0" y="0"/>
            <a:chExt cx="22559030" cy="5176570"/>
          </a:xfrm>
        </p:grpSpPr>
        <p:sp>
          <p:nvSpPr>
            <p:cNvPr name="TextBox 10" id="10"/>
            <p:cNvSpPr txBox="true"/>
            <p:nvPr/>
          </p:nvSpPr>
          <p:spPr>
            <a:xfrm rot="0">
              <a:off x="0" y="9525"/>
              <a:ext cx="22559030" cy="1295404"/>
            </a:xfrm>
            <a:prstGeom prst="rect">
              <a:avLst/>
            </a:prstGeom>
          </p:spPr>
          <p:txBody>
            <a:bodyPr anchor="t" rtlCol="false" tIns="0" lIns="0" bIns="0" rIns="0">
              <a:spAutoFit/>
            </a:bodyPr>
            <a:lstStyle/>
            <a:p>
              <a:pPr algn="l">
                <a:lnSpc>
                  <a:spcPts val="7777"/>
                </a:lnSpc>
              </a:pPr>
              <a:r>
                <a:rPr lang="en-US" sz="6480" b="true">
                  <a:solidFill>
                    <a:srgbClr val="F03F36"/>
                  </a:solidFill>
                  <a:latin typeface="Cabin Bold"/>
                  <a:ea typeface="Cabin Bold"/>
                  <a:cs typeface="Cabin Bold"/>
                  <a:sym typeface="Cabin Bold"/>
                </a:rPr>
                <a:t>Tiền xử lý dữ liệu</a:t>
              </a:r>
            </a:p>
          </p:txBody>
        </p:sp>
        <p:sp>
          <p:nvSpPr>
            <p:cNvPr name="TextBox 11" id="11"/>
            <p:cNvSpPr txBox="true"/>
            <p:nvPr/>
          </p:nvSpPr>
          <p:spPr>
            <a:xfrm rot="0">
              <a:off x="0" y="1845942"/>
              <a:ext cx="22559030" cy="3316603"/>
            </a:xfrm>
            <a:prstGeom prst="rect">
              <a:avLst/>
            </a:prstGeom>
          </p:spPr>
          <p:txBody>
            <a:bodyPr anchor="t" rtlCol="false" tIns="0" lIns="0" bIns="0" rIns="0">
              <a:spAutoFit/>
            </a:bodyPr>
            <a:lstStyle/>
            <a:p>
              <a:pPr algn="l" marL="615326" indent="-307663" lvl="1">
                <a:lnSpc>
                  <a:spcPts val="3990"/>
                </a:lnSpc>
                <a:buFont typeface="Arial"/>
                <a:buChar char="•"/>
              </a:pPr>
              <a:r>
                <a:rPr lang="en-US" sz="2850">
                  <a:solidFill>
                    <a:srgbClr val="000000"/>
                  </a:solidFill>
                  <a:latin typeface="Cabin"/>
                  <a:ea typeface="Cabin"/>
                  <a:cs typeface="Cabin"/>
                  <a:sym typeface="Cabin"/>
                </a:rPr>
                <a:t>Chuẩn hóa đường dẫn ảnh, đọc ảnh bằng thư viện matplotlib.image.</a:t>
              </a:r>
            </a:p>
            <a:p>
              <a:pPr algn="l" marL="615326" indent="-307663" lvl="1">
                <a:lnSpc>
                  <a:spcPts val="3990"/>
                </a:lnSpc>
                <a:buFont typeface="Arial"/>
                <a:buChar char="•"/>
              </a:pPr>
              <a:r>
                <a:rPr lang="en-US" sz="2850">
                  <a:solidFill>
                    <a:srgbClr val="000000"/>
                  </a:solidFill>
                  <a:latin typeface="Cabin"/>
                  <a:ea typeface="Cabin"/>
                  <a:cs typeface="Cabin"/>
                  <a:sym typeface="Cabin"/>
                </a:rPr>
                <a:t>Cắt bỏ phần ảnh không cần thiết như bầu trời hoặc mui xe (cắt từ hàng 60 đến 135).</a:t>
              </a:r>
            </a:p>
            <a:p>
              <a:pPr algn="l" marL="615326" indent="-307663" lvl="1">
                <a:lnSpc>
                  <a:spcPts val="3990"/>
                </a:lnSpc>
                <a:buFont typeface="Arial"/>
                <a:buChar char="•"/>
              </a:pPr>
              <a:r>
                <a:rPr lang="en-US" sz="2850">
                  <a:solidFill>
                    <a:srgbClr val="000000"/>
                  </a:solidFill>
                  <a:latin typeface="Cabin"/>
                  <a:ea typeface="Cabin"/>
                  <a:cs typeface="Cabin"/>
                  <a:sym typeface="Cabin"/>
                </a:rPr>
                <a:t>Chuyển đổi màu sắc từ RGB sang YUV – một lựa chọn phù hợp cho xử lý thị giác máy tính trong xe tự hà</a:t>
              </a:r>
              <a:r>
                <a:rPr lang="en-US" sz="2850" u="none">
                  <a:solidFill>
                    <a:srgbClr val="000000"/>
                  </a:solidFill>
                  <a:latin typeface="Cabin"/>
                  <a:ea typeface="Cabin"/>
                  <a:cs typeface="Cabin"/>
                  <a:sym typeface="Cabin"/>
                </a:rPr>
                <a:t>nh.</a:t>
              </a:r>
            </a:p>
            <a:p>
              <a:pPr algn="l" marL="615326" indent="-307663" lvl="1">
                <a:lnSpc>
                  <a:spcPts val="3990"/>
                </a:lnSpc>
                <a:buFont typeface="Arial"/>
                <a:buChar char="•"/>
              </a:pPr>
              <a:r>
                <a:rPr lang="en-US" sz="2850" u="none">
                  <a:solidFill>
                    <a:srgbClr val="000000"/>
                  </a:solidFill>
                  <a:latin typeface="Cabin"/>
                  <a:ea typeface="Cabin"/>
                  <a:cs typeface="Cabin"/>
                  <a:sym typeface="Cabin"/>
                </a:rPr>
                <a:t>Làm mờ ảnh bằng GaussianBlur, chuẩn hóa pixel về [0,1], resize về kích thước (200x66).</a:t>
              </a:r>
            </a:p>
            <a:p>
              <a:pPr algn="l" marL="615326" indent="-307663" lvl="1">
                <a:lnSpc>
                  <a:spcPts val="3990"/>
                </a:lnSpc>
                <a:buFont typeface="Arial"/>
                <a:buChar char="•"/>
              </a:pPr>
              <a:r>
                <a:rPr lang="en-US" sz="2850" u="none">
                  <a:solidFill>
                    <a:srgbClr val="000000"/>
                  </a:solidFill>
                  <a:latin typeface="Cabin"/>
                  <a:ea typeface="Cabin"/>
                  <a:cs typeface="Cabin"/>
                  <a:sym typeface="Cabin"/>
                </a:rPr>
                <a:t>Gán góc lái cho ảnh trái/phải với hiệu chỉnh +0.15 và −0.15 để bổ sung độ lệch đường.</a:t>
              </a:r>
            </a:p>
          </p:txBody>
        </p:sp>
      </p:grpSp>
      <p:grpSp>
        <p:nvGrpSpPr>
          <p:cNvPr name="Group 12" id="12"/>
          <p:cNvGrpSpPr/>
          <p:nvPr/>
        </p:nvGrpSpPr>
        <p:grpSpPr>
          <a:xfrm rot="0">
            <a:off x="1356314" y="5143500"/>
            <a:ext cx="16931686" cy="3377603"/>
            <a:chOff x="0" y="0"/>
            <a:chExt cx="22575582" cy="4503470"/>
          </a:xfrm>
        </p:grpSpPr>
        <p:sp>
          <p:nvSpPr>
            <p:cNvPr name="TextBox 13" id="13"/>
            <p:cNvSpPr txBox="true"/>
            <p:nvPr/>
          </p:nvSpPr>
          <p:spPr>
            <a:xfrm rot="0">
              <a:off x="0" y="9525"/>
              <a:ext cx="22575582" cy="1295404"/>
            </a:xfrm>
            <a:prstGeom prst="rect">
              <a:avLst/>
            </a:prstGeom>
          </p:spPr>
          <p:txBody>
            <a:bodyPr anchor="t" rtlCol="false" tIns="0" lIns="0" bIns="0" rIns="0">
              <a:spAutoFit/>
            </a:bodyPr>
            <a:lstStyle/>
            <a:p>
              <a:pPr algn="l">
                <a:lnSpc>
                  <a:spcPts val="7777"/>
                </a:lnSpc>
              </a:pPr>
              <a:r>
                <a:rPr lang="en-US" sz="6480" b="true">
                  <a:solidFill>
                    <a:srgbClr val="F03F36"/>
                  </a:solidFill>
                  <a:latin typeface="Cabin Bold"/>
                  <a:ea typeface="Cabin Bold"/>
                  <a:cs typeface="Cabin Bold"/>
                  <a:sym typeface="Cabin Bold"/>
                </a:rPr>
                <a:t>Tăng cường dữ liệu</a:t>
              </a:r>
            </a:p>
          </p:txBody>
        </p:sp>
        <p:sp>
          <p:nvSpPr>
            <p:cNvPr name="TextBox 14" id="14"/>
            <p:cNvSpPr txBox="true"/>
            <p:nvPr/>
          </p:nvSpPr>
          <p:spPr>
            <a:xfrm rot="0">
              <a:off x="0" y="1845942"/>
              <a:ext cx="22575582" cy="2643503"/>
            </a:xfrm>
            <a:prstGeom prst="rect">
              <a:avLst/>
            </a:prstGeom>
          </p:spPr>
          <p:txBody>
            <a:bodyPr anchor="t" rtlCol="false" tIns="0" lIns="0" bIns="0" rIns="0">
              <a:spAutoFit/>
            </a:bodyPr>
            <a:lstStyle/>
            <a:p>
              <a:pPr algn="l" marL="615326" indent="-307663" lvl="1">
                <a:lnSpc>
                  <a:spcPts val="3990"/>
                </a:lnSpc>
                <a:buFont typeface="Arial"/>
                <a:buChar char="•"/>
              </a:pPr>
              <a:r>
                <a:rPr lang="en-US" sz="2850">
                  <a:solidFill>
                    <a:srgbClr val="000000"/>
                  </a:solidFill>
                  <a:latin typeface="Cabin"/>
                  <a:ea typeface="Cabin"/>
                  <a:cs typeface="Cabin"/>
                  <a:sym typeface="Cabin"/>
                </a:rPr>
                <a:t>Lật ảnh (horizontal flip): để mô hình học cân bằng trái-phải.</a:t>
              </a:r>
            </a:p>
            <a:p>
              <a:pPr algn="l" marL="615326" indent="-307663" lvl="1">
                <a:lnSpc>
                  <a:spcPts val="3990"/>
                </a:lnSpc>
                <a:buFont typeface="Arial"/>
                <a:buChar char="•"/>
              </a:pPr>
              <a:r>
                <a:rPr lang="en-US" sz="2850">
                  <a:solidFill>
                    <a:srgbClr val="000000"/>
                  </a:solidFill>
                  <a:latin typeface="Cabin"/>
                  <a:ea typeface="Cabin"/>
                  <a:cs typeface="Cabin"/>
                  <a:sym typeface="Cabin"/>
                </a:rPr>
                <a:t>Dịch ảnh theo chiều ngang để mô phỏng xe lệch khỏi trung tâm.</a:t>
              </a:r>
            </a:p>
            <a:p>
              <a:pPr algn="l" marL="615326" indent="-307663" lvl="1">
                <a:lnSpc>
                  <a:spcPts val="3990"/>
                </a:lnSpc>
                <a:buFont typeface="Arial"/>
                <a:buChar char="•"/>
              </a:pPr>
              <a:r>
                <a:rPr lang="en-US" sz="2850">
                  <a:solidFill>
                    <a:srgbClr val="000000"/>
                  </a:solidFill>
                  <a:latin typeface="Cabin"/>
                  <a:ea typeface="Cabin"/>
                  <a:cs typeface="Cabin"/>
                  <a:sym typeface="Cabin"/>
                </a:rPr>
                <a:t>Thay đổi độ sáng, thêm nhiễu, nhòe ảnh để tăng khả</a:t>
              </a:r>
              <a:r>
                <a:rPr lang="en-US" sz="2850" u="none">
                  <a:solidFill>
                    <a:srgbClr val="000000"/>
                  </a:solidFill>
                  <a:latin typeface="Cabin"/>
                  <a:ea typeface="Cabin"/>
                  <a:cs typeface="Cabin"/>
                  <a:sym typeface="Cabin"/>
                </a:rPr>
                <a:t> năng mô hình thích nghi với điều kiện ánh sáng và đường sá khác nhau.</a:t>
              </a:r>
            </a:p>
          </p:txBody>
        </p:sp>
      </p:gr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115891" y="7799978"/>
            <a:ext cx="23128778" cy="8012550"/>
            <a:chOff x="0" y="0"/>
            <a:chExt cx="30838370" cy="10683401"/>
          </a:xfrm>
        </p:grpSpPr>
        <p:grpSp>
          <p:nvGrpSpPr>
            <p:cNvPr name="Group 3" id="3"/>
            <p:cNvGrpSpPr/>
            <p:nvPr/>
          </p:nvGrpSpPr>
          <p:grpSpPr>
            <a:xfrm rot="0">
              <a:off x="2813439" y="2272603"/>
              <a:ext cx="24384000" cy="2758350"/>
              <a:chOff x="0" y="0"/>
              <a:chExt cx="4816593" cy="544859"/>
            </a:xfrm>
          </p:grpSpPr>
          <p:sp>
            <p:nvSpPr>
              <p:cNvPr name="Freeform 4" id="4"/>
              <p:cNvSpPr/>
              <p:nvPr/>
            </p:nvSpPr>
            <p:spPr>
              <a:xfrm flipH="false" flipV="false" rot="0">
                <a:off x="0" y="0"/>
                <a:ext cx="4816592" cy="544859"/>
              </a:xfrm>
              <a:custGeom>
                <a:avLst/>
                <a:gdLst/>
                <a:ahLst/>
                <a:cxnLst/>
                <a:rect r="r" b="b" t="t" l="l"/>
                <a:pathLst>
                  <a:path h="544859" w="4816592">
                    <a:moveTo>
                      <a:pt x="0" y="0"/>
                    </a:moveTo>
                    <a:lnTo>
                      <a:pt x="4816592" y="0"/>
                    </a:lnTo>
                    <a:lnTo>
                      <a:pt x="4816592" y="544859"/>
                    </a:lnTo>
                    <a:lnTo>
                      <a:pt x="0" y="544859"/>
                    </a:lnTo>
                    <a:close/>
                  </a:path>
                </a:pathLst>
              </a:custGeom>
              <a:solidFill>
                <a:srgbClr val="F03F36"/>
              </a:solidFill>
            </p:spPr>
          </p:sp>
          <p:sp>
            <p:nvSpPr>
              <p:cNvPr name="TextBox 5" id="5"/>
              <p:cNvSpPr txBox="true"/>
              <p:nvPr/>
            </p:nvSpPr>
            <p:spPr>
              <a:xfrm>
                <a:off x="0" y="-28575"/>
                <a:ext cx="4816593" cy="573434"/>
              </a:xfrm>
              <a:prstGeom prst="rect">
                <a:avLst/>
              </a:prstGeom>
            </p:spPr>
            <p:txBody>
              <a:bodyPr anchor="ctr" rtlCol="false" tIns="50800" lIns="50800" bIns="50800" rIns="50800"/>
              <a:lstStyle/>
              <a:p>
                <a:pPr algn="ctr">
                  <a:lnSpc>
                    <a:spcPts val="2100"/>
                  </a:lnSpc>
                </a:pPr>
              </a:p>
            </p:txBody>
          </p:sp>
        </p:grpSp>
        <p:sp>
          <p:nvSpPr>
            <p:cNvPr name="Freeform 6" id="6"/>
            <p:cNvSpPr/>
            <p:nvPr/>
          </p:nvSpPr>
          <p:spPr>
            <a:xfrm flipH="false" flipV="true" rot="0">
              <a:off x="0" y="1466774"/>
              <a:ext cx="10472889" cy="8568728"/>
            </a:xfrm>
            <a:custGeom>
              <a:avLst/>
              <a:gdLst/>
              <a:ahLst/>
              <a:cxnLst/>
              <a:rect r="r" b="b" t="t" l="l"/>
              <a:pathLst>
                <a:path h="8568728" w="10472889">
                  <a:moveTo>
                    <a:pt x="0" y="8568727"/>
                  </a:moveTo>
                  <a:lnTo>
                    <a:pt x="10472889" y="8568727"/>
                  </a:lnTo>
                  <a:lnTo>
                    <a:pt x="10472889" y="0"/>
                  </a:lnTo>
                  <a:lnTo>
                    <a:pt x="0" y="0"/>
                  </a:lnTo>
                  <a:lnTo>
                    <a:pt x="0" y="856872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true" rot="10713287">
              <a:off x="10579279" y="1983968"/>
              <a:ext cx="10472889" cy="8568728"/>
            </a:xfrm>
            <a:custGeom>
              <a:avLst/>
              <a:gdLst/>
              <a:ahLst/>
              <a:cxnLst/>
              <a:rect r="r" b="b" t="t" l="l"/>
              <a:pathLst>
                <a:path h="8568728" w="10472889">
                  <a:moveTo>
                    <a:pt x="0" y="8568728"/>
                  </a:moveTo>
                  <a:lnTo>
                    <a:pt x="10472889" y="8568728"/>
                  </a:lnTo>
                  <a:lnTo>
                    <a:pt x="10472889" y="0"/>
                  </a:lnTo>
                  <a:lnTo>
                    <a:pt x="0" y="0"/>
                  </a:lnTo>
                  <a:lnTo>
                    <a:pt x="0" y="8568728"/>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true" rot="-524899">
              <a:off x="19774774" y="746590"/>
              <a:ext cx="10472889" cy="8568728"/>
            </a:xfrm>
            <a:custGeom>
              <a:avLst/>
              <a:gdLst/>
              <a:ahLst/>
              <a:cxnLst/>
              <a:rect r="r" b="b" t="t" l="l"/>
              <a:pathLst>
                <a:path h="8568728" w="10472889">
                  <a:moveTo>
                    <a:pt x="0" y="8568727"/>
                  </a:moveTo>
                  <a:lnTo>
                    <a:pt x="10472889" y="8568727"/>
                  </a:lnTo>
                  <a:lnTo>
                    <a:pt x="10472889" y="0"/>
                  </a:lnTo>
                  <a:lnTo>
                    <a:pt x="0" y="0"/>
                  </a:lnTo>
                  <a:lnTo>
                    <a:pt x="0" y="8568727"/>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9" id="9"/>
          <p:cNvGrpSpPr/>
          <p:nvPr/>
        </p:nvGrpSpPr>
        <p:grpSpPr>
          <a:xfrm rot="0">
            <a:off x="7994086" y="4905701"/>
            <a:ext cx="2299828" cy="1543050"/>
            <a:chOff x="0" y="0"/>
            <a:chExt cx="605716" cy="406400"/>
          </a:xfrm>
        </p:grpSpPr>
        <p:sp>
          <p:nvSpPr>
            <p:cNvPr name="Freeform 10" id="10"/>
            <p:cNvSpPr/>
            <p:nvPr/>
          </p:nvSpPr>
          <p:spPr>
            <a:xfrm flipH="false" flipV="false" rot="0">
              <a:off x="0" y="0"/>
              <a:ext cx="605716" cy="406400"/>
            </a:xfrm>
            <a:custGeom>
              <a:avLst/>
              <a:gdLst/>
              <a:ahLst/>
              <a:cxnLst/>
              <a:rect r="r" b="b" t="t" l="l"/>
              <a:pathLst>
                <a:path h="406400" w="605716">
                  <a:moveTo>
                    <a:pt x="402516" y="0"/>
                  </a:moveTo>
                  <a:lnTo>
                    <a:pt x="0" y="0"/>
                  </a:lnTo>
                  <a:lnTo>
                    <a:pt x="0" y="406400"/>
                  </a:lnTo>
                  <a:lnTo>
                    <a:pt x="402516" y="406400"/>
                  </a:lnTo>
                  <a:lnTo>
                    <a:pt x="605716" y="203200"/>
                  </a:lnTo>
                  <a:lnTo>
                    <a:pt x="402516" y="0"/>
                  </a:lnTo>
                  <a:close/>
                </a:path>
              </a:pathLst>
            </a:custGeom>
            <a:solidFill>
              <a:srgbClr val="F03F36"/>
            </a:solidFill>
          </p:spPr>
        </p:sp>
        <p:sp>
          <p:nvSpPr>
            <p:cNvPr name="TextBox 11" id="11"/>
            <p:cNvSpPr txBox="true"/>
            <p:nvPr/>
          </p:nvSpPr>
          <p:spPr>
            <a:xfrm>
              <a:off x="0" y="-47625"/>
              <a:ext cx="491416" cy="454025"/>
            </a:xfrm>
            <a:prstGeom prst="rect">
              <a:avLst/>
            </a:prstGeom>
          </p:spPr>
          <p:txBody>
            <a:bodyPr anchor="ctr" rtlCol="false" tIns="50800" lIns="50800" bIns="50800" rIns="50800"/>
            <a:lstStyle/>
            <a:p>
              <a:pPr algn="ctr">
                <a:lnSpc>
                  <a:spcPts val="3359"/>
                </a:lnSpc>
              </a:pPr>
              <a:r>
                <a:rPr lang="en-US" sz="2400">
                  <a:solidFill>
                    <a:srgbClr val="FFFFFF"/>
                  </a:solidFill>
                  <a:latin typeface="Cabin"/>
                  <a:ea typeface="Cabin"/>
                  <a:cs typeface="Cabin"/>
                  <a:sym typeface="Cabin"/>
                </a:rPr>
                <a:t>Dữ liệu sau khi cân bằng</a:t>
              </a:r>
            </a:p>
          </p:txBody>
        </p:sp>
      </p:grpSp>
      <p:sp>
        <p:nvSpPr>
          <p:cNvPr name="Freeform 12" id="12"/>
          <p:cNvSpPr/>
          <p:nvPr/>
        </p:nvSpPr>
        <p:spPr>
          <a:xfrm flipH="false" flipV="false" rot="0">
            <a:off x="673802" y="2740380"/>
            <a:ext cx="7625985" cy="5461466"/>
          </a:xfrm>
          <a:custGeom>
            <a:avLst/>
            <a:gdLst/>
            <a:ahLst/>
            <a:cxnLst/>
            <a:rect r="r" b="b" t="t" l="l"/>
            <a:pathLst>
              <a:path h="5461466" w="7625985">
                <a:moveTo>
                  <a:pt x="0" y="0"/>
                </a:moveTo>
                <a:lnTo>
                  <a:pt x="7625984" y="0"/>
                </a:lnTo>
                <a:lnTo>
                  <a:pt x="7625984" y="5461467"/>
                </a:lnTo>
                <a:lnTo>
                  <a:pt x="0" y="5461467"/>
                </a:lnTo>
                <a:lnTo>
                  <a:pt x="0" y="0"/>
                </a:lnTo>
                <a:close/>
              </a:path>
            </a:pathLst>
          </a:custGeom>
          <a:blipFill>
            <a:blip r:embed="rId4"/>
            <a:stretch>
              <a:fillRect l="0" t="0" r="0" b="0"/>
            </a:stretch>
          </a:blipFill>
        </p:spPr>
      </p:sp>
      <p:sp>
        <p:nvSpPr>
          <p:cNvPr name="Freeform 13" id="13"/>
          <p:cNvSpPr/>
          <p:nvPr/>
        </p:nvSpPr>
        <p:spPr>
          <a:xfrm flipH="false" flipV="false" rot="0">
            <a:off x="10441070" y="2740380"/>
            <a:ext cx="7382297" cy="5461466"/>
          </a:xfrm>
          <a:custGeom>
            <a:avLst/>
            <a:gdLst/>
            <a:ahLst/>
            <a:cxnLst/>
            <a:rect r="r" b="b" t="t" l="l"/>
            <a:pathLst>
              <a:path h="5461466" w="7382297">
                <a:moveTo>
                  <a:pt x="0" y="0"/>
                </a:moveTo>
                <a:lnTo>
                  <a:pt x="7382298" y="0"/>
                </a:lnTo>
                <a:lnTo>
                  <a:pt x="7382298" y="5461467"/>
                </a:lnTo>
                <a:lnTo>
                  <a:pt x="0" y="5461467"/>
                </a:lnTo>
                <a:lnTo>
                  <a:pt x="0" y="0"/>
                </a:lnTo>
                <a:close/>
              </a:path>
            </a:pathLst>
          </a:custGeom>
          <a:blipFill>
            <a:blip r:embed="rId5"/>
            <a:stretch>
              <a:fillRect l="0" t="0" r="0" b="0"/>
            </a:stretch>
          </a:blipFill>
        </p:spPr>
      </p:sp>
      <p:sp>
        <p:nvSpPr>
          <p:cNvPr name="TextBox 14" id="14"/>
          <p:cNvSpPr txBox="true"/>
          <p:nvPr/>
        </p:nvSpPr>
        <p:spPr>
          <a:xfrm rot="0">
            <a:off x="5443802" y="1019175"/>
            <a:ext cx="12379566" cy="1228725"/>
          </a:xfrm>
          <a:prstGeom prst="rect">
            <a:avLst/>
          </a:prstGeom>
        </p:spPr>
        <p:txBody>
          <a:bodyPr anchor="t" rtlCol="false" tIns="0" lIns="0" bIns="0" rIns="0">
            <a:spAutoFit/>
          </a:bodyPr>
          <a:lstStyle/>
          <a:p>
            <a:pPr algn="l">
              <a:lnSpc>
                <a:spcPts val="9600"/>
              </a:lnSpc>
            </a:pPr>
            <a:r>
              <a:rPr lang="en-US" sz="8000" b="true">
                <a:solidFill>
                  <a:srgbClr val="F03F36"/>
                </a:solidFill>
                <a:latin typeface="Cabin Bold"/>
                <a:ea typeface="Cabin Bold"/>
                <a:cs typeface="Cabin Bold"/>
                <a:sym typeface="Cabin Bold"/>
              </a:rPr>
              <a:t>Cân bằng dữ liệu</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DAGqlssLkH4</dc:identifier>
  <dcterms:modified xsi:type="dcterms:W3CDTF">2011-08-01T06:04:30Z</dcterms:modified>
  <cp:revision>1</cp:revision>
  <dc:title>MÔ HÌNH XE TỰ LÁI</dc:title>
</cp:coreProperties>
</file>