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71" r:id="rId4"/>
    <p:sldId id="302" r:id="rId5"/>
    <p:sldId id="311" r:id="rId6"/>
    <p:sldId id="272" r:id="rId7"/>
    <p:sldId id="258" r:id="rId8"/>
    <p:sldId id="296" r:id="rId9"/>
    <p:sldId id="288" r:id="rId10"/>
    <p:sldId id="289" r:id="rId11"/>
    <p:sldId id="295" r:id="rId12"/>
    <p:sldId id="277" r:id="rId13"/>
    <p:sldId id="263" r:id="rId14"/>
    <p:sldId id="297" r:id="rId15"/>
    <p:sldId id="257" r:id="rId16"/>
    <p:sldId id="298" r:id="rId17"/>
    <p:sldId id="300" r:id="rId18"/>
    <p:sldId id="264" r:id="rId19"/>
    <p:sldId id="301" r:id="rId20"/>
    <p:sldId id="303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73" r:id="rId30"/>
    <p:sldId id="266" r:id="rId31"/>
    <p:sldId id="274" r:id="rId32"/>
    <p:sldId id="282" r:id="rId33"/>
    <p:sldId id="279" r:id="rId34"/>
    <p:sldId id="267" r:id="rId35"/>
    <p:sldId id="268" r:id="rId36"/>
    <p:sldId id="281" r:id="rId37"/>
    <p:sldId id="3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618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0B52-6CB2-4E8F-B369-8920ABD775E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76C94-6C48-4CA4-B636-9599138D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23A88-0DDC-4AC3-BA80-E3769D5D1413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92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definition – necessary</a:t>
            </a:r>
            <a:r>
              <a:rPr lang="en-US" baseline="0" dirty="0"/>
              <a:t> evil to use the tools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07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make our first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17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GitHub is a platform that hosts Git repositories in the web and provides a web interface to interact with repos.</a:t>
            </a:r>
          </a:p>
          <a:p>
            <a:endParaRPr lang="en-CA" dirty="0"/>
          </a:p>
          <a:p>
            <a:r>
              <a:rPr lang="en-CA" dirty="0"/>
              <a:t>Main</a:t>
            </a:r>
            <a:r>
              <a:rPr lang="en-CA" baseline="0" dirty="0"/>
              <a:t> Function is to host the ‘remote’ or main copy of a git repository (project)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691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A4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Version control really comes into its own when we begin to collaborate with other people. We already have most of the machinery we need to do this; the only thing missing is to copy changes from one repository to another.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78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make our first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87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make our first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884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Efforts</a:t>
            </a:r>
            <a:r>
              <a:rPr lang="en-US" baseline="0" dirty="0"/>
              <a:t> and leadership from the OCIO and the </a:t>
            </a:r>
            <a:r>
              <a:rPr lang="en-US" baseline="0" dirty="0" err="1"/>
              <a:t>BCDevExchange</a:t>
            </a:r>
            <a:r>
              <a:rPr lang="en-US" baseline="0" dirty="0"/>
              <a:t> team resulted in a </a:t>
            </a:r>
            <a:r>
              <a:rPr lang="en-US" baseline="0" dirty="0" err="1"/>
              <a:t>BCGov</a:t>
            </a:r>
            <a:r>
              <a:rPr lang="en-US" baseline="0" dirty="0"/>
              <a:t> Org in GitHub, established in early 2014.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074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(SLH)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563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942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my code go</a:t>
            </a:r>
            <a:r>
              <a:rPr lang="en-US" baseline="0" dirty="0"/>
              <a:t> into GitHub? Things to consider -- why we have a checklist.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Less</a:t>
            </a:r>
            <a:r>
              <a:rPr lang="en-US" baseline="0" dirty="0"/>
              <a:t> steps</a:t>
            </a:r>
            <a:r>
              <a:rPr lang="en-US" dirty="0"/>
              <a:t> to start new, but fine to publish</a:t>
            </a:r>
            <a:r>
              <a:rPr lang="en-US" baseline="0" dirty="0"/>
              <a:t> too.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21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947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  <a:p>
            <a:r>
              <a:rPr lang="en-CA" dirty="0"/>
              <a:t>3 Mandatory files:</a:t>
            </a:r>
          </a:p>
          <a:p>
            <a:r>
              <a:rPr lang="en-CA" dirty="0"/>
              <a:t>LICENSE</a:t>
            </a:r>
          </a:p>
          <a:p>
            <a:r>
              <a:rPr lang="en-CA" dirty="0"/>
              <a:t>README</a:t>
            </a:r>
            <a:r>
              <a:rPr lang="en-CA" baseline="0" dirty="0"/>
              <a:t> – what is in this project</a:t>
            </a:r>
            <a:endParaRPr lang="en-CA" dirty="0"/>
          </a:p>
          <a:p>
            <a:r>
              <a:rPr lang="en-CA" dirty="0"/>
              <a:t>Contributing</a:t>
            </a:r>
            <a:r>
              <a:rPr lang="en-CA" baseline="0" dirty="0"/>
              <a:t> – encourage g</a:t>
            </a:r>
            <a:r>
              <a:rPr lang="en-CA" dirty="0"/>
              <a:t>overnment employees, public and members of the private sector are encouraged to contribute to the repository and how to do that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To foster a kind, inclusive, cooperative, and harassment-free open source </a:t>
            </a:r>
            <a:r>
              <a:rPr lang="en-CA" dirty="0" err="1"/>
              <a:t>BCGov</a:t>
            </a:r>
            <a:r>
              <a:rPr lang="en-CA" dirty="0"/>
              <a:t> community</a:t>
            </a:r>
            <a:r>
              <a:rPr lang="en-CA" baseline="0" dirty="0"/>
              <a:t> -&gt; </a:t>
            </a:r>
            <a:r>
              <a:rPr lang="en-CA" dirty="0"/>
              <a:t>Optional Code-of-Conduct. </a:t>
            </a:r>
          </a:p>
          <a:p>
            <a:endParaRPr lang="en-CA" dirty="0"/>
          </a:p>
          <a:p>
            <a:r>
              <a:rPr lang="en-CA" dirty="0"/>
              <a:t>Open Source</a:t>
            </a:r>
            <a:r>
              <a:rPr lang="en-CA" baseline="0" dirty="0"/>
              <a:t> space in general has had its struggles with conduct and one approach to improving  this is establishing clear code of conduct for open source projects. Most often this is a statement around</a:t>
            </a:r>
            <a:r>
              <a:rPr lang="en-CA" dirty="0"/>
              <a:t> fostering an open,</a:t>
            </a:r>
            <a:r>
              <a:rPr lang="en-CA" baseline="0" dirty="0"/>
              <a:t> safe, </a:t>
            </a:r>
            <a:r>
              <a:rPr lang="en-CA" dirty="0"/>
              <a:t>welcoming,</a:t>
            </a:r>
            <a:r>
              <a:rPr lang="en-CA" baseline="0" dirty="0"/>
              <a:t> and respectful inclusive </a:t>
            </a:r>
            <a:r>
              <a:rPr lang="en-CA" dirty="0"/>
              <a:t>community for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4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275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143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989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(SLH)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of the</a:t>
            </a:r>
            <a:r>
              <a:rPr lang="en-US" baseline="0" dirty="0"/>
              <a:t> content in this talk is summarized in a new “Working in </a:t>
            </a:r>
            <a:r>
              <a:rPr lang="en-US" baseline="0" dirty="0" err="1"/>
              <a:t>BCGov</a:t>
            </a:r>
            <a:r>
              <a:rPr lang="en-US" baseline="0" dirty="0"/>
              <a:t> GitHub” </a:t>
            </a:r>
            <a:r>
              <a:rPr lang="en-US" baseline="0" dirty="0" err="1"/>
              <a:t>cheatsheet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Includes a list of learning resources for </a:t>
            </a:r>
            <a:r>
              <a:rPr lang="en-US" baseline="0" dirty="0" err="1"/>
              <a:t>Git</a:t>
            </a:r>
            <a:r>
              <a:rPr lang="en-US" baseline="0" dirty="0"/>
              <a:t> &amp; GitHub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39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We’ve all been in this situation before: it seems ridiculous to have multiple nearly-identical versions of the same document – either by yourself, or</a:t>
            </a:r>
            <a:r>
              <a:rPr lang="en-US" baseline="0" dirty="0"/>
              <a:t> spread around among colleagues.</a:t>
            </a:r>
          </a:p>
          <a:p>
            <a:pPr defTabSz="931774">
              <a:defRPr/>
            </a:pPr>
            <a:r>
              <a:rPr lang="en-US" baseline="0" dirty="0"/>
              <a:t>It’s difficult to tell the difference between files, and what was changed when, by whom, and why?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76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Enter version control.</a:t>
            </a:r>
            <a:r>
              <a:rPr lang="en-US" baseline="0" dirty="0"/>
              <a:t> </a:t>
            </a:r>
            <a:r>
              <a:rPr lang="en-US" dirty="0"/>
              <a:t>A version control system is a tool that keeps track of changes for us. There are several</a:t>
            </a:r>
            <a:r>
              <a:rPr lang="en-US" baseline="0" dirty="0"/>
              <a:t> options; we are going to talk about </a:t>
            </a:r>
            <a:r>
              <a:rPr lang="en-US" baseline="0" dirty="0" err="1"/>
              <a:t>git</a:t>
            </a:r>
            <a:r>
              <a:rPr lang="en-US" baseline="0" dirty="0"/>
              <a:t>. </a:t>
            </a:r>
            <a:r>
              <a:rPr lang="en-US" dirty="0"/>
              <a:t>It keeps track of snapshots in time - You decide which changes make up the each snapshot, and </a:t>
            </a:r>
            <a:r>
              <a:rPr lang="en-US" dirty="0" err="1"/>
              <a:t>git</a:t>
            </a:r>
            <a:r>
              <a:rPr lang="en-US" dirty="0"/>
              <a:t> stores those changes and keeps useful metadata about them.</a:t>
            </a:r>
          </a:p>
          <a:p>
            <a:pPr lvl="0"/>
            <a:r>
              <a:rPr lang="en-US" dirty="0"/>
              <a:t>You store all of your project files in a folder.</a:t>
            </a:r>
          </a:p>
          <a:p>
            <a:pPr lvl="0"/>
            <a:r>
              <a:rPr lang="en-US" dirty="0"/>
              <a:t>All of the files, plus the complete history for all the files in a that folder make up a repository (repo).</a:t>
            </a:r>
            <a:endParaRPr lang="en-CA" dirty="0"/>
          </a:p>
          <a:p>
            <a:pPr lvl="0"/>
            <a:r>
              <a:rPr lang="en-US" dirty="0"/>
              <a:t>Repositories can be kept in sync across different computers facilitating collaboration among different people.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891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Git keeps track of snapshots in time – each document or file starts with a base version and then git saves just the changes you made at each step of the way.</a:t>
            </a:r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dirty="0"/>
              <a:t>You decide which changes make up the each snapshot, and git stores those changes and keeps useful metadata about them.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snapshot</a:t>
            </a:r>
            <a:r>
              <a:rPr lang="en-US" baseline="0" dirty="0"/>
              <a:t> is called a ‘commit’.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US" dirty="0"/>
              <a:t>You store all of your project files in a folder.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of the files, plus the complete history for all the files in a that folder make up a repository (repo).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revisit (rewind to) any of those stages, or commits, along the way.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9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Git keeps track of snapshots in time – each document or file starts with a base version and then git saves just the changes you made at each step of the way.</a:t>
            </a:r>
            <a:endParaRPr lang="en-US" baseline="0" dirty="0"/>
          </a:p>
          <a:p>
            <a:pPr lvl="0"/>
            <a:endParaRPr lang="en-US" baseline="0" dirty="0"/>
          </a:p>
          <a:p>
            <a:pPr lvl="0"/>
            <a:r>
              <a:rPr lang="en-US" dirty="0"/>
              <a:t>You decide which changes make up the each snapshot, and git stores those changes and keeps useful metadata about them.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snapshot</a:t>
            </a:r>
            <a:r>
              <a:rPr lang="en-US" baseline="0" dirty="0"/>
              <a:t> is called a ‘commit’.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US" dirty="0"/>
              <a:t>You store all of your project files in a folder.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of the files, plus the complete history for all the files in a that folder make up a repository (repo).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revisit (rewind to) any of those stages, or commits, along the way.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62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Go off on a different track and work on it independently while keeping the master copy intact.</a:t>
            </a:r>
            <a:endParaRPr lang="en-CA" dirty="0"/>
          </a:p>
          <a:p>
            <a:pPr lvl="0"/>
            <a:endParaRPr lang="en-US" dirty="0"/>
          </a:p>
          <a:p>
            <a:pPr lvl="0"/>
            <a:r>
              <a:rPr lang="en-US" dirty="0"/>
              <a:t>When it's working you can merge that work back into the original. If not, throw it out.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50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</a:t>
            </a:r>
            <a:r>
              <a:rPr lang="en-US" baseline="0" dirty="0"/>
              <a:t> concept of remote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Documents/Repositories can be kept in sync across different computers facilitating collaboration among different people.</a:t>
            </a:r>
            <a:endParaRPr lang="en-C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329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Allows fearless experimentation without worrying about breaking your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C2DA9-ADAE-48F1-A337-E5301139806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5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DDE0-7158-CED3-660D-90DB88DA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1EB7-63CD-38CF-80F5-7F30F0A66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ECE1-0636-8A59-52A0-5EBD0EB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82EF-1230-1647-6AE1-4D0739E1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2D97-B8BF-BE72-587E-C0AB0A1D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6F8-22B1-B667-3155-9D27CCFC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9C90E-CE73-CBF2-B555-AD524C3A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4B95-C629-5ED1-E55F-5CA02F83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EC6A-1247-28F7-7C8D-DD9200EA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61B8-BDA5-DDA7-ADD3-8B64684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8DE9C-6889-B7F4-0BC4-7621E1F7F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EB333-D90A-51B2-5FEC-509DE176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8A29-04F6-0D8F-9B7D-5046096B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B9E9-18EC-3713-A538-E66B1F76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08C8-F595-2A35-4015-391D013E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BAE4-4C5F-C8BC-974B-7DED8718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DA81-5474-36FD-F8FA-F0C27775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F5D8-9B64-88BF-1A95-C99322D1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DE111-73B3-F5F0-F056-19186B4B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CC7A-BB9B-2C43-6B1C-3DDD2558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97A7-CB6E-1E69-CB5A-6517C3F6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DCF3-2E74-5FC8-A048-20AB7DF2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7C18-A294-3218-421E-D5816C74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2A2C-0BC4-51E9-94E1-DB7BD8C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E4B1-74D3-5A89-8993-0C56F5C7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F62D-5269-3FCD-DAE8-3BF2D1F4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C0D3-2440-DE85-47AC-2533714F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51EA-AD6E-DDF1-0E90-0A625EFB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7C799-30F8-17FF-9EBC-56D7FE7D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86C-D8E1-40EE-72D3-77BFDE2A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D60A-EAA7-E999-3CF7-B3D8CB43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4E5C-1377-92D2-3F2F-DC1E90E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EB3A-11CA-96FB-7493-244C02C5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5B056-2B89-B3D3-C236-8A143452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15DA5-25AE-0CF7-A21A-DD02103D6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9B64C-E2BA-8007-5DA5-9DC2BBD4C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2668C-B3D4-99FA-E4D0-439AD8BE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82437-9D1A-3754-1441-E8037B8B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E5AF-8051-0DC0-E87B-3E20D2B2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2619-F287-8C56-B890-5EEE6118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D9475-1190-261D-DA5F-6A08F6BA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F91F5-B9D1-BC40-B152-6C1D7694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B1096-2607-D79E-EAAD-2D1B392C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DE5D7-9E50-3DBA-7059-2F2DFEDB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B1443-D08C-9027-718C-0D606B01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68C1-91F5-9BC3-C4EE-BFC826E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9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9D23-1F59-768E-ADBD-CA9CA550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689B-4970-E61B-2DF2-0A576AF0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2F9D-3A08-EAC3-5977-BDC87AB1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EA531-0653-5B8E-E773-32BB1F10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402F-AAF6-C8BF-4131-D8122BA3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2B210-EC0E-333E-0B86-CBC1CAF0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3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9575-F639-5A6F-8836-EAABE75C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AA587-BB44-5F83-DAE7-4A5828336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8DCA7-BCDB-3540-9E09-B4CB6BE4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1B98-4DA9-125D-4C70-EA31641D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5767-1500-2CBE-B5F1-875B7040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2014-4D42-9E05-A0E5-9A426195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E6E27-1EF1-2106-D6B7-6B37FE19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46C0-FCEF-BA75-618E-6D778FB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48F4-CD72-D34E-BF49-823B33E3A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BBC09-6D3C-4D69-B799-4AFEAC04D04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89AA-1825-048B-E8D8-8FDC3B31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CB87-59D9-78F3-1FDC-46E71A94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D65CB-EDF5-4D58-88A6-06CB089E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hyperlink" Target="https://github.com/bcgov/BC-Policy-Framework-For-GitHub/blob/master/BC-Gov-Org-HowTo/Cheatsheet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cgov.github.io/ds-intro-to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13E9-0CF4-E424-EB50-FD1327794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Version Control and Git/Hub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9BB04-6F63-DF1B-B92B-DECE31D67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May 23,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4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310" y="365125"/>
            <a:ext cx="9231489" cy="1325563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Branching</a:t>
            </a:r>
          </a:p>
        </p:txBody>
      </p:sp>
      <p:pic>
        <p:nvPicPr>
          <p:cNvPr id="6146" name="Picture 2" descr="C:\_dev\git-EIS-2015-11-04\img\ver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24" y="1772816"/>
            <a:ext cx="4114800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0F23F8-FFCA-E201-D272-1FCDE5F4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65125"/>
            <a:ext cx="9321800" cy="1325563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Collaborating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75520" y="2132856"/>
            <a:ext cx="4038600" cy="305293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5493"/>
                </a:solidFill>
              </a:rPr>
              <a:t>Multiple users: different people work on their own copy</a:t>
            </a:r>
          </a:p>
          <a:p>
            <a:endParaRPr lang="en-CA" dirty="0">
              <a:solidFill>
                <a:srgbClr val="005493"/>
              </a:solidFill>
            </a:endParaRPr>
          </a:p>
          <a:p>
            <a:r>
              <a:rPr lang="en-CA" dirty="0">
                <a:solidFill>
                  <a:srgbClr val="005493"/>
                </a:solidFill>
              </a:rPr>
              <a:t>Compare and merge contributions from multiple people</a:t>
            </a:r>
          </a:p>
        </p:txBody>
      </p:sp>
      <p:pic>
        <p:nvPicPr>
          <p:cNvPr id="5122" name="Picture 2" descr="C:\_dev\git-EIS-2015-11-04\img\me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772816"/>
            <a:ext cx="4267200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605C0C-E10D-6A41-8595-444C03DA5586}"/>
              </a:ext>
            </a:extLst>
          </p:cNvPr>
          <p:cNvSpPr txBox="1">
            <a:spLocks/>
          </p:cNvSpPr>
          <p:nvPr/>
        </p:nvSpPr>
        <p:spPr>
          <a:xfrm>
            <a:off x="8472264" y="4581128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“Remote Copy”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84277-662B-B6C8-8489-84BF1FEF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95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Burn It Down</a:t>
            </a:r>
          </a:p>
        </p:txBody>
      </p:sp>
      <p:pic>
        <p:nvPicPr>
          <p:cNvPr id="6" name="Picture 2" descr="C:\_dev\git-EIS-2015-11-04\img\xkcd-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289051"/>
            <a:ext cx="3610744" cy="52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0016" y="2294809"/>
            <a:ext cx="4248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</a:rPr>
              <a:t>“This is a highly inelegant, but effective technique for disaster recovery”</a:t>
            </a:r>
          </a:p>
          <a:p>
            <a:endParaRPr lang="en-CA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2800" dirty="0">
                <a:solidFill>
                  <a:schemeClr val="tx2">
                    <a:lumMod val="75000"/>
                  </a:schemeClr>
                </a:solidFill>
              </a:rPr>
              <a:t>- Jenny Bryan (</a:t>
            </a:r>
            <a:r>
              <a:rPr lang="en-CA" sz="2400" dirty="0" err="1">
                <a:solidFill>
                  <a:schemeClr val="tx2">
                    <a:lumMod val="75000"/>
                  </a:schemeClr>
                </a:solidFill>
              </a:rPr>
              <a:t>RStudio</a:t>
            </a:r>
            <a:r>
              <a:rPr lang="en-CA" sz="2400" dirty="0">
                <a:solidFill>
                  <a:schemeClr val="tx2">
                    <a:lumMod val="75000"/>
                  </a:schemeClr>
                </a:solidFill>
              </a:rPr>
              <a:t>, UBC</a:t>
            </a:r>
            <a:r>
              <a:rPr lang="en-CA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294810"/>
            <a:ext cx="0" cy="250234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6DA55870-8B7E-F363-A651-D3923187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48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52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Jargon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9656" y="1628800"/>
            <a:ext cx="7305528" cy="2808312"/>
          </a:xfrm>
        </p:spPr>
        <p:txBody>
          <a:bodyPr numCol="2">
            <a:normAutofit/>
          </a:bodyPr>
          <a:lstStyle/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Repository (repo)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Stage/Add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Commit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Pull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Clone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Branch</a:t>
            </a:r>
          </a:p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Fork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74" y="4509120"/>
            <a:ext cx="745755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9792062-7AC6-A678-AB35-204AB973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6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4" y="2819533"/>
            <a:ext cx="2921176" cy="121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F754B-A749-C01B-3F09-B143A8EB47B5}"/>
              </a:ext>
            </a:extLst>
          </p:cNvPr>
          <p:cNvSpPr txBox="1"/>
          <p:nvPr/>
        </p:nvSpPr>
        <p:spPr>
          <a:xfrm>
            <a:off x="5147733" y="2459503"/>
            <a:ext cx="6152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5493"/>
                </a:solidFill>
              </a:rPr>
              <a:t>Create our first repository!</a:t>
            </a:r>
            <a:endParaRPr lang="en-US" sz="6000" dirty="0">
              <a:solidFill>
                <a:srgbClr val="0054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2BDA-6C30-F887-9BA6-1176CAC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2" y="365125"/>
            <a:ext cx="9152467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bash jargon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24E35-7145-0D3B-79BA-FCB7AB70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545"/>
            <a:ext cx="10515600" cy="3910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$ cd path/to/directory       </a:t>
            </a:r>
            <a:r>
              <a:rPr lang="en-US" sz="1800" dirty="0"/>
              <a:t>	# Go to specified directory - "quotes" are needed if there are spaces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cd ..                      </a:t>
            </a:r>
            <a:r>
              <a:rPr lang="en-US" sz="1800" dirty="0"/>
              <a:t>	             	# Go up one directory level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mkdir new_directory       </a:t>
            </a:r>
            <a:r>
              <a:rPr lang="en-US" sz="1800" dirty="0"/>
              <a:t>	# Create specified directory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ls                         </a:t>
            </a:r>
            <a:r>
              <a:rPr lang="en-US" sz="1800" dirty="0"/>
              <a:t>		# List directories and files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ls -a                      </a:t>
            </a:r>
            <a:r>
              <a:rPr lang="en-US" sz="1800" dirty="0"/>
              <a:t>		# List directories and files, including hidden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A4EB1A-03E2-E6DB-AB37-07E7B38A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0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2BDA-6C30-F887-9BA6-1176CAC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2" y="365125"/>
            <a:ext cx="9152467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git jargon</a:t>
            </a:r>
            <a:endParaRPr lang="en-US" dirty="0">
              <a:solidFill>
                <a:srgbClr val="005493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A4EB1A-03E2-E6DB-AB37-07E7B38A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D0E28C7-BA65-4E14-31DD-294EFB41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546"/>
            <a:ext cx="10515600" cy="394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$ git </a:t>
            </a:r>
            <a:r>
              <a:rPr lang="en-US" sz="1800" b="1" dirty="0" err="1"/>
              <a:t>init</a:t>
            </a:r>
            <a:r>
              <a:rPr lang="en-US" sz="1800" dirty="0"/>
              <a:t>					# initiate a repository in the current directory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$ git status			</a:t>
            </a:r>
            <a:r>
              <a:rPr lang="en-US" sz="1800" dirty="0"/>
              <a:t>	# indicate if there are any changes to files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git add &lt;filename&gt;			</a:t>
            </a:r>
            <a:r>
              <a:rPr lang="en-US" sz="1800" dirty="0"/>
              <a:t># add a new file/change to the staging area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git commit –m “commit message”	</a:t>
            </a:r>
            <a:r>
              <a:rPr lang="en-US" sz="1800" dirty="0"/>
              <a:t># commit all changes to the repository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$ git log				</a:t>
            </a:r>
            <a:r>
              <a:rPr lang="en-US" sz="1800" dirty="0"/>
              <a:t>	# view commit history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085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2BDA-6C30-F887-9BA6-1176CAC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2" y="365125"/>
            <a:ext cx="9152467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The Staging Area</a:t>
            </a:r>
            <a:endParaRPr lang="en-US" dirty="0">
              <a:solidFill>
                <a:srgbClr val="005493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A4EB1A-03E2-E6DB-AB37-07E7B38A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4" y="152933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636DD2-DC38-FDA7-3313-B9C40ED2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9343"/>
            <a:ext cx="12192000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4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Hosting service for git repositories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Greatly facilitates collaboration</a:t>
            </a:r>
          </a:p>
          <a:p>
            <a:pPr marL="0" indent="0">
              <a:buNone/>
            </a:pPr>
            <a:endParaRPr lang="en-CA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CA" b="1" i="1" dirty="0">
                <a:solidFill>
                  <a:schemeClr val="tx2">
                    <a:lumMod val="75000"/>
                  </a:schemeClr>
                </a:solidFill>
              </a:rPr>
              <a:t>Git: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endParaRPr lang="en-CA" b="1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  <a:p>
            <a:pPr marL="0" indent="0" algn="ctr">
              <a:buNone/>
            </a:pPr>
            <a:r>
              <a:rPr lang="en-CA" b="1" i="1" dirty="0">
                <a:solidFill>
                  <a:schemeClr val="tx2">
                    <a:lumMod val="75000"/>
                  </a:schemeClr>
                </a:solidFill>
              </a:rPr>
              <a:t>Hub: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Centralized repos &amp; </a:t>
            </a:r>
          </a:p>
          <a:p>
            <a:pPr marL="0" indent="0" algn="ctr">
              <a:buNone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networking/collaborating</a:t>
            </a:r>
            <a:endParaRPr lang="en-C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 descr="C:\_dev\git-EIS-2015-11-04\img\Octocat_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11760"/>
            <a:ext cx="4888779" cy="40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52" y="5998418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08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FBF6A9-502A-7C2C-5CFA-251F605F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7" y="519112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C20B84-94B6-C735-D9AC-8A03946A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88" y="519112"/>
            <a:ext cx="467677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F4824-A874-46BD-42C2-10030909B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75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11" y="3771824"/>
            <a:ext cx="2760360" cy="276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4444" y="476672"/>
            <a:ext cx="1114213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CA" sz="3600" i="1" dirty="0">
                <a:solidFill>
                  <a:schemeClr val="tx2">
                    <a:lumMod val="75000"/>
                  </a:schemeClr>
                </a:solidFill>
              </a:rPr>
              <a:t>Andy</a:t>
            </a:r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: You know, we should really put our code on GitHub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Steph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what?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Andy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GitHub, largest code sharing platform on the web?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Steph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So like Facebook?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## Andy shows Steph website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sz="3600" i="1" dirty="0">
                <a:solidFill>
                  <a:schemeClr val="tx2">
                    <a:lumMod val="75000"/>
                  </a:schemeClr>
                </a:solidFill>
              </a:rPr>
              <a:t>Steph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: I like the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octocat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380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F754B-A749-C01B-3F09-B143A8EB47B5}"/>
              </a:ext>
            </a:extLst>
          </p:cNvPr>
          <p:cNvSpPr txBox="1"/>
          <p:nvPr/>
        </p:nvSpPr>
        <p:spPr>
          <a:xfrm>
            <a:off x="5147733" y="2459503"/>
            <a:ext cx="6152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5493"/>
                </a:solidFill>
              </a:rPr>
              <a:t>Create a remote repository</a:t>
            </a:r>
            <a:endParaRPr lang="en-US" sz="6000" dirty="0">
              <a:solidFill>
                <a:srgbClr val="00549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2DA70-CDBF-0459-D3B7-707B69DF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5" y="2941355"/>
            <a:ext cx="2381955" cy="97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14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BCF4C-0370-B167-A9F8-667F65E3CB2F}"/>
              </a:ext>
            </a:extLst>
          </p:cNvPr>
          <p:cNvSpPr txBox="1"/>
          <p:nvPr/>
        </p:nvSpPr>
        <p:spPr>
          <a:xfrm>
            <a:off x="640333" y="5407378"/>
            <a:ext cx="531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Initial repository set up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2F7D5F-457A-A274-25DB-2515E5EE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2FEFF-2FB6-5C38-E9B4-A493EDF9E44B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init</a:t>
            </a:r>
          </a:p>
          <a:p>
            <a:r>
              <a:rPr lang="en-CA" dirty="0"/>
              <a:t>git add mars.txt</a:t>
            </a:r>
          </a:p>
          <a:p>
            <a:r>
              <a:rPr lang="en-CA" dirty="0"/>
              <a:t>git commit –m “first commit”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C9DBE-F8C1-4FAC-427F-EBD33D6F9779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done on GitHub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1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AE684-0E79-CCD4-EDAB-35D560DB4C35}"/>
              </a:ext>
            </a:extLst>
          </p:cNvPr>
          <p:cNvSpPr txBox="1"/>
          <p:nvPr/>
        </p:nvSpPr>
        <p:spPr>
          <a:xfrm>
            <a:off x="8410223" y="388331"/>
            <a:ext cx="3296356" cy="120032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push –u origin main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|── planets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59E6F-6F81-6292-665D-0B22306B6738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clone &lt;repo-</a:t>
            </a:r>
            <a:r>
              <a:rPr lang="en-CA" dirty="0" err="1"/>
              <a:t>url</a:t>
            </a:r>
            <a:r>
              <a:rPr lang="en-CA" dirty="0"/>
              <a:t>&gt;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61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27BC-BA1B-9CF9-8AB5-38B2358D03C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</a:p>
          <a:p>
            <a:pPr marL="342900" indent="-342900">
              <a:buAutoNum type="arabicPeriod"/>
            </a:pPr>
            <a:r>
              <a:rPr lang="en-CA" dirty="0"/>
              <a:t>Collaborator makes additions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6A898-424B-7EC8-7D98-7A8B89B1ACAD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add pluto.txt</a:t>
            </a:r>
          </a:p>
          <a:p>
            <a:r>
              <a:rPr lang="en-CA" dirty="0"/>
              <a:t>git commit –m “add pluto”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8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27BC-BA1B-9CF9-8AB5-38B2358D03C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</a:p>
          <a:p>
            <a:pPr marL="342900" indent="-342900">
              <a:buAutoNum type="arabicPeriod"/>
            </a:pPr>
            <a:r>
              <a:rPr lang="en-CA" dirty="0"/>
              <a:t>Collaborator makes additions</a:t>
            </a:r>
          </a:p>
          <a:p>
            <a:pPr marL="342900" indent="-342900">
              <a:buAutoNum type="arabicPeriod"/>
            </a:pPr>
            <a:r>
              <a:rPr lang="en-CA" dirty="0"/>
              <a:t>Collaborator updates remote with changes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FA3D4-D3DD-5DCF-C407-311A68370CF7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push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489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C1F-AD98-3CE2-9B2E-0CBF8E49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A Collaborative Workflow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507-20B8-B2F1-8225-B256C086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b="1" dirty="0"/>
              <a:t>Original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GitHub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Cloned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|── planets</a:t>
            </a:r>
          </a:p>
          <a:p>
            <a:pPr marL="0" indent="0">
              <a:buNone/>
            </a:pPr>
            <a:r>
              <a:rPr lang="en-US" dirty="0"/>
              <a:t>|   |── mars.txt</a:t>
            </a:r>
          </a:p>
          <a:p>
            <a:pPr marL="0" indent="0">
              <a:buNone/>
            </a:pPr>
            <a:r>
              <a:rPr lang="en-US" dirty="0"/>
              <a:t>|   |── pluto.txt</a:t>
            </a:r>
          </a:p>
          <a:p>
            <a:pPr marL="0" indent="0">
              <a:buNone/>
            </a:pPr>
            <a:r>
              <a:rPr lang="en-US" dirty="0"/>
              <a:t>|   |── 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D140F-33CA-ED6D-2928-89132763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A5268-082D-420C-0551-D0C1AEB33084}"/>
              </a:ext>
            </a:extLst>
          </p:cNvPr>
          <p:cNvSpPr txBox="1"/>
          <p:nvPr/>
        </p:nvSpPr>
        <p:spPr>
          <a:xfrm>
            <a:off x="640333" y="5407378"/>
            <a:ext cx="531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27BC-BA1B-9CF9-8AB5-38B2358D03C4}"/>
              </a:ext>
            </a:extLst>
          </p:cNvPr>
          <p:cNvSpPr txBox="1"/>
          <p:nvPr/>
        </p:nvSpPr>
        <p:spPr>
          <a:xfrm>
            <a:off x="640333" y="5407378"/>
            <a:ext cx="1010668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Initial repository set up</a:t>
            </a:r>
          </a:p>
          <a:p>
            <a:pPr marL="342900" indent="-342900">
              <a:buAutoNum type="arabicPeriod"/>
            </a:pPr>
            <a:r>
              <a:rPr lang="en-CA" dirty="0"/>
              <a:t>Remote repository created</a:t>
            </a:r>
          </a:p>
          <a:p>
            <a:pPr marL="342900" indent="-342900">
              <a:buAutoNum type="arabicPeriod"/>
            </a:pPr>
            <a:r>
              <a:rPr lang="en-CA" dirty="0"/>
              <a:t>Local changes pushed to remote</a:t>
            </a:r>
          </a:p>
          <a:p>
            <a:pPr marL="342900" indent="-342900">
              <a:buAutoNum type="arabicPeriod"/>
            </a:pPr>
            <a:r>
              <a:rPr lang="en-CA" dirty="0"/>
              <a:t> Remote repository cloned by collaborator</a:t>
            </a:r>
          </a:p>
          <a:p>
            <a:pPr marL="342900" indent="-342900">
              <a:buAutoNum type="arabicPeriod"/>
            </a:pPr>
            <a:r>
              <a:rPr lang="en-CA" dirty="0"/>
              <a:t>Collaborator makes additions</a:t>
            </a:r>
          </a:p>
          <a:p>
            <a:pPr marL="342900" indent="-342900">
              <a:buAutoNum type="arabicPeriod"/>
            </a:pPr>
            <a:r>
              <a:rPr lang="en-CA" dirty="0"/>
              <a:t>Collaborator updates remote with changes</a:t>
            </a:r>
          </a:p>
          <a:p>
            <a:pPr marL="342900" indent="-342900">
              <a:buAutoNum type="arabicPeriod"/>
            </a:pPr>
            <a:r>
              <a:rPr lang="en-CA" dirty="0"/>
              <a:t>Collaborator changes pulled back to original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90140-ABCE-19F0-894F-B3DB3359F599}"/>
              </a:ext>
            </a:extLst>
          </p:cNvPr>
          <p:cNvSpPr txBox="1"/>
          <p:nvPr/>
        </p:nvSpPr>
        <p:spPr>
          <a:xfrm>
            <a:off x="8410223" y="388331"/>
            <a:ext cx="3296356" cy="92333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git pull origin main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02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F754B-A749-C01B-3F09-B143A8EB47B5}"/>
              </a:ext>
            </a:extLst>
          </p:cNvPr>
          <p:cNvSpPr txBox="1"/>
          <p:nvPr/>
        </p:nvSpPr>
        <p:spPr>
          <a:xfrm>
            <a:off x="5147733" y="2459503"/>
            <a:ext cx="6152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5493"/>
                </a:solidFill>
              </a:rPr>
              <a:t>Ignore data files! .gitignore</a:t>
            </a:r>
            <a:endParaRPr lang="en-US" sz="6000" dirty="0">
              <a:solidFill>
                <a:srgbClr val="00549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2DA70-CDBF-0459-D3B7-707B69DF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5" y="2941355"/>
            <a:ext cx="2381955" cy="97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85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0264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https://github.com/bcgov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4653" y="980729"/>
            <a:ext cx="6930765" cy="566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F52EE-2342-F53A-5046-0E732B19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52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dev\git-EIS-2015-11-04\img\Git_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692696"/>
            <a:ext cx="379410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6050181" y="944724"/>
            <a:ext cx="983269" cy="10801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7" name="Picture 3" descr="C:\_dev\git-EIS-2015-11-04\img\Octocat_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40928"/>
            <a:ext cx="3060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6"/>
          <p:cNvSpPr/>
          <p:nvPr/>
        </p:nvSpPr>
        <p:spPr>
          <a:xfrm>
            <a:off x="5256748" y="2564904"/>
            <a:ext cx="1343309" cy="14401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4" descr="BCPS_IDEAS_PMS_re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177432"/>
            <a:ext cx="7924800" cy="23479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5" y="2790816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77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</a:rPr>
              <a:t>BC-Policy-Framework-For-GitHub</a:t>
            </a:r>
            <a:r>
              <a:rPr lang="en-CA" sz="4000" b="1" dirty="0"/>
              <a:t> 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3287688" y="2060848"/>
            <a:ext cx="6264696" cy="2692896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Joining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Opening &amp; Contents of Repositories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Licensing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Privacy, Security, Copyright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Appropriate Use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to’sC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4387278"/>
            <a:ext cx="3960440" cy="228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EA09D0-D933-9C8C-56A6-D35BAE6A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52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Joining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773288" y="1196752"/>
            <a:ext cx="6995120" cy="2692896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GitHub account with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email address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Enable 2-Factor Authentication</a:t>
            </a:r>
          </a:p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Join the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Organization &amp; appropriate team(s</a:t>
            </a:r>
            <a:r>
              <a:rPr lang="en-CA" sz="20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355802"/>
            <a:ext cx="69342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E5015C-DFA9-3751-7EAA-4CB4D045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52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919536" y="2392288"/>
            <a:ext cx="4104456" cy="26928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 code</a:t>
            </a:r>
            <a:endParaRPr lang="en-CA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Existing code (you, contractor?)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Contributing to other’s code</a:t>
            </a:r>
            <a:endParaRPr lang="en-CA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56040" y="1772816"/>
            <a:ext cx="3816424" cy="4608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9240" y="4221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>
                <a:solidFill>
                  <a:schemeClr val="tx2">
                    <a:lumMod val="75000"/>
                  </a:schemeClr>
                </a:solidFill>
              </a:rPr>
              <a:t>Your Code &amp; GitHub?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048" y="1795304"/>
            <a:ext cx="3672408" cy="7696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OPEN CODE CHECKLIST</a:t>
            </a:r>
            <a:endParaRPr lang="en-CA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1"/>
          </p:nvPr>
        </p:nvSpPr>
        <p:spPr>
          <a:xfrm>
            <a:off x="6564052" y="2852936"/>
            <a:ext cx="3600400" cy="2692896"/>
          </a:xfrm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Privacy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Copyright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Intellectual Property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Security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16059-B664-4EA0-E43F-B103B391F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942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307" y="2380798"/>
            <a:ext cx="3806316" cy="11430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Repo Content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441" y="107052"/>
            <a:ext cx="5380825" cy="664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CE1384-D6D3-D331-5A01-B846FD5FB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269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84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>
                    <a:lumMod val="75000"/>
                  </a:schemeClr>
                </a:solidFill>
              </a:rPr>
              <a:t>Licensing 1-2-3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22" y="4438735"/>
            <a:ext cx="2250381" cy="24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659467" y="2060848"/>
            <a:ext cx="7604885" cy="280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default for code == Apache License 2.0</a:t>
            </a:r>
          </a:p>
          <a:p>
            <a:pPr marL="514350" indent="-514350">
              <a:buFont typeface="+mj-lt"/>
              <a:buAutoNum type="arabicParenR"/>
            </a:pPr>
            <a:endParaRPr lang="en-CA" sz="12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LICENSE file directly in the repository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2.0 LICENSE boiler-plate to the bottom of your README.md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LICENSE boiler-plate to the comments header of </a:t>
            </a:r>
            <a:r>
              <a:rPr lang="en-CA" i="1" dirty="0">
                <a:solidFill>
                  <a:schemeClr val="tx2">
                    <a:lumMod val="75000"/>
                  </a:schemeClr>
                </a:solidFill>
              </a:rPr>
              <a:t>every source code file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9240" y="4653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06ABD-858A-4957-9987-361E5096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90" y="2649450"/>
            <a:ext cx="2288822" cy="1325563"/>
          </a:xfrm>
        </p:spPr>
        <p:txBody>
          <a:bodyPr/>
          <a:lstStyle/>
          <a:p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Org Stats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51512" y="656692"/>
            <a:ext cx="844013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C73935-3708-3263-C81E-F5ABFAD5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3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840" y="269776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Appropriate Use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888508"/>
            <a:ext cx="2803972" cy="270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7"/>
          <p:cNvSpPr>
            <a:spLocks noGrp="1"/>
          </p:cNvSpPr>
          <p:nvPr>
            <p:ph sz="half" idx="1"/>
          </p:nvPr>
        </p:nvSpPr>
        <p:spPr>
          <a:xfrm>
            <a:off x="2999656" y="1628800"/>
            <a:ext cx="6120680" cy="26928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e.g.</a:t>
            </a:r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 standards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of conduct, social media guidelines</a:t>
            </a:r>
          </a:p>
          <a:p>
            <a:r>
              <a:rPr lang="en-CA" sz="3600" dirty="0">
                <a:solidFill>
                  <a:schemeClr val="tx2">
                    <a:lumMod val="75000"/>
                  </a:schemeClr>
                </a:solidFill>
              </a:rPr>
              <a:t>Avoid any conflicts of interest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FCDD2-6BD3-BBDB-984C-106C8704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88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3" r="13536" b="7360"/>
          <a:stretch/>
        </p:blipFill>
        <p:spPr bwMode="auto">
          <a:xfrm>
            <a:off x="1915470" y="1412777"/>
            <a:ext cx="8424936" cy="161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15470" y="116632"/>
            <a:ext cx="8229600" cy="1143000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"Working in github.com/</a:t>
            </a:r>
            <a:r>
              <a:rPr lang="en-CA" sz="3200" dirty="0" err="1">
                <a:solidFill>
                  <a:schemeClr val="tx2">
                    <a:lumMod val="75000"/>
                  </a:schemeClr>
                </a:solidFill>
              </a:rPr>
              <a:t>bcgov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CA" sz="3200" dirty="0" err="1">
                <a:solidFill>
                  <a:schemeClr val="tx2">
                    <a:lumMod val="75000"/>
                  </a:schemeClr>
                </a:solidFill>
              </a:rPr>
              <a:t>Cheatsheet</a:t>
            </a:r>
            <a:endParaRPr lang="en-C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5600" y="5013176"/>
            <a:ext cx="4536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https://github.com/bcgov/BC-Policy-Framework-For-GitHub/blob/master/BC-Gov-Org-HowTo/Cheatsheet.md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650182"/>
            <a:ext cx="2919374" cy="26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C135E6-53AB-32F2-0656-41FEF944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18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E546-2246-49D7-CBD7-8A228125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Outline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0EFE-FABD-F715-7E1F-B3DFBD7D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3000" dirty="0"/>
              <a:t>Why version control?</a:t>
            </a:r>
            <a:br>
              <a:rPr lang="en-CA" sz="3000" dirty="0"/>
            </a:br>
            <a:endParaRPr lang="en-CA" sz="3000" dirty="0"/>
          </a:p>
          <a:p>
            <a:r>
              <a:rPr lang="en-CA" sz="3000" dirty="0"/>
              <a:t>Setting up our first repository</a:t>
            </a:r>
            <a:br>
              <a:rPr lang="en-CA" sz="3000" dirty="0"/>
            </a:br>
            <a:endParaRPr lang="en-CA" sz="3000" dirty="0"/>
          </a:p>
          <a:p>
            <a:r>
              <a:rPr lang="en-CA" sz="3000" dirty="0"/>
              <a:t>Sharing through GitHub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The </a:t>
            </a:r>
            <a:r>
              <a:rPr lang="en-US" sz="3000" dirty="0" err="1"/>
              <a:t>BCGov</a:t>
            </a:r>
            <a:r>
              <a:rPr lang="en-US" sz="3000" dirty="0"/>
              <a:t> GitHub Organization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CA" dirty="0"/>
          </a:p>
          <a:p>
            <a:pPr marL="0" indent="0">
              <a:buNone/>
            </a:pPr>
            <a:r>
              <a:rPr lang="en-CA" sz="2200" dirty="0"/>
              <a:t>Course notes can be found at: </a:t>
            </a:r>
            <a:r>
              <a:rPr lang="en-CA" sz="2200" dirty="0">
                <a:hlinkClick r:id="rId2"/>
              </a:rPr>
              <a:t>https://bcgov.github.io/ds-intro-to-git</a:t>
            </a:r>
            <a:r>
              <a:rPr lang="en-CA" sz="2200" dirty="0"/>
              <a:t> </a:t>
            </a:r>
          </a:p>
        </p:txBody>
      </p:sp>
      <p:pic>
        <p:nvPicPr>
          <p:cNvPr id="4" name="Picture 2" descr="C:\_dev\git-EIS-2015-11-04\img\Git_200.png">
            <a:extLst>
              <a:ext uri="{FF2B5EF4-FFF2-40B4-BE49-F238E27FC236}">
                <a16:creationId xmlns:a16="http://schemas.microsoft.com/office/drawing/2014/main" id="{2CBB8626-37D4-94B2-F105-C5FDBE2C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59" y="2346563"/>
            <a:ext cx="1061156" cy="4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584B9-AB04-1F88-9F42-2AF6B5A1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59" y="3181350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6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EC5B-29C4-DFC5-45D7-70B8B9A7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Workshop Code of Conduct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764D-5AAD-AE2C-E7C4-A4105FC6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aim to make this a welcoming and supportive environment for everyone, regardless of background</a:t>
            </a:r>
            <a:br>
              <a:rPr lang="en-CA" dirty="0"/>
            </a:br>
            <a:endParaRPr lang="en-CA" dirty="0"/>
          </a:p>
          <a:p>
            <a:r>
              <a:rPr lang="en-CA" dirty="0"/>
              <a:t>We encourage respectful discussion and questions throughout the course</a:t>
            </a:r>
            <a:br>
              <a:rPr lang="en-CA" dirty="0"/>
            </a:br>
            <a:endParaRPr lang="en-CA" dirty="0"/>
          </a:p>
          <a:p>
            <a:r>
              <a:rPr lang="en-CA" dirty="0"/>
              <a:t>Be fully present and engaged during the session (that email can wait!)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_dev\git-EIS-2015-11-04\img\phd101212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18" y="188641"/>
            <a:ext cx="4698522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238996"/>
            <a:ext cx="544036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5AEEC4-4602-E16C-B58B-9C3D6DE1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66" y="602192"/>
            <a:ext cx="9392355" cy="1325563"/>
          </a:xfrm>
        </p:spPr>
        <p:txBody>
          <a:bodyPr/>
          <a:lstStyle/>
          <a:p>
            <a:r>
              <a:rPr lang="en-CA" dirty="0">
                <a:solidFill>
                  <a:srgbClr val="005493"/>
                </a:solidFill>
              </a:rPr>
              <a:t>Repository</a:t>
            </a:r>
            <a:endParaRPr lang="en-US" dirty="0">
              <a:solidFill>
                <a:srgbClr val="00549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D0B81-255A-F500-0550-3A7EC39B1BCC}"/>
              </a:ext>
            </a:extLst>
          </p:cNvPr>
          <p:cNvSpPr txBox="1"/>
          <p:nvPr/>
        </p:nvSpPr>
        <p:spPr>
          <a:xfrm>
            <a:off x="841022" y="2069237"/>
            <a:ext cx="107808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|──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wes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-analysis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data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|──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wes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-results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│ |── wes-results-2019.csv &lt;-- DON'T WORRY, THESE WON'T BECOME PUBLIC!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│ |── wes-results-2020.csv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│ |── wes-results-2021.csv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 |── wes-results-2022.csv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doc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ref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|── references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│ |── images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|── plots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code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FMono-Regular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Mono-Regular"/>
              </a:rPr>
              <a:t>── .git &lt;------------------------ THIS MAKES IT A GIT REPOSITORY!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Changes saved sequentially </a:t>
            </a:r>
          </a:p>
        </p:txBody>
      </p:sp>
      <p:pic>
        <p:nvPicPr>
          <p:cNvPr id="4098" name="Picture 2" descr="C:\_dev\git-EIS-2015-11-04\img\play-chang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510137"/>
            <a:ext cx="69342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5" y="148369"/>
            <a:ext cx="1649616" cy="6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6C61F4-6668-A54A-953E-7EB0353EBA8E}"/>
              </a:ext>
            </a:extLst>
          </p:cNvPr>
          <p:cNvSpPr txBox="1">
            <a:spLocks/>
          </p:cNvSpPr>
          <p:nvPr/>
        </p:nvSpPr>
        <p:spPr>
          <a:xfrm>
            <a:off x="2166392" y="4205174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Base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098832-7EE6-B84D-9ED5-31B71A3E4ADC}"/>
              </a:ext>
            </a:extLst>
          </p:cNvPr>
          <p:cNvSpPr txBox="1">
            <a:spLocks/>
          </p:cNvSpPr>
          <p:nvPr/>
        </p:nvSpPr>
        <p:spPr>
          <a:xfrm>
            <a:off x="3503712" y="2224848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78E552-D7E1-E446-99EA-751D5DE292BA}"/>
              </a:ext>
            </a:extLst>
          </p:cNvPr>
          <p:cNvSpPr txBox="1">
            <a:spLocks/>
          </p:cNvSpPr>
          <p:nvPr/>
        </p:nvSpPr>
        <p:spPr>
          <a:xfrm>
            <a:off x="6312024" y="2213584"/>
            <a:ext cx="2242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rgbClr val="005493"/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60236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1975</Words>
  <Application>Microsoft Office PowerPoint</Application>
  <PresentationFormat>Widescreen</PresentationFormat>
  <Paragraphs>395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Aptos Display</vt:lpstr>
      <vt:lpstr>Arial</vt:lpstr>
      <vt:lpstr>SFMono-Regular</vt:lpstr>
      <vt:lpstr>Source Sans Pro</vt:lpstr>
      <vt:lpstr>Symbol</vt:lpstr>
      <vt:lpstr>Office Theme</vt:lpstr>
      <vt:lpstr>Version Control and Git/Hub</vt:lpstr>
      <vt:lpstr>PowerPoint Presentation</vt:lpstr>
      <vt:lpstr>PowerPoint Presentation</vt:lpstr>
      <vt:lpstr>Outline</vt:lpstr>
      <vt:lpstr>Workshop Code of Conduct</vt:lpstr>
      <vt:lpstr>PowerPoint Presentation</vt:lpstr>
      <vt:lpstr>PowerPoint Presentation</vt:lpstr>
      <vt:lpstr>Repository</vt:lpstr>
      <vt:lpstr>Changes saved sequentially </vt:lpstr>
      <vt:lpstr>Branching</vt:lpstr>
      <vt:lpstr>Collaborating</vt:lpstr>
      <vt:lpstr>Burn It Down</vt:lpstr>
      <vt:lpstr>Jargon</vt:lpstr>
      <vt:lpstr>PowerPoint Presentation</vt:lpstr>
      <vt:lpstr>bash jargon</vt:lpstr>
      <vt:lpstr>git jargon</vt:lpstr>
      <vt:lpstr>The Staging Area</vt:lpstr>
      <vt:lpstr>GitHub</vt:lpstr>
      <vt:lpstr>PowerPoint Presentation</vt:lpstr>
      <vt:lpstr>PowerPoint Presentation</vt:lpstr>
      <vt:lpstr>A Collaborative Workflow</vt:lpstr>
      <vt:lpstr>A Collaborative Workflow</vt:lpstr>
      <vt:lpstr>A Collaborative Workflow</vt:lpstr>
      <vt:lpstr>A Collaborative Workflow</vt:lpstr>
      <vt:lpstr>A Collaborative Workflow</vt:lpstr>
      <vt:lpstr>A Collaborative Workflow</vt:lpstr>
      <vt:lpstr>A Collaborative Workflow</vt:lpstr>
      <vt:lpstr>PowerPoint Presentation</vt:lpstr>
      <vt:lpstr>https://github.com/bcgov</vt:lpstr>
      <vt:lpstr>BC-Policy-Framework-For-GitHub </vt:lpstr>
      <vt:lpstr>Joining</vt:lpstr>
      <vt:lpstr>OPEN CODE CHECKLIST</vt:lpstr>
      <vt:lpstr>Repo Content</vt:lpstr>
      <vt:lpstr>Licensing 1-2-3</vt:lpstr>
      <vt:lpstr>BCGov Org Stats</vt:lpstr>
      <vt:lpstr>Appropriate Use</vt:lpstr>
      <vt:lpstr>"Working in github.com/bcgov" Cheatsheet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and Git/Hub</dc:title>
  <dc:creator>Fredrick, Lindsay CITZ:EX</dc:creator>
  <cp:lastModifiedBy>Fredrick, Lindsay CITZ:EX</cp:lastModifiedBy>
  <cp:revision>4</cp:revision>
  <dcterms:created xsi:type="dcterms:W3CDTF">2024-05-15T20:13:49Z</dcterms:created>
  <dcterms:modified xsi:type="dcterms:W3CDTF">2024-05-16T17:38:40Z</dcterms:modified>
</cp:coreProperties>
</file>