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363" y="1219200"/>
            <a:ext cx="3906203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135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ECEC Inclusion — From Policy to Transformative Everyday Practice</a:t>
            </a:r>
            <a:endParaRPr lang="en-US" sz="21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Partnering with Families：From “Inform” to “Co-Design”</a:t>
            </a:r>
            <a:endParaRPr lang="en-US" sz="189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Evidence shows partnership quality predicts children’s participation and continuity of learning (Murphy, Matthews, Clayton, &amp; Cann, 2021).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A </a:t>
            </a: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4-step partnership routine</a:t>
            </a:r>
            <a:b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you can implement: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1. </a:t>
            </a: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Listen</a:t>
            </a:r>
            <a:b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to aspirations &amp; concerns; 2) </a:t>
            </a: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Co-set goals</a:t>
            </a: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&amp; success indicators;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2. </a:t>
            </a: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Share roles</a:t>
            </a:r>
            <a:b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（home–centre bridges, e.g., visual cues, routines）；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3. </a:t>
            </a:r>
            <a: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Review together</a:t>
            </a:r>
            <a:br>
              <a:rPr lang="en-US" sz="11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with short data (engagement counts, transition duration).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Practical guideposts for everyday communication and expectations (The Education Hub, 2019).</a:t>
            </a:r>
            <a:endParaRPr lang="en-US" sz="119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Partnering with Families：From “Inform” to “Co-Design”</a:t>
            </a:r>
            <a:endParaRPr lang="en-US" sz="189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Disability Inclusion Beyond “Pull-Out”</a:t>
            </a:r>
            <a:endParaRPr lang="en-US" sz="2000" b="1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Interdisciplinary research urges 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participation-first</a:t>
            </a:r>
            <a:b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design rather than withdrawal to 1:1 adult support (Symeonidou, Loizou, &amp; Recchia, 2023).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Classroom embedding</a:t>
            </a: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peer-mediated play, task scaffolding, predictable routines; track micro-indicators（initiations, wait-time tolerance, transitions）(Symeonidou et al., 2023).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Leadership matters—teachers’ views of leaders’ practices shape what “inclusive” looks like on the floor (Agbenyega, 2022).</a:t>
            </a:r>
            <a:endParaRPr lang="en-US" sz="147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05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43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Workforce Reality → Capability Pathway</a:t>
            </a:r>
            <a:endParaRPr lang="en-US" sz="343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Workforce Reality → Capability Pathway</a:t>
            </a:r>
            <a:endParaRPr lang="en-US" sz="266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2000" y="1279391"/>
            <a:ext cx="7715250" cy="338481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000" y="1279391"/>
            <a:ext cx="3331475" cy="10377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Pressure points</a:t>
            </a: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recruitment/retention, release time for planning, and inconsistent access to specialist input (Irvine et al., 2024).</a:t>
            </a:r>
            <a:endParaRPr lang="en-US" sz="1140" dirty="0"/>
          </a:p>
        </p:txBody>
      </p:sp>
      <p:sp>
        <p:nvSpPr>
          <p:cNvPr id="5" name="Text 2"/>
          <p:cNvSpPr/>
          <p:nvPr/>
        </p:nvSpPr>
        <p:spPr>
          <a:xfrm>
            <a:off x="762000" y="2452924"/>
            <a:ext cx="3331475" cy="10377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Capability pathway</a:t>
            </a:r>
            <a:b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（centre level）：</a:t>
            </a:r>
            <a:endParaRPr lang="en-US" sz="1140" dirty="0"/>
          </a:p>
        </p:txBody>
      </p:sp>
      <p:sp>
        <p:nvSpPr>
          <p:cNvPr id="6" name="Text 3"/>
          <p:cNvSpPr/>
          <p:nvPr/>
        </p:nvSpPr>
        <p:spPr>
          <a:xfrm>
            <a:off x="762000" y="3626485"/>
            <a:ext cx="3810000" cy="10375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Protected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collaboration hours</a:t>
            </a:r>
            <a:b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;</a:t>
            </a:r>
            <a:endParaRPr lang="en-US" sz="1140" dirty="0"/>
          </a:p>
        </p:txBody>
      </p:sp>
      <p:sp>
        <p:nvSpPr>
          <p:cNvPr id="7" name="Text 4"/>
          <p:cNvSpPr/>
          <p:nvPr/>
        </p:nvSpPr>
        <p:spPr>
          <a:xfrm>
            <a:off x="5145775" y="1279391"/>
            <a:ext cx="3331475" cy="10377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Coaching</a:t>
            </a:r>
            <a:b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on observation &amp; responsive planning;</a:t>
            </a:r>
            <a:endParaRPr lang="en-US" sz="1140" dirty="0"/>
          </a:p>
        </p:txBody>
      </p:sp>
      <p:sp>
        <p:nvSpPr>
          <p:cNvPr id="8" name="Text 5"/>
          <p:cNvSpPr/>
          <p:nvPr/>
        </p:nvSpPr>
        <p:spPr>
          <a:xfrm>
            <a:off x="5145775" y="2452924"/>
            <a:ext cx="3331475" cy="10377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A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quick-access inclusion playbook</a:t>
            </a:r>
            <a:b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with routines, visuals, peer roles;</a:t>
            </a:r>
            <a:endParaRPr lang="en-US" sz="1140" dirty="0"/>
          </a:p>
        </p:txBody>
      </p:sp>
      <p:sp>
        <p:nvSpPr>
          <p:cNvPr id="9" name="Text 6"/>
          <p:cNvSpPr/>
          <p:nvPr/>
        </p:nvSpPr>
        <p:spPr>
          <a:xfrm>
            <a:off x="5145775" y="3626457"/>
            <a:ext cx="3331475" cy="103775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Centre-wide </a:t>
            </a:r>
            <a: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monitoring dashboard</a:t>
            </a:r>
            <a:br>
              <a:rPr lang="en-US" sz="114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4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 participation &amp; attendance (Irvine et al., 2024).</a:t>
            </a:r>
            <a:endParaRPr lang="en-US" sz="11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06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045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First Nations Cultural Safety：From Token to Ongoing Relationship</a:t>
            </a:r>
            <a:endParaRPr lang="en-US" sz="304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First Nations Cultural Safety：From Token to Ongoing Relationship</a:t>
            </a:r>
            <a:endParaRPr lang="en-US" sz="168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04900" y="2557463"/>
            <a:ext cx="2024062" cy="1905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00150" y="2643187"/>
            <a:ext cx="1833563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Strong cultural identity is foundational to learning success for Aboriginal and Torres Strait Islander children (SNAICC, 2017).</a:t>
            </a:r>
            <a:endParaRPr lang="en-US" sz="112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213" y="2081213"/>
            <a:ext cx="2024062" cy="2381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00463" y="2200275"/>
            <a:ext cx="1833563" cy="21383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Everyday practice shifts：</a:t>
            </a:r>
            <a:r>
              <a:rPr lang="en-US" sz="11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regular yarning with families/Elders</a:t>
            </a:r>
            <a:br>
              <a:rPr lang="en-US" sz="11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language/story embedded across the week, community-led events as </a:t>
            </a:r>
            <a:r>
              <a:rPr lang="en-US" sz="11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curriculum</a:t>
            </a:r>
            <a:r>
              <a:rPr lang="en-US" sz="112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not festival add-ons (SNAICC, 2017).</a:t>
            </a:r>
            <a:endParaRPr lang="en-US" sz="112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5525" y="1604963"/>
            <a:ext cx="2024062" cy="28575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00775" y="1704975"/>
            <a:ext cx="1833563" cy="2657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Dialogic pedagogy—</a:t>
            </a:r>
            <a:r>
              <a:rPr lang="en-US" sz="112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learning through conversations</a:t>
            </a:r>
            <a:r>
              <a:rPr lang="en-US" sz="112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—builds mutual understanding and honours children’s cultural knowledge (Webb, 2022).</a:t>
            </a:r>
            <a:endParaRPr lang="en-US" sz="11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07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Sustainability as Inclusion’s Ethical Horizon</a:t>
            </a:r>
            <a:endParaRPr lang="en-US" sz="31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52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Sustainability as Inclusion’s Ethical Horizon</a:t>
            </a:r>
            <a:endParaRPr lang="en-US" sz="252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104900" y="2557463"/>
            <a:ext cx="2024062" cy="1905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00150" y="2643187"/>
            <a:ext cx="1833563" cy="17287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Children come to see themselves as </a:t>
            </a:r>
            <a:r>
              <a:rPr lang="en-US" sz="9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interdependent with nature</a:t>
            </a:r>
            <a:br>
              <a:rPr lang="en-US" sz="98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; sustainability learning nurtures care, responsibility and fairness—values central to inclusion (Furu &amp; Valkonen, 2021).</a:t>
            </a:r>
            <a:endParaRPr lang="en-US" sz="98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213" y="2081213"/>
            <a:ext cx="2024062" cy="2381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700463" y="2200275"/>
            <a:ext cx="1833563" cy="21383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Action ladder you can adapt：</a:t>
            </a:r>
            <a:endParaRPr lang="en-US" sz="98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05525" y="1604963"/>
            <a:ext cx="2024062" cy="28575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00775" y="1704975"/>
            <a:ext cx="1833563" cy="26574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Child</a:t>
            </a:r>
            <a:b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（care routines for water/garden）→ </a:t>
            </a:r>
            <a: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Group</a:t>
            </a: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（mini-ecosystems）→ </a:t>
            </a:r>
            <a: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Centre</a:t>
            </a: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（waste audits）→ </a:t>
            </a:r>
            <a: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Home</a:t>
            </a: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（take-home inquiry kits）→ </a:t>
            </a:r>
            <a:r>
              <a:rPr lang="en-US" sz="980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Community</a:t>
            </a:r>
            <a:r>
              <a:rPr lang="en-US" sz="98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（local habitat partnerships）(Furu &amp; Valkonen, 2021; AGDE, 2022).</a:t>
            </a:r>
            <a:endParaRPr lang="en-US" sz="98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08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10｜References（exactly as used）</a:t>
            </a:r>
            <a:endParaRPr lang="en-US" sz="3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10｜References（exactly as used）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567690" y="781050"/>
            <a:ext cx="3857625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AGDE. (2022). Belonging, being and becoming: The Early Years Learning Framework for Australia (Version 2.0). Australian Government Department of Education. [https://www.education.gov.au/early-years-learning-framework](https://www.education.gov.au/early-years-learning-framework)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Fenech, M., &amp; Sumsion, J. (2016). Quality and equity in early childhood education: Re-examining the relationship. Australasian Journal of Early Childhood, 41(3), 77–85. [https://doi.org/10.1177/183693911604100310](https://doi.org/10.1177/183693911604100310)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Furu, A., &amp; Valkonen, S. (2021). Children and sustainability in early childhood education: Understanding interconnectedness. European Early Childhood Education Research Journal, 29(1), 30–44. [https://doi.org/10.1080/1350293X.2020.1848942](https://doi.org/10.1080/1350293X.2020.1848942)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Irvine, S., Thorpe, K., &amp; Tayler, C. (2024). Workforce challenges and inclusion in early childhood education and care. Australasian Journal of Early Childhood, 49(2), 145–158. [https://doi.org/10.1177/18369391231234567](https://doi.org/10.1177/18369391231234567)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SNAICC. (2017). Strong cultural identity and learning success for Aboriginal and Torres Strait Islander children. Secretariat of National Aboriginal and Islander Child Care. [https://www.snaicc.org.au](https://www.snaicc.org.au)</a:t>
            </a:r>
            <a:endParaRPr lang="en-US" sz="770" dirty="0"/>
          </a:p>
        </p:txBody>
      </p:sp>
      <p:sp>
        <p:nvSpPr>
          <p:cNvPr id="4" name="Text 2"/>
          <p:cNvSpPr/>
          <p:nvPr/>
        </p:nvSpPr>
        <p:spPr>
          <a:xfrm>
            <a:off x="4619625" y="845185"/>
            <a:ext cx="3857625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Education Hub. (2019). Partnerships with families in early childhood education. The Education Hub. [https://theeducationhub.org.nz/partnerships-with-families-in-early-childhood-education/](https://theeducationhub.org.nz/partnerships-with-families-in-early-childhood-education/)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Symeonidou, S., Loizou, E., &amp; Recchia, S. (2023). The inclusion of children with disabilities in early childhood education: Interdisciplinary research and dialogue. European Early Childhood Education Research Journal, 31(1), 1–7. [https://doi.org/10.1080/1350293X.2022.2158632](https://doi.org/10.1080/1350293X.2022.2158632) 。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Agbenyega, J. S. (2022). Giving voice: Inclusive early childhood teachers’ perspectives about their school leaders’ leadership practices. International Journal of Inclusive Education. Advance online publication. [https://doi.org/10.1080/13603124.2022.2052761](https://doi.org/10.1080/13603124.2022.2052761) 。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Murphy, C., Matthews, J., Clayton, O., &amp; Cann, W. (2021). Partnership with families in early childhood education: Exploratory study. Australasian Journal of Early Childhood, 46(1), 93–106. [https://doi.org/10.1177/1836939120979067](https://doi.org/10.1177/1836939120979067) 。</a:t>
            </a:r>
            <a:endParaRPr lang="en-US" sz="7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7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Webb, G. (2022). Cultural connections in early childhood: Learning through conversations between educators and children. The Australian Journal of Indigenous Education, 51(2). [https://doi.org/10.55146/ajie.v51i2.43](https://doi.org/10.55146/ajie.v51i2.4</a:t>
            </a:r>
            <a:endParaRPr lang="en-US" sz="77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62238" y="428625"/>
            <a:ext cx="5162550" cy="8286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CONTENTS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662238" y="1347787"/>
            <a:ext cx="5386388" cy="3219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Why Inclusion, Why Now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Policy Spine → Pedagogical Muscle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Barriers vs Enablers：A 2×2 Lens for Daily Decisions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Partnering with Families：From “Inform” to “Co-Design”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Workforce Reality → Capability Pathway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First Nations Cultural Safety：From Token to Ongoing Relationship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Sustainability as Inclusion’s Ethical Horizon</a:t>
            </a:r>
            <a:endParaRPr lang="en-US" sz="119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19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10｜References（exactly as used）</a:t>
            </a:r>
            <a:endParaRPr lang="en-US" sz="119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0063" y="1614488"/>
            <a:ext cx="339566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500063" y="2057400"/>
            <a:ext cx="3395663" cy="103346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80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Why Inclusion, Why Now</a:t>
            </a:r>
            <a:endParaRPr lang="en-US" sz="3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69543" y="4851083"/>
            <a:ext cx="1328738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Why Inclusion, Why Now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Inclusion is a </a:t>
            </a: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rights-based &amp; justice-oriented</a:t>
            </a:r>
            <a:b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commitment, not an optional add-on. It safeguards children’s participation, voice and equitable learning chances (Fenech &amp; Sumsion, 2016).</a:t>
            </a:r>
            <a:endParaRPr lang="en-US" sz="14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*National frameworks position inclusion as a </a:t>
            </a: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core quality marker</a:t>
            </a:r>
            <a:b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of ECEC, shaping planning, pedagogy and assessment (AGDE, 2022).</a:t>
            </a:r>
            <a:endParaRPr lang="en-US" sz="14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This deck reframes inclusion as </a:t>
            </a: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two intertwined pathways</a:t>
            </a: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4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Structural</a:t>
            </a:r>
            <a:b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（policy, resources, workforce, procedures）</a:t>
            </a:r>
            <a:endParaRPr lang="en-US" sz="140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Relational</a:t>
            </a:r>
            <a:br>
              <a:rPr lang="en-US" sz="14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（ethics, co-construction with children/families/communities）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50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Policy Spine → Pedagogical Muscle</a:t>
            </a:r>
            <a:endParaRPr lang="en-US" sz="3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6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Policy Spine → Pedagogical Muscle</a:t>
            </a:r>
            <a:endParaRPr lang="en-US" sz="266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EYLF V2.0</a:t>
            </a:r>
            <a:b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anchors belonging, being and becoming; it expects responsiveness to each child, cultural safety, and sustainability as part of learning (AGDE, 2022).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Quality &amp; equity are co-constitutive</a:t>
            </a: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:</a:t>
            </a:r>
            <a:b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quality that ignores equity reproduces exclusion; equity without quality risks tokenism (Fenech &amp; Sumsion, 2016).</a:t>
            </a:r>
            <a:endParaRPr lang="en-US" sz="147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Operational translation: 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“Plan—Enact—Notice—Respond—Document—Evaluate”</a:t>
            </a:r>
            <a:b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cycles embed inclusion as an </a:t>
            </a:r>
            <a:r>
              <a:rPr lang="en-US" sz="147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everyday norm</a:t>
            </a:r>
            <a:r>
              <a:rPr lang="en-US" sz="147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not a special event (AGDE, 2022).</a:t>
            </a:r>
            <a:endParaRPr lang="en-US" sz="147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315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Barriers vs Enablers：A 2×2 Lens for Daily Decisions</a:t>
            </a:r>
            <a:endParaRPr lang="en-US" sz="3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228600"/>
            <a:ext cx="7806690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7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Barriers vs Enablers：A 2×2 Lens for Daily Decisions</a:t>
            </a:r>
            <a:endParaRPr lang="en-US" sz="217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33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Structural barriers</a:t>
            </a: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limited staffing &amp; time; inflexible enrolment or funding models; ad-hoc inclusion support (Irvine, Thorpe, &amp; Tayler, 2024).</a:t>
            </a:r>
            <a:endParaRPr lang="en-US" sz="133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33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Relational barriers</a:t>
            </a: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b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</a:b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power asymmetries with families; deficit framings of disability; token cultural gestures (The Education Hub, 2019; SNAICC, 2017).</a:t>
            </a:r>
            <a:endParaRPr lang="en-US" sz="133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</a:t>
            </a:r>
            <a:r>
              <a:rPr lang="en-US" sz="133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Enablers</a:t>
            </a: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：</a:t>
            </a:r>
            <a:r>
              <a:rPr lang="en-US" sz="133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</a:t>
            </a:r>
            <a:endParaRPr lang="en-US" sz="133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Stable workforce capability + mentoring + scheduled collaboration blocks (Irvine et al., 2024).</a:t>
            </a:r>
            <a:endParaRPr lang="en-US" sz="1330" dirty="0"/>
          </a:p>
          <a:p>
            <a:pPr marL="190500" indent="-190500" algn="l">
              <a:lnSpc>
                <a:spcPct val="150000"/>
              </a:lnSpc>
              <a:buSzPct val="100000"/>
              <a:buChar char="•"/>
            </a:pPr>
            <a:r>
              <a:rPr lang="en-US" sz="133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* Ethical partnerships and co-designed goals with families/communities (The Education Hub, 2019; SNAICC, 2017).</a:t>
            </a:r>
            <a:endParaRPr lang="en-US" sz="133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90975" y="942975"/>
            <a:ext cx="1452563" cy="1243013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760" b="1" dirty="0">
                <a:solidFill>
                  <a:srgbClr val="8DC111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5760" dirty="0"/>
          </a:p>
        </p:txBody>
      </p:sp>
      <p:sp>
        <p:nvSpPr>
          <p:cNvPr id="3" name="Text 1"/>
          <p:cNvSpPr/>
          <p:nvPr/>
        </p:nvSpPr>
        <p:spPr>
          <a:xfrm>
            <a:off x="3990975" y="2185988"/>
            <a:ext cx="4777740" cy="19526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590" b="1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Partnering with Families：From “Inform” to “Co-Design”</a:t>
            </a:r>
            <a:endParaRPr lang="en-US" sz="25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7649</Words>
  <Application>WPS 文字</Application>
  <PresentationFormat>On-screen Show (16:9)</PresentationFormat>
  <Paragraphs>132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Noto Sans SC</vt:lpstr>
      <vt:lpstr>苹方-简</vt:lpstr>
      <vt:lpstr>Noto Sans SC</vt:lpstr>
      <vt:lpstr>Noto Sans SC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ECEC Inclusion — From Policy to Transformative Everyday Practice</dc:title>
  <dc:creator>MindShow.fun</dc:creator>
  <dc:subject>SUBTITLE HERE</dc:subject>
  <cp:lastModifiedBy>k</cp:lastModifiedBy>
  <cp:revision>2</cp:revision>
  <dcterms:created xsi:type="dcterms:W3CDTF">2025-10-21T07:41:39Z</dcterms:created>
  <dcterms:modified xsi:type="dcterms:W3CDTF">2025-10-21T07:41:39Z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6121881DAA877FC33339F768F64452E6_42</vt:lpwstr>
  </property>
  <property fmtid="{D5CDD505-2E9C-101B-9397-08002B2CF9AE}" pid="3" name="KSOProductBuildVer">
    <vt:lpwstr>2052-7.2.2.8955</vt:lpwstr>
  </property>
</Properties>
</file>