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6" r:id="rId2"/>
    <p:sldMasterId id="2147483670" r:id="rId3"/>
  </p:sldMasterIdLst>
  <p:notesMasterIdLst>
    <p:notesMasterId r:id="rId19"/>
  </p:notesMasterIdLst>
  <p:sldIdLst>
    <p:sldId id="259" r:id="rId4"/>
    <p:sldId id="257" r:id="rId5"/>
    <p:sldId id="260" r:id="rId6"/>
    <p:sldId id="263" r:id="rId7"/>
    <p:sldId id="1217" r:id="rId8"/>
    <p:sldId id="1219" r:id="rId9"/>
    <p:sldId id="1218" r:id="rId10"/>
    <p:sldId id="1231" r:id="rId11"/>
    <p:sldId id="1223" r:id="rId12"/>
    <p:sldId id="1221" r:id="rId13"/>
    <p:sldId id="1220" r:id="rId14"/>
    <p:sldId id="1224" r:id="rId15"/>
    <p:sldId id="1226" r:id="rId16"/>
    <p:sldId id="1230" r:id="rId17"/>
    <p:sldId id="1201" r:id="rId18"/>
  </p:sldIdLst>
  <p:sldSz cx="12192000" cy="6858000"/>
  <p:notesSz cx="6858000" cy="9144000"/>
  <p:embeddedFontLst>
    <p:embeddedFont>
      <p:font typeface="Consolas" panose="020B0609020204030204" pitchFamily="49" charset="0"/>
      <p:regular r:id="rId20"/>
      <p:bold r:id="rId21"/>
      <p:italic r:id="rId22"/>
      <p:boldItalic r:id="rId23"/>
    </p:embeddedFont>
    <p:embeddedFont>
      <p:font typeface="Manrope" panose="020B0604020202020204" charset="0"/>
      <p:regular r:id="rId24"/>
      <p:bold r:id="rId25"/>
    </p:embeddedFont>
    <p:embeddedFont>
      <p:font typeface="Merriweather" panose="00000500000000000000" pitchFamily="2" charset="0"/>
      <p:regular r:id="rId26"/>
      <p:bold r:id="rId27"/>
      <p:italic r:id="rId28"/>
      <p:boldItalic r:id="rId29"/>
    </p:embeddedFont>
    <p:embeddedFont>
      <p:font typeface="Play" panose="020B0604020202020204" charset="0"/>
      <p:regular r:id="rId30"/>
      <p:bold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u2pH5EZkHIhirc7rmfMUJcPMYt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E6D9"/>
    <a:srgbClr val="D6E7D8"/>
    <a:srgbClr val="F2F2F2"/>
    <a:srgbClr val="FF461D"/>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6"/>
    <p:restoredTop sz="94681"/>
  </p:normalViewPr>
  <p:slideViewPr>
    <p:cSldViewPr snapToGrid="0">
      <p:cViewPr>
        <p:scale>
          <a:sx n="80" d="100"/>
          <a:sy n="80" d="100"/>
        </p:scale>
        <p:origin x="754"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5.fntdata"/><Relationship Id="rId32" Type="http://schemas.openxmlformats.org/officeDocument/2006/relationships/font" Target="fonts/font13.fntdata"/><Relationship Id="rId40" Type="http://customschemas.google.com/relationships/presentationmetadata" Target="meta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7.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ZA"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FD4931F9-1EC8-C40F-FD6E-9E306CFAD253}"/>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107C4FB4-775B-9635-5448-580089E2045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B81CDE95-7FDE-4073-4870-06BB7D9B7C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73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7E0BE66-B18D-8ABC-5266-0AA4DF557F8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C4E7FFC2-38BD-89C2-2B3E-C64F46A706B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F207128-FC2B-BDBE-8ACC-C2A164D86AA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3629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02C81D92-2838-94CB-6624-9A6E8CF73FA2}"/>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8E416FD4-9A10-DBC6-E4CA-CAE61E858D9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4BFE786E-4636-D401-9AE6-A4EEEF6890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3556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3108EB0D-6397-509E-025D-6834D22BF7DB}"/>
            </a:ext>
          </a:extLst>
        </p:cNvPr>
        <p:cNvGrpSpPr/>
        <p:nvPr/>
      </p:nvGrpSpPr>
      <p:grpSpPr>
        <a:xfrm>
          <a:off x="0" y="0"/>
          <a:ext cx="0" cy="0"/>
          <a:chOff x="0" y="0"/>
          <a:chExt cx="0" cy="0"/>
        </a:xfrm>
      </p:grpSpPr>
      <p:sp>
        <p:nvSpPr>
          <p:cNvPr id="145" name="Google Shape;145;p28:notes">
            <a:extLst>
              <a:ext uri="{FF2B5EF4-FFF2-40B4-BE49-F238E27FC236}">
                <a16:creationId xmlns:a16="http://schemas.microsoft.com/office/drawing/2014/main" id="{D2314883-3FE5-7ED5-6080-BC2CC7E2FD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a:extLst>
              <a:ext uri="{FF2B5EF4-FFF2-40B4-BE49-F238E27FC236}">
                <a16:creationId xmlns:a16="http://schemas.microsoft.com/office/drawing/2014/main" id="{CE581226-9C17-A90F-7FC7-A09FB13E354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a:extLst>
              <a:ext uri="{FF2B5EF4-FFF2-40B4-BE49-F238E27FC236}">
                <a16:creationId xmlns:a16="http://schemas.microsoft.com/office/drawing/2014/main" id="{3EFB0835-87BF-EC94-028E-70CB9FDD3EB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14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09202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C850DF8-C605-E4B2-C4B2-187F0338E470}"/>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3811807E-B1E2-72F0-6DDA-FCB5CEBB6C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D8750C48-590E-5ABB-FC81-837B43C232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094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47" name="Google Shape;147;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5B2C5662-0FE0-4D22-8128-7E9F7D00DD4E}"/>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FE464D05-227F-0898-47DB-4AD8D3115B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C94A5EBE-7CF1-3850-4ADF-59F8C1280B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2343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921D49E3-DDCB-F11F-0A17-BC4E17D2ADC9}"/>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01B0B78F-BC5D-4C11-30CD-D7CCDF31E91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D7A57E8B-BA76-8C29-1D87-B3D822C167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6331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8462293-CDC7-3683-4845-0564209511C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08AF77F-7AA3-C44E-EC6A-6FBAED3ADBE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07A0819A-14E0-CA8E-12BD-A7028F5E35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26169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6255FB5-0957-ABFA-C552-0FEA8594F30B}"/>
            </a:ext>
          </a:extLst>
        </p:cNvPr>
        <p:cNvGrpSpPr/>
        <p:nvPr/>
      </p:nvGrpSpPr>
      <p:grpSpPr>
        <a:xfrm>
          <a:off x="0" y="0"/>
          <a:ext cx="0" cy="0"/>
          <a:chOff x="0" y="0"/>
          <a:chExt cx="0" cy="0"/>
        </a:xfrm>
      </p:grpSpPr>
      <p:sp>
        <p:nvSpPr>
          <p:cNvPr id="171" name="Google Shape;171;p6:notes">
            <a:extLst>
              <a:ext uri="{FF2B5EF4-FFF2-40B4-BE49-F238E27FC236}">
                <a16:creationId xmlns:a16="http://schemas.microsoft.com/office/drawing/2014/main" id="{A4668C0B-26F1-58AB-CACD-1E26978B2FA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6:notes">
            <a:extLst>
              <a:ext uri="{FF2B5EF4-FFF2-40B4-BE49-F238E27FC236}">
                <a16:creationId xmlns:a16="http://schemas.microsoft.com/office/drawing/2014/main" id="{E2FD937B-9093-1E45-60C0-CBEAA90CB5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3440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5"/>
        <p:cNvGrpSpPr/>
        <p:nvPr/>
      </p:nvGrpSpPr>
      <p:grpSpPr>
        <a:xfrm>
          <a:off x="0" y="0"/>
          <a:ext cx="0" cy="0"/>
          <a:chOff x="0" y="0"/>
          <a:chExt cx="0" cy="0"/>
        </a:xfrm>
      </p:grpSpPr>
      <p:pic>
        <p:nvPicPr>
          <p:cNvPr id="16" name="Google Shape;16;p4"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96300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5"/>
        <p:cNvGrpSpPr/>
        <p:nvPr/>
      </p:nvGrpSpPr>
      <p:grpSpPr>
        <a:xfrm>
          <a:off x="0" y="0"/>
          <a:ext cx="0" cy="0"/>
          <a:chOff x="0" y="0"/>
          <a:chExt cx="0" cy="0"/>
        </a:xfrm>
      </p:grpSpPr>
      <p:sp>
        <p:nvSpPr>
          <p:cNvPr id="56" name="Google Shape;56;p13" descr="A blue square with white spots&#10;&#10;Description automatically generated with medium confidence"/>
          <p:cNvSpPr/>
          <p:nvPr/>
        </p:nvSpPr>
        <p:spPr>
          <a:xfrm>
            <a:off x="0" y="0"/>
            <a:ext cx="12192000" cy="6858000"/>
          </a:xfrm>
          <a:prstGeom prst="rect">
            <a:avLst/>
          </a:prstGeom>
          <a:solidFill>
            <a:srgbClr val="FFFFFF"/>
          </a:solidFill>
          <a:ln>
            <a:noFill/>
          </a:ln>
        </p:spPr>
      </p:sp>
      <p:sp>
        <p:nvSpPr>
          <p:cNvPr id="57" name="Google Shape;57;p13"/>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dk1"/>
                </a:solidFill>
                <a:latin typeface="Merriweather"/>
                <a:ea typeface="Merriweather"/>
                <a:cs typeface="Merriweather"/>
                <a:sym typeface="Merriweather"/>
              </a:rPr>
              <a:t>HEADING IN ROONEY/ MERRIWEATHER -32pt</a:t>
            </a:r>
            <a:endParaRPr/>
          </a:p>
        </p:txBody>
      </p:sp>
      <p:sp>
        <p:nvSpPr>
          <p:cNvPr id="58" name="Google Shape;58;p13"/>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dk1"/>
                </a:solidFill>
                <a:latin typeface="Manrope"/>
                <a:ea typeface="Manrope"/>
                <a:cs typeface="Manrope"/>
                <a:sym typeface="Manrope"/>
              </a:rPr>
              <a:t>Sub-heading can also be in title case – 16pt</a:t>
            </a:r>
            <a:endParaRPr/>
          </a:p>
        </p:txBody>
      </p:sp>
      <p:sp>
        <p:nvSpPr>
          <p:cNvPr id="59" name="Google Shape;59;p13"/>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0"/>
        <p:cNvGrpSpPr/>
        <p:nvPr/>
      </p:nvGrpSpPr>
      <p:grpSpPr>
        <a:xfrm>
          <a:off x="0" y="0"/>
          <a:ext cx="0" cy="0"/>
          <a:chOff x="0" y="0"/>
          <a:chExt cx="0" cy="0"/>
        </a:xfrm>
      </p:grpSpPr>
      <p:sp>
        <p:nvSpPr>
          <p:cNvPr id="61" name="Google Shape;61;p14" descr="A pink square with a white border&#10;&#10;Description automatically generated with medium confidence"/>
          <p:cNvSpPr/>
          <p:nvPr/>
        </p:nvSpPr>
        <p:spPr>
          <a:xfrm>
            <a:off x="0" y="0"/>
            <a:ext cx="12192000" cy="6858000"/>
          </a:xfrm>
          <a:prstGeom prst="rect">
            <a:avLst/>
          </a:prstGeom>
          <a:solidFill>
            <a:srgbClr val="FFFFFF"/>
          </a:solidFill>
          <a:ln>
            <a:noFill/>
          </a:ln>
        </p:spPr>
      </p:sp>
      <p:sp>
        <p:nvSpPr>
          <p:cNvPr id="62" name="Google Shape;62;p14"/>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chemeClr val="lt1"/>
                </a:solidFill>
                <a:latin typeface="Merriweather"/>
                <a:ea typeface="Merriweather"/>
                <a:cs typeface="Merriweather"/>
                <a:sym typeface="Merriweather"/>
              </a:rPr>
              <a:t>HEADING IN ROONEY/ MERRIWEATHER -32pt</a:t>
            </a:r>
            <a:endParaRPr/>
          </a:p>
        </p:txBody>
      </p:sp>
      <p:sp>
        <p:nvSpPr>
          <p:cNvPr id="63" name="Google Shape;63;p14"/>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chemeClr val="lt1"/>
                </a:solidFill>
                <a:latin typeface="Manrope"/>
                <a:ea typeface="Manrope"/>
                <a:cs typeface="Manrope"/>
                <a:sym typeface="Manrope"/>
              </a:rPr>
              <a:t>Sub-heading can also be in title case – 16pt</a:t>
            </a:r>
            <a:endParaRPr/>
          </a:p>
        </p:txBody>
      </p:sp>
      <p:sp>
        <p:nvSpPr>
          <p:cNvPr id="64" name="Google Shape;64;p14"/>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chemeClr val="lt1"/>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1" name="Shape 73"/>
        <p:cNvGrpSpPr/>
        <p:nvPr/>
      </p:nvGrpSpPr>
      <p:grpSpPr>
        <a:xfrm>
          <a:off x="0" y="0"/>
          <a:ext cx="0" cy="0"/>
          <a:chOff x="0" y="0"/>
          <a:chExt cx="0" cy="0"/>
        </a:xfrm>
      </p:grpSpPr>
      <p:sp>
        <p:nvSpPr>
          <p:cNvPr id="74" name="Google Shape;7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Z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019615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57" descr="A red and blue background&#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634929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7"/>
        <p:cNvGrpSpPr/>
        <p:nvPr/>
      </p:nvGrpSpPr>
      <p:grpSpPr>
        <a:xfrm>
          <a:off x="0" y="0"/>
          <a:ext cx="0" cy="0"/>
          <a:chOff x="0" y="0"/>
          <a:chExt cx="0" cy="0"/>
        </a:xfrm>
      </p:grpSpPr>
      <p:sp>
        <p:nvSpPr>
          <p:cNvPr id="18" name="Google Shape;18;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50377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4" name="Google Shape;24;p58"/>
          <p:cNvSpPr txBox="1">
            <a:spLocks noGrp="1"/>
          </p:cNvSpPr>
          <p:nvPr>
            <p:ph type="title"/>
          </p:nvPr>
        </p:nvSpPr>
        <p:spPr>
          <a:xfrm>
            <a:off x="9873132" y="161035"/>
            <a:ext cx="1359534" cy="299720"/>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SzPts val="1400"/>
              <a:buNone/>
              <a:defRPr sz="1800" b="0" i="0">
                <a:solidFill>
                  <a:srgbClr val="EA3427"/>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8"/>
          <p:cNvSpPr txBox="1">
            <a:spLocks noGrp="1"/>
          </p:cNvSpPr>
          <p:nvPr>
            <p:ph type="body" idx="1"/>
          </p:nvPr>
        </p:nvSpPr>
        <p:spPr>
          <a:xfrm>
            <a:off x="1102898" y="2715259"/>
            <a:ext cx="9986203" cy="2458720"/>
          </a:xfrm>
          <a:prstGeom prst="rect">
            <a:avLst/>
          </a:prstGeom>
          <a:noFill/>
          <a:ln>
            <a:noFill/>
          </a:ln>
        </p:spPr>
        <p:txBody>
          <a:bodyPr spcFirstLastPara="1" wrap="square" lIns="0" tIns="0" rIns="0" bIns="0" anchor="t" anchorCtr="0">
            <a:spAutoFit/>
          </a:bodyPr>
          <a:lstStyle>
            <a:lvl1pPr marL="457200" lvl="0" indent="-228600" algn="l">
              <a:lnSpc>
                <a:spcPct val="90000"/>
              </a:lnSpc>
              <a:spcBef>
                <a:spcPts val="0"/>
              </a:spcBef>
              <a:spcAft>
                <a:spcPts val="0"/>
              </a:spcAft>
              <a:buSzPts val="1400"/>
              <a:buNone/>
              <a:defRPr b="0" i="0">
                <a:solidFill>
                  <a:schemeClr val="dk1"/>
                </a:solidFill>
              </a:defRPr>
            </a:lvl1pPr>
            <a:lvl2pPr marL="914400" lvl="1" indent="-228600" algn="l">
              <a:lnSpc>
                <a:spcPct val="90000"/>
              </a:lnSpc>
              <a:spcBef>
                <a:spcPts val="0"/>
              </a:spcBef>
              <a:spcAft>
                <a:spcPts val="0"/>
              </a:spcAft>
              <a:buSzPts val="1400"/>
              <a:buNone/>
              <a:defRPr/>
            </a:lvl2pPr>
            <a:lvl3pPr marL="1371600" lvl="2" indent="-228600" algn="l">
              <a:lnSpc>
                <a:spcPct val="90000"/>
              </a:lnSpc>
              <a:spcBef>
                <a:spcPts val="0"/>
              </a:spcBef>
              <a:spcAft>
                <a:spcPts val="0"/>
              </a:spcAft>
              <a:buSzPts val="1400"/>
              <a:buNone/>
              <a:defRPr/>
            </a:lvl3pPr>
            <a:lvl4pPr marL="1828800" lvl="3" indent="-228600" algn="l">
              <a:lnSpc>
                <a:spcPct val="90000"/>
              </a:lnSpc>
              <a:spcBef>
                <a:spcPts val="0"/>
              </a:spcBef>
              <a:spcAft>
                <a:spcPts val="0"/>
              </a:spcAft>
              <a:buSzPts val="1400"/>
              <a:buNone/>
              <a:defRPr/>
            </a:lvl4pPr>
            <a:lvl5pPr marL="2286000" lvl="4" indent="-228600" algn="l">
              <a:lnSpc>
                <a:spcPct val="90000"/>
              </a:lnSpc>
              <a:spcBef>
                <a:spcPts val="0"/>
              </a:spcBef>
              <a:spcAft>
                <a:spcPts val="0"/>
              </a:spcAft>
              <a:buSzPts val="1400"/>
              <a:buNone/>
              <a:defRPr/>
            </a:lvl5pPr>
            <a:lvl6pPr marL="2743200" lvl="5" indent="-228600" algn="l">
              <a:lnSpc>
                <a:spcPct val="90000"/>
              </a:lnSpc>
              <a:spcBef>
                <a:spcPts val="0"/>
              </a:spcBef>
              <a:spcAft>
                <a:spcPts val="0"/>
              </a:spcAft>
              <a:buSzPts val="1400"/>
              <a:buNone/>
              <a:defRPr/>
            </a:lvl6pPr>
            <a:lvl7pPr marL="3200400" lvl="6" indent="-228600" algn="l">
              <a:lnSpc>
                <a:spcPct val="90000"/>
              </a:lnSpc>
              <a:spcBef>
                <a:spcPts val="0"/>
              </a:spcBef>
              <a:spcAft>
                <a:spcPts val="0"/>
              </a:spcAft>
              <a:buSzPts val="1400"/>
              <a:buNone/>
              <a:defRPr/>
            </a:lvl7pPr>
            <a:lvl8pPr marL="3657600" lvl="7" indent="-228600" algn="l">
              <a:lnSpc>
                <a:spcPct val="90000"/>
              </a:lnSpc>
              <a:spcBef>
                <a:spcPts val="0"/>
              </a:spcBef>
              <a:spcAft>
                <a:spcPts val="0"/>
              </a:spcAft>
              <a:buSzPts val="1400"/>
              <a:buNone/>
              <a:defRPr/>
            </a:lvl8pPr>
            <a:lvl9pPr marL="4114800" lvl="8" indent="-228600" algn="l">
              <a:lnSpc>
                <a:spcPct val="90000"/>
              </a:lnSpc>
              <a:spcBef>
                <a:spcPts val="0"/>
              </a:spcBef>
              <a:spcAft>
                <a:spcPts val="0"/>
              </a:spcAft>
              <a:buSzPts val="1400"/>
              <a:buNone/>
              <a:defRPr/>
            </a:lvl9pPr>
          </a:lstStyle>
          <a:p>
            <a:endParaRPr/>
          </a:p>
        </p:txBody>
      </p:sp>
      <p:sp>
        <p:nvSpPr>
          <p:cNvPr id="26" name="Google Shape;26;p58"/>
          <p:cNvSpPr txBox="1">
            <a:spLocks noGrp="1"/>
          </p:cNvSpPr>
          <p:nvPr>
            <p:ph type="ftr" idx="11"/>
          </p:nvPr>
        </p:nvSpPr>
        <p:spPr>
          <a:xfrm>
            <a:off x="5202821" y="6635495"/>
            <a:ext cx="1737359" cy="2165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100" b="0" i="0">
                <a:solidFill>
                  <a:srgbClr val="595959"/>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5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800"/>
          </a:p>
        </p:txBody>
      </p:sp>
    </p:spTree>
    <p:extLst>
      <p:ext uri="{BB962C8B-B14F-4D97-AF65-F5344CB8AC3E}">
        <p14:creationId xmlns:p14="http://schemas.microsoft.com/office/powerpoint/2010/main" val="705007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59"/>
          <p:cNvSpPr/>
          <p:nvPr/>
        </p:nvSpPr>
        <p:spPr>
          <a:xfrm>
            <a:off x="200297" y="169817"/>
            <a:ext cx="11791406" cy="65183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1999444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98029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ertical Title and Text">
  <p:cSld name="1_Vertical Title and Tex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7" name="Google Shape;5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888888"/>
              </a:buClr>
              <a:buSzPts val="1400"/>
              <a:buFont typeface="Calibri"/>
              <a:buNone/>
              <a:defRPr/>
            </a:lvl1pPr>
            <a:lvl2pPr lvl="1" algn="l">
              <a:lnSpc>
                <a:spcPct val="100000"/>
              </a:lnSpc>
              <a:spcBef>
                <a:spcPts val="0"/>
              </a:spcBef>
              <a:spcAft>
                <a:spcPts val="0"/>
              </a:spcAft>
              <a:buClr>
                <a:schemeClr val="dk1"/>
              </a:buClr>
              <a:buSzPts val="1400"/>
              <a:buFont typeface="Calibri"/>
              <a:buNone/>
              <a:defRPr/>
            </a:lvl2pPr>
            <a:lvl3pPr lvl="2" algn="l">
              <a:lnSpc>
                <a:spcPct val="100000"/>
              </a:lnSpc>
              <a:spcBef>
                <a:spcPts val="0"/>
              </a:spcBef>
              <a:spcAft>
                <a:spcPts val="0"/>
              </a:spcAft>
              <a:buClr>
                <a:schemeClr val="dk1"/>
              </a:buClr>
              <a:buSzPts val="1400"/>
              <a:buFont typeface="Calibri"/>
              <a:buNone/>
              <a:defRPr/>
            </a:lvl3pPr>
            <a:lvl4pPr lvl="3" algn="l">
              <a:lnSpc>
                <a:spcPct val="100000"/>
              </a:lnSpc>
              <a:spcBef>
                <a:spcPts val="0"/>
              </a:spcBef>
              <a:spcAft>
                <a:spcPts val="0"/>
              </a:spcAft>
              <a:buClr>
                <a:schemeClr val="dk1"/>
              </a:buClr>
              <a:buSzPts val="1400"/>
              <a:buFont typeface="Calibri"/>
              <a:buNone/>
              <a:defRPr/>
            </a:lvl4pPr>
            <a:lvl5pPr lvl="4" algn="l">
              <a:lnSpc>
                <a:spcPct val="100000"/>
              </a:lnSpc>
              <a:spcBef>
                <a:spcPts val="0"/>
              </a:spcBef>
              <a:spcAft>
                <a:spcPts val="0"/>
              </a:spcAft>
              <a:buClr>
                <a:schemeClr val="dk1"/>
              </a:buClr>
              <a:buSzPts val="1400"/>
              <a:buFont typeface="Calibri"/>
              <a:buNone/>
              <a:defRPr/>
            </a:lvl5pPr>
            <a:lvl6pPr lvl="5" algn="l">
              <a:lnSpc>
                <a:spcPct val="100000"/>
              </a:lnSpc>
              <a:spcBef>
                <a:spcPts val="0"/>
              </a:spcBef>
              <a:spcAft>
                <a:spcPts val="0"/>
              </a:spcAft>
              <a:buClr>
                <a:schemeClr val="dk1"/>
              </a:buClr>
              <a:buSzPts val="1400"/>
              <a:buFont typeface="Calibri"/>
              <a:buNone/>
              <a:defRPr/>
            </a:lvl6pPr>
            <a:lvl7pPr lvl="6" algn="l">
              <a:lnSpc>
                <a:spcPct val="100000"/>
              </a:lnSpc>
              <a:spcBef>
                <a:spcPts val="0"/>
              </a:spcBef>
              <a:spcAft>
                <a:spcPts val="0"/>
              </a:spcAft>
              <a:buClr>
                <a:schemeClr val="dk1"/>
              </a:buClr>
              <a:buSzPts val="1400"/>
              <a:buFont typeface="Calibri"/>
              <a:buNone/>
              <a:defRPr/>
            </a:lvl7pPr>
            <a:lvl8pPr lvl="7" algn="l">
              <a:lnSpc>
                <a:spcPct val="100000"/>
              </a:lnSpc>
              <a:spcBef>
                <a:spcPts val="0"/>
              </a:spcBef>
              <a:spcAft>
                <a:spcPts val="0"/>
              </a:spcAft>
              <a:buClr>
                <a:schemeClr val="dk1"/>
              </a:buClr>
              <a:buSzPts val="1400"/>
              <a:buFont typeface="Calibri"/>
              <a:buNone/>
              <a:defRPr/>
            </a:lvl8pPr>
            <a:lvl9pPr lvl="8" algn="l">
              <a:lnSpc>
                <a:spcPct val="100000"/>
              </a:lnSpc>
              <a:spcBef>
                <a:spcPts val="0"/>
              </a:spcBef>
              <a:spcAft>
                <a:spcPts val="0"/>
              </a:spcAft>
              <a:buClr>
                <a:schemeClr val="dk1"/>
              </a:buClr>
              <a:buSzPts val="1400"/>
              <a:buFont typeface="Calibri"/>
              <a:buNone/>
              <a:defRPr/>
            </a:lvl9pPr>
          </a:lstStyle>
          <a:p>
            <a:endParaRPr/>
          </a:p>
        </p:txBody>
      </p:sp>
      <p:sp>
        <p:nvSpPr>
          <p:cNvPr id="58" name="Google Shape;5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96695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reserve="1">
  <p:cSld name="1_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7857590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solidFill>
          <a:srgbClr val="B7D2D5"/>
        </a:solidFill>
        <a:effectLst/>
      </p:bgPr>
    </p:bg>
    <p:spTree>
      <p:nvGrpSpPr>
        <p:cNvPr id="1" name="Shape 66"/>
        <p:cNvGrpSpPr/>
        <p:nvPr/>
      </p:nvGrpSpPr>
      <p:grpSpPr>
        <a:xfrm>
          <a:off x="0" y="0"/>
          <a:ext cx="0" cy="0"/>
          <a:chOff x="0" y="0"/>
          <a:chExt cx="0" cy="0"/>
        </a:xfrm>
      </p:grpSpPr>
      <p:sp>
        <p:nvSpPr>
          <p:cNvPr id="67" name="Google Shape;67;p32"/>
          <p:cNvSpPr/>
          <p:nvPr/>
        </p:nvSpPr>
        <p:spPr>
          <a:xfrm>
            <a:off x="205893"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8" name="Google Shape;68;p32"/>
          <p:cNvSpPr/>
          <p:nvPr/>
        </p:nvSpPr>
        <p:spPr>
          <a:xfrm>
            <a:off x="6221504" y="169817"/>
            <a:ext cx="5764602" cy="6518366"/>
          </a:xfrm>
          <a:prstGeom prst="roundRect">
            <a:avLst>
              <a:gd name="adj" fmla="val 3494"/>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2886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
        <p:cNvGrpSpPr/>
        <p:nvPr/>
      </p:nvGrpSpPr>
      <p:grpSpPr>
        <a:xfrm>
          <a:off x="0" y="0"/>
          <a:ext cx="0" cy="0"/>
          <a:chOff x="0" y="0"/>
          <a:chExt cx="0" cy="0"/>
        </a:xfrm>
      </p:grpSpPr>
      <p:pic>
        <p:nvPicPr>
          <p:cNvPr id="20" name="Google Shape;20;p5" descr="A white background with green lines&#10;&#10;Description automatically generated with medium confidence"/>
          <p:cNvPicPr preferRelativeResize="0"/>
          <p:nvPr/>
        </p:nvPicPr>
        <p:blipFill rotWithShape="1">
          <a:blip r:embed="rId2">
            <a:alphaModFix/>
          </a:blip>
          <a:srcRect/>
          <a:stretch/>
        </p:blipFill>
        <p:spPr>
          <a:xfrm>
            <a:off x="0" y="0"/>
            <a:ext cx="12192000" cy="6858000"/>
          </a:xfrm>
          <a:prstGeom prst="rect">
            <a:avLst/>
          </a:prstGeom>
          <a:noFill/>
          <a:ln>
            <a:noFill/>
          </a:ln>
        </p:spPr>
      </p:pic>
    </p:spTree>
    <p:extLst>
      <p:ext uri="{BB962C8B-B14F-4D97-AF65-F5344CB8AC3E}">
        <p14:creationId xmlns:p14="http://schemas.microsoft.com/office/powerpoint/2010/main" val="1523754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24"/>
        <p:cNvGrpSpPr/>
        <p:nvPr/>
      </p:nvGrpSpPr>
      <p:grpSpPr>
        <a:xfrm>
          <a:off x="0" y="0"/>
          <a:ext cx="0" cy="0"/>
          <a:chOff x="0" y="0"/>
          <a:chExt cx="0" cy="0"/>
        </a:xfrm>
      </p:grpSpPr>
      <p:sp>
        <p:nvSpPr>
          <p:cNvPr id="25" name="Google Shape;25;p6" descr="A red and white background with a white logo and a cart&#10;&#10;Description automatically generated"/>
          <p:cNvSpPr/>
          <p:nvPr/>
        </p:nvSpPr>
        <p:spPr>
          <a:xfrm>
            <a:off x="0" y="0"/>
            <a:ext cx="12192000" cy="6858000"/>
          </a:xfrm>
          <a:prstGeom prst="rect">
            <a:avLst/>
          </a:prstGeom>
          <a:solidFill>
            <a:srgbClr val="FFFFFF"/>
          </a:solidFill>
          <a:ln>
            <a:noFill/>
          </a:ln>
        </p:spPr>
      </p:sp>
      <p:sp>
        <p:nvSpPr>
          <p:cNvPr id="26" name="Google Shape;26;p6"/>
          <p:cNvSpPr txBox="1"/>
          <p:nvPr/>
        </p:nvSpPr>
        <p:spPr>
          <a:xfrm>
            <a:off x="2147806" y="1450121"/>
            <a:ext cx="7896387"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HEADING IN ROONEY/ </a:t>
            </a:r>
            <a:endParaRPr/>
          </a:p>
          <a:p>
            <a:pPr marL="0" marR="0" lvl="0" indent="0" algn="l" rtl="0">
              <a:spcBef>
                <a:spcPts val="0"/>
              </a:spcBef>
              <a:spcAft>
                <a:spcPts val="0"/>
              </a:spcAft>
              <a:buNone/>
            </a:pPr>
            <a:r>
              <a:rPr lang="en-ZA" sz="4800" b="1" i="0">
                <a:solidFill>
                  <a:schemeClr val="lt1"/>
                </a:solidFill>
                <a:latin typeface="Merriweather"/>
                <a:ea typeface="Merriweather"/>
                <a:cs typeface="Merriweather"/>
                <a:sym typeface="Merriweather"/>
              </a:rPr>
              <a:t>MERRIWEATHER -48PT</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7"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29" name="Google Shape;29;p7"/>
          <p:cNvSpPr txBox="1"/>
          <p:nvPr/>
        </p:nvSpPr>
        <p:spPr>
          <a:xfrm>
            <a:off x="5321085" y="2356772"/>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0" name="Google Shape;30;p7"/>
          <p:cNvSpPr txBox="1"/>
          <p:nvPr/>
        </p:nvSpPr>
        <p:spPr>
          <a:xfrm>
            <a:off x="5305587" y="4193321"/>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1"/>
        <p:cNvGrpSpPr/>
        <p:nvPr/>
      </p:nvGrpSpPr>
      <p:grpSpPr>
        <a:xfrm>
          <a:off x="0" y="0"/>
          <a:ext cx="0" cy="0"/>
          <a:chOff x="0" y="0"/>
          <a:chExt cx="0" cy="0"/>
        </a:xfrm>
      </p:grpSpPr>
      <p:sp>
        <p:nvSpPr>
          <p:cNvPr id="32" name="Google Shape;32;p8" descr="A red and white background with white text&#10;&#10;Description automatically generated"/>
          <p:cNvSpPr/>
          <p:nvPr/>
        </p:nvSpPr>
        <p:spPr>
          <a:xfrm>
            <a:off x="0" y="0"/>
            <a:ext cx="12192000" cy="6858000"/>
          </a:xfrm>
          <a:prstGeom prst="rect">
            <a:avLst/>
          </a:prstGeom>
          <a:solidFill>
            <a:srgbClr val="FFFFFF"/>
          </a:solidFill>
          <a:ln>
            <a:noFill/>
          </a:ln>
        </p:spPr>
      </p:sp>
      <p:sp>
        <p:nvSpPr>
          <p:cNvPr id="33" name="Google Shape;33;p8"/>
          <p:cNvSpPr txBox="1"/>
          <p:nvPr/>
        </p:nvSpPr>
        <p:spPr>
          <a:xfrm>
            <a:off x="888570" y="2225036"/>
            <a:ext cx="5346915" cy="156966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a:t>
            </a:r>
            <a:endParaRPr/>
          </a:p>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ROONEY/ MERRIWEATHER -32PT</a:t>
            </a:r>
            <a:endParaRPr/>
          </a:p>
        </p:txBody>
      </p:sp>
      <p:sp>
        <p:nvSpPr>
          <p:cNvPr id="34" name="Google Shape;34;p8"/>
          <p:cNvSpPr txBox="1"/>
          <p:nvPr/>
        </p:nvSpPr>
        <p:spPr>
          <a:xfrm>
            <a:off x="873072" y="4061585"/>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IN AVENIR/MANROPE – 16PT</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35"/>
        <p:cNvGrpSpPr/>
        <p:nvPr/>
      </p:nvGrpSpPr>
      <p:grpSpPr>
        <a:xfrm>
          <a:off x="0" y="0"/>
          <a:ext cx="0" cy="0"/>
          <a:chOff x="0" y="0"/>
          <a:chExt cx="0" cy="0"/>
        </a:xfrm>
      </p:grpSpPr>
      <p:sp>
        <p:nvSpPr>
          <p:cNvPr id="36" name="Google Shape;36;p9" descr="A black background with a black square&#10;&#10;Description automatically generated with medium confidence"/>
          <p:cNvSpPr/>
          <p:nvPr/>
        </p:nvSpPr>
        <p:spPr>
          <a:xfrm>
            <a:off x="0" y="0"/>
            <a:ext cx="12192000" cy="6858000"/>
          </a:xfrm>
          <a:prstGeom prst="rect">
            <a:avLst/>
          </a:prstGeom>
          <a:solidFill>
            <a:srgbClr val="FFFFFF"/>
          </a:solidFill>
          <a:ln>
            <a:noFill/>
          </a:ln>
        </p:spPr>
      </p:sp>
      <p:sp>
        <p:nvSpPr>
          <p:cNvPr id="37" name="Google Shape;37;p9"/>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38" name="Google Shape;38;p9"/>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39" name="Google Shape;39;p9"/>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40"/>
        <p:cNvGrpSpPr/>
        <p:nvPr/>
      </p:nvGrpSpPr>
      <p:grpSpPr>
        <a:xfrm>
          <a:off x="0" y="0"/>
          <a:ext cx="0" cy="0"/>
          <a:chOff x="0" y="0"/>
          <a:chExt cx="0" cy="0"/>
        </a:xfrm>
      </p:grpSpPr>
      <p:sp>
        <p:nvSpPr>
          <p:cNvPr id="41" name="Google Shape;41;p10" descr="A black background with a black square&#10;&#10;Description automatically generated with medium confidence"/>
          <p:cNvSpPr/>
          <p:nvPr/>
        </p:nvSpPr>
        <p:spPr>
          <a:xfrm>
            <a:off x="0" y="0"/>
            <a:ext cx="12288434" cy="6912244"/>
          </a:xfrm>
          <a:prstGeom prst="rect">
            <a:avLst/>
          </a:prstGeom>
          <a:solidFill>
            <a:srgbClr val="FFFFFF"/>
          </a:solidFill>
          <a:ln>
            <a:noFill/>
          </a:ln>
        </p:spPr>
      </p:sp>
      <p:sp>
        <p:nvSpPr>
          <p:cNvPr id="42" name="Google Shape;42;p10"/>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3" name="Google Shape;43;p10"/>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4" name="Google Shape;44;p10"/>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45"/>
        <p:cNvGrpSpPr/>
        <p:nvPr/>
      </p:nvGrpSpPr>
      <p:grpSpPr>
        <a:xfrm>
          <a:off x="0" y="0"/>
          <a:ext cx="0" cy="0"/>
          <a:chOff x="0" y="0"/>
          <a:chExt cx="0" cy="0"/>
        </a:xfrm>
      </p:grpSpPr>
      <p:sp>
        <p:nvSpPr>
          <p:cNvPr id="46" name="Google Shape;46;p11" descr="A black and pink background&#10;&#10;Description automatically generated"/>
          <p:cNvSpPr/>
          <p:nvPr/>
        </p:nvSpPr>
        <p:spPr>
          <a:xfrm>
            <a:off x="0" y="0"/>
            <a:ext cx="12192000" cy="6858000"/>
          </a:xfrm>
          <a:prstGeom prst="rect">
            <a:avLst/>
          </a:prstGeom>
          <a:solidFill>
            <a:srgbClr val="FFFFFF"/>
          </a:solidFill>
          <a:ln>
            <a:noFill/>
          </a:ln>
        </p:spPr>
      </p:sp>
      <p:sp>
        <p:nvSpPr>
          <p:cNvPr id="47" name="Google Shape;47;p11"/>
          <p:cNvSpPr txBox="1"/>
          <p:nvPr/>
        </p:nvSpPr>
        <p:spPr>
          <a:xfrm>
            <a:off x="656095" y="735734"/>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48" name="Google Shape;48;p11"/>
          <p:cNvSpPr txBox="1"/>
          <p:nvPr/>
        </p:nvSpPr>
        <p:spPr>
          <a:xfrm>
            <a:off x="656095" y="1812952"/>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49" name="Google Shape;49;p11"/>
          <p:cNvSpPr txBox="1"/>
          <p:nvPr/>
        </p:nvSpPr>
        <p:spPr>
          <a:xfrm>
            <a:off x="632848" y="2525873"/>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50"/>
        <p:cNvGrpSpPr/>
        <p:nvPr/>
      </p:nvGrpSpPr>
      <p:grpSpPr>
        <a:xfrm>
          <a:off x="0" y="0"/>
          <a:ext cx="0" cy="0"/>
          <a:chOff x="0" y="0"/>
          <a:chExt cx="0" cy="0"/>
        </a:xfrm>
      </p:grpSpPr>
      <p:sp>
        <p:nvSpPr>
          <p:cNvPr id="51" name="Google Shape;51;p12" descr="A black and pink background&#10;&#10;Description automatically generated"/>
          <p:cNvSpPr/>
          <p:nvPr/>
        </p:nvSpPr>
        <p:spPr>
          <a:xfrm>
            <a:off x="0" y="0"/>
            <a:ext cx="12192000" cy="6858000"/>
          </a:xfrm>
          <a:prstGeom prst="rect">
            <a:avLst/>
          </a:prstGeom>
          <a:solidFill>
            <a:srgbClr val="FFFFFF"/>
          </a:solidFill>
          <a:ln>
            <a:noFill/>
          </a:ln>
        </p:spPr>
      </p:sp>
      <p:sp>
        <p:nvSpPr>
          <p:cNvPr id="52" name="Google Shape;52;p12"/>
          <p:cNvSpPr txBox="1"/>
          <p:nvPr/>
        </p:nvSpPr>
        <p:spPr>
          <a:xfrm>
            <a:off x="2112936" y="789978"/>
            <a:ext cx="5346915"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3200" b="1" i="0">
                <a:solidFill>
                  <a:srgbClr val="FF461E"/>
                </a:solidFill>
                <a:latin typeface="Merriweather"/>
                <a:ea typeface="Merriweather"/>
                <a:cs typeface="Merriweather"/>
                <a:sym typeface="Merriweather"/>
              </a:rPr>
              <a:t>HEADING IN ROONEY/ MERRIWEATHER -32pt</a:t>
            </a:r>
            <a:endParaRPr/>
          </a:p>
        </p:txBody>
      </p:sp>
      <p:sp>
        <p:nvSpPr>
          <p:cNvPr id="53" name="Google Shape;53;p12"/>
          <p:cNvSpPr txBox="1"/>
          <p:nvPr/>
        </p:nvSpPr>
        <p:spPr>
          <a:xfrm>
            <a:off x="2112936" y="1867196"/>
            <a:ext cx="5346915"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ZA" sz="1600" b="0" i="0">
                <a:solidFill>
                  <a:srgbClr val="FF461E"/>
                </a:solidFill>
                <a:latin typeface="Manrope"/>
                <a:ea typeface="Manrope"/>
                <a:cs typeface="Manrope"/>
                <a:sym typeface="Manrope"/>
              </a:rPr>
              <a:t>Sub-heading can also be in title case – 16pt</a:t>
            </a:r>
            <a:endParaRPr/>
          </a:p>
        </p:txBody>
      </p:sp>
      <p:sp>
        <p:nvSpPr>
          <p:cNvPr id="54" name="Google Shape;54;p12"/>
          <p:cNvSpPr txBox="1"/>
          <p:nvPr/>
        </p:nvSpPr>
        <p:spPr>
          <a:xfrm>
            <a:off x="2089689" y="2580117"/>
            <a:ext cx="8139192"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Body Copy in Avenir/ Manrope – 12pt</a:t>
            </a:r>
            <a:endParaRPr/>
          </a:p>
          <a:p>
            <a:pPr marL="0" marR="0" lvl="0" indent="0" algn="just" rtl="0">
              <a:spcBef>
                <a:spcPts val="0"/>
              </a:spcBef>
              <a:spcAft>
                <a:spcPts val="0"/>
              </a:spcAft>
              <a:buNone/>
            </a:pPr>
            <a:r>
              <a:rPr lang="en-ZA" sz="1200" b="0" i="0">
                <a:solidFill>
                  <a:srgbClr val="000000"/>
                </a:solidFill>
                <a:latin typeface="Manrope"/>
                <a:ea typeface="Manrope"/>
                <a:cs typeface="Manrope"/>
                <a:sym typeface="Manrope"/>
              </a:rPr>
              <a:t>Lorem ipsum dolor sit amet, consectetur adipiscing elit. Nunc vehicula quam a erat dapibus pretium. Nulla eget elit sed velit viverra dictum vitae in nisi. Nam at tortor velit. Phasellus faucibus nisi orci, a blandit enim lacinia sit amet. Maecenas mollis suscipit orci quis ultrices. Cras venenatis, odio vel luctus porta, diam nisi dapibus velit, in posuere metus ex non turpis. Nulla sed vestibulum est, vitae consequat dui. Curabitur id efficitur magna. Curabitur auctor in arcu id volutpat. Nullam pellentesque ac elit a scelerisque. Sed ut purus quis augue egestas consectetur sed ut velit. Etiam eleifend lorem orci, in tincidunt ipsum lobortis in. Etiam massa nulla, pulvinar vel lorem a, interdum bibendum elit. Vivamus elementum ac neque et facilisis. Maecenas fringilla ex ac erat fringilla consequat. Aliquam vulputate purus nibh, vel tincidunt sem aliquam 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ZA"/>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3774052"/>
      </p:ext>
    </p:extLst>
  </p:cSld>
  <p:clrMap bg1="lt1" tx1="dk1" bg2="dk2" tx2="lt2" accent1="accent1" accent2="accent2" accent3="accent3" accent4="accent4" accent5="accent5" accent6="accent6" hlink="hlink" folHlink="folHlink"/>
  <p:sldLayoutIdLst>
    <p:sldLayoutId id="2147483669"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15933"/>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hyperlink" Target="https://group-3-project-app-46ae69b19de0.herokuapp.com/" TargetMode="External"/><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hyperlink" Target="mailto:irenekibengo@gmail.com" TargetMode="External"/><Relationship Id="rId2" Type="http://schemas.openxmlformats.org/officeDocument/2006/relationships/hyperlink" Target="mailto:lucianandanu9@gmail.com" TargetMode="External"/><Relationship Id="rId1" Type="http://schemas.openxmlformats.org/officeDocument/2006/relationships/slideLayout" Target="../slideLayouts/slideLayout2.xml"/><Relationship Id="rId5" Type="http://schemas.openxmlformats.org/officeDocument/2006/relationships/hyperlink" Target="mailto:sydneywere563@gmail.com" TargetMode="External"/><Relationship Id="rId4" Type="http://schemas.openxmlformats.org/officeDocument/2006/relationships/hyperlink" Target="mailto:danakwabi@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Google Shape;21;p5">
            <a:extLst>
              <a:ext uri="{FF2B5EF4-FFF2-40B4-BE49-F238E27FC236}">
                <a16:creationId xmlns:a16="http://schemas.microsoft.com/office/drawing/2014/main" id="{69E98684-9109-E804-CD69-71D6CBDB5336}"/>
              </a:ext>
            </a:extLst>
          </p:cNvPr>
          <p:cNvSpPr txBox="1"/>
          <p:nvPr/>
        </p:nvSpPr>
        <p:spPr>
          <a:xfrm>
            <a:off x="236220" y="900553"/>
            <a:ext cx="9793877"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F461E"/>
                </a:solidFill>
                <a:latin typeface="Rooney Regular" panose="020F0503040306060404" pitchFamily="34" charset="77"/>
              </a:rPr>
              <a:t>Sentiment Analysis of Tweets Directed at Apple &amp; Google Products</a:t>
            </a:r>
          </a:p>
          <a:p>
            <a:pPr marL="0" marR="0" lvl="0" indent="0" algn="l" rtl="0">
              <a:spcBef>
                <a:spcPts val="0"/>
              </a:spcBef>
              <a:spcAft>
                <a:spcPts val="0"/>
              </a:spcAft>
              <a:buNone/>
            </a:pPr>
            <a:endParaRPr lang="en-US" sz="3200" b="1" dirty="0">
              <a:solidFill>
                <a:srgbClr val="FF461E"/>
              </a:solidFill>
              <a:latin typeface="Rooney Regular" panose="020F0503040306060404" pitchFamily="34" charset="77"/>
            </a:endParaRPr>
          </a:p>
          <a:p>
            <a:pPr marL="0" marR="0" lvl="0" indent="0" algn="l" rtl="0">
              <a:spcBef>
                <a:spcPts val="0"/>
              </a:spcBef>
              <a:spcAft>
                <a:spcPts val="0"/>
              </a:spcAft>
              <a:buNone/>
            </a:pPr>
            <a:r>
              <a:rPr lang="en-US" sz="1600" dirty="0">
                <a:solidFill>
                  <a:schemeClr val="accent2">
                    <a:lumMod val="50000"/>
                  </a:schemeClr>
                </a:solidFill>
                <a:latin typeface="Avenir Next" panose="020B0503020202020204" pitchFamily="34" charset="0"/>
                <a:sym typeface="Manrope"/>
              </a:rPr>
              <a:t>Harnessing customer insights from social media</a:t>
            </a:r>
          </a:p>
          <a:p>
            <a:pPr marL="0" marR="0" lvl="0" indent="0" algn="l" rtl="0">
              <a:spcBef>
                <a:spcPts val="0"/>
              </a:spcBef>
              <a:spcAft>
                <a:spcPts val="0"/>
              </a:spcAft>
              <a:buNone/>
            </a:pPr>
            <a:endParaRPr sz="3200" b="1" dirty="0">
              <a:solidFill>
                <a:srgbClr val="FF461E"/>
              </a:solidFill>
              <a:latin typeface="Rooney Regular" panose="020F0503040306060404" pitchFamily="34" charset="77"/>
            </a:endParaRPr>
          </a:p>
        </p:txBody>
      </p:sp>
      <p:sp>
        <p:nvSpPr>
          <p:cNvPr id="3" name="Google Shape;22;p5">
            <a:extLst>
              <a:ext uri="{FF2B5EF4-FFF2-40B4-BE49-F238E27FC236}">
                <a16:creationId xmlns:a16="http://schemas.microsoft.com/office/drawing/2014/main" id="{9845DFE4-4F9A-05F0-7977-B2C172E6C7CF}"/>
              </a:ext>
            </a:extLst>
          </p:cNvPr>
          <p:cNvSpPr txBox="1"/>
          <p:nvPr/>
        </p:nvSpPr>
        <p:spPr>
          <a:xfrm>
            <a:off x="9144001" y="5146766"/>
            <a:ext cx="3048000" cy="1140823"/>
          </a:xfrm>
          <a:prstGeom prst="rect">
            <a:avLst/>
          </a:prstGeom>
          <a:solidFill>
            <a:srgbClr val="D6E7D8"/>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latin typeface="Avenir Next" panose="020B0503020202020204" pitchFamily="34" charset="0"/>
            </a:endParaRPr>
          </a:p>
        </p:txBody>
      </p:sp>
      <p:sp>
        <p:nvSpPr>
          <p:cNvPr id="5" name="Text 3">
            <a:extLst>
              <a:ext uri="{FF2B5EF4-FFF2-40B4-BE49-F238E27FC236}">
                <a16:creationId xmlns:a16="http://schemas.microsoft.com/office/drawing/2014/main" id="{E14F9E39-76F8-7539-AA24-49C2658DFF92}"/>
              </a:ext>
            </a:extLst>
          </p:cNvPr>
          <p:cNvSpPr/>
          <p:nvPr/>
        </p:nvSpPr>
        <p:spPr>
          <a:xfrm>
            <a:off x="379982" y="3657859"/>
            <a:ext cx="4923538" cy="2059318"/>
          </a:xfrm>
          <a:prstGeom prst="rect">
            <a:avLst/>
          </a:prstGeom>
          <a:noFill/>
          <a:ln/>
        </p:spPr>
        <p:txBody>
          <a:bodyPr wrap="none" lIns="0" tIns="0" rIns="0" bIns="0" rtlCol="0" anchor="t"/>
          <a:lstStyle/>
          <a:p>
            <a:r>
              <a:rPr lang="en-US" sz="2000" b="1" dirty="0">
                <a:solidFill>
                  <a:srgbClr val="FF461E"/>
                </a:solidFill>
                <a:latin typeface="Avenir Next" panose="020B0503020202020204" pitchFamily="34" charset="0"/>
              </a:rPr>
              <a:t>By : Group 3 DS-PT11</a:t>
            </a:r>
          </a:p>
          <a:p>
            <a:r>
              <a:rPr lang="en-US" sz="1600" dirty="0">
                <a:solidFill>
                  <a:srgbClr val="FF461E"/>
                </a:solidFill>
                <a:latin typeface="Avenir Next" panose="020B0503020202020204" pitchFamily="34" charset="0"/>
              </a:rPr>
              <a:t>Members:</a:t>
            </a:r>
          </a:p>
          <a:p>
            <a:pPr>
              <a:buClr>
                <a:srgbClr val="C00000"/>
              </a:buClr>
              <a:buAutoNum type="arabicPeriod"/>
            </a:pPr>
            <a:r>
              <a:rPr lang="en-US" sz="1600" dirty="0">
                <a:solidFill>
                  <a:srgbClr val="FF461E"/>
                </a:solidFill>
                <a:latin typeface="Avenir Next" panose="020B0503020202020204" pitchFamily="34" charset="0"/>
              </a:rPr>
              <a:t>Irene Kibengo</a:t>
            </a:r>
          </a:p>
          <a:p>
            <a:pPr>
              <a:buClr>
                <a:srgbClr val="C00000"/>
              </a:buClr>
              <a:buAutoNum type="arabicPeriod"/>
            </a:pPr>
            <a:r>
              <a:rPr lang="en-US" sz="1600" dirty="0">
                <a:solidFill>
                  <a:srgbClr val="FF461E"/>
                </a:solidFill>
                <a:latin typeface="Avenir Next" panose="020B0503020202020204" pitchFamily="34" charset="0"/>
              </a:rPr>
              <a:t>Erastus K Njuguna</a:t>
            </a:r>
          </a:p>
          <a:p>
            <a:pPr>
              <a:buClr>
                <a:srgbClr val="C00000"/>
              </a:buClr>
              <a:buAutoNum type="arabicPeriod"/>
            </a:pPr>
            <a:r>
              <a:rPr lang="en-US" sz="1600" dirty="0">
                <a:solidFill>
                  <a:srgbClr val="FF461E"/>
                </a:solidFill>
                <a:latin typeface="Avenir Next" panose="020B0503020202020204" pitchFamily="34" charset="0"/>
              </a:rPr>
              <a:t>Benson Mwihia</a:t>
            </a:r>
          </a:p>
          <a:p>
            <a:pPr>
              <a:buClr>
                <a:srgbClr val="C00000"/>
              </a:buClr>
              <a:buAutoNum type="arabicPeriod"/>
            </a:pPr>
            <a:r>
              <a:rPr lang="en-US" sz="1600" dirty="0">
                <a:solidFill>
                  <a:srgbClr val="FF461E"/>
                </a:solidFill>
                <a:latin typeface="Avenir Next" panose="020B0503020202020204" pitchFamily="34" charset="0"/>
              </a:rPr>
              <a:t>Daniel Akwabi</a:t>
            </a:r>
          </a:p>
          <a:p>
            <a:pPr>
              <a:buClr>
                <a:srgbClr val="C00000"/>
              </a:buClr>
              <a:buAutoNum type="arabicPeriod"/>
            </a:pPr>
            <a:r>
              <a:rPr lang="en-US" sz="1600" dirty="0">
                <a:solidFill>
                  <a:srgbClr val="FF461E"/>
                </a:solidFill>
                <a:latin typeface="Avenir Next" panose="020B0503020202020204" pitchFamily="34" charset="0"/>
              </a:rPr>
              <a:t>Luciana Ndanu</a:t>
            </a:r>
          </a:p>
          <a:p>
            <a:pPr>
              <a:buClr>
                <a:srgbClr val="C00000"/>
              </a:buClr>
              <a:buAutoNum type="arabicPeriod"/>
            </a:pPr>
            <a:r>
              <a:rPr lang="en-US" sz="1600" dirty="0">
                <a:solidFill>
                  <a:srgbClr val="FF461E"/>
                </a:solidFill>
                <a:latin typeface="Avenir Next" panose="020B0503020202020204" pitchFamily="34" charset="0"/>
              </a:rPr>
              <a:t>Sydney Were</a:t>
            </a:r>
          </a:p>
          <a:p>
            <a:pPr marL="457200" indent="-457200" algn="l">
              <a:lnSpc>
                <a:spcPts val="3100"/>
              </a:lnSpc>
              <a:buAutoNum type="arabicPeriod"/>
            </a:pPr>
            <a:endParaRPr lang="en-US" sz="2200" dirty="0">
              <a:solidFill>
                <a:srgbClr val="FF0000"/>
              </a:solidFill>
            </a:endParaRPr>
          </a:p>
        </p:txBody>
      </p:sp>
    </p:spTree>
    <p:extLst>
      <p:ext uri="{BB962C8B-B14F-4D97-AF65-F5344CB8AC3E}">
        <p14:creationId xmlns:p14="http://schemas.microsoft.com/office/powerpoint/2010/main" val="24478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6D1DF77F-368C-A7FB-B20F-0FAAC7DCFC5C}"/>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2F0F5E41-E06A-860F-CA69-97C04B417EE3}"/>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80E17CB-DECE-5D27-CCD0-C859BC114DD8}"/>
              </a:ext>
            </a:extLst>
          </p:cNvPr>
          <p:cNvSpPr txBox="1"/>
          <p:nvPr/>
        </p:nvSpPr>
        <p:spPr>
          <a:xfrm>
            <a:off x="440340" y="385571"/>
            <a:ext cx="5732902" cy="738664"/>
          </a:xfrm>
          <a:prstGeom prst="rect">
            <a:avLst/>
          </a:prstGeom>
          <a:noFill/>
        </p:spPr>
        <p:txBody>
          <a:bodyPr wrap="square" rtlCol="0">
            <a:spAutoFit/>
          </a:bodyPr>
          <a:lstStyle/>
          <a:p>
            <a:r>
              <a:rPr lang="en-US" sz="2800" dirty="0">
                <a:solidFill>
                  <a:srgbClr val="272A2A"/>
                </a:solidFill>
                <a:latin typeface="Avenir"/>
              </a:rPr>
              <a:t>Model Comparison</a:t>
            </a:r>
          </a:p>
          <a:p>
            <a:endParaRPr lang="en-KE" dirty="0"/>
          </a:p>
        </p:txBody>
      </p:sp>
      <p:sp>
        <p:nvSpPr>
          <p:cNvPr id="48" name="Rounded Rectangle 19">
            <a:extLst>
              <a:ext uri="{FF2B5EF4-FFF2-40B4-BE49-F238E27FC236}">
                <a16:creationId xmlns:a16="http://schemas.microsoft.com/office/drawing/2014/main" id="{82EAC7BA-E05B-2E19-A97F-F255B6E158FD}"/>
              </a:ext>
            </a:extLst>
          </p:cNvPr>
          <p:cNvSpPr/>
          <p:nvPr/>
        </p:nvSpPr>
        <p:spPr>
          <a:xfrm>
            <a:off x="6767641" y="1469249"/>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rgbClr val="FF0000"/>
                </a:solidFill>
                <a:latin typeface="Rooney Regular" panose="020F0503040306060404" pitchFamily="34" charset="77"/>
              </a:rPr>
              <a:t>Model Benchmarking for the Binary Data</a:t>
            </a:r>
          </a:p>
        </p:txBody>
      </p:sp>
      <p:sp>
        <p:nvSpPr>
          <p:cNvPr id="49" name="TextBox 48">
            <a:extLst>
              <a:ext uri="{FF2B5EF4-FFF2-40B4-BE49-F238E27FC236}">
                <a16:creationId xmlns:a16="http://schemas.microsoft.com/office/drawing/2014/main" id="{00AF65C1-FDB5-4BBB-B2D4-3BEE832DBD05}"/>
              </a:ext>
            </a:extLst>
          </p:cNvPr>
          <p:cNvSpPr txBox="1"/>
          <p:nvPr/>
        </p:nvSpPr>
        <p:spPr>
          <a:xfrm>
            <a:off x="6809612" y="1812368"/>
            <a:ext cx="5087157" cy="5262979"/>
          </a:xfrm>
          <a:prstGeom prst="rect">
            <a:avLst/>
          </a:prstGeom>
          <a:noFill/>
        </p:spPr>
        <p:txBody>
          <a:bodyPr wrap="square" rtlCol="0">
            <a:spAutoFit/>
          </a:bodyPr>
          <a:lstStyle/>
          <a:p>
            <a:pPr marL="285750" lvl="0" indent="-285750">
              <a:buFont typeface="Arial" panose="020B0604020202020204" pitchFamily="34" charset="0"/>
              <a:buChar char="•"/>
              <a:defRPr/>
            </a:pPr>
            <a:r>
              <a:rPr lang="en-US" dirty="0"/>
              <a:t>Cross-validation performed across models.</a:t>
            </a:r>
          </a:p>
          <a:p>
            <a:pPr marL="285750" lvl="0" indent="-285750">
              <a:buFont typeface="Arial" panose="020B0604020202020204" pitchFamily="34" charset="0"/>
              <a:buChar char="•"/>
              <a:defRPr/>
            </a:pPr>
            <a:r>
              <a:rPr lang="en-US" dirty="0"/>
              <a:t>Logistic Regression performed best (Baseline F1 ~0.71).</a:t>
            </a:r>
          </a:p>
          <a:p>
            <a:pPr marL="285750" lvl="0" indent="-285750">
              <a:buFont typeface="Arial" panose="020B0604020202020204" pitchFamily="34" charset="0"/>
              <a:buChar char="•"/>
              <a:defRPr/>
            </a:pPr>
            <a:r>
              <a:rPr lang="en-US" dirty="0"/>
              <a:t>Tuned model achieved ~87% accuracy.</a:t>
            </a:r>
          </a:p>
          <a:p>
            <a:pPr marL="285750" lvl="0" indent="-285750">
              <a:buFont typeface="Arial" panose="020B0604020202020204" pitchFamily="34" charset="0"/>
              <a:buChar char="•"/>
              <a:defRPr/>
            </a:pPr>
            <a:r>
              <a:rPr lang="en-US" dirty="0"/>
              <a:t>Visualization: Logistic Regression outperformed others</a:t>
            </a: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Cross-validation performed across models.</a:t>
            </a:r>
          </a:p>
          <a:p>
            <a:pPr marL="285750" lvl="0" indent="-285750">
              <a:buFont typeface="Arial" panose="020B0604020202020204" pitchFamily="34" charset="0"/>
              <a:buChar char="•"/>
              <a:defRPr/>
            </a:pPr>
            <a:r>
              <a:rPr lang="en-US" dirty="0"/>
              <a:t>Best model achieved ~68% accuracy.</a:t>
            </a:r>
          </a:p>
          <a:p>
            <a:pPr marL="285750" lvl="0" indent="-285750">
              <a:buFont typeface="Arial" panose="020B0604020202020204" pitchFamily="34" charset="0"/>
              <a:buChar char="•"/>
              <a:defRPr/>
            </a:pPr>
            <a:r>
              <a:rPr lang="en-US" dirty="0"/>
              <a:t>Neutral class showed strongest performance (F1 ~0.74).</a:t>
            </a:r>
          </a:p>
          <a:p>
            <a:pPr marL="285750" lvl="0" indent="-285750">
              <a:buFont typeface="Arial" panose="020B0604020202020204" pitchFamily="34" charset="0"/>
              <a:buChar char="•"/>
              <a:defRPr/>
            </a:pPr>
            <a:r>
              <a:rPr lang="en-US" dirty="0"/>
              <a:t>Model struggled with minority classes, especially Negative (F1 ~0.43).</a:t>
            </a:r>
          </a:p>
          <a:p>
            <a:pPr marL="285750" lvl="0" indent="-285750">
              <a:buFont typeface="Arial" panose="020B0604020202020204" pitchFamily="34" charset="0"/>
              <a:buChar char="•"/>
              <a:defRPr/>
            </a:pPr>
            <a:r>
              <a:rPr lang="en-US" dirty="0"/>
              <a:t>Visualization: performance skewed toward Neutral due to class imbalance.</a:t>
            </a:r>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latin typeface="Avenir Next" panose="020B0503020202020204" pitchFamily="34" charset="0"/>
            </a:endParaRPr>
          </a:p>
          <a:p>
            <a:pPr marL="285750" lvl="0" indent="-285750">
              <a:buFont typeface="Arial" panose="020B0604020202020204" pitchFamily="34" charset="0"/>
              <a:buChar char="•"/>
              <a:defRPr/>
            </a:pPr>
            <a:endParaRPr lang="en-US" dirty="0">
              <a:latin typeface="Avenir Next" panose="020B0503020202020204" pitchFamily="34" charset="0"/>
            </a:endParaRPr>
          </a:p>
          <a:p>
            <a:pPr marL="285750" lvl="0" indent="-285750">
              <a:buFont typeface="Arial" panose="020B0604020202020204" pitchFamily="34" charset="0"/>
              <a:buChar char="•"/>
              <a:defRPr/>
            </a:pPr>
            <a:endParaRPr lang="en-US" dirty="0">
              <a:latin typeface="Avenir Next" panose="020B0503020202020204" pitchFamily="34" charset="0"/>
            </a:endParaRPr>
          </a:p>
          <a:p>
            <a:endParaRPr lang="en-KE" dirty="0"/>
          </a:p>
        </p:txBody>
      </p:sp>
      <p:sp>
        <p:nvSpPr>
          <p:cNvPr id="5" name="TextBox 4">
            <a:extLst>
              <a:ext uri="{FF2B5EF4-FFF2-40B4-BE49-F238E27FC236}">
                <a16:creationId xmlns:a16="http://schemas.microsoft.com/office/drawing/2014/main" id="{C5DB9817-4847-3A73-2CE6-A4CE1BA39355}"/>
              </a:ext>
            </a:extLst>
          </p:cNvPr>
          <p:cNvSpPr txBox="1"/>
          <p:nvPr/>
        </p:nvSpPr>
        <p:spPr>
          <a:xfrm>
            <a:off x="6443743" y="774469"/>
            <a:ext cx="5381376" cy="5610687"/>
          </a:xfrm>
          <a:prstGeom prst="rect">
            <a:avLst/>
          </a:prstGeom>
          <a:solidFill>
            <a:schemeClr val="bg1">
              <a:lumMod val="75000"/>
              <a:alpha val="24000"/>
            </a:schemeClr>
          </a:solidFill>
        </p:spPr>
        <p:txBody>
          <a:bodyPr wrap="square" rtlCol="0">
            <a:spAutoFit/>
          </a:bodyPr>
          <a:lstStyle/>
          <a:p>
            <a:endParaRPr lang="en-KE" dirty="0"/>
          </a:p>
        </p:txBody>
      </p:sp>
      <p:sp>
        <p:nvSpPr>
          <p:cNvPr id="2" name="Rounded Rectangle 19">
            <a:extLst>
              <a:ext uri="{FF2B5EF4-FFF2-40B4-BE49-F238E27FC236}">
                <a16:creationId xmlns:a16="http://schemas.microsoft.com/office/drawing/2014/main" id="{ECECFE6E-7A33-CA70-E7FE-A828494BEBE7}"/>
              </a:ext>
            </a:extLst>
          </p:cNvPr>
          <p:cNvSpPr/>
          <p:nvPr/>
        </p:nvSpPr>
        <p:spPr>
          <a:xfrm>
            <a:off x="6809612" y="2957005"/>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rgbClr val="FF0000"/>
                </a:solidFill>
                <a:latin typeface="Rooney Regular" panose="020F0503040306060404" pitchFamily="34" charset="77"/>
              </a:rPr>
              <a:t>Model Benchmarking for the Multiclass Data</a:t>
            </a:r>
          </a:p>
        </p:txBody>
      </p:sp>
      <p:pic>
        <p:nvPicPr>
          <p:cNvPr id="3" name="Picture 2">
            <a:extLst>
              <a:ext uri="{FF2B5EF4-FFF2-40B4-BE49-F238E27FC236}">
                <a16:creationId xmlns:a16="http://schemas.microsoft.com/office/drawing/2014/main" id="{B6A479E8-9019-8F26-66AB-5F444A3E3A7C}"/>
              </a:ext>
            </a:extLst>
          </p:cNvPr>
          <p:cNvPicPr>
            <a:picLocks noChangeAspect="1"/>
          </p:cNvPicPr>
          <p:nvPr/>
        </p:nvPicPr>
        <p:blipFill>
          <a:blip r:embed="rId4"/>
          <a:stretch>
            <a:fillRect/>
          </a:stretch>
        </p:blipFill>
        <p:spPr>
          <a:xfrm>
            <a:off x="440339" y="1124235"/>
            <a:ext cx="5069771" cy="2406774"/>
          </a:xfrm>
          <a:prstGeom prst="rect">
            <a:avLst/>
          </a:prstGeom>
        </p:spPr>
      </p:pic>
      <p:pic>
        <p:nvPicPr>
          <p:cNvPr id="4" name="Picture 3">
            <a:extLst>
              <a:ext uri="{FF2B5EF4-FFF2-40B4-BE49-F238E27FC236}">
                <a16:creationId xmlns:a16="http://schemas.microsoft.com/office/drawing/2014/main" id="{37DDF465-3B16-9896-9D4A-01D7AEB88934}"/>
              </a:ext>
            </a:extLst>
          </p:cNvPr>
          <p:cNvPicPr>
            <a:picLocks noChangeAspect="1"/>
          </p:cNvPicPr>
          <p:nvPr/>
        </p:nvPicPr>
        <p:blipFill>
          <a:blip r:embed="rId5"/>
          <a:stretch>
            <a:fillRect/>
          </a:stretch>
        </p:blipFill>
        <p:spPr>
          <a:xfrm>
            <a:off x="422235" y="3812056"/>
            <a:ext cx="5087876" cy="2365098"/>
          </a:xfrm>
          <a:prstGeom prst="rect">
            <a:avLst/>
          </a:prstGeom>
        </p:spPr>
      </p:pic>
    </p:spTree>
    <p:extLst>
      <p:ext uri="{BB962C8B-B14F-4D97-AF65-F5344CB8AC3E}">
        <p14:creationId xmlns:p14="http://schemas.microsoft.com/office/powerpoint/2010/main" val="125317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111986E5-D6F6-C0BC-E5D6-33C44BF541B9}"/>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6E4E9D05-9292-E7D3-86E2-A2183A94A7A5}"/>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A9E87264-3620-E206-C599-B9EDC85EC09F}"/>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fail','hate’,’headache</a:t>
            </a:r>
            <a:r>
              <a:rPr lang="en-US" dirty="0"/>
              <a:t>' drive negative classification.</a:t>
            </a:r>
          </a:p>
        </p:txBody>
      </p:sp>
      <p:sp>
        <p:nvSpPr>
          <p:cNvPr id="42" name="TextBox 41">
            <a:extLst>
              <a:ext uri="{FF2B5EF4-FFF2-40B4-BE49-F238E27FC236}">
                <a16:creationId xmlns:a16="http://schemas.microsoft.com/office/drawing/2014/main" id="{0EECADFE-DD3F-CDC0-BC4B-C4CD6EB715D2}"/>
              </a:ext>
            </a:extLst>
          </p:cNvPr>
          <p:cNvSpPr txBox="1"/>
          <p:nvPr/>
        </p:nvSpPr>
        <p:spPr>
          <a:xfrm>
            <a:off x="567364" y="281567"/>
            <a:ext cx="5676682" cy="738664"/>
          </a:xfrm>
          <a:prstGeom prst="rect">
            <a:avLst/>
          </a:prstGeom>
          <a:noFill/>
        </p:spPr>
        <p:txBody>
          <a:bodyPr wrap="square" rtlCol="0">
            <a:spAutoFit/>
          </a:bodyPr>
          <a:lstStyle/>
          <a:p>
            <a:r>
              <a:rPr lang="en-US" sz="2800" dirty="0">
                <a:solidFill>
                  <a:srgbClr val="272A2A"/>
                </a:solidFill>
                <a:latin typeface="Avenir"/>
              </a:rPr>
              <a:t>Features Driving Negative Emotions</a:t>
            </a:r>
          </a:p>
          <a:p>
            <a:endParaRPr lang="en-KE" dirty="0"/>
          </a:p>
        </p:txBody>
      </p:sp>
      <p:pic>
        <p:nvPicPr>
          <p:cNvPr id="4" name="Picture 3">
            <a:extLst>
              <a:ext uri="{FF2B5EF4-FFF2-40B4-BE49-F238E27FC236}">
                <a16:creationId xmlns:a16="http://schemas.microsoft.com/office/drawing/2014/main" id="{E8298495-C632-64FF-F1E3-8A8887EF9296}"/>
              </a:ext>
            </a:extLst>
          </p:cNvPr>
          <p:cNvPicPr>
            <a:picLocks noChangeAspect="1"/>
          </p:cNvPicPr>
          <p:nvPr/>
        </p:nvPicPr>
        <p:blipFill>
          <a:blip r:embed="rId4"/>
          <a:stretch>
            <a:fillRect/>
          </a:stretch>
        </p:blipFill>
        <p:spPr>
          <a:xfrm>
            <a:off x="2311386" y="1286515"/>
            <a:ext cx="7524750" cy="3714750"/>
          </a:xfrm>
          <a:prstGeom prst="rect">
            <a:avLst/>
          </a:prstGeom>
        </p:spPr>
      </p:pic>
    </p:spTree>
    <p:extLst>
      <p:ext uri="{BB962C8B-B14F-4D97-AF65-F5344CB8AC3E}">
        <p14:creationId xmlns:p14="http://schemas.microsoft.com/office/powerpoint/2010/main" val="178036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6D6D3BC-A8B5-6EFE-8C07-1975431A819E}"/>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308D5B34-F9E7-7033-1653-283F04CBC1A8}"/>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B2079A5E-4EA1-5D85-55FF-030B5A41A405}"/>
              </a:ext>
            </a:extLst>
          </p:cNvPr>
          <p:cNvSpPr txBox="1"/>
          <p:nvPr/>
        </p:nvSpPr>
        <p:spPr>
          <a:xfrm>
            <a:off x="567364" y="5267549"/>
            <a:ext cx="4444654" cy="307777"/>
          </a:xfrm>
          <a:prstGeom prst="rect">
            <a:avLst/>
          </a:prstGeom>
          <a:noFill/>
        </p:spPr>
        <p:txBody>
          <a:bodyPr wrap="square">
            <a:spAutoFit/>
          </a:bodyPr>
          <a:lstStyle/>
          <a:p>
            <a:pPr marL="285750" lvl="0" indent="-285750">
              <a:buFont typeface="Arial" panose="020B0604020202020204" pitchFamily="34" charset="0"/>
              <a:buChar char="•"/>
              <a:defRPr/>
            </a:pPr>
            <a:r>
              <a:rPr lang="en-US" dirty="0"/>
              <a:t>'</a:t>
            </a:r>
            <a:r>
              <a:rPr lang="en-US" dirty="0" err="1"/>
              <a:t>link',’cool’,’great</a:t>
            </a:r>
            <a:r>
              <a:rPr lang="en-US" dirty="0"/>
              <a:t>' drive positive classification.</a:t>
            </a:r>
          </a:p>
        </p:txBody>
      </p:sp>
      <p:sp>
        <p:nvSpPr>
          <p:cNvPr id="42" name="TextBox 41">
            <a:extLst>
              <a:ext uri="{FF2B5EF4-FFF2-40B4-BE49-F238E27FC236}">
                <a16:creationId xmlns:a16="http://schemas.microsoft.com/office/drawing/2014/main" id="{C6C79DD2-64B6-F52B-9DB5-C78A10D69699}"/>
              </a:ext>
            </a:extLst>
          </p:cNvPr>
          <p:cNvSpPr txBox="1"/>
          <p:nvPr/>
        </p:nvSpPr>
        <p:spPr>
          <a:xfrm>
            <a:off x="567364" y="281567"/>
            <a:ext cx="6477870" cy="738664"/>
          </a:xfrm>
          <a:prstGeom prst="rect">
            <a:avLst/>
          </a:prstGeom>
          <a:noFill/>
        </p:spPr>
        <p:txBody>
          <a:bodyPr wrap="square" rtlCol="0">
            <a:spAutoFit/>
          </a:bodyPr>
          <a:lstStyle/>
          <a:p>
            <a:r>
              <a:rPr lang="en-US" sz="2800" dirty="0">
                <a:solidFill>
                  <a:srgbClr val="272A2A"/>
                </a:solidFill>
                <a:latin typeface="Avenir"/>
              </a:rPr>
              <a:t>Feature Driving Positive Emotions</a:t>
            </a:r>
          </a:p>
          <a:p>
            <a:endParaRPr lang="en-KE" dirty="0"/>
          </a:p>
        </p:txBody>
      </p:sp>
      <p:pic>
        <p:nvPicPr>
          <p:cNvPr id="5" name="Picture 4">
            <a:extLst>
              <a:ext uri="{FF2B5EF4-FFF2-40B4-BE49-F238E27FC236}">
                <a16:creationId xmlns:a16="http://schemas.microsoft.com/office/drawing/2014/main" id="{D96C6728-4906-FF5C-C039-725ED554B841}"/>
              </a:ext>
            </a:extLst>
          </p:cNvPr>
          <p:cNvPicPr>
            <a:picLocks noChangeAspect="1"/>
          </p:cNvPicPr>
          <p:nvPr/>
        </p:nvPicPr>
        <p:blipFill>
          <a:blip r:embed="rId4"/>
          <a:stretch>
            <a:fillRect/>
          </a:stretch>
        </p:blipFill>
        <p:spPr>
          <a:xfrm>
            <a:off x="2333625" y="1148434"/>
            <a:ext cx="7524750" cy="3714750"/>
          </a:xfrm>
          <a:prstGeom prst="rect">
            <a:avLst/>
          </a:prstGeom>
        </p:spPr>
      </p:pic>
    </p:spTree>
    <p:extLst>
      <p:ext uri="{BB962C8B-B14F-4D97-AF65-F5344CB8AC3E}">
        <p14:creationId xmlns:p14="http://schemas.microsoft.com/office/powerpoint/2010/main" val="188462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B2FEA2E-800F-A0F9-2E01-D1A9B1CD82F0}"/>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98DE1B2F-66C8-7CA4-20D1-AAB1C9C7D014}"/>
              </a:ext>
            </a:extLst>
          </p:cNvPr>
          <p:cNvSpPr/>
          <p:nvPr/>
        </p:nvSpPr>
        <p:spPr>
          <a:xfrm>
            <a:off x="2531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1777D51D-628E-18BA-8033-BE4BBC23128F}"/>
              </a:ext>
            </a:extLst>
          </p:cNvPr>
          <p:cNvSpPr txBox="1"/>
          <p:nvPr/>
        </p:nvSpPr>
        <p:spPr>
          <a:xfrm>
            <a:off x="442660" y="1363119"/>
            <a:ext cx="5732902" cy="738664"/>
          </a:xfrm>
          <a:prstGeom prst="rect">
            <a:avLst/>
          </a:prstGeom>
          <a:noFill/>
        </p:spPr>
        <p:txBody>
          <a:bodyPr wrap="square" rtlCol="0">
            <a:spAutoFit/>
          </a:bodyPr>
          <a:lstStyle/>
          <a:p>
            <a:r>
              <a:rPr lang="en-US" sz="2800" dirty="0">
                <a:solidFill>
                  <a:srgbClr val="272A2A"/>
                </a:solidFill>
                <a:latin typeface="Avenir"/>
              </a:rPr>
              <a:t>Key Insights &amp; Recommendations</a:t>
            </a:r>
          </a:p>
          <a:p>
            <a:endParaRPr lang="en-KE" dirty="0"/>
          </a:p>
        </p:txBody>
      </p:sp>
      <p:sp>
        <p:nvSpPr>
          <p:cNvPr id="49" name="TextBox 48">
            <a:extLst>
              <a:ext uri="{FF2B5EF4-FFF2-40B4-BE49-F238E27FC236}">
                <a16:creationId xmlns:a16="http://schemas.microsoft.com/office/drawing/2014/main" id="{ADD1330C-79FA-277D-275A-72E85749E9BF}"/>
              </a:ext>
            </a:extLst>
          </p:cNvPr>
          <p:cNvSpPr txBox="1"/>
          <p:nvPr/>
        </p:nvSpPr>
        <p:spPr>
          <a:xfrm>
            <a:off x="6760983" y="790783"/>
            <a:ext cx="4858327" cy="5909310"/>
          </a:xfrm>
          <a:prstGeom prst="rect">
            <a:avLst/>
          </a:prstGeom>
          <a:noFill/>
        </p:spPr>
        <p:txBody>
          <a:bodyPr wrap="square" rtlCol="0">
            <a:spAutoFit/>
          </a:bodyPr>
          <a:lstStyle/>
          <a:p>
            <a:pPr marL="285750" lvl="0" indent="-285750">
              <a:buFont typeface="Arial" panose="020B0604020202020204" pitchFamily="34" charset="0"/>
              <a:buChar char="•"/>
              <a:defRPr/>
            </a:pPr>
            <a:endParaRPr lang="en-US" dirty="0"/>
          </a:p>
          <a:p>
            <a:pPr lvl="0">
              <a:defRPr/>
            </a:pPr>
            <a:endParaRPr lang="en-US" dirty="0"/>
          </a:p>
          <a:p>
            <a:pPr marL="285750" lvl="0" indent="-285750">
              <a:buFont typeface="Arial" panose="020B0604020202020204" pitchFamily="34" charset="0"/>
              <a:buChar char="•"/>
              <a:defRPr/>
            </a:pPr>
            <a:r>
              <a:rPr lang="en-US" dirty="0"/>
              <a:t>Real-Time Dashboard: Logistic Regression (~87% accuracy) can power a live dashboard for Marketing/Comms with trend alerts and CRM integration.</a:t>
            </a:r>
          </a:p>
          <a:p>
            <a:pPr marL="285750" lvl="0" indent="-285750">
              <a:buFont typeface="Arial" panose="020B0604020202020204" pitchFamily="34" charset="0"/>
              <a:buChar char="•"/>
              <a:defRPr/>
            </a:pPr>
            <a:r>
              <a:rPr lang="en-US" dirty="0"/>
              <a:t>Product Feedback: Negatives = crashes &amp; usability; Positives = features &amp; freebies. Fix recurring issues, build on positives.</a:t>
            </a:r>
          </a:p>
          <a:p>
            <a:pPr marL="285750" lvl="0" indent="-285750">
              <a:buFont typeface="Arial" panose="020B0604020202020204" pitchFamily="34" charset="0"/>
              <a:buChar char="•"/>
              <a:defRPr/>
            </a:pPr>
            <a:r>
              <a:rPr lang="en-US" dirty="0"/>
              <a:t>Customer Engagement: Track negative keywords (fail, hate, crash) and trigger alerts for proactive support.</a:t>
            </a:r>
          </a:p>
          <a:p>
            <a:pPr marL="285750" lvl="0" indent="-285750">
              <a:buFont typeface="Arial" panose="020B0604020202020204" pitchFamily="34" charset="0"/>
              <a:buChar char="•"/>
              <a:defRPr/>
            </a:pPr>
            <a:r>
              <a:rPr lang="en-US" dirty="0"/>
              <a:t>Marketing Leverage: Amplify positive tweets (cool, great, awesome) via retweets, testimonials, influencer/hashtag campaigns.</a:t>
            </a:r>
          </a:p>
          <a:p>
            <a:pPr marL="285750" lvl="0" indent="-285750">
              <a:buFont typeface="Arial" panose="020B0604020202020204" pitchFamily="34" charset="0"/>
              <a:buChar char="•"/>
              <a:defRPr/>
            </a:pPr>
            <a:r>
              <a:rPr lang="en-US" dirty="0"/>
              <a:t>Class Imbalance: Neutral dominates (~60%), Negative underrepresented (~16%). Add more labeled data and diversify sources (forums, app reviews).</a:t>
            </a:r>
          </a:p>
          <a:p>
            <a:pPr lvl="0">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endParaRPr lang="en-US" dirty="0"/>
          </a:p>
          <a:p>
            <a:pPr marL="285750" lvl="0" indent="-285750">
              <a:buFont typeface="Arial" panose="020B0604020202020204" pitchFamily="34" charset="0"/>
              <a:buChar char="•"/>
              <a:defRPr/>
            </a:pPr>
            <a:r>
              <a:rPr lang="en-US" dirty="0"/>
              <a:t>Model: TF-IDF + Logistic Regression, Accuracy ~84%, F1 = 0.87.Strong on Positive sentiment, weak on Negative due to </a:t>
            </a:r>
            <a:r>
              <a:rPr lang="en-US" dirty="0" err="1"/>
              <a:t>imbalance.Next</a:t>
            </a:r>
            <a:r>
              <a:rPr lang="en-US" dirty="0"/>
              <a:t>: Improve Negative detection (SMOTE, deep learning), deploy dashboard/API, expand to other brands, integrate CRM alerts.</a:t>
            </a:r>
          </a:p>
        </p:txBody>
      </p:sp>
      <p:sp>
        <p:nvSpPr>
          <p:cNvPr id="5" name="TextBox 4">
            <a:extLst>
              <a:ext uri="{FF2B5EF4-FFF2-40B4-BE49-F238E27FC236}">
                <a16:creationId xmlns:a16="http://schemas.microsoft.com/office/drawing/2014/main" id="{C9A7F812-D1EB-4875-29EB-078251EE1FCE}"/>
              </a:ext>
            </a:extLst>
          </p:cNvPr>
          <p:cNvSpPr txBox="1"/>
          <p:nvPr/>
        </p:nvSpPr>
        <p:spPr>
          <a:xfrm>
            <a:off x="409384" y="623655"/>
            <a:ext cx="5381376" cy="5610687"/>
          </a:xfrm>
          <a:prstGeom prst="rect">
            <a:avLst/>
          </a:prstGeom>
          <a:solidFill>
            <a:schemeClr val="bg1">
              <a:lumMod val="75000"/>
              <a:alpha val="24000"/>
            </a:schemeClr>
          </a:solidFill>
        </p:spPr>
        <p:txBody>
          <a:bodyPr wrap="square" rtlCol="0">
            <a:spAutoFit/>
          </a:bodyPr>
          <a:lstStyle/>
          <a:p>
            <a:endParaRPr lang="en-KE" dirty="0"/>
          </a:p>
        </p:txBody>
      </p:sp>
      <p:sp>
        <p:nvSpPr>
          <p:cNvPr id="3" name="Rounded Rectangle 19">
            <a:extLst>
              <a:ext uri="{FF2B5EF4-FFF2-40B4-BE49-F238E27FC236}">
                <a16:creationId xmlns:a16="http://schemas.microsoft.com/office/drawing/2014/main" id="{D4FD409A-20ED-376D-A6E8-648060E3E291}"/>
              </a:ext>
            </a:extLst>
          </p:cNvPr>
          <p:cNvSpPr/>
          <p:nvPr/>
        </p:nvSpPr>
        <p:spPr>
          <a:xfrm>
            <a:off x="6760983" y="790783"/>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Conclusion</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
        <p:nvSpPr>
          <p:cNvPr id="4" name="Rounded Rectangle 19">
            <a:extLst>
              <a:ext uri="{FF2B5EF4-FFF2-40B4-BE49-F238E27FC236}">
                <a16:creationId xmlns:a16="http://schemas.microsoft.com/office/drawing/2014/main" id="{1B42C037-DD67-C5E7-08FF-4D7394E90140}"/>
              </a:ext>
            </a:extLst>
          </p:cNvPr>
          <p:cNvSpPr/>
          <p:nvPr/>
        </p:nvSpPr>
        <p:spPr>
          <a:xfrm>
            <a:off x="6885729" y="479293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rPr>
              <a:t>Recommendations</a:t>
            </a:r>
          </a:p>
        </p:txBody>
      </p:sp>
      <p:sp>
        <p:nvSpPr>
          <p:cNvPr id="6" name="TextBox 5">
            <a:extLst>
              <a:ext uri="{FF2B5EF4-FFF2-40B4-BE49-F238E27FC236}">
                <a16:creationId xmlns:a16="http://schemas.microsoft.com/office/drawing/2014/main" id="{120C6061-7B59-E105-5E8A-3D3C2F07FFF7}"/>
              </a:ext>
            </a:extLst>
          </p:cNvPr>
          <p:cNvSpPr txBox="1"/>
          <p:nvPr/>
        </p:nvSpPr>
        <p:spPr>
          <a:xfrm>
            <a:off x="548639" y="2521819"/>
            <a:ext cx="4271897" cy="1600438"/>
          </a:xfrm>
          <a:prstGeom prst="rect">
            <a:avLst/>
          </a:prstGeom>
          <a:noFill/>
        </p:spPr>
        <p:txBody>
          <a:bodyPr wrap="square" rtlCol="0">
            <a:spAutoFit/>
          </a:bodyPr>
          <a:lstStyle/>
          <a:p>
            <a:pPr>
              <a:defRPr/>
            </a:pPr>
            <a:r>
              <a:rPr lang="en-US" b="1" dirty="0">
                <a:solidFill>
                  <a:srgbClr val="FF0000"/>
                </a:solidFill>
                <a:latin typeface="Rooney Regular" panose="020F0503040306060404" pitchFamily="34" charset="77"/>
              </a:rPr>
              <a:t>Key Insights</a:t>
            </a:r>
          </a:p>
          <a:p>
            <a:pPr>
              <a:defRPr/>
            </a:pPr>
            <a:endParaRPr lang="en-US" b="1" dirty="0">
              <a:solidFill>
                <a:srgbClr val="FF0000"/>
              </a:solidFill>
              <a:latin typeface="Rooney Regular" panose="020F0503040306060404" pitchFamily="34" charset="77"/>
            </a:endParaRPr>
          </a:p>
          <a:p>
            <a:pPr marL="285750" lvl="0" indent="-285750">
              <a:buFont typeface="Arial" panose="020B0604020202020204" pitchFamily="34" charset="0"/>
              <a:buChar char="•"/>
              <a:defRPr/>
            </a:pPr>
            <a:r>
              <a:rPr lang="en-US" dirty="0"/>
              <a:t>Negative emotion signals: fail, hate, headache.</a:t>
            </a:r>
          </a:p>
          <a:p>
            <a:pPr marL="285750" lvl="0" indent="-285750">
              <a:buFont typeface="Arial" panose="020B0604020202020204" pitchFamily="34" charset="0"/>
              <a:buChar char="•"/>
              <a:defRPr/>
            </a:pPr>
            <a:r>
              <a:rPr lang="en-US" dirty="0"/>
              <a:t>Positive emotion signals: link, cool, great.</a:t>
            </a:r>
          </a:p>
          <a:p>
            <a:pPr marL="285750" lvl="0" indent="-285750">
              <a:buFont typeface="Arial" panose="020B0604020202020204" pitchFamily="34" charset="0"/>
              <a:buChar char="•"/>
              <a:defRPr/>
            </a:pPr>
            <a:r>
              <a:rPr lang="en-US" dirty="0"/>
              <a:t>Model strong on Positive and weaker on Negative class</a:t>
            </a:r>
          </a:p>
          <a:p>
            <a:endParaRPr lang="en-KE" dirty="0"/>
          </a:p>
        </p:txBody>
      </p:sp>
    </p:spTree>
    <p:extLst>
      <p:ext uri="{BB962C8B-B14F-4D97-AF65-F5344CB8AC3E}">
        <p14:creationId xmlns:p14="http://schemas.microsoft.com/office/powerpoint/2010/main" val="367749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a:extLst>
            <a:ext uri="{FF2B5EF4-FFF2-40B4-BE49-F238E27FC236}">
              <a16:creationId xmlns:a16="http://schemas.microsoft.com/office/drawing/2014/main" id="{FACBFA9D-EA05-C834-1D6A-9D6D28793802}"/>
            </a:ext>
          </a:extLst>
        </p:cNvPr>
        <p:cNvGrpSpPr/>
        <p:nvPr/>
      </p:nvGrpSpPr>
      <p:grpSpPr>
        <a:xfrm>
          <a:off x="0" y="0"/>
          <a:ext cx="0" cy="0"/>
          <a:chOff x="0" y="0"/>
          <a:chExt cx="0" cy="0"/>
        </a:xfrm>
      </p:grpSpPr>
      <p:sp>
        <p:nvSpPr>
          <p:cNvPr id="149" name="Google Shape;149;p28">
            <a:extLst>
              <a:ext uri="{FF2B5EF4-FFF2-40B4-BE49-F238E27FC236}">
                <a16:creationId xmlns:a16="http://schemas.microsoft.com/office/drawing/2014/main" id="{ED2F84C7-E4CD-814F-B393-FFE0CE173DDF}"/>
              </a:ext>
            </a:extLst>
          </p:cNvPr>
          <p:cNvSpPr/>
          <p:nvPr/>
        </p:nvSpPr>
        <p:spPr>
          <a:xfrm>
            <a:off x="222408" y="201692"/>
            <a:ext cx="11747184" cy="6301103"/>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nvGrpSpPr>
          <p:cNvPr id="150" name="Google Shape;150;p28">
            <a:extLst>
              <a:ext uri="{FF2B5EF4-FFF2-40B4-BE49-F238E27FC236}">
                <a16:creationId xmlns:a16="http://schemas.microsoft.com/office/drawing/2014/main" id="{3CB2243F-B090-DCAA-5568-11465D52A3B1}"/>
              </a:ext>
            </a:extLst>
          </p:cNvPr>
          <p:cNvGrpSpPr/>
          <p:nvPr/>
        </p:nvGrpSpPr>
        <p:grpSpPr>
          <a:xfrm>
            <a:off x="1084372" y="1456178"/>
            <a:ext cx="9008335" cy="1972822"/>
            <a:chOff x="401275" y="228352"/>
            <a:chExt cx="5065835" cy="1850031"/>
          </a:xfrm>
        </p:grpSpPr>
        <p:sp>
          <p:nvSpPr>
            <p:cNvPr id="151" name="Google Shape;151;p28">
              <a:extLst>
                <a:ext uri="{FF2B5EF4-FFF2-40B4-BE49-F238E27FC236}">
                  <a16:creationId xmlns:a16="http://schemas.microsoft.com/office/drawing/2014/main" id="{5B6DD8FC-8529-9BD7-D995-0D5E32053E9E}"/>
                </a:ext>
              </a:extLst>
            </p:cNvPr>
            <p:cNvSpPr txBox="1"/>
            <p:nvPr/>
          </p:nvSpPr>
          <p:spPr>
            <a:xfrm>
              <a:off x="401275" y="228352"/>
              <a:ext cx="4888355" cy="66378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4000"/>
                <a:buFont typeface="Avenir"/>
                <a:buNone/>
                <a:tabLst/>
                <a:defRPr/>
              </a:pPr>
              <a:r>
                <a:rPr lang="en-US" sz="4000" b="1" dirty="0">
                  <a:solidFill>
                    <a:srgbClr val="FFFFFF"/>
                  </a:solidFill>
                  <a:latin typeface="Avenir"/>
                  <a:ea typeface="Avenir"/>
                  <a:cs typeface="Avenir"/>
                  <a:sym typeface="Avenir"/>
                </a:rPr>
                <a:t>Model Deployment</a:t>
              </a:r>
              <a:endParaRPr kumimoji="0" sz="1400" b="1" i="0" u="none" strike="noStrike" kern="0" cap="none" spc="0" normalizeH="0" baseline="0" noProof="0" dirty="0">
                <a:ln>
                  <a:noFill/>
                </a:ln>
                <a:solidFill>
                  <a:srgbClr val="F64D18"/>
                </a:solidFill>
                <a:effectLst/>
                <a:uLnTx/>
                <a:uFillTx/>
                <a:latin typeface="Avenir"/>
                <a:ea typeface="Avenir"/>
                <a:cs typeface="Avenir"/>
                <a:sym typeface="Avenir"/>
              </a:endParaRPr>
            </a:p>
          </p:txBody>
        </p:sp>
        <p:sp>
          <p:nvSpPr>
            <p:cNvPr id="152" name="Google Shape;152;p28">
              <a:extLst>
                <a:ext uri="{FF2B5EF4-FFF2-40B4-BE49-F238E27FC236}">
                  <a16:creationId xmlns:a16="http://schemas.microsoft.com/office/drawing/2014/main" id="{BD9E6A08-8581-3383-E061-45AD1B650E61}"/>
                </a:ext>
              </a:extLst>
            </p:cNvPr>
            <p:cNvSpPr txBox="1"/>
            <p:nvPr/>
          </p:nvSpPr>
          <p:spPr>
            <a:xfrm>
              <a:off x="401275" y="1760939"/>
              <a:ext cx="5065835" cy="317444"/>
            </a:xfrm>
            <a:prstGeom prst="rect">
              <a:avLst/>
            </a:prstGeom>
            <a:noFill/>
            <a:ln>
              <a:noFill/>
            </a:ln>
          </p:spPr>
          <p:txBody>
            <a:bodyPr spcFirstLastPara="1" wrap="square" lIns="91425" tIns="45700" rIns="91425" bIns="45700" anchor="t" anchorCtr="0">
              <a:spAutoFit/>
            </a:bodyPr>
            <a:lstStyle/>
            <a:p>
              <a:pPr>
                <a:buClr>
                  <a:schemeClr val="bg1"/>
                </a:buClr>
                <a:defRPr sz="1800">
                  <a:solidFill>
                    <a:srgbClr val="000000"/>
                  </a:solidFill>
                </a:defRPr>
              </a:pPr>
              <a:endParaRPr kumimoji="0" sz="1600" b="0" i="0" u="none" strike="noStrike" kern="0" cap="none" spc="0" normalizeH="0" baseline="0" noProof="0" dirty="0">
                <a:ln>
                  <a:noFill/>
                </a:ln>
                <a:solidFill>
                  <a:srgbClr val="FFFFFF"/>
                </a:solidFill>
                <a:effectLst/>
                <a:uLnTx/>
                <a:uFillTx/>
                <a:latin typeface="Avenir"/>
                <a:ea typeface="Avenir"/>
                <a:cs typeface="Avenir"/>
                <a:sym typeface="Avenir"/>
              </a:endParaRPr>
            </a:p>
          </p:txBody>
        </p:sp>
      </p:grpSp>
      <p:sp>
        <p:nvSpPr>
          <p:cNvPr id="3" name="TextBox 2">
            <a:extLst>
              <a:ext uri="{FF2B5EF4-FFF2-40B4-BE49-F238E27FC236}">
                <a16:creationId xmlns:a16="http://schemas.microsoft.com/office/drawing/2014/main" id="{16C632AC-BF40-C941-B2EF-A1711436EADD}"/>
              </a:ext>
            </a:extLst>
          </p:cNvPr>
          <p:cNvSpPr txBox="1"/>
          <p:nvPr/>
        </p:nvSpPr>
        <p:spPr>
          <a:xfrm>
            <a:off x="3048000" y="3277289"/>
            <a:ext cx="7167154" cy="307777"/>
          </a:xfrm>
          <a:prstGeom prst="rect">
            <a:avLst/>
          </a:prstGeom>
          <a:noFill/>
        </p:spPr>
        <p:txBody>
          <a:bodyPr wrap="square">
            <a:spAutoFit/>
          </a:bodyPr>
          <a:lstStyle/>
          <a:p>
            <a:r>
              <a:rPr lang="en-US" dirty="0">
                <a:solidFill>
                  <a:schemeClr val="bg1"/>
                </a:solidFill>
              </a:rPr>
              <a:t>Link to the model:  </a:t>
            </a:r>
            <a:r>
              <a:rPr lang="en-US" b="0" i="0" u="sng" dirty="0">
                <a:solidFill>
                  <a:schemeClr val="bg1"/>
                </a:solidFill>
                <a:effectLst/>
                <a:latin typeface="-apple-system"/>
                <a:hlinkClick r:id="rId3">
                  <a:extLst>
                    <a:ext uri="{A12FA001-AC4F-418D-AE19-62706E023703}">
                      <ahyp:hlinkClr xmlns:ahyp="http://schemas.microsoft.com/office/drawing/2018/hyperlinkcolor" val="tx"/>
                    </a:ext>
                  </a:extLst>
                </a:hlinkClick>
              </a:rPr>
              <a:t>https://group-3-project-app-46ae69b19de0.herokuapp.com/</a:t>
            </a:r>
            <a:endParaRPr lang="en-KE" dirty="0">
              <a:solidFill>
                <a:schemeClr val="bg1"/>
              </a:solidFill>
            </a:endParaRPr>
          </a:p>
        </p:txBody>
      </p:sp>
    </p:spTree>
    <p:extLst>
      <p:ext uri="{BB962C8B-B14F-4D97-AF65-F5344CB8AC3E}">
        <p14:creationId xmlns:p14="http://schemas.microsoft.com/office/powerpoint/2010/main" val="428516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543D8-D7B1-F8D7-BE42-6CC94B200114}"/>
            </a:ext>
          </a:extLst>
        </p:cNvPr>
        <p:cNvGrpSpPr/>
        <p:nvPr/>
      </p:nvGrpSpPr>
      <p:grpSpPr>
        <a:xfrm>
          <a:off x="0" y="0"/>
          <a:ext cx="0" cy="0"/>
          <a:chOff x="0" y="0"/>
          <a:chExt cx="0" cy="0"/>
        </a:xfrm>
      </p:grpSpPr>
      <p:sp>
        <p:nvSpPr>
          <p:cNvPr id="2" name="Google Shape;21;p5">
            <a:extLst>
              <a:ext uri="{FF2B5EF4-FFF2-40B4-BE49-F238E27FC236}">
                <a16:creationId xmlns:a16="http://schemas.microsoft.com/office/drawing/2014/main" id="{E9461182-B3AA-A645-A174-10AE833096E1}"/>
              </a:ext>
            </a:extLst>
          </p:cNvPr>
          <p:cNvSpPr txBox="1"/>
          <p:nvPr/>
        </p:nvSpPr>
        <p:spPr>
          <a:xfrm>
            <a:off x="1508714" y="2109690"/>
            <a:ext cx="9174572"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ZA" sz="11500" b="1" i="0" dirty="0">
                <a:solidFill>
                  <a:srgbClr val="FF461E"/>
                </a:solidFill>
                <a:latin typeface="Rooney Regular" panose="020F0503040306060404" pitchFamily="34" charset="77"/>
                <a:ea typeface="Merriweather"/>
                <a:cs typeface="Merriweather"/>
                <a:sym typeface="Merriweather"/>
              </a:rPr>
              <a:t>Thank You!</a:t>
            </a:r>
            <a:endParaRPr sz="6000" dirty="0">
              <a:latin typeface="Rooney Regular" panose="020F0503040306060404" pitchFamily="34" charset="77"/>
            </a:endParaRPr>
          </a:p>
        </p:txBody>
      </p:sp>
      <p:sp>
        <p:nvSpPr>
          <p:cNvPr id="3" name="TextBox 2">
            <a:extLst>
              <a:ext uri="{FF2B5EF4-FFF2-40B4-BE49-F238E27FC236}">
                <a16:creationId xmlns:a16="http://schemas.microsoft.com/office/drawing/2014/main" id="{1009D79A-652B-8683-ABB0-94FF760D2A12}"/>
              </a:ext>
            </a:extLst>
          </p:cNvPr>
          <p:cNvSpPr txBox="1"/>
          <p:nvPr/>
        </p:nvSpPr>
        <p:spPr>
          <a:xfrm>
            <a:off x="9690339" y="5314115"/>
            <a:ext cx="2501661" cy="1380227"/>
          </a:xfrm>
          <a:prstGeom prst="rect">
            <a:avLst/>
          </a:prstGeom>
          <a:solidFill>
            <a:srgbClr val="D8E6D9"/>
          </a:solidFill>
        </p:spPr>
        <p:txBody>
          <a:bodyPr wrap="square" rtlCol="0">
            <a:spAutoFit/>
          </a:bodyPr>
          <a:lstStyle/>
          <a:p>
            <a:endParaRPr lang="en-KE" dirty="0"/>
          </a:p>
        </p:txBody>
      </p:sp>
      <p:sp>
        <p:nvSpPr>
          <p:cNvPr id="4" name="TextBox 3">
            <a:extLst>
              <a:ext uri="{FF2B5EF4-FFF2-40B4-BE49-F238E27FC236}">
                <a16:creationId xmlns:a16="http://schemas.microsoft.com/office/drawing/2014/main" id="{110C4C67-06C1-89E4-36B3-7686ADE42D97}"/>
              </a:ext>
            </a:extLst>
          </p:cNvPr>
          <p:cNvSpPr txBox="1"/>
          <p:nvPr/>
        </p:nvSpPr>
        <p:spPr>
          <a:xfrm>
            <a:off x="9204547" y="4907918"/>
            <a:ext cx="2743611" cy="1384995"/>
          </a:xfrm>
          <a:prstGeom prst="rect">
            <a:avLst/>
          </a:prstGeom>
          <a:noFill/>
        </p:spPr>
        <p:txBody>
          <a:bodyPr wrap="square" rtlCol="0">
            <a:spAutoFit/>
          </a:bodyPr>
          <a:lstStyle/>
          <a:p>
            <a:pPr lvl="0"/>
            <a:r>
              <a:rPr lang="en-ZA" b="1" dirty="0">
                <a:solidFill>
                  <a:srgbClr val="FF461E"/>
                </a:solidFill>
                <a:latin typeface="Rooney Regular" panose="020F0503040306060404" pitchFamily="34" charset="77"/>
                <a:sym typeface="Merriweather"/>
                <a:hlinkClick r:id="rId2"/>
              </a:rPr>
              <a:t>erastus@gmail.com lucianandanu9@gmail.com</a:t>
            </a:r>
            <a:endParaRPr lang="en-ZA" b="1" dirty="0">
              <a:solidFill>
                <a:srgbClr val="FF461E"/>
              </a:solidFill>
              <a:latin typeface="Rooney Regular" panose="020F0503040306060404" pitchFamily="34" charset="77"/>
              <a:sym typeface="Merriweather"/>
            </a:endParaRPr>
          </a:p>
          <a:p>
            <a:pPr lvl="0"/>
            <a:r>
              <a:rPr lang="en-US" b="1" dirty="0">
                <a:hlinkClick r:id="rId3"/>
              </a:rPr>
              <a:t>irenekibengo@gmail.com</a:t>
            </a:r>
            <a:endParaRPr lang="en-US" b="1" dirty="0"/>
          </a:p>
          <a:p>
            <a:pPr lvl="0"/>
            <a:r>
              <a:rPr lang="en-US" b="1" dirty="0">
                <a:hlinkClick r:id="rId4"/>
              </a:rPr>
              <a:t>bensonmwihia@gmail.com</a:t>
            </a:r>
          </a:p>
          <a:p>
            <a:pPr lvl="0"/>
            <a:r>
              <a:rPr lang="en-US" b="1" dirty="0">
                <a:hlinkClick r:id="rId4"/>
              </a:rPr>
              <a:t>danakwabi@gmail.com</a:t>
            </a:r>
            <a:endParaRPr lang="en-US" b="1" dirty="0"/>
          </a:p>
          <a:p>
            <a:pPr lvl="0"/>
            <a:r>
              <a:rPr lang="en-US" b="1" dirty="0">
                <a:hlinkClick r:id="rId5"/>
              </a:rPr>
              <a:t>sydneywere563@gmail.com</a:t>
            </a:r>
            <a:endParaRPr lang="en-US" b="1" dirty="0"/>
          </a:p>
        </p:txBody>
      </p:sp>
    </p:spTree>
    <p:extLst>
      <p:ext uri="{BB962C8B-B14F-4D97-AF65-F5344CB8AC3E}">
        <p14:creationId xmlns:p14="http://schemas.microsoft.com/office/powerpoint/2010/main" val="204592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6"/>
          <p:cNvSpPr/>
          <p:nvPr/>
        </p:nvSpPr>
        <p:spPr>
          <a:xfrm>
            <a:off x="220392" y="102142"/>
            <a:ext cx="11751216" cy="6446278"/>
          </a:xfrm>
          <a:prstGeom prst="rect">
            <a:avLst/>
          </a:prstGeom>
          <a:solidFill>
            <a:schemeClr val="lt1"/>
          </a:solidFill>
          <a:ln w="25400" cap="flat" cmpd="sng">
            <a:solidFill>
              <a:srgbClr val="FF481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venir"/>
              <a:ea typeface="Avenir"/>
              <a:cs typeface="Avenir"/>
              <a:sym typeface="Avenir"/>
            </a:endParaRPr>
          </a:p>
        </p:txBody>
      </p:sp>
      <p:grpSp>
        <p:nvGrpSpPr>
          <p:cNvPr id="70" name="Google Shape;70;p26"/>
          <p:cNvGrpSpPr/>
          <p:nvPr/>
        </p:nvGrpSpPr>
        <p:grpSpPr>
          <a:xfrm>
            <a:off x="548744" y="3113309"/>
            <a:ext cx="11258320" cy="2177798"/>
            <a:chOff x="4857" y="983008"/>
            <a:chExt cx="11043152" cy="2177798"/>
          </a:xfrm>
        </p:grpSpPr>
        <p:sp>
          <p:nvSpPr>
            <p:cNvPr id="71" name="Google Shape;71;p26"/>
            <p:cNvSpPr/>
            <p:nvPr/>
          </p:nvSpPr>
          <p:spPr>
            <a:xfrm>
              <a:off x="4857"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6"/>
            <p:cNvSpPr txBox="1"/>
            <p:nvPr/>
          </p:nvSpPr>
          <p:spPr>
            <a:xfrm>
              <a:off x="79558" y="1067800"/>
              <a:ext cx="1448269"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FFFFFF"/>
                </a:buClr>
                <a:buSzPts val="1800"/>
                <a:buFont typeface="Arial"/>
                <a:buNone/>
              </a:pPr>
              <a:r>
                <a:rPr lang="en-US" sz="1800" b="1" dirty="0">
                  <a:solidFill>
                    <a:srgbClr val="262626"/>
                  </a:solidFill>
                  <a:latin typeface="Avenir"/>
                  <a:sym typeface="Avenir"/>
                </a:rPr>
                <a:t>Executive Summary</a:t>
              </a:r>
              <a:endParaRPr dirty="0"/>
            </a:p>
            <a:p>
              <a:pPr>
                <a:lnSpc>
                  <a:spcPts val="2450"/>
                </a:lnSpc>
              </a:pPr>
              <a:endParaRPr lang="en-US" sz="1800" dirty="0">
                <a:solidFill>
                  <a:srgbClr val="2B4150"/>
                </a:solidFill>
                <a:latin typeface="Source Sans Pro" pitchFamily="34" charset="0"/>
                <a:ea typeface="Source Sans Pro" pitchFamily="34" charset="-122"/>
                <a:cs typeface="Source Sans Pro" pitchFamily="34" charset="-120"/>
              </a:endParaRPr>
            </a:p>
            <a:p>
              <a:r>
                <a:rPr lang="en-US" dirty="0">
                  <a:solidFill>
                    <a:srgbClr val="2B4150"/>
                  </a:solidFill>
                  <a:latin typeface="Source Sans Pro" pitchFamily="34" charset="0"/>
                  <a:ea typeface="Source Sans Pro" pitchFamily="34" charset="-122"/>
                  <a:cs typeface="Source Sans Pro" pitchFamily="34" charset="-120"/>
                </a:rPr>
                <a:t>High-level overview of the project, key results, and business value.</a:t>
              </a:r>
              <a:endParaRPr sz="1800" b="0" i="0" u="none" strike="noStrike" cap="none" dirty="0">
                <a:solidFill>
                  <a:srgbClr val="262626"/>
                </a:solidFill>
                <a:latin typeface="Avenir"/>
                <a:ea typeface="Avenir"/>
                <a:cs typeface="Avenir"/>
                <a:sym typeface="Avenir"/>
              </a:endParaRPr>
            </a:p>
          </p:txBody>
        </p:sp>
        <p:sp>
          <p:nvSpPr>
            <p:cNvPr id="73" name="Google Shape;73;p26"/>
            <p:cNvSpPr/>
            <p:nvPr/>
          </p:nvSpPr>
          <p:spPr>
            <a:xfrm>
              <a:off x="2340908"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6"/>
            <p:cNvSpPr txBox="1"/>
            <p:nvPr/>
          </p:nvSpPr>
          <p:spPr>
            <a:xfrm>
              <a:off x="2340908"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5" name="Google Shape;75;p26"/>
            <p:cNvSpPr/>
            <p:nvPr/>
          </p:nvSpPr>
          <p:spPr>
            <a:xfrm>
              <a:off x="2978013"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6"/>
            <p:cNvSpPr txBox="1"/>
            <p:nvPr/>
          </p:nvSpPr>
          <p:spPr>
            <a:xfrm>
              <a:off x="1880084" y="1067800"/>
              <a:ext cx="1634145" cy="2030804"/>
            </a:xfrm>
            <a:prstGeom prst="rect">
              <a:avLst/>
            </a:prstGeom>
            <a:noFill/>
            <a:ln>
              <a:noFill/>
            </a:ln>
          </p:spPr>
          <p:txBody>
            <a:bodyPr spcFirstLastPara="1" wrap="square" lIns="68575" tIns="68575" rIns="68575" bIns="68575" anchor="t" anchorCtr="0">
              <a:noAutofit/>
            </a:bodyPr>
            <a:lstStyle/>
            <a:p>
              <a:pPr lvl="0">
                <a:lnSpc>
                  <a:spcPct val="90000"/>
                </a:lnSpc>
                <a:buClr>
                  <a:srgbClr val="FFFFFF"/>
                </a:buClr>
                <a:buSzPts val="1800"/>
              </a:pPr>
              <a:r>
                <a:rPr lang="en-US" sz="1800" b="1" dirty="0">
                  <a:solidFill>
                    <a:srgbClr val="262626"/>
                  </a:solidFill>
                  <a:latin typeface="Avenir"/>
                  <a:ea typeface="Avenir"/>
                  <a:cs typeface="Avenir"/>
                  <a:sym typeface="Avenir"/>
                </a:rPr>
                <a:t>Business Objectives</a:t>
              </a:r>
              <a:endParaRPr lang="en-US" sz="1800" dirty="0"/>
            </a:p>
            <a:p>
              <a:pPr lvl="0">
                <a:lnSpc>
                  <a:spcPct val="90000"/>
                </a:lnSpc>
                <a:buSzPts val="1800"/>
              </a:pPr>
              <a:br>
                <a:rPr lang="en-US" sz="1800" b="0" i="0" u="none" strike="noStrike" cap="none" dirty="0">
                  <a:solidFill>
                    <a:srgbClr val="262626"/>
                  </a:solidFill>
                  <a:latin typeface="Avenir"/>
                  <a:ea typeface="Avenir"/>
                  <a:cs typeface="Avenir"/>
                  <a:sym typeface="Avenir"/>
                </a:rPr>
              </a:br>
              <a:r>
                <a:rPr lang="en-US" dirty="0">
                  <a:solidFill>
                    <a:srgbClr val="2B4150"/>
                  </a:solidFill>
                  <a:latin typeface="Source Sans Pro" pitchFamily="34" charset="0"/>
                  <a:ea typeface="Source Sans Pro" pitchFamily="34" charset="-122"/>
                  <a:cs typeface="Source Sans Pro" pitchFamily="34" charset="-120"/>
                </a:rPr>
                <a:t>Define the problem &amp;project Objectives</a:t>
              </a:r>
              <a:endParaRPr dirty="0"/>
            </a:p>
          </p:txBody>
        </p:sp>
        <p:sp>
          <p:nvSpPr>
            <p:cNvPr id="77" name="Google Shape;77;p26"/>
            <p:cNvSpPr/>
            <p:nvPr/>
          </p:nvSpPr>
          <p:spPr>
            <a:xfrm>
              <a:off x="5314065"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6"/>
            <p:cNvSpPr txBox="1"/>
            <p:nvPr/>
          </p:nvSpPr>
          <p:spPr>
            <a:xfrm>
              <a:off x="5314065"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79" name="Google Shape;79;p26"/>
            <p:cNvSpPr/>
            <p:nvPr/>
          </p:nvSpPr>
          <p:spPr>
            <a:xfrm>
              <a:off x="5951170"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6"/>
            <p:cNvSpPr txBox="1"/>
            <p:nvPr/>
          </p:nvSpPr>
          <p:spPr>
            <a:xfrm>
              <a:off x="3626228" y="983008"/>
              <a:ext cx="1943263" cy="2155206"/>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Data Understanding</a:t>
              </a:r>
            </a:p>
            <a:p>
              <a:pPr marL="0" marR="0" lvl="0" indent="0" algn="l" rtl="0">
                <a:lnSpc>
                  <a:spcPct val="90000"/>
                </a:lnSpc>
                <a:spcBef>
                  <a:spcPts val="0"/>
                </a:spcBef>
                <a:spcAft>
                  <a:spcPts val="0"/>
                </a:spcAft>
                <a:buClr>
                  <a:srgbClr val="000000"/>
                </a:buClr>
                <a:buSzPts val="1800"/>
                <a:buFont typeface="Arial"/>
                <a:buNone/>
              </a:pPr>
              <a:endParaRPr lang="en-US" sz="1800" b="1" dirty="0">
                <a:solidFill>
                  <a:srgbClr val="262626"/>
                </a:solidFill>
                <a:latin typeface="Avenir"/>
                <a:sym typeface="Avenir"/>
              </a:endParaRPr>
            </a:p>
            <a:p>
              <a:pPr>
                <a:lnSpc>
                  <a:spcPct val="90000"/>
                </a:lnSpc>
                <a:buSzPts val="1800"/>
              </a:pPr>
              <a:r>
                <a:rPr lang="en-US" dirty="0">
                  <a:solidFill>
                    <a:srgbClr val="2B4150"/>
                  </a:solidFill>
                  <a:latin typeface="Source Sans Pro" pitchFamily="34" charset="0"/>
                  <a:ea typeface="Source Sans Pro" pitchFamily="34" charset="-122"/>
                  <a:cs typeface="Source Sans Pro" pitchFamily="34" charset="-120"/>
                </a:rPr>
                <a:t>Explore dataset size, structure, missing values, and sentiment class distribution..</a:t>
              </a:r>
              <a:endParaRPr lang="en-US" dirty="0"/>
            </a:p>
            <a:p>
              <a:pPr marL="0" marR="0" lvl="0" indent="0" algn="l" rtl="0">
                <a:lnSpc>
                  <a:spcPct val="90000"/>
                </a:lnSpc>
                <a:spcBef>
                  <a:spcPts val="0"/>
                </a:spcBef>
                <a:spcAft>
                  <a:spcPts val="0"/>
                </a:spcAft>
                <a:buClr>
                  <a:srgbClr val="000000"/>
                </a:buClr>
                <a:buSzPts val="1800"/>
                <a:buFont typeface="Arial"/>
                <a:buNone/>
              </a:pPr>
              <a:endParaRPr dirty="0"/>
            </a:p>
          </p:txBody>
        </p:sp>
        <p:sp>
          <p:nvSpPr>
            <p:cNvPr id="81" name="Google Shape;81;p26"/>
            <p:cNvSpPr/>
            <p:nvPr/>
          </p:nvSpPr>
          <p:spPr>
            <a:xfrm>
              <a:off x="8287221" y="1819866"/>
              <a:ext cx="450220" cy="526673"/>
            </a:xfrm>
            <a:prstGeom prst="rightArrow">
              <a:avLst>
                <a:gd name="adj1" fmla="val 60000"/>
                <a:gd name="adj2" fmla="val 5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6"/>
            <p:cNvSpPr txBox="1"/>
            <p:nvPr/>
          </p:nvSpPr>
          <p:spPr>
            <a:xfrm>
              <a:off x="8287221" y="1925201"/>
              <a:ext cx="315154" cy="316003"/>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000000"/>
                </a:buClr>
                <a:buSzPts val="1800"/>
                <a:buFont typeface="Arial"/>
                <a:buNone/>
              </a:pPr>
              <a:endParaRPr sz="1800" b="0" i="0" u="none" strike="noStrike" cap="none">
                <a:solidFill>
                  <a:srgbClr val="262626"/>
                </a:solidFill>
                <a:latin typeface="Avenir"/>
                <a:ea typeface="Avenir"/>
                <a:cs typeface="Avenir"/>
                <a:sym typeface="Avenir"/>
              </a:endParaRPr>
            </a:p>
          </p:txBody>
        </p:sp>
        <p:sp>
          <p:nvSpPr>
            <p:cNvPr id="83" name="Google Shape;83;p26"/>
            <p:cNvSpPr/>
            <p:nvPr/>
          </p:nvSpPr>
          <p:spPr>
            <a:xfrm>
              <a:off x="8924326" y="1005600"/>
              <a:ext cx="2123683" cy="2155206"/>
            </a:xfrm>
            <a:prstGeom prst="roundRect">
              <a:avLst>
                <a:gd name="adj" fmla="val 1000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6"/>
            <p:cNvSpPr txBox="1"/>
            <p:nvPr/>
          </p:nvSpPr>
          <p:spPr>
            <a:xfrm>
              <a:off x="5599541" y="1005596"/>
              <a:ext cx="1652953" cy="2030804"/>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sym typeface="Avenir"/>
                </a:rPr>
                <a:t>Exploratory Data Analysis</a:t>
              </a:r>
            </a:p>
            <a:p>
              <a:pPr marL="0" marR="0" lvl="0" indent="0" algn="l" rtl="0">
                <a:lnSpc>
                  <a:spcPct val="90000"/>
                </a:lnSpc>
                <a:spcBef>
                  <a:spcPts val="0"/>
                </a:spcBef>
                <a:spcAft>
                  <a:spcPts val="0"/>
                </a:spcAft>
                <a:buClr>
                  <a:srgbClr val="000000"/>
                </a:buClr>
                <a:buSzPts val="1800"/>
                <a:buFont typeface="Arial"/>
                <a:buNone/>
              </a:pPr>
              <a:endParaRPr dirty="0"/>
            </a:p>
            <a:p>
              <a:r>
                <a:rPr lang="en-US" dirty="0">
                  <a:solidFill>
                    <a:srgbClr val="2B4150"/>
                  </a:solidFill>
                  <a:latin typeface="Source Sans Pro" pitchFamily="34" charset="0"/>
                  <a:ea typeface="Source Sans Pro" pitchFamily="34" charset="-122"/>
                </a:rPr>
                <a:t>Visualize tweet lengths, class imbalance, word frequencies, and brand-level sentiment trends.</a:t>
              </a:r>
            </a:p>
          </p:txBody>
        </p:sp>
      </p:grpSp>
      <p:cxnSp>
        <p:nvCxnSpPr>
          <p:cNvPr id="85" name="Google Shape;85;p26"/>
          <p:cNvCxnSpPr/>
          <p:nvPr/>
        </p:nvCxnSpPr>
        <p:spPr>
          <a:xfrm>
            <a:off x="457766" y="3762370"/>
            <a:ext cx="0" cy="2579251"/>
          </a:xfrm>
          <a:prstGeom prst="straightConnector1">
            <a:avLst/>
          </a:prstGeom>
          <a:noFill/>
          <a:ln w="9525" cap="flat" cmpd="sng">
            <a:solidFill>
              <a:srgbClr val="FF2600"/>
            </a:solidFill>
            <a:prstDash val="solid"/>
            <a:round/>
            <a:headEnd type="none" w="sm" len="sm"/>
            <a:tailEnd type="none" w="sm" len="sm"/>
          </a:ln>
        </p:spPr>
      </p:cxnSp>
      <p:cxnSp>
        <p:nvCxnSpPr>
          <p:cNvPr id="86" name="Google Shape;86;p26"/>
          <p:cNvCxnSpPr/>
          <p:nvPr/>
        </p:nvCxnSpPr>
        <p:spPr>
          <a:xfrm>
            <a:off x="2177505" y="3621299"/>
            <a:ext cx="0" cy="2579251"/>
          </a:xfrm>
          <a:prstGeom prst="straightConnector1">
            <a:avLst/>
          </a:prstGeom>
          <a:noFill/>
          <a:ln w="9525" cap="flat" cmpd="sng">
            <a:solidFill>
              <a:srgbClr val="FF2600"/>
            </a:solidFill>
            <a:prstDash val="solid"/>
            <a:round/>
            <a:headEnd type="none" w="sm" len="sm"/>
            <a:tailEnd type="none" w="sm" len="sm"/>
          </a:ln>
        </p:spPr>
      </p:cxnSp>
      <p:cxnSp>
        <p:nvCxnSpPr>
          <p:cNvPr id="87" name="Google Shape;87;p26"/>
          <p:cNvCxnSpPr/>
          <p:nvPr/>
        </p:nvCxnSpPr>
        <p:spPr>
          <a:xfrm>
            <a:off x="9863282" y="3429000"/>
            <a:ext cx="0" cy="2579251"/>
          </a:xfrm>
          <a:prstGeom prst="straightConnector1">
            <a:avLst/>
          </a:prstGeom>
          <a:noFill/>
          <a:ln w="9525" cap="flat" cmpd="sng">
            <a:solidFill>
              <a:srgbClr val="FF2600"/>
            </a:solidFill>
            <a:prstDash val="solid"/>
            <a:round/>
            <a:headEnd type="none" w="sm" len="sm"/>
            <a:tailEnd type="none" w="sm" len="sm"/>
          </a:ln>
        </p:spPr>
      </p:cxnSp>
      <p:cxnSp>
        <p:nvCxnSpPr>
          <p:cNvPr id="88" name="Google Shape;88;p26"/>
          <p:cNvCxnSpPr/>
          <p:nvPr/>
        </p:nvCxnSpPr>
        <p:spPr>
          <a:xfrm>
            <a:off x="6130823"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89" name="Google Shape;89;p26"/>
          <p:cNvSpPr txBox="1"/>
          <p:nvPr/>
        </p:nvSpPr>
        <p:spPr>
          <a:xfrm>
            <a:off x="488477" y="5578471"/>
            <a:ext cx="4700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3</a:t>
            </a:r>
            <a:endParaRPr dirty="0"/>
          </a:p>
        </p:txBody>
      </p:sp>
      <p:sp>
        <p:nvSpPr>
          <p:cNvPr id="90" name="Google Shape;90;p26"/>
          <p:cNvSpPr txBox="1"/>
          <p:nvPr/>
        </p:nvSpPr>
        <p:spPr>
          <a:xfrm>
            <a:off x="2157684" y="5620187"/>
            <a:ext cx="692538"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4</a:t>
            </a:r>
            <a:endParaRPr dirty="0"/>
          </a:p>
        </p:txBody>
      </p:sp>
      <p:sp>
        <p:nvSpPr>
          <p:cNvPr id="91" name="Google Shape;91;p26"/>
          <p:cNvSpPr txBox="1"/>
          <p:nvPr/>
        </p:nvSpPr>
        <p:spPr>
          <a:xfrm>
            <a:off x="4088832" y="5578471"/>
            <a:ext cx="849899"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5</a:t>
            </a:r>
            <a:endParaRPr dirty="0"/>
          </a:p>
        </p:txBody>
      </p:sp>
      <p:sp>
        <p:nvSpPr>
          <p:cNvPr id="92" name="Google Shape;92;p26"/>
          <p:cNvSpPr txBox="1"/>
          <p:nvPr/>
        </p:nvSpPr>
        <p:spPr>
          <a:xfrm>
            <a:off x="6152641" y="5582568"/>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6</a:t>
            </a:r>
            <a:endParaRPr dirty="0"/>
          </a:p>
        </p:txBody>
      </p:sp>
      <p:sp>
        <p:nvSpPr>
          <p:cNvPr id="93" name="Google Shape;93;p26"/>
          <p:cNvSpPr txBox="1"/>
          <p:nvPr/>
        </p:nvSpPr>
        <p:spPr>
          <a:xfrm>
            <a:off x="7289350" y="849400"/>
            <a:ext cx="4266921"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ea typeface="Avenir"/>
                <a:cs typeface="Avenir"/>
                <a:sym typeface="Avenir"/>
              </a:rPr>
              <a:t>Contents</a:t>
            </a:r>
            <a:endParaRPr sz="1200" b="1" i="0" u="none" strike="noStrike" cap="none" dirty="0">
              <a:solidFill>
                <a:srgbClr val="FF2600"/>
              </a:solidFill>
              <a:latin typeface="Avenir"/>
              <a:ea typeface="Avenir"/>
              <a:cs typeface="Avenir"/>
              <a:sym typeface="Avenir"/>
            </a:endParaRPr>
          </a:p>
        </p:txBody>
      </p:sp>
      <p:cxnSp>
        <p:nvCxnSpPr>
          <p:cNvPr id="3" name="Google Shape;87;p26">
            <a:extLst>
              <a:ext uri="{FF2B5EF4-FFF2-40B4-BE49-F238E27FC236}">
                <a16:creationId xmlns:a16="http://schemas.microsoft.com/office/drawing/2014/main" id="{D14C8A6A-3EC7-0861-5B8F-5CA3DA855A92}"/>
              </a:ext>
            </a:extLst>
          </p:cNvPr>
          <p:cNvCxnSpPr/>
          <p:nvPr/>
        </p:nvCxnSpPr>
        <p:spPr>
          <a:xfrm>
            <a:off x="4129231" y="3547667"/>
            <a:ext cx="0" cy="2579251"/>
          </a:xfrm>
          <a:prstGeom prst="straightConnector1">
            <a:avLst/>
          </a:prstGeom>
          <a:noFill/>
          <a:ln w="9525" cap="flat" cmpd="sng">
            <a:solidFill>
              <a:srgbClr val="FF2600"/>
            </a:solidFill>
            <a:prstDash val="solid"/>
            <a:round/>
            <a:headEnd type="none" w="sm" len="sm"/>
            <a:tailEnd type="none" w="sm" len="sm"/>
          </a:ln>
        </p:spPr>
      </p:cxnSp>
      <p:sp>
        <p:nvSpPr>
          <p:cNvPr id="4" name="Google Shape;76;p26">
            <a:extLst>
              <a:ext uri="{FF2B5EF4-FFF2-40B4-BE49-F238E27FC236}">
                <a16:creationId xmlns:a16="http://schemas.microsoft.com/office/drawing/2014/main" id="{F16BC851-1896-96F4-93C6-327941AD5B4D}"/>
              </a:ext>
            </a:extLst>
          </p:cNvPr>
          <p:cNvSpPr txBox="1"/>
          <p:nvPr/>
        </p:nvSpPr>
        <p:spPr>
          <a:xfrm>
            <a:off x="9954260" y="3159835"/>
            <a:ext cx="1939164" cy="2579251"/>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Conclusion</a:t>
            </a:r>
            <a:r>
              <a:rPr lang="en-US" sz="1800" b="1" i="0" u="none" strike="noStrike" cap="none" dirty="0">
                <a:solidFill>
                  <a:srgbClr val="262626"/>
                </a:solidFill>
                <a:latin typeface="Avenir"/>
                <a:ea typeface="Avenir"/>
                <a:cs typeface="Avenir"/>
                <a:sym typeface="Avenir"/>
              </a:rPr>
              <a:t> &amp; </a:t>
            </a:r>
            <a:r>
              <a:rPr lang="en-US" sz="1800" b="1" dirty="0">
                <a:solidFill>
                  <a:srgbClr val="262626"/>
                </a:solidFill>
                <a:latin typeface="Avenir"/>
                <a:ea typeface="Avenir"/>
                <a:cs typeface="Avenir"/>
                <a:sym typeface="Avenir"/>
              </a:rPr>
              <a:t>Recommendations</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Key findings and actionable insights.</a:t>
            </a:r>
            <a:endParaRPr lang="en-US" dirty="0"/>
          </a:p>
        </p:txBody>
      </p:sp>
      <p:cxnSp>
        <p:nvCxnSpPr>
          <p:cNvPr id="5" name="Google Shape;87;p26">
            <a:extLst>
              <a:ext uri="{FF2B5EF4-FFF2-40B4-BE49-F238E27FC236}">
                <a16:creationId xmlns:a16="http://schemas.microsoft.com/office/drawing/2014/main" id="{AEA29F04-30F0-A691-B311-E1E3E98A21CA}"/>
              </a:ext>
            </a:extLst>
          </p:cNvPr>
          <p:cNvCxnSpPr/>
          <p:nvPr/>
        </p:nvCxnSpPr>
        <p:spPr>
          <a:xfrm>
            <a:off x="8023956" y="3547666"/>
            <a:ext cx="0" cy="2579251"/>
          </a:xfrm>
          <a:prstGeom prst="straightConnector1">
            <a:avLst/>
          </a:prstGeom>
          <a:noFill/>
          <a:ln w="9525" cap="flat" cmpd="sng">
            <a:solidFill>
              <a:srgbClr val="FF2600"/>
            </a:solidFill>
            <a:prstDash val="solid"/>
            <a:round/>
            <a:headEnd type="none" w="sm" len="sm"/>
            <a:tailEnd type="none" w="sm" len="sm"/>
          </a:ln>
        </p:spPr>
      </p:cxnSp>
      <p:sp>
        <p:nvSpPr>
          <p:cNvPr id="6" name="Google Shape;76;p26">
            <a:extLst>
              <a:ext uri="{FF2B5EF4-FFF2-40B4-BE49-F238E27FC236}">
                <a16:creationId xmlns:a16="http://schemas.microsoft.com/office/drawing/2014/main" id="{9E692FF9-7D2A-62DB-53E5-71FE7E0E54B9}"/>
              </a:ext>
            </a:extLst>
          </p:cNvPr>
          <p:cNvSpPr txBox="1"/>
          <p:nvPr/>
        </p:nvSpPr>
        <p:spPr>
          <a:xfrm>
            <a:off x="8023956" y="3066531"/>
            <a:ext cx="1939163" cy="2093007"/>
          </a:xfrm>
          <a:prstGeom prst="rect">
            <a:avLst/>
          </a:prstGeom>
          <a:noFill/>
          <a:ln>
            <a:noFill/>
          </a:ln>
        </p:spPr>
        <p:txBody>
          <a:bodyPr spcFirstLastPara="1" wrap="square" lIns="68575" tIns="68575" rIns="68575" bIns="68575" anchor="t" anchorCtr="0">
            <a:noAutofit/>
          </a:bodyPr>
          <a:lstStyle/>
          <a:p>
            <a:pPr marL="0" marR="0" lvl="0" indent="0" algn="l" rtl="0">
              <a:lnSpc>
                <a:spcPct val="90000"/>
              </a:lnSpc>
              <a:spcBef>
                <a:spcPts val="0"/>
              </a:spcBef>
              <a:spcAft>
                <a:spcPts val="0"/>
              </a:spcAft>
              <a:buClr>
                <a:srgbClr val="000000"/>
              </a:buClr>
              <a:buSzPts val="1800"/>
              <a:buFont typeface="Arial"/>
              <a:buNone/>
            </a:pPr>
            <a:r>
              <a:rPr lang="en-US" sz="1800" b="1" dirty="0">
                <a:solidFill>
                  <a:srgbClr val="262626"/>
                </a:solidFill>
                <a:latin typeface="Avenir"/>
                <a:ea typeface="Avenir"/>
                <a:cs typeface="Avenir"/>
                <a:sym typeface="Avenir"/>
              </a:rPr>
              <a:t>Modelling &amp; Evaluation</a:t>
            </a:r>
            <a:br>
              <a:rPr lang="en-US" sz="1800" b="0" i="0" u="none" strike="noStrike" cap="none" dirty="0">
                <a:solidFill>
                  <a:srgbClr val="262626"/>
                </a:solidFill>
                <a:latin typeface="Avenir"/>
                <a:ea typeface="Avenir"/>
                <a:cs typeface="Avenir"/>
                <a:sym typeface="Avenir"/>
              </a:rPr>
            </a:br>
            <a:endParaRPr lang="en-US" sz="1800" b="0" i="0" u="none" strike="noStrike" cap="none" dirty="0">
              <a:solidFill>
                <a:srgbClr val="262626"/>
              </a:solidFill>
              <a:latin typeface="Avenir"/>
              <a:ea typeface="Avenir"/>
              <a:cs typeface="Avenir"/>
              <a:sym typeface="Avenir"/>
            </a:endParaRPr>
          </a:p>
          <a:p>
            <a:r>
              <a:rPr lang="en-US" dirty="0">
                <a:solidFill>
                  <a:srgbClr val="2B4150"/>
                </a:solidFill>
                <a:latin typeface="Source Sans Pro" pitchFamily="34" charset="0"/>
                <a:ea typeface="Source Sans Pro" pitchFamily="34" charset="-122"/>
                <a:cs typeface="Source Sans Pro" pitchFamily="34" charset="-120"/>
              </a:rPr>
              <a:t>Models: Logistic Regression, Naïve Bayes, Random Forest, </a:t>
            </a:r>
            <a:r>
              <a:rPr lang="en-US" dirty="0" err="1">
                <a:solidFill>
                  <a:srgbClr val="2B4150"/>
                </a:solidFill>
                <a:latin typeface="Source Sans Pro" pitchFamily="34" charset="0"/>
                <a:ea typeface="Source Sans Pro" pitchFamily="34" charset="-122"/>
                <a:cs typeface="Source Sans Pro" pitchFamily="34" charset="-120"/>
              </a:rPr>
              <a:t>XGBoost</a:t>
            </a:r>
            <a:r>
              <a:rPr lang="en-US" dirty="0">
                <a:solidFill>
                  <a:srgbClr val="2B4150"/>
                </a:solidFill>
                <a:latin typeface="Source Sans Pro" pitchFamily="34" charset="0"/>
                <a:ea typeface="Source Sans Pro" pitchFamily="34" charset="-122"/>
                <a:cs typeface="Source Sans Pro" pitchFamily="34" charset="-120"/>
              </a:rPr>
              <a:t>.</a:t>
            </a:r>
          </a:p>
          <a:p>
            <a:endParaRPr lang="en-US" dirty="0"/>
          </a:p>
        </p:txBody>
      </p:sp>
      <p:sp>
        <p:nvSpPr>
          <p:cNvPr id="7" name="Google Shape;92;p26">
            <a:extLst>
              <a:ext uri="{FF2B5EF4-FFF2-40B4-BE49-F238E27FC236}">
                <a16:creationId xmlns:a16="http://schemas.microsoft.com/office/drawing/2014/main" id="{2EDDB45B-CC91-D249-0397-14C45F5637DF}"/>
              </a:ext>
            </a:extLst>
          </p:cNvPr>
          <p:cNvSpPr txBox="1"/>
          <p:nvPr/>
        </p:nvSpPr>
        <p:spPr>
          <a:xfrm>
            <a:off x="8048499" y="5515881"/>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8</a:t>
            </a:r>
            <a:endParaRPr dirty="0"/>
          </a:p>
        </p:txBody>
      </p:sp>
      <p:sp>
        <p:nvSpPr>
          <p:cNvPr id="8" name="Google Shape;92;p26">
            <a:extLst>
              <a:ext uri="{FF2B5EF4-FFF2-40B4-BE49-F238E27FC236}">
                <a16:creationId xmlns:a16="http://schemas.microsoft.com/office/drawing/2014/main" id="{2069D758-4A22-AD0D-5696-2BB107024B2C}"/>
              </a:ext>
            </a:extLst>
          </p:cNvPr>
          <p:cNvSpPr txBox="1"/>
          <p:nvPr/>
        </p:nvSpPr>
        <p:spPr>
          <a:xfrm>
            <a:off x="9919815" y="5547253"/>
            <a:ext cx="849900" cy="7694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dirty="0">
                <a:solidFill>
                  <a:srgbClr val="FF2600"/>
                </a:solidFill>
                <a:latin typeface="Avenir"/>
                <a:sym typeface="Avenir"/>
              </a:rPr>
              <a:t>13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222408" y="278448"/>
            <a:ext cx="11747184" cy="6301103"/>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Avenir"/>
              <a:ea typeface="Avenir"/>
              <a:cs typeface="Avenir"/>
              <a:sym typeface="Avenir"/>
            </a:endParaRPr>
          </a:p>
        </p:txBody>
      </p:sp>
      <p:grpSp>
        <p:nvGrpSpPr>
          <p:cNvPr id="150" name="Google Shape;150;p28"/>
          <p:cNvGrpSpPr/>
          <p:nvPr/>
        </p:nvGrpSpPr>
        <p:grpSpPr>
          <a:xfrm>
            <a:off x="431229" y="424873"/>
            <a:ext cx="9008335" cy="3203929"/>
            <a:chOff x="401275" y="228352"/>
            <a:chExt cx="5065835" cy="3004512"/>
          </a:xfrm>
        </p:grpSpPr>
        <p:sp>
          <p:nvSpPr>
            <p:cNvPr id="151" name="Google Shape;151;p28"/>
            <p:cNvSpPr txBox="1"/>
            <p:nvPr/>
          </p:nvSpPr>
          <p:spPr>
            <a:xfrm>
              <a:off x="401275" y="228352"/>
              <a:ext cx="4888355" cy="845234"/>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FFFFFF"/>
                </a:buClr>
                <a:buSzPts val="4000"/>
                <a:buFont typeface="Avenir"/>
                <a:buNone/>
                <a:tabLst/>
                <a:defRPr/>
              </a:pPr>
              <a:r>
                <a:rPr lang="en-US" sz="4000" b="1" dirty="0">
                  <a:solidFill>
                    <a:srgbClr val="FFFFFF"/>
                  </a:solidFill>
                  <a:latin typeface="Avenir"/>
                  <a:ea typeface="Avenir"/>
                  <a:cs typeface="Avenir"/>
                  <a:sym typeface="Avenir"/>
                </a:rPr>
                <a:t>Executive Summary</a:t>
              </a:r>
              <a:endParaRPr kumimoji="0" sz="1800" b="0" i="0" u="none" strike="noStrike" kern="0" cap="none" spc="0" normalizeH="0" baseline="0" noProof="0" dirty="0">
                <a:ln>
                  <a:noFill/>
                </a:ln>
                <a:solidFill>
                  <a:srgbClr val="FFFFFF"/>
                </a:solidFill>
                <a:effectLst/>
                <a:uLnTx/>
                <a:uFillTx/>
                <a:latin typeface="Avenir"/>
                <a:ea typeface="Avenir"/>
                <a:cs typeface="Avenir"/>
                <a:sym typeface="Avenir"/>
              </a:endParaRPr>
            </a:p>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1" i="0" u="none" strike="noStrike" kern="0" cap="none" spc="0" normalizeH="0" baseline="0" noProof="0" dirty="0">
                <a:ln>
                  <a:noFill/>
                </a:ln>
                <a:solidFill>
                  <a:srgbClr val="F64D18"/>
                </a:solidFill>
                <a:effectLst/>
                <a:uLnTx/>
                <a:uFillTx/>
                <a:latin typeface="Avenir"/>
                <a:ea typeface="Avenir"/>
                <a:cs typeface="Avenir"/>
                <a:sym typeface="Avenir"/>
              </a:endParaRPr>
            </a:p>
          </p:txBody>
        </p:sp>
        <p:sp>
          <p:nvSpPr>
            <p:cNvPr id="152" name="Google Shape;152;p28"/>
            <p:cNvSpPr txBox="1"/>
            <p:nvPr/>
          </p:nvSpPr>
          <p:spPr>
            <a:xfrm>
              <a:off x="401275" y="1760939"/>
              <a:ext cx="5065835" cy="1471925"/>
            </a:xfrm>
            <a:prstGeom prst="rect">
              <a:avLst/>
            </a:prstGeom>
            <a:noFill/>
            <a:ln>
              <a:noFill/>
            </a:ln>
          </p:spPr>
          <p:txBody>
            <a:bodyPr spcFirstLastPara="1" wrap="square" lIns="91425" tIns="45700" rIns="91425" bIns="45700" anchor="t" anchorCtr="0">
              <a:spAutoFit/>
            </a:bodyPr>
            <a:lstStyle/>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Built a sentiment analysis model for Apple &amp; Google tweets.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We tested different models on Binary and Multiclass analysis and Regression delivered the best performance (~84% accuracy).</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Strong on Positive detection, weaker on Negative due to imbalance.</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Provides a foundation for real-time brand monitoring and insights.</a:t>
              </a:r>
            </a:p>
            <a:p>
              <a:pPr marL="285750" indent="-285750">
                <a:buClr>
                  <a:schemeClr val="bg1"/>
                </a:buClr>
                <a:buFont typeface="Arial" panose="020B0604020202020204" pitchFamily="34" charset="0"/>
                <a:buChar char="•"/>
                <a:defRPr sz="1800">
                  <a:solidFill>
                    <a:srgbClr val="000000"/>
                  </a:solidFill>
                </a:defRPr>
              </a:pPr>
              <a:r>
                <a:rPr lang="en-US" sz="1600" dirty="0">
                  <a:solidFill>
                    <a:schemeClr val="bg1"/>
                  </a:solidFill>
                </a:rPr>
                <a:t>Next: improve Negative </a:t>
              </a:r>
              <a:r>
                <a:rPr lang="en-US" sz="1600" dirty="0" err="1">
                  <a:solidFill>
                    <a:schemeClr val="bg1"/>
                  </a:solidFill>
                </a:rPr>
                <a:t>detection,deploy</a:t>
              </a:r>
              <a:r>
                <a:rPr lang="en-US" sz="1600" dirty="0">
                  <a:solidFill>
                    <a:schemeClr val="bg1"/>
                  </a:solidFill>
                </a:rPr>
                <a:t> as dashboard/API, expand scope.</a:t>
              </a:r>
              <a:endParaRPr kumimoji="0" sz="1600" b="0" i="0" u="none" strike="noStrike" kern="0" cap="none" spc="0" normalizeH="0" baseline="0" noProof="0" dirty="0">
                <a:ln>
                  <a:noFill/>
                </a:ln>
                <a:solidFill>
                  <a:srgbClr val="FFFFFF"/>
                </a:solidFill>
                <a:effectLst/>
                <a:uLnTx/>
                <a:uFillTx/>
                <a:latin typeface="Avenir"/>
                <a:ea typeface="Avenir"/>
                <a:cs typeface="Avenir"/>
                <a:sym typeface="Aveni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p:cNvGrpSpPr/>
        <p:nvPr/>
      </p:nvGrpSpPr>
      <p:grpSpPr>
        <a:xfrm>
          <a:off x="0" y="0"/>
          <a:ext cx="0" cy="0"/>
          <a:chOff x="0" y="0"/>
          <a:chExt cx="0" cy="0"/>
        </a:xfrm>
      </p:grpSpPr>
      <p:sp>
        <p:nvSpPr>
          <p:cNvPr id="174" name="Google Shape;174;p6"/>
          <p:cNvSpPr/>
          <p:nvPr/>
        </p:nvSpPr>
        <p:spPr>
          <a:xfrm>
            <a:off x="223282" y="153363"/>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217" name="Google Shape;217;p6"/>
          <p:cNvSpPr/>
          <p:nvPr/>
        </p:nvSpPr>
        <p:spPr>
          <a:xfrm>
            <a:off x="441474" y="202682"/>
            <a:ext cx="10605217" cy="109256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endParaRPr kumimoji="0" sz="900" b="0" i="0" u="none" strike="noStrike" kern="0" cap="none" spc="0" normalizeH="0" baseline="0" noProof="0" dirty="0">
              <a:ln>
                <a:noFill/>
              </a:ln>
              <a:solidFill>
                <a:srgbClr val="FF3300"/>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2800"/>
              <a:buFont typeface="Arial"/>
              <a:buNone/>
              <a:tabLst/>
              <a:defRPr/>
            </a:pPr>
            <a:r>
              <a:rPr lang="en-US" sz="2800" dirty="0">
                <a:solidFill>
                  <a:srgbClr val="272A2A"/>
                </a:solidFill>
                <a:latin typeface="Avenir"/>
                <a:ea typeface="Avenir"/>
                <a:cs typeface="Avenir"/>
                <a:sym typeface="Avenir"/>
              </a:rPr>
              <a:t>Business Context &amp; Objectives </a:t>
            </a: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272A2A"/>
              </a:solidFill>
              <a:effectLst/>
              <a:uLnTx/>
              <a:uFillTx/>
              <a:latin typeface="Avenir"/>
              <a:ea typeface="Avenir"/>
              <a:cs typeface="Avenir"/>
              <a:sym typeface="Avenir"/>
            </a:endParaRPr>
          </a:p>
        </p:txBody>
      </p:sp>
      <p:sp>
        <p:nvSpPr>
          <p:cNvPr id="2" name="TextBox 1">
            <a:extLst>
              <a:ext uri="{FF2B5EF4-FFF2-40B4-BE49-F238E27FC236}">
                <a16:creationId xmlns:a16="http://schemas.microsoft.com/office/drawing/2014/main" id="{1C33B166-07BB-5E51-5E21-E44EBE7D07AC}"/>
              </a:ext>
            </a:extLst>
          </p:cNvPr>
          <p:cNvSpPr txBox="1"/>
          <p:nvPr/>
        </p:nvSpPr>
        <p:spPr>
          <a:xfrm>
            <a:off x="441474" y="2602560"/>
            <a:ext cx="5534453" cy="2431435"/>
          </a:xfrm>
          <a:prstGeom prst="rect">
            <a:avLst/>
          </a:prstGeom>
          <a:noFill/>
        </p:spPr>
        <p:txBody>
          <a:bodyPr wrap="square" rtlCol="0">
            <a:spAutoFit/>
          </a:bodyPr>
          <a:lstStyle/>
          <a:p>
            <a:endParaRPr lang="en-US" dirty="0"/>
          </a:p>
          <a:p>
            <a:r>
              <a:rPr lang="en-US" sz="1800" b="1" dirty="0">
                <a:solidFill>
                  <a:srgbClr val="FF0000"/>
                </a:solidFill>
              </a:rPr>
              <a:t>Problem Statement</a:t>
            </a:r>
          </a:p>
          <a:p>
            <a:endParaRPr lang="en-US" sz="2000" b="1" dirty="0">
              <a:solidFill>
                <a:srgbClr val="FF0000"/>
              </a:solidFill>
            </a:endParaRPr>
          </a:p>
          <a:p>
            <a:pPr marL="285750" indent="-285750">
              <a:buFont typeface="Arial" panose="020B0604020202020204" pitchFamily="34" charset="0"/>
              <a:buChar char="•"/>
            </a:pPr>
            <a:r>
              <a:rPr lang="en-US" dirty="0"/>
              <a:t>Customers constantly share opinions on Twitter, but the volume and noise make manual monitoring impossible. Without automation, businesses risk missing early warnings of negative sentiment, overlooking positive advocacy, and losing actionable insights. A sentiment analysis model enables real-time classification of tweets, empowering proactive reputation management and data-driven decisions.</a:t>
            </a:r>
            <a:endParaRPr lang="en-KE" dirty="0"/>
          </a:p>
        </p:txBody>
      </p:sp>
      <p:grpSp>
        <p:nvGrpSpPr>
          <p:cNvPr id="4" name="Group 3">
            <a:extLst>
              <a:ext uri="{FF2B5EF4-FFF2-40B4-BE49-F238E27FC236}">
                <a16:creationId xmlns:a16="http://schemas.microsoft.com/office/drawing/2014/main" id="{A1DC9A1C-1421-2C06-9C88-8CB10481D023}"/>
              </a:ext>
            </a:extLst>
          </p:cNvPr>
          <p:cNvGrpSpPr/>
          <p:nvPr/>
        </p:nvGrpSpPr>
        <p:grpSpPr>
          <a:xfrm>
            <a:off x="6936914" y="2092814"/>
            <a:ext cx="677554" cy="661866"/>
            <a:chOff x="7092319" y="2419077"/>
            <a:chExt cx="677554" cy="661866"/>
          </a:xfrm>
        </p:grpSpPr>
        <p:sp>
          <p:nvSpPr>
            <p:cNvPr id="5" name="Oval 4">
              <a:extLst>
                <a:ext uri="{FF2B5EF4-FFF2-40B4-BE49-F238E27FC236}">
                  <a16:creationId xmlns:a16="http://schemas.microsoft.com/office/drawing/2014/main" id="{58966DA6-2654-B9A7-8BE1-7427AE630D5A}"/>
                </a:ext>
              </a:extLst>
            </p:cNvPr>
            <p:cNvSpPr/>
            <p:nvPr/>
          </p:nvSpPr>
          <p:spPr>
            <a:xfrm>
              <a:off x="7092319" y="2419077"/>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6" name="Group 5">
              <a:extLst>
                <a:ext uri="{FF2B5EF4-FFF2-40B4-BE49-F238E27FC236}">
                  <a16:creationId xmlns:a16="http://schemas.microsoft.com/office/drawing/2014/main" id="{68F2D968-F922-8688-B82C-378A94CEC5DA}"/>
                </a:ext>
              </a:extLst>
            </p:cNvPr>
            <p:cNvGrpSpPr/>
            <p:nvPr/>
          </p:nvGrpSpPr>
          <p:grpSpPr>
            <a:xfrm>
              <a:off x="7287561" y="2605247"/>
              <a:ext cx="287069" cy="288684"/>
              <a:chOff x="6597494" y="2384181"/>
              <a:chExt cx="365760" cy="365514"/>
            </a:xfrm>
          </p:grpSpPr>
          <p:sp>
            <p:nvSpPr>
              <p:cNvPr id="7" name="Freeform 21">
                <a:extLst>
                  <a:ext uri="{FF2B5EF4-FFF2-40B4-BE49-F238E27FC236}">
                    <a16:creationId xmlns:a16="http://schemas.microsoft.com/office/drawing/2014/main" id="{1F764F47-F78E-35CB-C7ED-33DB80A8E298}"/>
                  </a:ext>
                </a:extLst>
              </p:cNvPr>
              <p:cNvSpPr/>
              <p:nvPr/>
            </p:nvSpPr>
            <p:spPr>
              <a:xfrm>
                <a:off x="6597503" y="2384189"/>
                <a:ext cx="365574" cy="365505"/>
              </a:xfrm>
              <a:custGeom>
                <a:avLst/>
                <a:gdLst/>
                <a:ahLst/>
                <a:cxnLst>
                  <a:cxn ang="0">
                    <a:pos x="wd2" y="hd2"/>
                  </a:cxn>
                  <a:cxn ang="5400000">
                    <a:pos x="wd2" y="hd2"/>
                  </a:cxn>
                  <a:cxn ang="10800000">
                    <a:pos x="wd2" y="hd2"/>
                  </a:cxn>
                  <a:cxn ang="16200000">
                    <a:pos x="wd2" y="hd2"/>
                  </a:cxn>
                </a:cxnLst>
                <a:rect l="0" t="0" r="r" b="b"/>
                <a:pathLst>
                  <a:path w="21012" h="21302" extrusionOk="0">
                    <a:moveTo>
                      <a:pt x="4041" y="21302"/>
                    </a:moveTo>
                    <a:cubicBezTo>
                      <a:pt x="3526" y="21302"/>
                      <a:pt x="3012" y="21228"/>
                      <a:pt x="2498" y="21004"/>
                    </a:cubicBezTo>
                    <a:cubicBezTo>
                      <a:pt x="2351" y="20930"/>
                      <a:pt x="2277" y="20781"/>
                      <a:pt x="2204" y="20632"/>
                    </a:cubicBezTo>
                    <a:cubicBezTo>
                      <a:pt x="2204" y="20483"/>
                      <a:pt x="2204" y="20334"/>
                      <a:pt x="2351" y="20259"/>
                    </a:cubicBezTo>
                    <a:cubicBezTo>
                      <a:pt x="3967" y="18695"/>
                      <a:pt x="3967" y="18695"/>
                      <a:pt x="3967" y="18695"/>
                    </a:cubicBezTo>
                    <a:cubicBezTo>
                      <a:pt x="3967" y="17429"/>
                      <a:pt x="3967" y="17429"/>
                      <a:pt x="3967" y="17429"/>
                    </a:cubicBezTo>
                    <a:cubicBezTo>
                      <a:pt x="2571" y="17429"/>
                      <a:pt x="2571" y="17429"/>
                      <a:pt x="2571" y="17429"/>
                    </a:cubicBezTo>
                    <a:cubicBezTo>
                      <a:pt x="1028" y="18993"/>
                      <a:pt x="1028" y="18993"/>
                      <a:pt x="1028" y="18993"/>
                    </a:cubicBezTo>
                    <a:cubicBezTo>
                      <a:pt x="955" y="19142"/>
                      <a:pt x="808" y="19142"/>
                      <a:pt x="661" y="19142"/>
                    </a:cubicBezTo>
                    <a:cubicBezTo>
                      <a:pt x="514" y="19068"/>
                      <a:pt x="367" y="18993"/>
                      <a:pt x="294" y="18844"/>
                    </a:cubicBezTo>
                    <a:cubicBezTo>
                      <a:pt x="-294" y="17354"/>
                      <a:pt x="0" y="15641"/>
                      <a:pt x="1175" y="14450"/>
                    </a:cubicBezTo>
                    <a:cubicBezTo>
                      <a:pt x="2204" y="13332"/>
                      <a:pt x="3820" y="12960"/>
                      <a:pt x="5216" y="13481"/>
                    </a:cubicBezTo>
                    <a:cubicBezTo>
                      <a:pt x="13298" y="5288"/>
                      <a:pt x="13298" y="5288"/>
                      <a:pt x="13298" y="5288"/>
                    </a:cubicBezTo>
                    <a:cubicBezTo>
                      <a:pt x="12784" y="3873"/>
                      <a:pt x="13151" y="2234"/>
                      <a:pt x="14253" y="1192"/>
                    </a:cubicBezTo>
                    <a:cubicBezTo>
                      <a:pt x="15428" y="0"/>
                      <a:pt x="17118" y="-298"/>
                      <a:pt x="18588" y="298"/>
                    </a:cubicBezTo>
                    <a:cubicBezTo>
                      <a:pt x="18735" y="372"/>
                      <a:pt x="18808" y="521"/>
                      <a:pt x="18882" y="670"/>
                    </a:cubicBezTo>
                    <a:cubicBezTo>
                      <a:pt x="18882" y="819"/>
                      <a:pt x="18882" y="968"/>
                      <a:pt x="18735" y="1043"/>
                    </a:cubicBezTo>
                    <a:cubicBezTo>
                      <a:pt x="17192" y="2607"/>
                      <a:pt x="17192" y="2607"/>
                      <a:pt x="17192" y="2607"/>
                    </a:cubicBezTo>
                    <a:cubicBezTo>
                      <a:pt x="17192" y="4022"/>
                      <a:pt x="17192" y="4022"/>
                      <a:pt x="17192" y="4022"/>
                    </a:cubicBezTo>
                    <a:cubicBezTo>
                      <a:pt x="18441" y="4022"/>
                      <a:pt x="18441" y="4022"/>
                      <a:pt x="18441" y="4022"/>
                    </a:cubicBezTo>
                    <a:cubicBezTo>
                      <a:pt x="19984" y="2383"/>
                      <a:pt x="19984" y="2383"/>
                      <a:pt x="19984" y="2383"/>
                    </a:cubicBezTo>
                    <a:cubicBezTo>
                      <a:pt x="20057" y="2234"/>
                      <a:pt x="20204" y="2234"/>
                      <a:pt x="20351" y="2234"/>
                    </a:cubicBezTo>
                    <a:cubicBezTo>
                      <a:pt x="20498" y="2309"/>
                      <a:pt x="20645" y="2383"/>
                      <a:pt x="20718" y="2532"/>
                    </a:cubicBezTo>
                    <a:cubicBezTo>
                      <a:pt x="21306" y="4022"/>
                      <a:pt x="21012" y="5661"/>
                      <a:pt x="19837" y="6852"/>
                    </a:cubicBezTo>
                    <a:cubicBezTo>
                      <a:pt x="18808" y="7970"/>
                      <a:pt x="17192" y="8342"/>
                      <a:pt x="15796" y="7821"/>
                    </a:cubicBezTo>
                    <a:cubicBezTo>
                      <a:pt x="7714" y="16014"/>
                      <a:pt x="7714" y="16014"/>
                      <a:pt x="7714" y="16014"/>
                    </a:cubicBezTo>
                    <a:cubicBezTo>
                      <a:pt x="8228" y="17503"/>
                      <a:pt x="7861" y="19068"/>
                      <a:pt x="6833" y="20110"/>
                    </a:cubicBezTo>
                    <a:cubicBezTo>
                      <a:pt x="6024" y="20930"/>
                      <a:pt x="5069" y="21302"/>
                      <a:pt x="4041" y="21302"/>
                    </a:cubicBezTo>
                    <a:close/>
                    <a:moveTo>
                      <a:pt x="3526" y="20408"/>
                    </a:moveTo>
                    <a:cubicBezTo>
                      <a:pt x="4482" y="20557"/>
                      <a:pt x="5437" y="20259"/>
                      <a:pt x="6171" y="19514"/>
                    </a:cubicBezTo>
                    <a:cubicBezTo>
                      <a:pt x="7053" y="18621"/>
                      <a:pt x="7273" y="17280"/>
                      <a:pt x="6833" y="16088"/>
                    </a:cubicBezTo>
                    <a:cubicBezTo>
                      <a:pt x="6759" y="15939"/>
                      <a:pt x="6759" y="15716"/>
                      <a:pt x="6906" y="15567"/>
                    </a:cubicBezTo>
                    <a:cubicBezTo>
                      <a:pt x="15355" y="7001"/>
                      <a:pt x="15355" y="7001"/>
                      <a:pt x="15355" y="7001"/>
                    </a:cubicBezTo>
                    <a:cubicBezTo>
                      <a:pt x="15502" y="6852"/>
                      <a:pt x="15722" y="6852"/>
                      <a:pt x="15869" y="6927"/>
                    </a:cubicBezTo>
                    <a:cubicBezTo>
                      <a:pt x="17045" y="7374"/>
                      <a:pt x="18367" y="7150"/>
                      <a:pt x="19249" y="6256"/>
                    </a:cubicBezTo>
                    <a:cubicBezTo>
                      <a:pt x="19984" y="5512"/>
                      <a:pt x="20277" y="4543"/>
                      <a:pt x="20130" y="3575"/>
                    </a:cubicBezTo>
                    <a:cubicBezTo>
                      <a:pt x="18955" y="4767"/>
                      <a:pt x="18955" y="4767"/>
                      <a:pt x="18955" y="4767"/>
                    </a:cubicBezTo>
                    <a:cubicBezTo>
                      <a:pt x="18882" y="4841"/>
                      <a:pt x="18735" y="4916"/>
                      <a:pt x="18588" y="4916"/>
                    </a:cubicBezTo>
                    <a:cubicBezTo>
                      <a:pt x="16751" y="4916"/>
                      <a:pt x="16751" y="4916"/>
                      <a:pt x="16751" y="4916"/>
                    </a:cubicBezTo>
                    <a:cubicBezTo>
                      <a:pt x="16530" y="4916"/>
                      <a:pt x="16310" y="4692"/>
                      <a:pt x="16310" y="4469"/>
                    </a:cubicBezTo>
                    <a:cubicBezTo>
                      <a:pt x="16310" y="2458"/>
                      <a:pt x="16310" y="2458"/>
                      <a:pt x="16310" y="2458"/>
                    </a:cubicBezTo>
                    <a:cubicBezTo>
                      <a:pt x="16310" y="2309"/>
                      <a:pt x="16384" y="2234"/>
                      <a:pt x="16457" y="2085"/>
                    </a:cubicBezTo>
                    <a:cubicBezTo>
                      <a:pt x="17633" y="968"/>
                      <a:pt x="17633" y="968"/>
                      <a:pt x="17633" y="968"/>
                    </a:cubicBezTo>
                    <a:cubicBezTo>
                      <a:pt x="16604" y="745"/>
                      <a:pt x="15575" y="1043"/>
                      <a:pt x="14841" y="1788"/>
                    </a:cubicBezTo>
                    <a:cubicBezTo>
                      <a:pt x="13959" y="2681"/>
                      <a:pt x="13739" y="4022"/>
                      <a:pt x="14253" y="5214"/>
                    </a:cubicBezTo>
                    <a:cubicBezTo>
                      <a:pt x="14253" y="5437"/>
                      <a:pt x="14253" y="5586"/>
                      <a:pt x="14106" y="5735"/>
                    </a:cubicBezTo>
                    <a:cubicBezTo>
                      <a:pt x="5657" y="14301"/>
                      <a:pt x="5657" y="14301"/>
                      <a:pt x="5657" y="14301"/>
                    </a:cubicBezTo>
                    <a:cubicBezTo>
                      <a:pt x="5510" y="14450"/>
                      <a:pt x="5363" y="14450"/>
                      <a:pt x="5143" y="14450"/>
                    </a:cubicBezTo>
                    <a:cubicBezTo>
                      <a:pt x="3967" y="13928"/>
                      <a:pt x="2645" y="14152"/>
                      <a:pt x="1763" y="15045"/>
                    </a:cubicBezTo>
                    <a:cubicBezTo>
                      <a:pt x="1028" y="15790"/>
                      <a:pt x="735" y="16833"/>
                      <a:pt x="955" y="17876"/>
                    </a:cubicBezTo>
                    <a:cubicBezTo>
                      <a:pt x="2057" y="16684"/>
                      <a:pt x="2057" y="16684"/>
                      <a:pt x="2057" y="16684"/>
                    </a:cubicBezTo>
                    <a:cubicBezTo>
                      <a:pt x="2204" y="16610"/>
                      <a:pt x="2277" y="16535"/>
                      <a:pt x="2424" y="16535"/>
                    </a:cubicBezTo>
                    <a:cubicBezTo>
                      <a:pt x="4408" y="16535"/>
                      <a:pt x="4408" y="16535"/>
                      <a:pt x="4408" y="16535"/>
                    </a:cubicBezTo>
                    <a:cubicBezTo>
                      <a:pt x="4628" y="16535"/>
                      <a:pt x="4849" y="16759"/>
                      <a:pt x="4849" y="16982"/>
                    </a:cubicBezTo>
                    <a:cubicBezTo>
                      <a:pt x="4849" y="18844"/>
                      <a:pt x="4849" y="18844"/>
                      <a:pt x="4849" y="18844"/>
                    </a:cubicBezTo>
                    <a:cubicBezTo>
                      <a:pt x="4849" y="18993"/>
                      <a:pt x="4775" y="19142"/>
                      <a:pt x="4702" y="19216"/>
                    </a:cubicBezTo>
                    <a:lnTo>
                      <a:pt x="3526" y="2040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8" name="Freeform 22">
                <a:extLst>
                  <a:ext uri="{FF2B5EF4-FFF2-40B4-BE49-F238E27FC236}">
                    <a16:creationId xmlns:a16="http://schemas.microsoft.com/office/drawing/2014/main" id="{7A3CA3F5-BBD9-ACA7-B28F-A4EEBF0D9DE5}"/>
                  </a:ext>
                </a:extLst>
              </p:cNvPr>
              <p:cNvSpPr/>
              <p:nvPr/>
            </p:nvSpPr>
            <p:spPr>
              <a:xfrm>
                <a:off x="6597494" y="2384181"/>
                <a:ext cx="187548" cy="187548"/>
              </a:xfrm>
              <a:custGeom>
                <a:avLst/>
                <a:gdLst/>
                <a:ahLst/>
                <a:cxnLst>
                  <a:cxn ang="0">
                    <a:pos x="wd2" y="hd2"/>
                  </a:cxn>
                  <a:cxn ang="5400000">
                    <a:pos x="wd2" y="hd2"/>
                  </a:cxn>
                  <a:cxn ang="10800000">
                    <a:pos x="wd2" y="hd2"/>
                  </a:cxn>
                  <a:cxn ang="16200000">
                    <a:pos x="wd2" y="hd2"/>
                  </a:cxn>
                </a:cxnLst>
                <a:rect l="0" t="0" r="r" b="b"/>
                <a:pathLst>
                  <a:path w="21028" h="21028" extrusionOk="0">
                    <a:moveTo>
                      <a:pt x="16164" y="21028"/>
                    </a:moveTo>
                    <a:cubicBezTo>
                      <a:pt x="10156" y="15020"/>
                      <a:pt x="10156" y="15020"/>
                      <a:pt x="10156" y="15020"/>
                    </a:cubicBezTo>
                    <a:cubicBezTo>
                      <a:pt x="7439" y="16021"/>
                      <a:pt x="4292" y="15306"/>
                      <a:pt x="2289" y="13303"/>
                    </a:cubicBezTo>
                    <a:cubicBezTo>
                      <a:pt x="0" y="11015"/>
                      <a:pt x="-572" y="7725"/>
                      <a:pt x="572" y="4864"/>
                    </a:cubicBezTo>
                    <a:cubicBezTo>
                      <a:pt x="715" y="4578"/>
                      <a:pt x="1002" y="4435"/>
                      <a:pt x="1288" y="4292"/>
                    </a:cubicBezTo>
                    <a:cubicBezTo>
                      <a:pt x="1574" y="4292"/>
                      <a:pt x="1860" y="4292"/>
                      <a:pt x="2003" y="4578"/>
                    </a:cubicBezTo>
                    <a:cubicBezTo>
                      <a:pt x="5007" y="7725"/>
                      <a:pt x="5007" y="7725"/>
                      <a:pt x="5007" y="7725"/>
                    </a:cubicBezTo>
                    <a:cubicBezTo>
                      <a:pt x="7725" y="7725"/>
                      <a:pt x="7725" y="7725"/>
                      <a:pt x="7725" y="7725"/>
                    </a:cubicBezTo>
                    <a:cubicBezTo>
                      <a:pt x="7725" y="5007"/>
                      <a:pt x="7725" y="5007"/>
                      <a:pt x="7725" y="5007"/>
                    </a:cubicBezTo>
                    <a:cubicBezTo>
                      <a:pt x="4578" y="2003"/>
                      <a:pt x="4578" y="2003"/>
                      <a:pt x="4578" y="2003"/>
                    </a:cubicBezTo>
                    <a:cubicBezTo>
                      <a:pt x="4292" y="1860"/>
                      <a:pt x="4292" y="1574"/>
                      <a:pt x="4292" y="1288"/>
                    </a:cubicBezTo>
                    <a:cubicBezTo>
                      <a:pt x="4435" y="1002"/>
                      <a:pt x="4578" y="715"/>
                      <a:pt x="4864" y="572"/>
                    </a:cubicBezTo>
                    <a:cubicBezTo>
                      <a:pt x="7725" y="-572"/>
                      <a:pt x="10872" y="0"/>
                      <a:pt x="13160" y="2289"/>
                    </a:cubicBezTo>
                    <a:cubicBezTo>
                      <a:pt x="15306" y="4292"/>
                      <a:pt x="16021" y="7439"/>
                      <a:pt x="15020" y="10156"/>
                    </a:cubicBezTo>
                    <a:cubicBezTo>
                      <a:pt x="21028" y="16164"/>
                      <a:pt x="21028" y="16164"/>
                      <a:pt x="21028" y="16164"/>
                    </a:cubicBezTo>
                    <a:cubicBezTo>
                      <a:pt x="19884" y="17452"/>
                      <a:pt x="19884" y="17452"/>
                      <a:pt x="19884" y="17452"/>
                    </a:cubicBezTo>
                    <a:cubicBezTo>
                      <a:pt x="13447" y="11015"/>
                      <a:pt x="13447" y="11015"/>
                      <a:pt x="13447" y="11015"/>
                    </a:cubicBezTo>
                    <a:cubicBezTo>
                      <a:pt x="13160" y="10729"/>
                      <a:pt x="13160" y="10443"/>
                      <a:pt x="13303" y="10013"/>
                    </a:cubicBezTo>
                    <a:cubicBezTo>
                      <a:pt x="14162" y="7725"/>
                      <a:pt x="13733" y="5150"/>
                      <a:pt x="12016" y="3433"/>
                    </a:cubicBezTo>
                    <a:cubicBezTo>
                      <a:pt x="10586" y="2003"/>
                      <a:pt x="8726" y="1431"/>
                      <a:pt x="6866" y="1860"/>
                    </a:cubicBezTo>
                    <a:cubicBezTo>
                      <a:pt x="9155" y="4005"/>
                      <a:pt x="9155" y="4005"/>
                      <a:pt x="9155" y="4005"/>
                    </a:cubicBezTo>
                    <a:cubicBezTo>
                      <a:pt x="9298" y="4292"/>
                      <a:pt x="9441" y="4435"/>
                      <a:pt x="9441" y="4721"/>
                    </a:cubicBezTo>
                    <a:cubicBezTo>
                      <a:pt x="9441" y="8583"/>
                      <a:pt x="9441" y="8583"/>
                      <a:pt x="9441" y="8583"/>
                    </a:cubicBezTo>
                    <a:cubicBezTo>
                      <a:pt x="9441" y="9012"/>
                      <a:pt x="9012" y="9441"/>
                      <a:pt x="8583" y="9441"/>
                    </a:cubicBezTo>
                    <a:cubicBezTo>
                      <a:pt x="4721" y="9441"/>
                      <a:pt x="4721" y="9441"/>
                      <a:pt x="4721" y="9441"/>
                    </a:cubicBezTo>
                    <a:cubicBezTo>
                      <a:pt x="4435" y="9441"/>
                      <a:pt x="4149" y="9298"/>
                      <a:pt x="4005" y="9155"/>
                    </a:cubicBezTo>
                    <a:cubicBezTo>
                      <a:pt x="1860" y="6866"/>
                      <a:pt x="1860" y="6866"/>
                      <a:pt x="1860" y="6866"/>
                    </a:cubicBezTo>
                    <a:cubicBezTo>
                      <a:pt x="1431" y="8726"/>
                      <a:pt x="2003" y="10586"/>
                      <a:pt x="3433" y="12016"/>
                    </a:cubicBezTo>
                    <a:cubicBezTo>
                      <a:pt x="5150" y="13733"/>
                      <a:pt x="7725" y="14305"/>
                      <a:pt x="10013" y="13303"/>
                    </a:cubicBezTo>
                    <a:cubicBezTo>
                      <a:pt x="10443" y="13160"/>
                      <a:pt x="10729" y="13160"/>
                      <a:pt x="11015" y="13447"/>
                    </a:cubicBezTo>
                    <a:cubicBezTo>
                      <a:pt x="17452" y="19884"/>
                      <a:pt x="17452" y="19884"/>
                      <a:pt x="17452" y="19884"/>
                    </a:cubicBezTo>
                    <a:lnTo>
                      <a:pt x="16164" y="21028"/>
                    </a:lnTo>
                    <a:close/>
                  </a:path>
                </a:pathLst>
              </a:custGeom>
              <a:solidFill>
                <a:srgbClr val="FF481D"/>
              </a:solidFill>
              <a:ln w="12700" cap="flat">
                <a:noFill/>
                <a:miter lim="400000"/>
              </a:ln>
              <a:effectLst/>
            </p:spPr>
            <p:txBody>
              <a:bodyPr wrap="square" lIns="45719" tIns="45719" rIns="45719" bIns="45719" numCol="1" anchor="t">
                <a:noAutofit/>
              </a:bodyPr>
              <a:lstStyle/>
              <a:p>
                <a:endParaRPr/>
              </a:p>
            </p:txBody>
          </p:sp>
          <p:sp>
            <p:nvSpPr>
              <p:cNvPr id="9" name="Freeform 23">
                <a:extLst>
                  <a:ext uri="{FF2B5EF4-FFF2-40B4-BE49-F238E27FC236}">
                    <a16:creationId xmlns:a16="http://schemas.microsoft.com/office/drawing/2014/main" id="{5FFDE822-AA55-77F5-07CC-2EFDF63E8843}"/>
                  </a:ext>
                </a:extLst>
              </p:cNvPr>
              <p:cNvSpPr/>
              <p:nvPr/>
            </p:nvSpPr>
            <p:spPr>
              <a:xfrm>
                <a:off x="6775538" y="2562226"/>
                <a:ext cx="187716" cy="187469"/>
              </a:xfrm>
              <a:custGeom>
                <a:avLst/>
                <a:gdLst/>
                <a:ahLst/>
                <a:cxnLst>
                  <a:cxn ang="0">
                    <a:pos x="wd2" y="hd2"/>
                  </a:cxn>
                  <a:cxn ang="5400000">
                    <a:pos x="wd2" y="hd2"/>
                  </a:cxn>
                  <a:cxn ang="10800000">
                    <a:pos x="wd2" y="hd2"/>
                  </a:cxn>
                  <a:cxn ang="16200000">
                    <a:pos x="wd2" y="hd2"/>
                  </a:cxn>
                </a:cxnLst>
                <a:rect l="0" t="0" r="r" b="b"/>
                <a:pathLst>
                  <a:path w="20953" h="21600" extrusionOk="0">
                    <a:moveTo>
                      <a:pt x="13216" y="21600"/>
                    </a:moveTo>
                    <a:cubicBezTo>
                      <a:pt x="11226" y="21600"/>
                      <a:pt x="9237" y="20865"/>
                      <a:pt x="7816" y="19249"/>
                    </a:cubicBezTo>
                    <a:cubicBezTo>
                      <a:pt x="5684" y="17192"/>
                      <a:pt x="4974" y="13959"/>
                      <a:pt x="5968" y="11167"/>
                    </a:cubicBezTo>
                    <a:cubicBezTo>
                      <a:pt x="0" y="4996"/>
                      <a:pt x="0" y="4996"/>
                      <a:pt x="0" y="4996"/>
                    </a:cubicBezTo>
                    <a:cubicBezTo>
                      <a:pt x="1137" y="3673"/>
                      <a:pt x="1137" y="3673"/>
                      <a:pt x="1137" y="3673"/>
                    </a:cubicBezTo>
                    <a:cubicBezTo>
                      <a:pt x="7532" y="10286"/>
                      <a:pt x="7532" y="10286"/>
                      <a:pt x="7532" y="10286"/>
                    </a:cubicBezTo>
                    <a:cubicBezTo>
                      <a:pt x="7816" y="10580"/>
                      <a:pt x="7816" y="11020"/>
                      <a:pt x="7816" y="11314"/>
                    </a:cubicBezTo>
                    <a:cubicBezTo>
                      <a:pt x="6821" y="13665"/>
                      <a:pt x="7247" y="16310"/>
                      <a:pt x="8953" y="18073"/>
                    </a:cubicBezTo>
                    <a:cubicBezTo>
                      <a:pt x="10374" y="19543"/>
                      <a:pt x="12363" y="20131"/>
                      <a:pt x="14353" y="19837"/>
                    </a:cubicBezTo>
                    <a:cubicBezTo>
                      <a:pt x="12079" y="17486"/>
                      <a:pt x="12079" y="17486"/>
                      <a:pt x="12079" y="17486"/>
                    </a:cubicBezTo>
                    <a:cubicBezTo>
                      <a:pt x="11937" y="17339"/>
                      <a:pt x="11795" y="17045"/>
                      <a:pt x="11795" y="16751"/>
                    </a:cubicBezTo>
                    <a:cubicBezTo>
                      <a:pt x="11795" y="13078"/>
                      <a:pt x="11795" y="13078"/>
                      <a:pt x="11795" y="13078"/>
                    </a:cubicBezTo>
                    <a:cubicBezTo>
                      <a:pt x="11795" y="12637"/>
                      <a:pt x="12221" y="12196"/>
                      <a:pt x="12647" y="12196"/>
                    </a:cubicBezTo>
                    <a:cubicBezTo>
                      <a:pt x="16200" y="12196"/>
                      <a:pt x="16200" y="12196"/>
                      <a:pt x="16200" y="12196"/>
                    </a:cubicBezTo>
                    <a:cubicBezTo>
                      <a:pt x="16484" y="12196"/>
                      <a:pt x="16626" y="12343"/>
                      <a:pt x="16911" y="12490"/>
                    </a:cubicBezTo>
                    <a:cubicBezTo>
                      <a:pt x="19184" y="14841"/>
                      <a:pt x="19184" y="14841"/>
                      <a:pt x="19184" y="14841"/>
                    </a:cubicBezTo>
                    <a:cubicBezTo>
                      <a:pt x="19468" y="12784"/>
                      <a:pt x="18900" y="10727"/>
                      <a:pt x="17479" y="9257"/>
                    </a:cubicBezTo>
                    <a:cubicBezTo>
                      <a:pt x="15774" y="7494"/>
                      <a:pt x="13216" y="7053"/>
                      <a:pt x="10942" y="8082"/>
                    </a:cubicBezTo>
                    <a:cubicBezTo>
                      <a:pt x="10658" y="8082"/>
                      <a:pt x="10232" y="8082"/>
                      <a:pt x="9947" y="7788"/>
                    </a:cubicBezTo>
                    <a:cubicBezTo>
                      <a:pt x="3553" y="1176"/>
                      <a:pt x="3553" y="1176"/>
                      <a:pt x="3553" y="1176"/>
                    </a:cubicBezTo>
                    <a:cubicBezTo>
                      <a:pt x="4832" y="0"/>
                      <a:pt x="4832" y="0"/>
                      <a:pt x="4832" y="0"/>
                    </a:cubicBezTo>
                    <a:cubicBezTo>
                      <a:pt x="10800" y="6171"/>
                      <a:pt x="10800" y="6171"/>
                      <a:pt x="10800" y="6171"/>
                    </a:cubicBezTo>
                    <a:cubicBezTo>
                      <a:pt x="13500" y="5143"/>
                      <a:pt x="16626" y="5878"/>
                      <a:pt x="18616" y="8082"/>
                    </a:cubicBezTo>
                    <a:cubicBezTo>
                      <a:pt x="20889" y="10433"/>
                      <a:pt x="21600" y="13812"/>
                      <a:pt x="20321" y="16751"/>
                    </a:cubicBezTo>
                    <a:cubicBezTo>
                      <a:pt x="20179" y="17045"/>
                      <a:pt x="19895" y="17192"/>
                      <a:pt x="19611" y="17339"/>
                    </a:cubicBezTo>
                    <a:cubicBezTo>
                      <a:pt x="19468" y="17339"/>
                      <a:pt x="19184" y="17339"/>
                      <a:pt x="18900" y="17045"/>
                    </a:cubicBezTo>
                    <a:cubicBezTo>
                      <a:pt x="15916" y="13959"/>
                      <a:pt x="15916" y="13959"/>
                      <a:pt x="15916" y="13959"/>
                    </a:cubicBezTo>
                    <a:cubicBezTo>
                      <a:pt x="13500" y="13959"/>
                      <a:pt x="13500" y="13959"/>
                      <a:pt x="13500" y="13959"/>
                    </a:cubicBezTo>
                    <a:cubicBezTo>
                      <a:pt x="13500" y="16457"/>
                      <a:pt x="13500" y="16457"/>
                      <a:pt x="13500" y="16457"/>
                    </a:cubicBezTo>
                    <a:cubicBezTo>
                      <a:pt x="16484" y="19543"/>
                      <a:pt x="16484" y="19543"/>
                      <a:pt x="16484" y="19543"/>
                    </a:cubicBezTo>
                    <a:cubicBezTo>
                      <a:pt x="16768" y="19837"/>
                      <a:pt x="16768" y="20131"/>
                      <a:pt x="16768" y="20424"/>
                    </a:cubicBezTo>
                    <a:cubicBezTo>
                      <a:pt x="16626" y="20571"/>
                      <a:pt x="16484" y="20865"/>
                      <a:pt x="16200" y="21012"/>
                    </a:cubicBezTo>
                    <a:cubicBezTo>
                      <a:pt x="15205" y="21453"/>
                      <a:pt x="14211" y="21600"/>
                      <a:pt x="13216" y="21600"/>
                    </a:cubicBezTo>
                    <a:close/>
                  </a:path>
                </a:pathLst>
              </a:custGeom>
              <a:solidFill>
                <a:srgbClr val="FF481D"/>
              </a:solidFill>
              <a:ln w="12700" cap="flat">
                <a:noFill/>
                <a:miter lim="400000"/>
              </a:ln>
              <a:effectLst/>
            </p:spPr>
            <p:txBody>
              <a:bodyPr wrap="square" lIns="45719" tIns="45719" rIns="45719" bIns="45719" numCol="1" anchor="t">
                <a:noAutofit/>
              </a:bodyPr>
              <a:lstStyle/>
              <a:p>
                <a:endParaRPr dirty="0"/>
              </a:p>
            </p:txBody>
          </p:sp>
        </p:grpSp>
      </p:grpSp>
      <p:grpSp>
        <p:nvGrpSpPr>
          <p:cNvPr id="10" name="Group 9">
            <a:extLst>
              <a:ext uri="{FF2B5EF4-FFF2-40B4-BE49-F238E27FC236}">
                <a16:creationId xmlns:a16="http://schemas.microsoft.com/office/drawing/2014/main" id="{067CA5F4-BF3F-F651-3645-4F9840FEE78B}"/>
              </a:ext>
            </a:extLst>
          </p:cNvPr>
          <p:cNvGrpSpPr/>
          <p:nvPr/>
        </p:nvGrpSpPr>
        <p:grpSpPr>
          <a:xfrm>
            <a:off x="6909566" y="3994389"/>
            <a:ext cx="677554" cy="698769"/>
            <a:chOff x="5107083" y="1389506"/>
            <a:chExt cx="677554" cy="661866"/>
          </a:xfrm>
        </p:grpSpPr>
        <p:sp>
          <p:nvSpPr>
            <p:cNvPr id="11" name="Oval 10">
              <a:extLst>
                <a:ext uri="{FF2B5EF4-FFF2-40B4-BE49-F238E27FC236}">
                  <a16:creationId xmlns:a16="http://schemas.microsoft.com/office/drawing/2014/main" id="{44C64788-686F-75D7-2CA8-D30974C993A0}"/>
                </a:ext>
              </a:extLst>
            </p:cNvPr>
            <p:cNvSpPr/>
            <p:nvPr/>
          </p:nvSpPr>
          <p:spPr>
            <a:xfrm>
              <a:off x="5107083" y="138950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2" name="Google Shape;214;p26">
              <a:extLst>
                <a:ext uri="{FF2B5EF4-FFF2-40B4-BE49-F238E27FC236}">
                  <a16:creationId xmlns:a16="http://schemas.microsoft.com/office/drawing/2014/main" id="{A0E85FA0-1BCF-E454-6DE5-47312AF42DC8}"/>
                </a:ext>
              </a:extLst>
            </p:cNvPr>
            <p:cNvGrpSpPr/>
            <p:nvPr/>
          </p:nvGrpSpPr>
          <p:grpSpPr>
            <a:xfrm>
              <a:off x="5252241" y="1514328"/>
              <a:ext cx="370592" cy="372151"/>
              <a:chOff x="2594" y="672"/>
              <a:chExt cx="423" cy="412"/>
            </a:xfrm>
            <a:solidFill>
              <a:srgbClr val="FF0000"/>
            </a:solidFill>
          </p:grpSpPr>
          <p:sp>
            <p:nvSpPr>
              <p:cNvPr id="13" name="Google Shape;215;p26">
                <a:extLst>
                  <a:ext uri="{FF2B5EF4-FFF2-40B4-BE49-F238E27FC236}">
                    <a16:creationId xmlns:a16="http://schemas.microsoft.com/office/drawing/2014/main" id="{4F26032F-B217-49F6-2920-8B4BDE2651AD}"/>
                  </a:ext>
                </a:extLst>
              </p:cNvPr>
              <p:cNvSpPr/>
              <p:nvPr/>
            </p:nvSpPr>
            <p:spPr>
              <a:xfrm>
                <a:off x="2648" y="724"/>
                <a:ext cx="317" cy="309"/>
              </a:xfrm>
              <a:custGeom>
                <a:avLst/>
                <a:gdLst/>
                <a:ahLst/>
                <a:cxnLst/>
                <a:rect l="l" t="t" r="r" b="b"/>
                <a:pathLst>
                  <a:path w="207" h="207" extrusionOk="0">
                    <a:moveTo>
                      <a:pt x="103" y="207"/>
                    </a:moveTo>
                    <a:cubicBezTo>
                      <a:pt x="46" y="207"/>
                      <a:pt x="0" y="160"/>
                      <a:pt x="0" y="103"/>
                    </a:cubicBezTo>
                    <a:cubicBezTo>
                      <a:pt x="0" y="46"/>
                      <a:pt x="46" y="0"/>
                      <a:pt x="103" y="0"/>
                    </a:cubicBezTo>
                    <a:cubicBezTo>
                      <a:pt x="160" y="0"/>
                      <a:pt x="207" y="46"/>
                      <a:pt x="207" y="103"/>
                    </a:cubicBezTo>
                    <a:cubicBezTo>
                      <a:pt x="207" y="160"/>
                      <a:pt x="160" y="207"/>
                      <a:pt x="103" y="207"/>
                    </a:cubicBezTo>
                    <a:close/>
                    <a:moveTo>
                      <a:pt x="103" y="12"/>
                    </a:moveTo>
                    <a:cubicBezTo>
                      <a:pt x="53" y="12"/>
                      <a:pt x="12" y="53"/>
                      <a:pt x="12" y="103"/>
                    </a:cubicBezTo>
                    <a:cubicBezTo>
                      <a:pt x="12" y="154"/>
                      <a:pt x="53" y="195"/>
                      <a:pt x="103" y="195"/>
                    </a:cubicBezTo>
                    <a:cubicBezTo>
                      <a:pt x="154" y="195"/>
                      <a:pt x="195" y="154"/>
                      <a:pt x="195" y="103"/>
                    </a:cubicBezTo>
                    <a:cubicBezTo>
                      <a:pt x="195" y="53"/>
                      <a:pt x="154" y="12"/>
                      <a:pt x="10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4" name="Google Shape;216;p26">
                <a:extLst>
                  <a:ext uri="{FF2B5EF4-FFF2-40B4-BE49-F238E27FC236}">
                    <a16:creationId xmlns:a16="http://schemas.microsoft.com/office/drawing/2014/main" id="{5DEA882F-8485-DED1-EABC-6198571EA198}"/>
                  </a:ext>
                </a:extLst>
              </p:cNvPr>
              <p:cNvSpPr/>
              <p:nvPr/>
            </p:nvSpPr>
            <p:spPr>
              <a:xfrm>
                <a:off x="2796" y="672"/>
                <a:ext cx="19" cy="103"/>
              </a:xfrm>
              <a:custGeom>
                <a:avLst/>
                <a:gdLst/>
                <a:ahLst/>
                <a:cxnLst/>
                <a:rect l="l" t="t" r="r" b="b"/>
                <a:pathLst>
                  <a:path w="12" h="69" extrusionOk="0">
                    <a:moveTo>
                      <a:pt x="6" y="69"/>
                    </a:moveTo>
                    <a:cubicBezTo>
                      <a:pt x="3" y="69"/>
                      <a:pt x="0" y="66"/>
                      <a:pt x="0" y="63"/>
                    </a:cubicBezTo>
                    <a:cubicBezTo>
                      <a:pt x="0" y="6"/>
                      <a:pt x="0" y="6"/>
                      <a:pt x="0" y="6"/>
                    </a:cubicBezTo>
                    <a:cubicBezTo>
                      <a:pt x="0" y="3"/>
                      <a:pt x="3" y="0"/>
                      <a:pt x="6" y="0"/>
                    </a:cubicBezTo>
                    <a:cubicBezTo>
                      <a:pt x="10" y="0"/>
                      <a:pt x="12" y="3"/>
                      <a:pt x="12" y="6"/>
                    </a:cubicBezTo>
                    <a:cubicBezTo>
                      <a:pt x="12" y="63"/>
                      <a:pt x="12" y="63"/>
                      <a:pt x="12" y="63"/>
                    </a:cubicBezTo>
                    <a:cubicBezTo>
                      <a:pt x="12" y="66"/>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5" name="Google Shape;217;p26">
                <a:extLst>
                  <a:ext uri="{FF2B5EF4-FFF2-40B4-BE49-F238E27FC236}">
                    <a16:creationId xmlns:a16="http://schemas.microsoft.com/office/drawing/2014/main" id="{B1A44E25-1549-D252-1C01-A55A10802EEC}"/>
                  </a:ext>
                </a:extLst>
              </p:cNvPr>
              <p:cNvSpPr/>
              <p:nvPr/>
            </p:nvSpPr>
            <p:spPr>
              <a:xfrm>
                <a:off x="2594"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6" y="0"/>
                      <a:pt x="69" y="3"/>
                      <a:pt x="69" y="6"/>
                    </a:cubicBezTo>
                    <a:cubicBezTo>
                      <a:pt x="69" y="10"/>
                      <a:pt x="66"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6" name="Google Shape;218;p26">
                <a:extLst>
                  <a:ext uri="{FF2B5EF4-FFF2-40B4-BE49-F238E27FC236}">
                    <a16:creationId xmlns:a16="http://schemas.microsoft.com/office/drawing/2014/main" id="{F0385CE5-1EC0-ED2E-ADBD-BDAF54735721}"/>
                  </a:ext>
                </a:extLst>
              </p:cNvPr>
              <p:cNvSpPr/>
              <p:nvPr/>
            </p:nvSpPr>
            <p:spPr>
              <a:xfrm>
                <a:off x="2796" y="981"/>
                <a:ext cx="19" cy="103"/>
              </a:xfrm>
              <a:custGeom>
                <a:avLst/>
                <a:gdLst/>
                <a:ahLst/>
                <a:cxnLst/>
                <a:rect l="l" t="t" r="r" b="b"/>
                <a:pathLst>
                  <a:path w="12" h="69" extrusionOk="0">
                    <a:moveTo>
                      <a:pt x="6" y="69"/>
                    </a:moveTo>
                    <a:cubicBezTo>
                      <a:pt x="3" y="69"/>
                      <a:pt x="0" y="67"/>
                      <a:pt x="0" y="63"/>
                    </a:cubicBezTo>
                    <a:cubicBezTo>
                      <a:pt x="0" y="6"/>
                      <a:pt x="0" y="6"/>
                      <a:pt x="0" y="6"/>
                    </a:cubicBezTo>
                    <a:cubicBezTo>
                      <a:pt x="0" y="3"/>
                      <a:pt x="3" y="0"/>
                      <a:pt x="6" y="0"/>
                    </a:cubicBezTo>
                    <a:cubicBezTo>
                      <a:pt x="10" y="0"/>
                      <a:pt x="12" y="3"/>
                      <a:pt x="12" y="6"/>
                    </a:cubicBezTo>
                    <a:cubicBezTo>
                      <a:pt x="12" y="63"/>
                      <a:pt x="12" y="63"/>
                      <a:pt x="12" y="63"/>
                    </a:cubicBezTo>
                    <a:cubicBezTo>
                      <a:pt x="12" y="67"/>
                      <a:pt x="10" y="69"/>
                      <a:pt x="6" y="69"/>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7" name="Google Shape;219;p26">
                <a:extLst>
                  <a:ext uri="{FF2B5EF4-FFF2-40B4-BE49-F238E27FC236}">
                    <a16:creationId xmlns:a16="http://schemas.microsoft.com/office/drawing/2014/main" id="{E22BD611-8FCD-2772-C246-24569C9038AA}"/>
                  </a:ext>
                </a:extLst>
              </p:cNvPr>
              <p:cNvSpPr/>
              <p:nvPr/>
            </p:nvSpPr>
            <p:spPr>
              <a:xfrm>
                <a:off x="2911" y="869"/>
                <a:ext cx="106" cy="18"/>
              </a:xfrm>
              <a:custGeom>
                <a:avLst/>
                <a:gdLst/>
                <a:ahLst/>
                <a:cxnLst/>
                <a:rect l="l" t="t" r="r" b="b"/>
                <a:pathLst>
                  <a:path w="69" h="12" extrusionOk="0">
                    <a:moveTo>
                      <a:pt x="63" y="12"/>
                    </a:moveTo>
                    <a:cubicBezTo>
                      <a:pt x="6" y="12"/>
                      <a:pt x="6" y="12"/>
                      <a:pt x="6" y="12"/>
                    </a:cubicBezTo>
                    <a:cubicBezTo>
                      <a:pt x="3" y="12"/>
                      <a:pt x="0" y="10"/>
                      <a:pt x="0" y="6"/>
                    </a:cubicBezTo>
                    <a:cubicBezTo>
                      <a:pt x="0" y="3"/>
                      <a:pt x="3" y="0"/>
                      <a:pt x="6" y="0"/>
                    </a:cubicBezTo>
                    <a:cubicBezTo>
                      <a:pt x="63" y="0"/>
                      <a:pt x="63" y="0"/>
                      <a:pt x="63" y="0"/>
                    </a:cubicBezTo>
                    <a:cubicBezTo>
                      <a:pt x="67" y="0"/>
                      <a:pt x="69" y="3"/>
                      <a:pt x="69" y="6"/>
                    </a:cubicBezTo>
                    <a:cubicBezTo>
                      <a:pt x="69" y="10"/>
                      <a:pt x="67" y="12"/>
                      <a:pt x="63"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8" name="Google Shape;220;p26">
                <a:extLst>
                  <a:ext uri="{FF2B5EF4-FFF2-40B4-BE49-F238E27FC236}">
                    <a16:creationId xmlns:a16="http://schemas.microsoft.com/office/drawing/2014/main" id="{B801D585-81DA-D77C-B405-E0548BF380B3}"/>
                  </a:ext>
                </a:extLst>
              </p:cNvPr>
              <p:cNvSpPr/>
              <p:nvPr/>
            </p:nvSpPr>
            <p:spPr>
              <a:xfrm>
                <a:off x="2769" y="814"/>
                <a:ext cx="75" cy="127"/>
              </a:xfrm>
              <a:custGeom>
                <a:avLst/>
                <a:gdLst/>
                <a:ahLst/>
                <a:cxnLst/>
                <a:rect l="l" t="t" r="r" b="b"/>
                <a:pathLst>
                  <a:path w="49" h="85" extrusionOk="0">
                    <a:moveTo>
                      <a:pt x="24" y="85"/>
                    </a:moveTo>
                    <a:cubicBezTo>
                      <a:pt x="11" y="85"/>
                      <a:pt x="0" y="75"/>
                      <a:pt x="0" y="61"/>
                    </a:cubicBezTo>
                    <a:cubicBezTo>
                      <a:pt x="0" y="58"/>
                      <a:pt x="3" y="55"/>
                      <a:pt x="6" y="55"/>
                    </a:cubicBezTo>
                    <a:cubicBezTo>
                      <a:pt x="9" y="55"/>
                      <a:pt x="12" y="58"/>
                      <a:pt x="12" y="61"/>
                    </a:cubicBezTo>
                    <a:cubicBezTo>
                      <a:pt x="12" y="68"/>
                      <a:pt x="17" y="73"/>
                      <a:pt x="24" y="73"/>
                    </a:cubicBezTo>
                    <a:cubicBezTo>
                      <a:pt x="31" y="73"/>
                      <a:pt x="37" y="68"/>
                      <a:pt x="37" y="61"/>
                    </a:cubicBezTo>
                    <a:cubicBezTo>
                      <a:pt x="37" y="54"/>
                      <a:pt x="31" y="49"/>
                      <a:pt x="24" y="49"/>
                    </a:cubicBezTo>
                    <a:cubicBezTo>
                      <a:pt x="11" y="49"/>
                      <a:pt x="0" y="38"/>
                      <a:pt x="0" y="24"/>
                    </a:cubicBezTo>
                    <a:cubicBezTo>
                      <a:pt x="0" y="11"/>
                      <a:pt x="11" y="0"/>
                      <a:pt x="24" y="0"/>
                    </a:cubicBezTo>
                    <a:cubicBezTo>
                      <a:pt x="38" y="0"/>
                      <a:pt x="49" y="11"/>
                      <a:pt x="49" y="24"/>
                    </a:cubicBezTo>
                    <a:cubicBezTo>
                      <a:pt x="49" y="28"/>
                      <a:pt x="46" y="30"/>
                      <a:pt x="43" y="30"/>
                    </a:cubicBezTo>
                    <a:cubicBezTo>
                      <a:pt x="39" y="30"/>
                      <a:pt x="37" y="28"/>
                      <a:pt x="37" y="24"/>
                    </a:cubicBezTo>
                    <a:cubicBezTo>
                      <a:pt x="37" y="17"/>
                      <a:pt x="31" y="12"/>
                      <a:pt x="24" y="12"/>
                    </a:cubicBezTo>
                    <a:cubicBezTo>
                      <a:pt x="17" y="12"/>
                      <a:pt x="12" y="17"/>
                      <a:pt x="12" y="24"/>
                    </a:cubicBezTo>
                    <a:cubicBezTo>
                      <a:pt x="12" y="31"/>
                      <a:pt x="17" y="37"/>
                      <a:pt x="24" y="37"/>
                    </a:cubicBezTo>
                    <a:cubicBezTo>
                      <a:pt x="38" y="37"/>
                      <a:pt x="49" y="48"/>
                      <a:pt x="49" y="61"/>
                    </a:cubicBezTo>
                    <a:cubicBezTo>
                      <a:pt x="49" y="75"/>
                      <a:pt x="38" y="85"/>
                      <a:pt x="24" y="8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19" name="Google Shape;221;p26">
                <a:extLst>
                  <a:ext uri="{FF2B5EF4-FFF2-40B4-BE49-F238E27FC236}">
                    <a16:creationId xmlns:a16="http://schemas.microsoft.com/office/drawing/2014/main" id="{8C19F9D0-8478-336B-E8C3-27243AC6F1B0}"/>
                  </a:ext>
                </a:extLst>
              </p:cNvPr>
              <p:cNvSpPr/>
              <p:nvPr/>
            </p:nvSpPr>
            <p:spPr>
              <a:xfrm>
                <a:off x="2796" y="797"/>
                <a:ext cx="19" cy="162"/>
              </a:xfrm>
              <a:custGeom>
                <a:avLst/>
                <a:gdLst/>
                <a:ahLst/>
                <a:cxnLst/>
                <a:rect l="l" t="t" r="r" b="b"/>
                <a:pathLst>
                  <a:path w="12" h="108" extrusionOk="0">
                    <a:moveTo>
                      <a:pt x="6" y="108"/>
                    </a:moveTo>
                    <a:cubicBezTo>
                      <a:pt x="3" y="108"/>
                      <a:pt x="0" y="105"/>
                      <a:pt x="0" y="102"/>
                    </a:cubicBezTo>
                    <a:cubicBezTo>
                      <a:pt x="0" y="6"/>
                      <a:pt x="0" y="6"/>
                      <a:pt x="0" y="6"/>
                    </a:cubicBezTo>
                    <a:cubicBezTo>
                      <a:pt x="0" y="3"/>
                      <a:pt x="3" y="0"/>
                      <a:pt x="6" y="0"/>
                    </a:cubicBezTo>
                    <a:cubicBezTo>
                      <a:pt x="10" y="0"/>
                      <a:pt x="12" y="3"/>
                      <a:pt x="12" y="6"/>
                    </a:cubicBezTo>
                    <a:cubicBezTo>
                      <a:pt x="12" y="102"/>
                      <a:pt x="12" y="102"/>
                      <a:pt x="12" y="102"/>
                    </a:cubicBezTo>
                    <a:cubicBezTo>
                      <a:pt x="12" y="105"/>
                      <a:pt x="10" y="108"/>
                      <a:pt x="6" y="108"/>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grpSp>
      </p:grpSp>
      <p:grpSp>
        <p:nvGrpSpPr>
          <p:cNvPr id="20" name="Group 19">
            <a:extLst>
              <a:ext uri="{FF2B5EF4-FFF2-40B4-BE49-F238E27FC236}">
                <a16:creationId xmlns:a16="http://schemas.microsoft.com/office/drawing/2014/main" id="{A4355DC1-21AB-D5FF-F379-385A57E3128A}"/>
              </a:ext>
            </a:extLst>
          </p:cNvPr>
          <p:cNvGrpSpPr/>
          <p:nvPr/>
        </p:nvGrpSpPr>
        <p:grpSpPr>
          <a:xfrm>
            <a:off x="6964787" y="3062607"/>
            <a:ext cx="677554" cy="698770"/>
            <a:chOff x="5991227" y="3500471"/>
            <a:chExt cx="677554" cy="683631"/>
          </a:xfrm>
        </p:grpSpPr>
        <p:sp>
          <p:nvSpPr>
            <p:cNvPr id="21" name="Oval 20">
              <a:extLst>
                <a:ext uri="{FF2B5EF4-FFF2-40B4-BE49-F238E27FC236}">
                  <a16:creationId xmlns:a16="http://schemas.microsoft.com/office/drawing/2014/main" id="{997B3C74-92A2-6DF7-5E24-3879DD3687C9}"/>
                </a:ext>
              </a:extLst>
            </p:cNvPr>
            <p:cNvSpPr/>
            <p:nvPr/>
          </p:nvSpPr>
          <p:spPr>
            <a:xfrm>
              <a:off x="5991227" y="3500471"/>
              <a:ext cx="677554" cy="683631"/>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269;p26">
              <a:extLst>
                <a:ext uri="{FF2B5EF4-FFF2-40B4-BE49-F238E27FC236}">
                  <a16:creationId xmlns:a16="http://schemas.microsoft.com/office/drawing/2014/main" id="{80483DBD-8259-8723-D087-B4ECD4322A2F}"/>
                </a:ext>
              </a:extLst>
            </p:cNvPr>
            <p:cNvSpPr/>
            <p:nvPr/>
          </p:nvSpPr>
          <p:spPr>
            <a:xfrm>
              <a:off x="6176022" y="3723415"/>
              <a:ext cx="307965" cy="237744"/>
            </a:xfrm>
            <a:custGeom>
              <a:avLst/>
              <a:gdLst/>
              <a:ahLst/>
              <a:cxnLst/>
              <a:rect l="l" t="t" r="r" b="b"/>
              <a:pathLst>
                <a:path w="21517" h="21525" extrusionOk="0">
                  <a:moveTo>
                    <a:pt x="12261" y="21082"/>
                  </a:moveTo>
                  <a:cubicBezTo>
                    <a:pt x="12610" y="21082"/>
                    <a:pt x="12820" y="20994"/>
                    <a:pt x="13100" y="20994"/>
                  </a:cubicBezTo>
                  <a:cubicBezTo>
                    <a:pt x="13379" y="20817"/>
                    <a:pt x="13659" y="20728"/>
                    <a:pt x="13869" y="20463"/>
                  </a:cubicBezTo>
                  <a:cubicBezTo>
                    <a:pt x="13869" y="20463"/>
                    <a:pt x="13869" y="20463"/>
                    <a:pt x="13869" y="20463"/>
                  </a:cubicBezTo>
                  <a:cubicBezTo>
                    <a:pt x="13869" y="20463"/>
                    <a:pt x="13869" y="20463"/>
                    <a:pt x="13869" y="20463"/>
                  </a:cubicBezTo>
                  <a:cubicBezTo>
                    <a:pt x="13939" y="20463"/>
                    <a:pt x="14008" y="20463"/>
                    <a:pt x="14008" y="20463"/>
                  </a:cubicBezTo>
                  <a:cubicBezTo>
                    <a:pt x="14078" y="20463"/>
                    <a:pt x="14148" y="20551"/>
                    <a:pt x="14218" y="20551"/>
                  </a:cubicBezTo>
                  <a:cubicBezTo>
                    <a:pt x="14638" y="20551"/>
                    <a:pt x="15127" y="20286"/>
                    <a:pt x="15476" y="19843"/>
                  </a:cubicBezTo>
                  <a:cubicBezTo>
                    <a:pt x="15826" y="19489"/>
                    <a:pt x="16036" y="19046"/>
                    <a:pt x="16175" y="18515"/>
                  </a:cubicBezTo>
                  <a:cubicBezTo>
                    <a:pt x="16175" y="18515"/>
                    <a:pt x="16175" y="18515"/>
                    <a:pt x="16175" y="18515"/>
                  </a:cubicBezTo>
                  <a:cubicBezTo>
                    <a:pt x="16175" y="18515"/>
                    <a:pt x="16175" y="18515"/>
                    <a:pt x="16175" y="18515"/>
                  </a:cubicBezTo>
                  <a:cubicBezTo>
                    <a:pt x="16595" y="18427"/>
                    <a:pt x="16944" y="18161"/>
                    <a:pt x="17294" y="17807"/>
                  </a:cubicBezTo>
                  <a:cubicBezTo>
                    <a:pt x="17713" y="17364"/>
                    <a:pt x="17923" y="16833"/>
                    <a:pt x="18063" y="16302"/>
                  </a:cubicBezTo>
                  <a:cubicBezTo>
                    <a:pt x="18063" y="16302"/>
                    <a:pt x="18063" y="16302"/>
                    <a:pt x="18063" y="16302"/>
                  </a:cubicBezTo>
                  <a:cubicBezTo>
                    <a:pt x="18063" y="16302"/>
                    <a:pt x="18063" y="16302"/>
                    <a:pt x="18063" y="16302"/>
                  </a:cubicBezTo>
                  <a:cubicBezTo>
                    <a:pt x="18412" y="16214"/>
                    <a:pt x="18762" y="15948"/>
                    <a:pt x="19041" y="15594"/>
                  </a:cubicBezTo>
                  <a:cubicBezTo>
                    <a:pt x="19531" y="15063"/>
                    <a:pt x="19810" y="14443"/>
                    <a:pt x="19880" y="13646"/>
                  </a:cubicBezTo>
                  <a:cubicBezTo>
                    <a:pt x="19880" y="13646"/>
                    <a:pt x="19880" y="13646"/>
                    <a:pt x="19880" y="13646"/>
                  </a:cubicBezTo>
                  <a:cubicBezTo>
                    <a:pt x="21418" y="11876"/>
                    <a:pt x="21418" y="11876"/>
                    <a:pt x="21418" y="11876"/>
                  </a:cubicBezTo>
                  <a:cubicBezTo>
                    <a:pt x="21488" y="11787"/>
                    <a:pt x="21558" y="11522"/>
                    <a:pt x="21488" y="11256"/>
                  </a:cubicBezTo>
                  <a:cubicBezTo>
                    <a:pt x="19111" y="1961"/>
                    <a:pt x="19111" y="1961"/>
                    <a:pt x="19111" y="1961"/>
                  </a:cubicBezTo>
                  <a:cubicBezTo>
                    <a:pt x="19041" y="1784"/>
                    <a:pt x="18902" y="1607"/>
                    <a:pt x="18762" y="1607"/>
                  </a:cubicBezTo>
                  <a:cubicBezTo>
                    <a:pt x="18762" y="1607"/>
                    <a:pt x="18762" y="1607"/>
                    <a:pt x="18762" y="1607"/>
                  </a:cubicBezTo>
                  <a:cubicBezTo>
                    <a:pt x="18412" y="1518"/>
                    <a:pt x="15756" y="987"/>
                    <a:pt x="15057" y="987"/>
                  </a:cubicBezTo>
                  <a:cubicBezTo>
                    <a:pt x="14847" y="987"/>
                    <a:pt x="14288" y="810"/>
                    <a:pt x="13799" y="545"/>
                  </a:cubicBezTo>
                  <a:cubicBezTo>
                    <a:pt x="12890" y="279"/>
                    <a:pt x="11911" y="-75"/>
                    <a:pt x="11282" y="14"/>
                  </a:cubicBezTo>
                  <a:cubicBezTo>
                    <a:pt x="10304" y="102"/>
                    <a:pt x="8556" y="1253"/>
                    <a:pt x="7997" y="1607"/>
                  </a:cubicBezTo>
                  <a:cubicBezTo>
                    <a:pt x="7997" y="1607"/>
                    <a:pt x="7997" y="1607"/>
                    <a:pt x="7997" y="1607"/>
                  </a:cubicBezTo>
                  <a:cubicBezTo>
                    <a:pt x="3104" y="1607"/>
                    <a:pt x="3104" y="1607"/>
                    <a:pt x="3104" y="1607"/>
                  </a:cubicBezTo>
                  <a:cubicBezTo>
                    <a:pt x="2894" y="1607"/>
                    <a:pt x="2754" y="1784"/>
                    <a:pt x="2684" y="1961"/>
                  </a:cubicBezTo>
                  <a:cubicBezTo>
                    <a:pt x="28" y="11256"/>
                    <a:pt x="28" y="11256"/>
                    <a:pt x="28" y="11256"/>
                  </a:cubicBezTo>
                  <a:cubicBezTo>
                    <a:pt x="-42" y="11522"/>
                    <a:pt x="28" y="11787"/>
                    <a:pt x="168" y="11964"/>
                  </a:cubicBezTo>
                  <a:cubicBezTo>
                    <a:pt x="1426" y="13027"/>
                    <a:pt x="1426" y="13027"/>
                    <a:pt x="1426" y="13027"/>
                  </a:cubicBezTo>
                  <a:cubicBezTo>
                    <a:pt x="1426" y="13027"/>
                    <a:pt x="1426" y="13027"/>
                    <a:pt x="1426" y="13027"/>
                  </a:cubicBezTo>
                  <a:cubicBezTo>
                    <a:pt x="1076" y="13735"/>
                    <a:pt x="727" y="14797"/>
                    <a:pt x="937" y="15417"/>
                  </a:cubicBezTo>
                  <a:cubicBezTo>
                    <a:pt x="1146" y="16214"/>
                    <a:pt x="2265" y="17276"/>
                    <a:pt x="3034" y="17541"/>
                  </a:cubicBezTo>
                  <a:cubicBezTo>
                    <a:pt x="3034" y="17541"/>
                    <a:pt x="3034" y="17541"/>
                    <a:pt x="3034" y="17541"/>
                  </a:cubicBezTo>
                  <a:cubicBezTo>
                    <a:pt x="3034" y="17541"/>
                    <a:pt x="3034" y="17541"/>
                    <a:pt x="3034" y="17541"/>
                  </a:cubicBezTo>
                  <a:cubicBezTo>
                    <a:pt x="3034" y="17630"/>
                    <a:pt x="3034" y="17718"/>
                    <a:pt x="3034" y="17718"/>
                  </a:cubicBezTo>
                  <a:cubicBezTo>
                    <a:pt x="3174" y="18338"/>
                    <a:pt x="3523" y="18781"/>
                    <a:pt x="4152" y="19135"/>
                  </a:cubicBezTo>
                  <a:cubicBezTo>
                    <a:pt x="4502" y="19312"/>
                    <a:pt x="4851" y="19400"/>
                    <a:pt x="5131" y="19400"/>
                  </a:cubicBezTo>
                  <a:cubicBezTo>
                    <a:pt x="5131" y="19400"/>
                    <a:pt x="5131" y="19400"/>
                    <a:pt x="5131" y="19400"/>
                  </a:cubicBezTo>
                  <a:cubicBezTo>
                    <a:pt x="5131" y="19400"/>
                    <a:pt x="5131" y="19400"/>
                    <a:pt x="5131" y="19400"/>
                  </a:cubicBezTo>
                  <a:cubicBezTo>
                    <a:pt x="5271" y="19666"/>
                    <a:pt x="5480" y="19843"/>
                    <a:pt x="5690" y="20109"/>
                  </a:cubicBezTo>
                  <a:cubicBezTo>
                    <a:pt x="6179" y="20551"/>
                    <a:pt x="6878" y="20728"/>
                    <a:pt x="7368" y="20640"/>
                  </a:cubicBezTo>
                  <a:cubicBezTo>
                    <a:pt x="7368" y="20640"/>
                    <a:pt x="7368" y="20640"/>
                    <a:pt x="7368" y="20640"/>
                  </a:cubicBezTo>
                  <a:cubicBezTo>
                    <a:pt x="7368" y="20640"/>
                    <a:pt x="7368" y="20640"/>
                    <a:pt x="7368" y="20640"/>
                  </a:cubicBezTo>
                  <a:cubicBezTo>
                    <a:pt x="7717" y="21082"/>
                    <a:pt x="8276" y="21525"/>
                    <a:pt x="8906" y="21525"/>
                  </a:cubicBezTo>
                  <a:cubicBezTo>
                    <a:pt x="8906" y="21525"/>
                    <a:pt x="8906" y="21525"/>
                    <a:pt x="8906" y="21525"/>
                  </a:cubicBezTo>
                  <a:cubicBezTo>
                    <a:pt x="9185" y="21525"/>
                    <a:pt x="9465" y="21436"/>
                    <a:pt x="9675" y="21259"/>
                  </a:cubicBezTo>
                  <a:cubicBezTo>
                    <a:pt x="9884" y="21082"/>
                    <a:pt x="10094" y="20905"/>
                    <a:pt x="10234" y="20551"/>
                  </a:cubicBezTo>
                  <a:cubicBezTo>
                    <a:pt x="10234" y="20551"/>
                    <a:pt x="10234" y="20551"/>
                    <a:pt x="10234" y="20551"/>
                  </a:cubicBezTo>
                  <a:cubicBezTo>
                    <a:pt x="10234" y="20551"/>
                    <a:pt x="10234" y="20551"/>
                    <a:pt x="10234" y="20551"/>
                  </a:cubicBezTo>
                  <a:cubicBezTo>
                    <a:pt x="10863" y="20905"/>
                    <a:pt x="11632" y="21082"/>
                    <a:pt x="12261" y="21082"/>
                  </a:cubicBezTo>
                  <a:close/>
                  <a:moveTo>
                    <a:pt x="8486" y="2581"/>
                  </a:moveTo>
                  <a:cubicBezTo>
                    <a:pt x="8486" y="2581"/>
                    <a:pt x="8486" y="2581"/>
                    <a:pt x="8486" y="2581"/>
                  </a:cubicBezTo>
                  <a:cubicBezTo>
                    <a:pt x="9185" y="2138"/>
                    <a:pt x="10653" y="1164"/>
                    <a:pt x="11352" y="1164"/>
                  </a:cubicBezTo>
                  <a:cubicBezTo>
                    <a:pt x="11352" y="1164"/>
                    <a:pt x="11422" y="1164"/>
                    <a:pt x="11422" y="1164"/>
                  </a:cubicBezTo>
                  <a:cubicBezTo>
                    <a:pt x="11911" y="1164"/>
                    <a:pt x="12820" y="1430"/>
                    <a:pt x="13519" y="1695"/>
                  </a:cubicBezTo>
                  <a:cubicBezTo>
                    <a:pt x="13519" y="1695"/>
                    <a:pt x="13519" y="1695"/>
                    <a:pt x="13519" y="1695"/>
                  </a:cubicBezTo>
                  <a:cubicBezTo>
                    <a:pt x="14148" y="1961"/>
                    <a:pt x="14708" y="2138"/>
                    <a:pt x="15057" y="2138"/>
                  </a:cubicBezTo>
                  <a:cubicBezTo>
                    <a:pt x="15476" y="2138"/>
                    <a:pt x="17084" y="2492"/>
                    <a:pt x="18273" y="2669"/>
                  </a:cubicBezTo>
                  <a:cubicBezTo>
                    <a:pt x="18342" y="2669"/>
                    <a:pt x="18342" y="2669"/>
                    <a:pt x="18342" y="2669"/>
                  </a:cubicBezTo>
                  <a:cubicBezTo>
                    <a:pt x="18342" y="2669"/>
                    <a:pt x="18342" y="2669"/>
                    <a:pt x="18342" y="2669"/>
                  </a:cubicBezTo>
                  <a:cubicBezTo>
                    <a:pt x="20579" y="11345"/>
                    <a:pt x="20579" y="11345"/>
                    <a:pt x="20579" y="11345"/>
                  </a:cubicBezTo>
                  <a:cubicBezTo>
                    <a:pt x="20509" y="11345"/>
                    <a:pt x="20509" y="11345"/>
                    <a:pt x="20509" y="11345"/>
                  </a:cubicBezTo>
                  <a:cubicBezTo>
                    <a:pt x="19461" y="12584"/>
                    <a:pt x="19461" y="12584"/>
                    <a:pt x="19461" y="12584"/>
                  </a:cubicBezTo>
                  <a:cubicBezTo>
                    <a:pt x="19391" y="12584"/>
                    <a:pt x="19391" y="12584"/>
                    <a:pt x="19391" y="12584"/>
                  </a:cubicBezTo>
                  <a:cubicBezTo>
                    <a:pt x="16805" y="9309"/>
                    <a:pt x="16805" y="9309"/>
                    <a:pt x="16805" y="9309"/>
                  </a:cubicBezTo>
                  <a:cubicBezTo>
                    <a:pt x="16175" y="8423"/>
                    <a:pt x="14078" y="5591"/>
                    <a:pt x="13309" y="5325"/>
                  </a:cubicBezTo>
                  <a:cubicBezTo>
                    <a:pt x="12121" y="4882"/>
                    <a:pt x="11073" y="5148"/>
                    <a:pt x="10234" y="6033"/>
                  </a:cubicBezTo>
                  <a:cubicBezTo>
                    <a:pt x="9884" y="6476"/>
                    <a:pt x="9675" y="6918"/>
                    <a:pt x="9465" y="7450"/>
                  </a:cubicBezTo>
                  <a:cubicBezTo>
                    <a:pt x="9115" y="8246"/>
                    <a:pt x="8836" y="8955"/>
                    <a:pt x="7717" y="9043"/>
                  </a:cubicBezTo>
                  <a:cubicBezTo>
                    <a:pt x="7228" y="9132"/>
                    <a:pt x="6808" y="9043"/>
                    <a:pt x="6669" y="8777"/>
                  </a:cubicBezTo>
                  <a:cubicBezTo>
                    <a:pt x="6529" y="8600"/>
                    <a:pt x="6529" y="8423"/>
                    <a:pt x="6599" y="8335"/>
                  </a:cubicBezTo>
                  <a:lnTo>
                    <a:pt x="8486" y="2581"/>
                  </a:lnTo>
                  <a:close/>
                  <a:moveTo>
                    <a:pt x="3593" y="14974"/>
                  </a:moveTo>
                  <a:cubicBezTo>
                    <a:pt x="3453" y="15417"/>
                    <a:pt x="3243" y="15859"/>
                    <a:pt x="3174" y="16391"/>
                  </a:cubicBezTo>
                  <a:cubicBezTo>
                    <a:pt x="3174" y="16391"/>
                    <a:pt x="3174" y="16391"/>
                    <a:pt x="3174" y="16391"/>
                  </a:cubicBezTo>
                  <a:cubicBezTo>
                    <a:pt x="3104" y="16391"/>
                    <a:pt x="3104" y="16391"/>
                    <a:pt x="3104" y="16391"/>
                  </a:cubicBezTo>
                  <a:cubicBezTo>
                    <a:pt x="2684" y="16125"/>
                    <a:pt x="1915" y="15505"/>
                    <a:pt x="1775" y="15063"/>
                  </a:cubicBezTo>
                  <a:cubicBezTo>
                    <a:pt x="1775" y="15063"/>
                    <a:pt x="1775" y="15063"/>
                    <a:pt x="1775" y="15063"/>
                  </a:cubicBezTo>
                  <a:cubicBezTo>
                    <a:pt x="1706" y="14886"/>
                    <a:pt x="1915" y="14177"/>
                    <a:pt x="2125" y="13735"/>
                  </a:cubicBezTo>
                  <a:cubicBezTo>
                    <a:pt x="2195" y="13646"/>
                    <a:pt x="2195" y="13646"/>
                    <a:pt x="2195" y="13646"/>
                  </a:cubicBezTo>
                  <a:cubicBezTo>
                    <a:pt x="2195" y="13646"/>
                    <a:pt x="2195" y="13646"/>
                    <a:pt x="2195" y="13646"/>
                  </a:cubicBezTo>
                  <a:cubicBezTo>
                    <a:pt x="3593" y="14974"/>
                    <a:pt x="3593" y="14974"/>
                    <a:pt x="3593" y="14974"/>
                  </a:cubicBezTo>
                  <a:close/>
                  <a:moveTo>
                    <a:pt x="5061" y="18161"/>
                  </a:moveTo>
                  <a:cubicBezTo>
                    <a:pt x="5061" y="18161"/>
                    <a:pt x="5061" y="18161"/>
                    <a:pt x="5061" y="18161"/>
                  </a:cubicBezTo>
                  <a:cubicBezTo>
                    <a:pt x="5061" y="18161"/>
                    <a:pt x="4991" y="18161"/>
                    <a:pt x="4991" y="18161"/>
                  </a:cubicBezTo>
                  <a:cubicBezTo>
                    <a:pt x="4921" y="18161"/>
                    <a:pt x="4711" y="18161"/>
                    <a:pt x="4502" y="18073"/>
                  </a:cubicBezTo>
                  <a:cubicBezTo>
                    <a:pt x="4152" y="17895"/>
                    <a:pt x="3942" y="17630"/>
                    <a:pt x="3942" y="17453"/>
                  </a:cubicBezTo>
                  <a:cubicBezTo>
                    <a:pt x="3942" y="17364"/>
                    <a:pt x="3942" y="17276"/>
                    <a:pt x="3942" y="17187"/>
                  </a:cubicBezTo>
                  <a:cubicBezTo>
                    <a:pt x="3942" y="17187"/>
                    <a:pt x="3942" y="17099"/>
                    <a:pt x="3942" y="17099"/>
                  </a:cubicBezTo>
                  <a:cubicBezTo>
                    <a:pt x="4012" y="16568"/>
                    <a:pt x="4292" y="15771"/>
                    <a:pt x="4502" y="15240"/>
                  </a:cubicBezTo>
                  <a:cubicBezTo>
                    <a:pt x="4502" y="15240"/>
                    <a:pt x="4502" y="15240"/>
                    <a:pt x="4502" y="15240"/>
                  </a:cubicBezTo>
                  <a:cubicBezTo>
                    <a:pt x="4572" y="15240"/>
                    <a:pt x="4641" y="15151"/>
                    <a:pt x="4641" y="15151"/>
                  </a:cubicBezTo>
                  <a:cubicBezTo>
                    <a:pt x="4641" y="15063"/>
                    <a:pt x="4711" y="14974"/>
                    <a:pt x="4711" y="14886"/>
                  </a:cubicBezTo>
                  <a:cubicBezTo>
                    <a:pt x="4711" y="14886"/>
                    <a:pt x="4711" y="14886"/>
                    <a:pt x="4711" y="14886"/>
                  </a:cubicBezTo>
                  <a:cubicBezTo>
                    <a:pt x="4851" y="14620"/>
                    <a:pt x="4921" y="14532"/>
                    <a:pt x="4991" y="14443"/>
                  </a:cubicBezTo>
                  <a:cubicBezTo>
                    <a:pt x="5271" y="14355"/>
                    <a:pt x="5830" y="14886"/>
                    <a:pt x="5900" y="15063"/>
                  </a:cubicBezTo>
                  <a:cubicBezTo>
                    <a:pt x="5900" y="15151"/>
                    <a:pt x="5900" y="15151"/>
                    <a:pt x="5900" y="15151"/>
                  </a:cubicBezTo>
                  <a:cubicBezTo>
                    <a:pt x="5970" y="15151"/>
                    <a:pt x="5970" y="15240"/>
                    <a:pt x="5900" y="15417"/>
                  </a:cubicBezTo>
                  <a:cubicBezTo>
                    <a:pt x="5900" y="15417"/>
                    <a:pt x="5900" y="15417"/>
                    <a:pt x="5900" y="15417"/>
                  </a:cubicBezTo>
                  <a:lnTo>
                    <a:pt x="5061" y="18161"/>
                  </a:lnTo>
                  <a:close/>
                  <a:moveTo>
                    <a:pt x="7647" y="17364"/>
                  </a:moveTo>
                  <a:cubicBezTo>
                    <a:pt x="7647" y="17364"/>
                    <a:pt x="7647" y="17364"/>
                    <a:pt x="7647" y="17364"/>
                  </a:cubicBezTo>
                  <a:cubicBezTo>
                    <a:pt x="7088" y="19489"/>
                    <a:pt x="7088" y="19489"/>
                    <a:pt x="7088" y="19489"/>
                  </a:cubicBezTo>
                  <a:cubicBezTo>
                    <a:pt x="7088" y="19489"/>
                    <a:pt x="7088" y="19489"/>
                    <a:pt x="7088" y="19489"/>
                  </a:cubicBezTo>
                  <a:cubicBezTo>
                    <a:pt x="6878" y="19489"/>
                    <a:pt x="6529" y="19400"/>
                    <a:pt x="6249" y="19135"/>
                  </a:cubicBezTo>
                  <a:cubicBezTo>
                    <a:pt x="6040" y="18958"/>
                    <a:pt x="5970" y="18869"/>
                    <a:pt x="5900" y="18692"/>
                  </a:cubicBezTo>
                  <a:cubicBezTo>
                    <a:pt x="5900" y="18692"/>
                    <a:pt x="5900" y="18692"/>
                    <a:pt x="5900" y="18692"/>
                  </a:cubicBezTo>
                  <a:cubicBezTo>
                    <a:pt x="6739" y="15948"/>
                    <a:pt x="6739" y="15948"/>
                    <a:pt x="6739" y="15948"/>
                  </a:cubicBezTo>
                  <a:cubicBezTo>
                    <a:pt x="6739" y="15948"/>
                    <a:pt x="6739" y="15948"/>
                    <a:pt x="6739" y="15948"/>
                  </a:cubicBezTo>
                  <a:cubicBezTo>
                    <a:pt x="7158" y="16036"/>
                    <a:pt x="7577" y="16302"/>
                    <a:pt x="7647" y="16479"/>
                  </a:cubicBezTo>
                  <a:cubicBezTo>
                    <a:pt x="7647" y="16479"/>
                    <a:pt x="7647" y="16479"/>
                    <a:pt x="7647" y="16479"/>
                  </a:cubicBezTo>
                  <a:cubicBezTo>
                    <a:pt x="7647" y="16568"/>
                    <a:pt x="7717" y="16833"/>
                    <a:pt x="7647" y="17364"/>
                  </a:cubicBezTo>
                  <a:close/>
                  <a:moveTo>
                    <a:pt x="9605" y="19223"/>
                  </a:moveTo>
                  <a:cubicBezTo>
                    <a:pt x="9605" y="19223"/>
                    <a:pt x="9605" y="19223"/>
                    <a:pt x="9605" y="19223"/>
                  </a:cubicBezTo>
                  <a:cubicBezTo>
                    <a:pt x="9605" y="19223"/>
                    <a:pt x="9605" y="19223"/>
                    <a:pt x="9605" y="19223"/>
                  </a:cubicBezTo>
                  <a:cubicBezTo>
                    <a:pt x="9605" y="19312"/>
                    <a:pt x="9535" y="19312"/>
                    <a:pt x="9535" y="19312"/>
                  </a:cubicBezTo>
                  <a:cubicBezTo>
                    <a:pt x="9465" y="19489"/>
                    <a:pt x="9465" y="19666"/>
                    <a:pt x="9465" y="19843"/>
                  </a:cubicBezTo>
                  <a:cubicBezTo>
                    <a:pt x="9465" y="19843"/>
                    <a:pt x="9465" y="19843"/>
                    <a:pt x="9465" y="19843"/>
                  </a:cubicBezTo>
                  <a:cubicBezTo>
                    <a:pt x="9465" y="19843"/>
                    <a:pt x="9465" y="19843"/>
                    <a:pt x="9465" y="19843"/>
                  </a:cubicBezTo>
                  <a:cubicBezTo>
                    <a:pt x="9395" y="20020"/>
                    <a:pt x="9325" y="20197"/>
                    <a:pt x="9185" y="20286"/>
                  </a:cubicBezTo>
                  <a:cubicBezTo>
                    <a:pt x="9115" y="20374"/>
                    <a:pt x="9045" y="20374"/>
                    <a:pt x="8906" y="20374"/>
                  </a:cubicBezTo>
                  <a:cubicBezTo>
                    <a:pt x="8626" y="20374"/>
                    <a:pt x="8207" y="20109"/>
                    <a:pt x="7997" y="19843"/>
                  </a:cubicBezTo>
                  <a:cubicBezTo>
                    <a:pt x="7997" y="19843"/>
                    <a:pt x="7997" y="19843"/>
                    <a:pt x="7997" y="19843"/>
                  </a:cubicBezTo>
                  <a:cubicBezTo>
                    <a:pt x="7997" y="19843"/>
                    <a:pt x="7997" y="19843"/>
                    <a:pt x="7997" y="19843"/>
                  </a:cubicBezTo>
                  <a:cubicBezTo>
                    <a:pt x="8486" y="17718"/>
                    <a:pt x="8486" y="17718"/>
                    <a:pt x="8486" y="17718"/>
                  </a:cubicBezTo>
                  <a:cubicBezTo>
                    <a:pt x="8486" y="17718"/>
                    <a:pt x="8486" y="17718"/>
                    <a:pt x="8486" y="17718"/>
                  </a:cubicBezTo>
                  <a:cubicBezTo>
                    <a:pt x="8626" y="17630"/>
                    <a:pt x="8836" y="17541"/>
                    <a:pt x="8975" y="17630"/>
                  </a:cubicBezTo>
                  <a:cubicBezTo>
                    <a:pt x="9185" y="17630"/>
                    <a:pt x="9535" y="17718"/>
                    <a:pt x="9605" y="18073"/>
                  </a:cubicBezTo>
                  <a:cubicBezTo>
                    <a:pt x="9675" y="18338"/>
                    <a:pt x="9675" y="18781"/>
                    <a:pt x="9605" y="19223"/>
                  </a:cubicBezTo>
                  <a:close/>
                  <a:moveTo>
                    <a:pt x="9115" y="16479"/>
                  </a:moveTo>
                  <a:cubicBezTo>
                    <a:pt x="8975" y="16479"/>
                    <a:pt x="8766" y="16479"/>
                    <a:pt x="8626" y="16479"/>
                  </a:cubicBezTo>
                  <a:cubicBezTo>
                    <a:pt x="8556" y="16479"/>
                    <a:pt x="8556" y="16479"/>
                    <a:pt x="8556" y="16479"/>
                  </a:cubicBezTo>
                  <a:cubicBezTo>
                    <a:pt x="8556" y="16479"/>
                    <a:pt x="8556" y="16479"/>
                    <a:pt x="8556" y="16479"/>
                  </a:cubicBezTo>
                  <a:cubicBezTo>
                    <a:pt x="8556" y="16302"/>
                    <a:pt x="8556" y="16214"/>
                    <a:pt x="8556" y="16214"/>
                  </a:cubicBezTo>
                  <a:cubicBezTo>
                    <a:pt x="8416" y="15417"/>
                    <a:pt x="7577" y="14886"/>
                    <a:pt x="6808" y="14797"/>
                  </a:cubicBezTo>
                  <a:cubicBezTo>
                    <a:pt x="6808" y="14797"/>
                    <a:pt x="6808" y="14797"/>
                    <a:pt x="6808" y="14797"/>
                  </a:cubicBezTo>
                  <a:cubicBezTo>
                    <a:pt x="6808" y="14797"/>
                    <a:pt x="6808" y="14797"/>
                    <a:pt x="6808" y="14797"/>
                  </a:cubicBezTo>
                  <a:cubicBezTo>
                    <a:pt x="6808" y="14797"/>
                    <a:pt x="6808" y="14797"/>
                    <a:pt x="6808" y="14709"/>
                  </a:cubicBezTo>
                  <a:cubicBezTo>
                    <a:pt x="6669" y="14266"/>
                    <a:pt x="6249" y="13735"/>
                    <a:pt x="5830" y="13558"/>
                  </a:cubicBezTo>
                  <a:cubicBezTo>
                    <a:pt x="5410" y="13292"/>
                    <a:pt x="5061" y="13204"/>
                    <a:pt x="4711" y="13381"/>
                  </a:cubicBezTo>
                  <a:cubicBezTo>
                    <a:pt x="4502" y="13469"/>
                    <a:pt x="4362" y="13646"/>
                    <a:pt x="4152" y="13912"/>
                  </a:cubicBezTo>
                  <a:cubicBezTo>
                    <a:pt x="4152" y="14000"/>
                    <a:pt x="4152" y="14000"/>
                    <a:pt x="4152" y="14000"/>
                  </a:cubicBezTo>
                  <a:cubicBezTo>
                    <a:pt x="4082" y="13912"/>
                    <a:pt x="4082" y="13912"/>
                    <a:pt x="4082" y="13912"/>
                  </a:cubicBezTo>
                  <a:cubicBezTo>
                    <a:pt x="1007" y="11256"/>
                    <a:pt x="1007" y="11256"/>
                    <a:pt x="1007" y="11256"/>
                  </a:cubicBezTo>
                  <a:cubicBezTo>
                    <a:pt x="1007" y="11256"/>
                    <a:pt x="1007" y="11256"/>
                    <a:pt x="1007" y="11256"/>
                  </a:cubicBezTo>
                  <a:cubicBezTo>
                    <a:pt x="3453" y="2758"/>
                    <a:pt x="3453" y="2758"/>
                    <a:pt x="3453" y="2758"/>
                  </a:cubicBezTo>
                  <a:cubicBezTo>
                    <a:pt x="7438" y="2758"/>
                    <a:pt x="7438" y="2758"/>
                    <a:pt x="7438" y="2758"/>
                  </a:cubicBezTo>
                  <a:cubicBezTo>
                    <a:pt x="7438" y="2758"/>
                    <a:pt x="7438" y="2758"/>
                    <a:pt x="7438" y="2758"/>
                  </a:cubicBezTo>
                  <a:cubicBezTo>
                    <a:pt x="5690" y="7892"/>
                    <a:pt x="5690" y="7892"/>
                    <a:pt x="5690" y="7892"/>
                  </a:cubicBezTo>
                  <a:cubicBezTo>
                    <a:pt x="5690" y="7892"/>
                    <a:pt x="5690" y="7981"/>
                    <a:pt x="5690" y="7981"/>
                  </a:cubicBezTo>
                  <a:cubicBezTo>
                    <a:pt x="5690" y="8069"/>
                    <a:pt x="5480" y="8866"/>
                    <a:pt x="5970" y="9486"/>
                  </a:cubicBezTo>
                  <a:cubicBezTo>
                    <a:pt x="6319" y="10105"/>
                    <a:pt x="6948" y="10282"/>
                    <a:pt x="7857" y="10194"/>
                  </a:cubicBezTo>
                  <a:cubicBezTo>
                    <a:pt x="9395" y="10017"/>
                    <a:pt x="9884" y="8866"/>
                    <a:pt x="10304" y="7981"/>
                  </a:cubicBezTo>
                  <a:cubicBezTo>
                    <a:pt x="10443" y="7538"/>
                    <a:pt x="10583" y="7184"/>
                    <a:pt x="10793" y="6918"/>
                  </a:cubicBezTo>
                  <a:cubicBezTo>
                    <a:pt x="11422" y="6299"/>
                    <a:pt x="12121" y="6122"/>
                    <a:pt x="13030" y="6476"/>
                  </a:cubicBezTo>
                  <a:cubicBezTo>
                    <a:pt x="13449" y="6564"/>
                    <a:pt x="14917" y="8423"/>
                    <a:pt x="16106" y="10105"/>
                  </a:cubicBezTo>
                  <a:cubicBezTo>
                    <a:pt x="16106" y="10105"/>
                    <a:pt x="16106" y="10105"/>
                    <a:pt x="16106" y="10105"/>
                  </a:cubicBezTo>
                  <a:cubicBezTo>
                    <a:pt x="18972" y="13646"/>
                    <a:pt x="18972" y="13646"/>
                    <a:pt x="18972" y="13646"/>
                  </a:cubicBezTo>
                  <a:cubicBezTo>
                    <a:pt x="18972" y="13646"/>
                    <a:pt x="18972" y="13646"/>
                    <a:pt x="18972" y="13646"/>
                  </a:cubicBezTo>
                  <a:cubicBezTo>
                    <a:pt x="18902" y="14000"/>
                    <a:pt x="18692" y="14443"/>
                    <a:pt x="18412" y="14709"/>
                  </a:cubicBezTo>
                  <a:cubicBezTo>
                    <a:pt x="18203" y="14974"/>
                    <a:pt x="17923" y="15151"/>
                    <a:pt x="17713" y="15151"/>
                  </a:cubicBezTo>
                  <a:cubicBezTo>
                    <a:pt x="17713" y="15151"/>
                    <a:pt x="17713" y="15151"/>
                    <a:pt x="17713" y="15151"/>
                  </a:cubicBezTo>
                  <a:cubicBezTo>
                    <a:pt x="17643" y="15151"/>
                    <a:pt x="17643" y="15151"/>
                    <a:pt x="17643" y="15151"/>
                  </a:cubicBezTo>
                  <a:cubicBezTo>
                    <a:pt x="15337" y="12761"/>
                    <a:pt x="15337" y="12761"/>
                    <a:pt x="15337" y="12761"/>
                  </a:cubicBezTo>
                  <a:cubicBezTo>
                    <a:pt x="15127" y="12495"/>
                    <a:pt x="14777" y="11876"/>
                    <a:pt x="14777" y="11610"/>
                  </a:cubicBezTo>
                  <a:cubicBezTo>
                    <a:pt x="14777" y="11256"/>
                    <a:pt x="14568" y="11079"/>
                    <a:pt x="14288" y="11079"/>
                  </a:cubicBezTo>
                  <a:cubicBezTo>
                    <a:pt x="14288" y="11079"/>
                    <a:pt x="14288" y="11079"/>
                    <a:pt x="14288" y="11079"/>
                  </a:cubicBezTo>
                  <a:cubicBezTo>
                    <a:pt x="14008" y="11079"/>
                    <a:pt x="13869" y="11345"/>
                    <a:pt x="13869" y="11699"/>
                  </a:cubicBezTo>
                  <a:cubicBezTo>
                    <a:pt x="13939" y="12495"/>
                    <a:pt x="14568" y="13381"/>
                    <a:pt x="14708" y="13558"/>
                  </a:cubicBezTo>
                  <a:cubicBezTo>
                    <a:pt x="14708" y="13646"/>
                    <a:pt x="14708" y="13646"/>
                    <a:pt x="14777" y="13646"/>
                  </a:cubicBezTo>
                  <a:cubicBezTo>
                    <a:pt x="17084" y="16036"/>
                    <a:pt x="17084" y="16036"/>
                    <a:pt x="17084" y="16036"/>
                  </a:cubicBezTo>
                  <a:cubicBezTo>
                    <a:pt x="17084" y="16036"/>
                    <a:pt x="17084" y="16125"/>
                    <a:pt x="17154" y="16125"/>
                  </a:cubicBezTo>
                  <a:cubicBezTo>
                    <a:pt x="17154" y="16125"/>
                    <a:pt x="17154" y="16125"/>
                    <a:pt x="17154" y="16125"/>
                  </a:cubicBezTo>
                  <a:cubicBezTo>
                    <a:pt x="17154" y="16125"/>
                    <a:pt x="17154" y="16125"/>
                    <a:pt x="17154" y="16125"/>
                  </a:cubicBezTo>
                  <a:cubicBezTo>
                    <a:pt x="17084" y="16391"/>
                    <a:pt x="16944" y="16656"/>
                    <a:pt x="16735" y="16922"/>
                  </a:cubicBezTo>
                  <a:cubicBezTo>
                    <a:pt x="16455" y="17187"/>
                    <a:pt x="16175" y="17364"/>
                    <a:pt x="15896" y="17364"/>
                  </a:cubicBezTo>
                  <a:cubicBezTo>
                    <a:pt x="15896" y="17364"/>
                    <a:pt x="15896" y="17364"/>
                    <a:pt x="15896" y="17364"/>
                  </a:cubicBezTo>
                  <a:cubicBezTo>
                    <a:pt x="15896" y="17364"/>
                    <a:pt x="15896" y="17364"/>
                    <a:pt x="15896" y="17364"/>
                  </a:cubicBezTo>
                  <a:cubicBezTo>
                    <a:pt x="13449" y="14797"/>
                    <a:pt x="13449" y="14797"/>
                    <a:pt x="13449" y="14797"/>
                  </a:cubicBezTo>
                  <a:cubicBezTo>
                    <a:pt x="13379" y="14709"/>
                    <a:pt x="13240" y="14709"/>
                    <a:pt x="13100" y="14709"/>
                  </a:cubicBezTo>
                  <a:cubicBezTo>
                    <a:pt x="12960" y="14709"/>
                    <a:pt x="12890" y="14797"/>
                    <a:pt x="12820" y="14886"/>
                  </a:cubicBezTo>
                  <a:cubicBezTo>
                    <a:pt x="12750" y="15063"/>
                    <a:pt x="12680" y="15151"/>
                    <a:pt x="12680" y="15328"/>
                  </a:cubicBezTo>
                  <a:cubicBezTo>
                    <a:pt x="12680" y="15505"/>
                    <a:pt x="12750" y="15594"/>
                    <a:pt x="12890" y="15682"/>
                  </a:cubicBezTo>
                  <a:cubicBezTo>
                    <a:pt x="15267" y="18161"/>
                    <a:pt x="15267" y="18161"/>
                    <a:pt x="15267" y="18161"/>
                  </a:cubicBezTo>
                  <a:cubicBezTo>
                    <a:pt x="15267" y="18161"/>
                    <a:pt x="15267" y="18161"/>
                    <a:pt x="15267" y="18161"/>
                  </a:cubicBezTo>
                  <a:cubicBezTo>
                    <a:pt x="15197" y="18515"/>
                    <a:pt x="15057" y="18781"/>
                    <a:pt x="14847" y="18958"/>
                  </a:cubicBezTo>
                  <a:cubicBezTo>
                    <a:pt x="14708" y="19223"/>
                    <a:pt x="14428" y="19312"/>
                    <a:pt x="14218" y="19312"/>
                  </a:cubicBezTo>
                  <a:cubicBezTo>
                    <a:pt x="14218" y="19312"/>
                    <a:pt x="14218" y="19312"/>
                    <a:pt x="14218" y="19312"/>
                  </a:cubicBezTo>
                  <a:cubicBezTo>
                    <a:pt x="14218" y="19312"/>
                    <a:pt x="14218" y="19312"/>
                    <a:pt x="14218" y="19312"/>
                  </a:cubicBezTo>
                  <a:cubicBezTo>
                    <a:pt x="11911" y="17099"/>
                    <a:pt x="11911" y="17099"/>
                    <a:pt x="11911" y="17099"/>
                  </a:cubicBezTo>
                  <a:cubicBezTo>
                    <a:pt x="11841" y="17010"/>
                    <a:pt x="11702" y="17010"/>
                    <a:pt x="11562" y="17010"/>
                  </a:cubicBezTo>
                  <a:cubicBezTo>
                    <a:pt x="11492" y="17010"/>
                    <a:pt x="11352" y="17099"/>
                    <a:pt x="11282" y="17276"/>
                  </a:cubicBezTo>
                  <a:cubicBezTo>
                    <a:pt x="11212" y="17364"/>
                    <a:pt x="11212" y="17541"/>
                    <a:pt x="11212" y="17718"/>
                  </a:cubicBezTo>
                  <a:cubicBezTo>
                    <a:pt x="11212" y="17807"/>
                    <a:pt x="11282" y="17984"/>
                    <a:pt x="11352" y="18073"/>
                  </a:cubicBezTo>
                  <a:cubicBezTo>
                    <a:pt x="13100" y="19755"/>
                    <a:pt x="13100" y="19755"/>
                    <a:pt x="13100" y="19755"/>
                  </a:cubicBezTo>
                  <a:cubicBezTo>
                    <a:pt x="13100" y="19755"/>
                    <a:pt x="13100" y="19755"/>
                    <a:pt x="13100" y="19755"/>
                  </a:cubicBezTo>
                  <a:cubicBezTo>
                    <a:pt x="13030" y="19755"/>
                    <a:pt x="12960" y="19843"/>
                    <a:pt x="12890" y="19843"/>
                  </a:cubicBezTo>
                  <a:cubicBezTo>
                    <a:pt x="12680" y="19843"/>
                    <a:pt x="12471" y="19932"/>
                    <a:pt x="12261" y="19932"/>
                  </a:cubicBezTo>
                  <a:cubicBezTo>
                    <a:pt x="11702" y="19932"/>
                    <a:pt x="11003" y="19666"/>
                    <a:pt x="10513" y="19400"/>
                  </a:cubicBezTo>
                  <a:cubicBezTo>
                    <a:pt x="10513" y="19400"/>
                    <a:pt x="10513" y="19400"/>
                    <a:pt x="10513" y="19400"/>
                  </a:cubicBezTo>
                  <a:cubicBezTo>
                    <a:pt x="10513" y="19400"/>
                    <a:pt x="10513" y="19400"/>
                    <a:pt x="10513" y="19400"/>
                  </a:cubicBezTo>
                  <a:cubicBezTo>
                    <a:pt x="10653" y="18692"/>
                    <a:pt x="10583" y="18073"/>
                    <a:pt x="10513" y="17718"/>
                  </a:cubicBezTo>
                  <a:cubicBezTo>
                    <a:pt x="10374" y="17010"/>
                    <a:pt x="9814" y="16568"/>
                    <a:pt x="9115" y="16479"/>
                  </a:cubicBezTo>
                  <a:close/>
                </a:path>
              </a:pathLst>
            </a:custGeom>
            <a:solidFill>
              <a:srgbClr val="FF481D"/>
            </a:solidFill>
            <a:ln>
              <a:noFill/>
            </a:ln>
          </p:spPr>
          <p:txBody>
            <a:bodyPr spcFirstLastPara="1" wrap="square" lIns="45700" tIns="45700" rIns="45700" bIns="45700" anchor="t" anchorCtr="0">
              <a:noAutofit/>
            </a:bodyPr>
            <a:lstStyle/>
            <a:p>
              <a:pPr marL="0" marR="0" lvl="0" indent="0" algn="l" rtl="0">
                <a:lnSpc>
                  <a:spcPct val="100000"/>
                </a:lnSpc>
                <a:spcBef>
                  <a:spcPts val="0"/>
                </a:spcBef>
                <a:spcAft>
                  <a:spcPts val="0"/>
                </a:spcAft>
                <a:buNone/>
              </a:pPr>
              <a:endParaRPr sz="1100" b="0" i="0" u="none" strike="noStrike" cap="none">
                <a:solidFill>
                  <a:srgbClr val="FF481D"/>
                </a:solidFill>
                <a:latin typeface="Arial"/>
                <a:ea typeface="Arial"/>
                <a:cs typeface="Arial"/>
                <a:sym typeface="Arial"/>
              </a:endParaRPr>
            </a:p>
          </p:txBody>
        </p:sp>
      </p:grpSp>
      <p:grpSp>
        <p:nvGrpSpPr>
          <p:cNvPr id="23" name="Group 22">
            <a:extLst>
              <a:ext uri="{FF2B5EF4-FFF2-40B4-BE49-F238E27FC236}">
                <a16:creationId xmlns:a16="http://schemas.microsoft.com/office/drawing/2014/main" id="{22430DD4-2592-CAFA-D92B-56750831A3D0}"/>
              </a:ext>
            </a:extLst>
          </p:cNvPr>
          <p:cNvGrpSpPr/>
          <p:nvPr/>
        </p:nvGrpSpPr>
        <p:grpSpPr>
          <a:xfrm>
            <a:off x="6934973" y="5091922"/>
            <a:ext cx="677554" cy="683631"/>
            <a:chOff x="6552360" y="5622256"/>
            <a:chExt cx="677554" cy="661866"/>
          </a:xfrm>
        </p:grpSpPr>
        <p:sp>
          <p:nvSpPr>
            <p:cNvPr id="24" name="Oval 23">
              <a:extLst>
                <a:ext uri="{FF2B5EF4-FFF2-40B4-BE49-F238E27FC236}">
                  <a16:creationId xmlns:a16="http://schemas.microsoft.com/office/drawing/2014/main" id="{331CC283-F7E5-A398-2BD9-2509D51B6CF9}"/>
                </a:ext>
              </a:extLst>
            </p:cNvPr>
            <p:cNvSpPr/>
            <p:nvPr/>
          </p:nvSpPr>
          <p:spPr>
            <a:xfrm>
              <a:off x="6552360" y="5622256"/>
              <a:ext cx="677554" cy="661866"/>
            </a:xfrm>
            <a:prstGeom prst="ellipse">
              <a:avLst/>
            </a:prstGeom>
            <a:solidFill>
              <a:schemeClr val="bg1">
                <a:lumMod val="95000"/>
              </a:schemeClr>
            </a:solidFill>
            <a:ln>
              <a:solidFill>
                <a:srgbClr val="FF481D"/>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25" name="Google Shape;179;p26">
              <a:extLst>
                <a:ext uri="{FF2B5EF4-FFF2-40B4-BE49-F238E27FC236}">
                  <a16:creationId xmlns:a16="http://schemas.microsoft.com/office/drawing/2014/main" id="{B25F65E4-135B-B392-41DB-D78BF600E4BF}"/>
                </a:ext>
              </a:extLst>
            </p:cNvPr>
            <p:cNvGrpSpPr/>
            <p:nvPr/>
          </p:nvGrpSpPr>
          <p:grpSpPr>
            <a:xfrm>
              <a:off x="6755453" y="5770309"/>
              <a:ext cx="317929" cy="365760"/>
              <a:chOff x="528" y="1895"/>
              <a:chExt cx="438" cy="425"/>
            </a:xfrm>
            <a:solidFill>
              <a:srgbClr val="FF0000"/>
            </a:solidFill>
          </p:grpSpPr>
          <p:sp>
            <p:nvSpPr>
              <p:cNvPr id="26" name="Google Shape;180;p26">
                <a:extLst>
                  <a:ext uri="{FF2B5EF4-FFF2-40B4-BE49-F238E27FC236}">
                    <a16:creationId xmlns:a16="http://schemas.microsoft.com/office/drawing/2014/main" id="{73760A80-E501-F518-65D3-E8A15D978ED1}"/>
                  </a:ext>
                </a:extLst>
              </p:cNvPr>
              <p:cNvSpPr/>
              <p:nvPr/>
            </p:nvSpPr>
            <p:spPr>
              <a:xfrm>
                <a:off x="726" y="1895"/>
                <a:ext cx="58" cy="114"/>
              </a:xfrm>
              <a:custGeom>
                <a:avLst/>
                <a:gdLst/>
                <a:ahLst/>
                <a:cxnLst/>
                <a:rect l="l" t="t" r="r" b="b"/>
                <a:pathLst>
                  <a:path w="38" h="75" extrusionOk="0">
                    <a:moveTo>
                      <a:pt x="7" y="75"/>
                    </a:moveTo>
                    <a:cubicBezTo>
                      <a:pt x="5" y="75"/>
                      <a:pt x="4" y="75"/>
                      <a:pt x="3" y="74"/>
                    </a:cubicBezTo>
                    <a:cubicBezTo>
                      <a:pt x="0" y="72"/>
                      <a:pt x="0" y="68"/>
                      <a:pt x="2" y="65"/>
                    </a:cubicBezTo>
                    <a:cubicBezTo>
                      <a:pt x="24" y="38"/>
                      <a:pt x="24" y="38"/>
                      <a:pt x="24" y="38"/>
                    </a:cubicBezTo>
                    <a:cubicBezTo>
                      <a:pt x="2" y="11"/>
                      <a:pt x="2" y="11"/>
                      <a:pt x="2" y="11"/>
                    </a:cubicBezTo>
                    <a:cubicBezTo>
                      <a:pt x="0" y="8"/>
                      <a:pt x="0" y="4"/>
                      <a:pt x="3" y="2"/>
                    </a:cubicBezTo>
                    <a:cubicBezTo>
                      <a:pt x="5" y="0"/>
                      <a:pt x="9" y="1"/>
                      <a:pt x="11" y="3"/>
                    </a:cubicBezTo>
                    <a:cubicBezTo>
                      <a:pt x="36" y="34"/>
                      <a:pt x="36" y="34"/>
                      <a:pt x="36" y="34"/>
                    </a:cubicBezTo>
                    <a:cubicBezTo>
                      <a:pt x="38" y="36"/>
                      <a:pt x="38" y="40"/>
                      <a:pt x="36" y="42"/>
                    </a:cubicBezTo>
                    <a:cubicBezTo>
                      <a:pt x="11" y="73"/>
                      <a:pt x="11" y="73"/>
                      <a:pt x="11" y="73"/>
                    </a:cubicBezTo>
                    <a:cubicBezTo>
                      <a:pt x="10" y="74"/>
                      <a:pt x="8" y="75"/>
                      <a:pt x="7"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7" name="Google Shape;181;p26">
                <a:extLst>
                  <a:ext uri="{FF2B5EF4-FFF2-40B4-BE49-F238E27FC236}">
                    <a16:creationId xmlns:a16="http://schemas.microsoft.com/office/drawing/2014/main" id="{33274732-C0C0-5069-1266-3C123C75618A}"/>
                  </a:ext>
                </a:extLst>
              </p:cNvPr>
              <p:cNvSpPr/>
              <p:nvPr/>
            </p:nvSpPr>
            <p:spPr>
              <a:xfrm>
                <a:off x="691" y="1943"/>
                <a:ext cx="91" cy="19"/>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8" name="Google Shape;182;p26">
                <a:extLst>
                  <a:ext uri="{FF2B5EF4-FFF2-40B4-BE49-F238E27FC236}">
                    <a16:creationId xmlns:a16="http://schemas.microsoft.com/office/drawing/2014/main" id="{1E002D85-CDEA-E9DD-3C31-F6FDCEA5E914}"/>
                  </a:ext>
                </a:extLst>
              </p:cNvPr>
              <p:cNvSpPr/>
              <p:nvPr/>
            </p:nvSpPr>
            <p:spPr>
              <a:xfrm>
                <a:off x="691" y="2205"/>
                <a:ext cx="58" cy="115"/>
              </a:xfrm>
              <a:custGeom>
                <a:avLst/>
                <a:gdLst/>
                <a:ahLst/>
                <a:cxnLst/>
                <a:rect l="l" t="t" r="r" b="b"/>
                <a:pathLst>
                  <a:path w="38" h="75" extrusionOk="0">
                    <a:moveTo>
                      <a:pt x="31" y="75"/>
                    </a:moveTo>
                    <a:cubicBezTo>
                      <a:pt x="29" y="75"/>
                      <a:pt x="28" y="74"/>
                      <a:pt x="26" y="73"/>
                    </a:cubicBezTo>
                    <a:cubicBezTo>
                      <a:pt x="2" y="42"/>
                      <a:pt x="2" y="42"/>
                      <a:pt x="2" y="42"/>
                    </a:cubicBezTo>
                    <a:cubicBezTo>
                      <a:pt x="0" y="40"/>
                      <a:pt x="0" y="36"/>
                      <a:pt x="2" y="34"/>
                    </a:cubicBezTo>
                    <a:cubicBezTo>
                      <a:pt x="26" y="3"/>
                      <a:pt x="26" y="3"/>
                      <a:pt x="26" y="3"/>
                    </a:cubicBezTo>
                    <a:cubicBezTo>
                      <a:pt x="28" y="1"/>
                      <a:pt x="32" y="0"/>
                      <a:pt x="35" y="2"/>
                    </a:cubicBezTo>
                    <a:cubicBezTo>
                      <a:pt x="37" y="4"/>
                      <a:pt x="38" y="8"/>
                      <a:pt x="36" y="11"/>
                    </a:cubicBezTo>
                    <a:cubicBezTo>
                      <a:pt x="14" y="38"/>
                      <a:pt x="14" y="38"/>
                      <a:pt x="14" y="38"/>
                    </a:cubicBezTo>
                    <a:cubicBezTo>
                      <a:pt x="36" y="65"/>
                      <a:pt x="36" y="65"/>
                      <a:pt x="36" y="65"/>
                    </a:cubicBezTo>
                    <a:cubicBezTo>
                      <a:pt x="38" y="68"/>
                      <a:pt x="37" y="72"/>
                      <a:pt x="35" y="74"/>
                    </a:cubicBezTo>
                    <a:cubicBezTo>
                      <a:pt x="34" y="75"/>
                      <a:pt x="32" y="75"/>
                      <a:pt x="31" y="7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29" name="Google Shape;183;p26">
                <a:extLst>
                  <a:ext uri="{FF2B5EF4-FFF2-40B4-BE49-F238E27FC236}">
                    <a16:creationId xmlns:a16="http://schemas.microsoft.com/office/drawing/2014/main" id="{AB1FAF25-D98C-B7CF-D599-656493CE86A3}"/>
                  </a:ext>
                </a:extLst>
              </p:cNvPr>
              <p:cNvSpPr/>
              <p:nvPr/>
            </p:nvSpPr>
            <p:spPr>
              <a:xfrm>
                <a:off x="691" y="2254"/>
                <a:ext cx="91" cy="18"/>
              </a:xfrm>
              <a:custGeom>
                <a:avLst/>
                <a:gdLst/>
                <a:ahLst/>
                <a:cxnLst/>
                <a:rect l="l" t="t" r="r" b="b"/>
                <a:pathLst>
                  <a:path w="60" h="12" extrusionOk="0">
                    <a:moveTo>
                      <a:pt x="54" y="12"/>
                    </a:moveTo>
                    <a:cubicBezTo>
                      <a:pt x="6" y="12"/>
                      <a:pt x="6" y="12"/>
                      <a:pt x="6" y="12"/>
                    </a:cubicBezTo>
                    <a:cubicBezTo>
                      <a:pt x="3" y="12"/>
                      <a:pt x="0" y="9"/>
                      <a:pt x="0" y="6"/>
                    </a:cubicBezTo>
                    <a:cubicBezTo>
                      <a:pt x="0" y="3"/>
                      <a:pt x="3" y="0"/>
                      <a:pt x="6" y="0"/>
                    </a:cubicBezTo>
                    <a:cubicBezTo>
                      <a:pt x="54" y="0"/>
                      <a:pt x="54" y="0"/>
                      <a:pt x="54" y="0"/>
                    </a:cubicBezTo>
                    <a:cubicBezTo>
                      <a:pt x="58" y="0"/>
                      <a:pt x="60" y="3"/>
                      <a:pt x="60" y="6"/>
                    </a:cubicBezTo>
                    <a:cubicBezTo>
                      <a:pt x="60" y="9"/>
                      <a:pt x="58" y="12"/>
                      <a:pt x="54"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0" name="Google Shape;184;p26">
                <a:extLst>
                  <a:ext uri="{FF2B5EF4-FFF2-40B4-BE49-F238E27FC236}">
                    <a16:creationId xmlns:a16="http://schemas.microsoft.com/office/drawing/2014/main" id="{866981E6-3F65-022D-6BC6-2357E5C95BB4}"/>
                  </a:ext>
                </a:extLst>
              </p:cNvPr>
              <p:cNvSpPr/>
              <p:nvPr/>
            </p:nvSpPr>
            <p:spPr>
              <a:xfrm>
                <a:off x="715" y="2055"/>
                <a:ext cx="65" cy="112"/>
              </a:xfrm>
              <a:custGeom>
                <a:avLst/>
                <a:gdLst/>
                <a:ahLst/>
                <a:cxnLst/>
                <a:rect l="l" t="t" r="r" b="b"/>
                <a:pathLst>
                  <a:path w="43" h="74" extrusionOk="0">
                    <a:moveTo>
                      <a:pt x="21" y="74"/>
                    </a:moveTo>
                    <a:cubicBezTo>
                      <a:pt x="10" y="74"/>
                      <a:pt x="0" y="64"/>
                      <a:pt x="0" y="52"/>
                    </a:cubicBezTo>
                    <a:cubicBezTo>
                      <a:pt x="0" y="49"/>
                      <a:pt x="3" y="46"/>
                      <a:pt x="6" y="46"/>
                    </a:cubicBezTo>
                    <a:cubicBezTo>
                      <a:pt x="9" y="46"/>
                      <a:pt x="12" y="49"/>
                      <a:pt x="12" y="52"/>
                    </a:cubicBezTo>
                    <a:cubicBezTo>
                      <a:pt x="12" y="57"/>
                      <a:pt x="16" y="62"/>
                      <a:pt x="21" y="62"/>
                    </a:cubicBezTo>
                    <a:cubicBezTo>
                      <a:pt x="27" y="62"/>
                      <a:pt x="31" y="57"/>
                      <a:pt x="31" y="52"/>
                    </a:cubicBezTo>
                    <a:cubicBezTo>
                      <a:pt x="31" y="47"/>
                      <a:pt x="27" y="43"/>
                      <a:pt x="21" y="43"/>
                    </a:cubicBezTo>
                    <a:cubicBezTo>
                      <a:pt x="10" y="43"/>
                      <a:pt x="0" y="33"/>
                      <a:pt x="0" y="21"/>
                    </a:cubicBezTo>
                    <a:cubicBezTo>
                      <a:pt x="0" y="9"/>
                      <a:pt x="10" y="0"/>
                      <a:pt x="21" y="0"/>
                    </a:cubicBezTo>
                    <a:cubicBezTo>
                      <a:pt x="33" y="0"/>
                      <a:pt x="43" y="9"/>
                      <a:pt x="43" y="21"/>
                    </a:cubicBezTo>
                    <a:cubicBezTo>
                      <a:pt x="43" y="24"/>
                      <a:pt x="40" y="27"/>
                      <a:pt x="37" y="27"/>
                    </a:cubicBezTo>
                    <a:cubicBezTo>
                      <a:pt x="34" y="27"/>
                      <a:pt x="31" y="24"/>
                      <a:pt x="31" y="21"/>
                    </a:cubicBezTo>
                    <a:cubicBezTo>
                      <a:pt x="31" y="16"/>
                      <a:pt x="27" y="12"/>
                      <a:pt x="21" y="12"/>
                    </a:cubicBezTo>
                    <a:cubicBezTo>
                      <a:pt x="16" y="12"/>
                      <a:pt x="12" y="16"/>
                      <a:pt x="12" y="21"/>
                    </a:cubicBezTo>
                    <a:cubicBezTo>
                      <a:pt x="12" y="26"/>
                      <a:pt x="16" y="31"/>
                      <a:pt x="21" y="31"/>
                    </a:cubicBezTo>
                    <a:cubicBezTo>
                      <a:pt x="33" y="31"/>
                      <a:pt x="43" y="40"/>
                      <a:pt x="43" y="52"/>
                    </a:cubicBezTo>
                    <a:cubicBezTo>
                      <a:pt x="43" y="64"/>
                      <a:pt x="33" y="74"/>
                      <a:pt x="21" y="7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1" name="Google Shape;185;p26">
                <a:extLst>
                  <a:ext uri="{FF2B5EF4-FFF2-40B4-BE49-F238E27FC236}">
                    <a16:creationId xmlns:a16="http://schemas.microsoft.com/office/drawing/2014/main" id="{215BEE9D-4E36-6967-7766-50C08A99771C}"/>
                  </a:ext>
                </a:extLst>
              </p:cNvPr>
              <p:cNvSpPr/>
              <p:nvPr/>
            </p:nvSpPr>
            <p:spPr>
              <a:xfrm>
                <a:off x="738" y="2035"/>
                <a:ext cx="18" cy="38"/>
              </a:xfrm>
              <a:custGeom>
                <a:avLst/>
                <a:gdLst/>
                <a:ahLst/>
                <a:cxnLst/>
                <a:rect l="l" t="t" r="r" b="b"/>
                <a:pathLst>
                  <a:path w="12" h="25" extrusionOk="0">
                    <a:moveTo>
                      <a:pt x="6" y="25"/>
                    </a:moveTo>
                    <a:cubicBezTo>
                      <a:pt x="2" y="25"/>
                      <a:pt x="0" y="22"/>
                      <a:pt x="0" y="19"/>
                    </a:cubicBezTo>
                    <a:cubicBezTo>
                      <a:pt x="0" y="6"/>
                      <a:pt x="0" y="6"/>
                      <a:pt x="0" y="6"/>
                    </a:cubicBezTo>
                    <a:cubicBezTo>
                      <a:pt x="0" y="3"/>
                      <a:pt x="2" y="0"/>
                      <a:pt x="6" y="0"/>
                    </a:cubicBezTo>
                    <a:cubicBezTo>
                      <a:pt x="9" y="0"/>
                      <a:pt x="12" y="3"/>
                      <a:pt x="12" y="6"/>
                    </a:cubicBezTo>
                    <a:cubicBezTo>
                      <a:pt x="12" y="19"/>
                      <a:pt x="12" y="19"/>
                      <a:pt x="12" y="19"/>
                    </a:cubicBezTo>
                    <a:cubicBezTo>
                      <a:pt x="12" y="22"/>
                      <a:pt x="9" y="25"/>
                      <a:pt x="6" y="25"/>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2" name="Google Shape;186;p26">
                <a:extLst>
                  <a:ext uri="{FF2B5EF4-FFF2-40B4-BE49-F238E27FC236}">
                    <a16:creationId xmlns:a16="http://schemas.microsoft.com/office/drawing/2014/main" id="{DEFA301D-79A0-9252-4BBD-480785E3198E}"/>
                  </a:ext>
                </a:extLst>
              </p:cNvPr>
              <p:cNvSpPr/>
              <p:nvPr/>
            </p:nvSpPr>
            <p:spPr>
              <a:xfrm>
                <a:off x="738" y="2149"/>
                <a:ext cx="18" cy="37"/>
              </a:xfrm>
              <a:custGeom>
                <a:avLst/>
                <a:gdLst/>
                <a:ahLst/>
                <a:cxnLst/>
                <a:rect l="l" t="t" r="r" b="b"/>
                <a:pathLst>
                  <a:path w="12" h="24" extrusionOk="0">
                    <a:moveTo>
                      <a:pt x="6" y="24"/>
                    </a:moveTo>
                    <a:cubicBezTo>
                      <a:pt x="2" y="24"/>
                      <a:pt x="0" y="21"/>
                      <a:pt x="0" y="18"/>
                    </a:cubicBezTo>
                    <a:cubicBezTo>
                      <a:pt x="0" y="6"/>
                      <a:pt x="0" y="6"/>
                      <a:pt x="0" y="6"/>
                    </a:cubicBezTo>
                    <a:cubicBezTo>
                      <a:pt x="0" y="2"/>
                      <a:pt x="2" y="0"/>
                      <a:pt x="6" y="0"/>
                    </a:cubicBezTo>
                    <a:cubicBezTo>
                      <a:pt x="9" y="0"/>
                      <a:pt x="12" y="2"/>
                      <a:pt x="12" y="6"/>
                    </a:cubicBezTo>
                    <a:cubicBezTo>
                      <a:pt x="12" y="18"/>
                      <a:pt x="12" y="18"/>
                      <a:pt x="12" y="18"/>
                    </a:cubicBezTo>
                    <a:cubicBezTo>
                      <a:pt x="12" y="21"/>
                      <a:pt x="9" y="24"/>
                      <a:pt x="6" y="24"/>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3" name="Google Shape;187;p26">
                <a:extLst>
                  <a:ext uri="{FF2B5EF4-FFF2-40B4-BE49-F238E27FC236}">
                    <a16:creationId xmlns:a16="http://schemas.microsoft.com/office/drawing/2014/main" id="{07DA341B-AABA-E744-B593-AA77FD09C69B}"/>
                  </a:ext>
                </a:extLst>
              </p:cNvPr>
              <p:cNvSpPr/>
              <p:nvPr/>
            </p:nvSpPr>
            <p:spPr>
              <a:xfrm>
                <a:off x="528"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4" name="Google Shape;188;p26">
                <a:extLst>
                  <a:ext uri="{FF2B5EF4-FFF2-40B4-BE49-F238E27FC236}">
                    <a16:creationId xmlns:a16="http://schemas.microsoft.com/office/drawing/2014/main" id="{DB4414E7-BCD5-B17C-84D7-AA0EA7E37992}"/>
                  </a:ext>
                </a:extLst>
              </p:cNvPr>
              <p:cNvSpPr/>
              <p:nvPr/>
            </p:nvSpPr>
            <p:spPr>
              <a:xfrm>
                <a:off x="528"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sp>
            <p:nvSpPr>
              <p:cNvPr id="35" name="Google Shape;189;p26">
                <a:extLst>
                  <a:ext uri="{FF2B5EF4-FFF2-40B4-BE49-F238E27FC236}">
                    <a16:creationId xmlns:a16="http://schemas.microsoft.com/office/drawing/2014/main" id="{4DE13DDC-F957-0AF1-1B2D-4FE1BDDD8F1A}"/>
                  </a:ext>
                </a:extLst>
              </p:cNvPr>
              <p:cNvSpPr/>
              <p:nvPr/>
            </p:nvSpPr>
            <p:spPr>
              <a:xfrm>
                <a:off x="856" y="1980"/>
                <a:ext cx="110" cy="110"/>
              </a:xfrm>
              <a:custGeom>
                <a:avLst/>
                <a:gdLst/>
                <a:ahLst/>
                <a:cxnLst/>
                <a:rect l="l" t="t" r="r" b="b"/>
                <a:pathLst>
                  <a:path w="72" h="72" extrusionOk="0">
                    <a:moveTo>
                      <a:pt x="36" y="72"/>
                    </a:moveTo>
                    <a:cubicBezTo>
                      <a:pt x="16" y="72"/>
                      <a:pt x="0" y="56"/>
                      <a:pt x="0" y="36"/>
                    </a:cubicBezTo>
                    <a:cubicBezTo>
                      <a:pt x="0" y="16"/>
                      <a:pt x="16" y="0"/>
                      <a:pt x="36" y="0"/>
                    </a:cubicBezTo>
                    <a:cubicBezTo>
                      <a:pt x="55" y="0"/>
                      <a:pt x="72" y="16"/>
                      <a:pt x="72" y="36"/>
                    </a:cubicBezTo>
                    <a:cubicBezTo>
                      <a:pt x="72" y="56"/>
                      <a:pt x="55" y="72"/>
                      <a:pt x="36" y="72"/>
                    </a:cubicBezTo>
                    <a:close/>
                    <a:moveTo>
                      <a:pt x="36" y="12"/>
                    </a:moveTo>
                    <a:cubicBezTo>
                      <a:pt x="22" y="12"/>
                      <a:pt x="12" y="23"/>
                      <a:pt x="12" y="36"/>
                    </a:cubicBezTo>
                    <a:cubicBezTo>
                      <a:pt x="12" y="49"/>
                      <a:pt x="22" y="60"/>
                      <a:pt x="36" y="60"/>
                    </a:cubicBezTo>
                    <a:cubicBezTo>
                      <a:pt x="49" y="60"/>
                      <a:pt x="60" y="49"/>
                      <a:pt x="60" y="36"/>
                    </a:cubicBezTo>
                    <a:cubicBezTo>
                      <a:pt x="60" y="23"/>
                      <a:pt x="49" y="12"/>
                      <a:pt x="36" y="12"/>
                    </a:cubicBez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dirty="0">
                  <a:solidFill>
                    <a:srgbClr val="595959"/>
                  </a:solidFill>
                  <a:latin typeface="Avenir"/>
                  <a:ea typeface="Avenir"/>
                  <a:cs typeface="Avenir"/>
                  <a:sym typeface="Avenir"/>
                </a:endParaRPr>
              </a:p>
            </p:txBody>
          </p:sp>
          <p:sp>
            <p:nvSpPr>
              <p:cNvPr id="36" name="Google Shape;190;p26">
                <a:extLst>
                  <a:ext uri="{FF2B5EF4-FFF2-40B4-BE49-F238E27FC236}">
                    <a16:creationId xmlns:a16="http://schemas.microsoft.com/office/drawing/2014/main" id="{8070F16C-3DE7-D342-CE28-AB504BD3F461}"/>
                  </a:ext>
                </a:extLst>
              </p:cNvPr>
              <p:cNvSpPr/>
              <p:nvPr/>
            </p:nvSpPr>
            <p:spPr>
              <a:xfrm>
                <a:off x="856" y="2108"/>
                <a:ext cx="110" cy="183"/>
              </a:xfrm>
              <a:custGeom>
                <a:avLst/>
                <a:gdLst/>
                <a:ahLst/>
                <a:cxnLst/>
                <a:rect l="l" t="t" r="r" b="b"/>
                <a:pathLst>
                  <a:path w="72" h="120" extrusionOk="0">
                    <a:moveTo>
                      <a:pt x="66" y="120"/>
                    </a:moveTo>
                    <a:cubicBezTo>
                      <a:pt x="6" y="120"/>
                      <a:pt x="6" y="120"/>
                      <a:pt x="6" y="120"/>
                    </a:cubicBezTo>
                    <a:cubicBezTo>
                      <a:pt x="2" y="120"/>
                      <a:pt x="0" y="117"/>
                      <a:pt x="0" y="114"/>
                    </a:cubicBezTo>
                    <a:cubicBezTo>
                      <a:pt x="0" y="36"/>
                      <a:pt x="0" y="36"/>
                      <a:pt x="0" y="36"/>
                    </a:cubicBezTo>
                    <a:cubicBezTo>
                      <a:pt x="0" y="16"/>
                      <a:pt x="16" y="0"/>
                      <a:pt x="36" y="0"/>
                    </a:cubicBezTo>
                    <a:cubicBezTo>
                      <a:pt x="55" y="0"/>
                      <a:pt x="72" y="16"/>
                      <a:pt x="72" y="36"/>
                    </a:cubicBezTo>
                    <a:cubicBezTo>
                      <a:pt x="72" y="114"/>
                      <a:pt x="72" y="114"/>
                      <a:pt x="72" y="114"/>
                    </a:cubicBezTo>
                    <a:cubicBezTo>
                      <a:pt x="72" y="117"/>
                      <a:pt x="69" y="120"/>
                      <a:pt x="66" y="120"/>
                    </a:cubicBezTo>
                    <a:close/>
                    <a:moveTo>
                      <a:pt x="12" y="108"/>
                    </a:moveTo>
                    <a:cubicBezTo>
                      <a:pt x="60" y="108"/>
                      <a:pt x="60" y="108"/>
                      <a:pt x="60" y="108"/>
                    </a:cubicBezTo>
                    <a:cubicBezTo>
                      <a:pt x="60" y="36"/>
                      <a:pt x="60" y="36"/>
                      <a:pt x="60" y="36"/>
                    </a:cubicBezTo>
                    <a:cubicBezTo>
                      <a:pt x="60" y="23"/>
                      <a:pt x="49" y="12"/>
                      <a:pt x="36" y="12"/>
                    </a:cubicBezTo>
                    <a:cubicBezTo>
                      <a:pt x="22" y="12"/>
                      <a:pt x="12" y="23"/>
                      <a:pt x="12" y="36"/>
                    </a:cubicBezTo>
                    <a:lnTo>
                      <a:pt x="12" y="108"/>
                    </a:lnTo>
                    <a:close/>
                  </a:path>
                </a:pathLst>
              </a:custGeom>
              <a:gr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595959"/>
                  </a:solidFill>
                  <a:latin typeface="Avenir"/>
                  <a:ea typeface="Avenir"/>
                  <a:cs typeface="Avenir"/>
                  <a:sym typeface="Avenir"/>
                </a:endParaRPr>
              </a:p>
            </p:txBody>
          </p:sp>
        </p:grpSp>
      </p:grpSp>
      <p:sp>
        <p:nvSpPr>
          <p:cNvPr id="139" name="TextBox 138">
            <a:extLst>
              <a:ext uri="{FF2B5EF4-FFF2-40B4-BE49-F238E27FC236}">
                <a16:creationId xmlns:a16="http://schemas.microsoft.com/office/drawing/2014/main" id="{D5C07A49-B85C-0143-2F26-8AE16136E628}"/>
              </a:ext>
            </a:extLst>
          </p:cNvPr>
          <p:cNvSpPr txBox="1"/>
          <p:nvPr/>
        </p:nvSpPr>
        <p:spPr>
          <a:xfrm>
            <a:off x="7642341" y="2090931"/>
            <a:ext cx="4010526" cy="738664"/>
          </a:xfrm>
          <a:prstGeom prst="rect">
            <a:avLst/>
          </a:prstGeom>
          <a:noFill/>
        </p:spPr>
        <p:txBody>
          <a:bodyPr wrap="square" rtlCol="0">
            <a:spAutoFit/>
          </a:bodyPr>
          <a:lstStyle/>
          <a:p>
            <a:r>
              <a:rPr lang="en-US" b="1" dirty="0"/>
              <a:t>Automate Sentiment Detection</a:t>
            </a:r>
            <a:r>
              <a:rPr lang="en-US" dirty="0"/>
              <a:t> – Classify tweets as positive, negative, or neutral in real time.</a:t>
            </a:r>
            <a:endParaRPr lang="en-KE" dirty="0"/>
          </a:p>
        </p:txBody>
      </p:sp>
      <p:sp>
        <p:nvSpPr>
          <p:cNvPr id="140" name="TextBox 139">
            <a:extLst>
              <a:ext uri="{FF2B5EF4-FFF2-40B4-BE49-F238E27FC236}">
                <a16:creationId xmlns:a16="http://schemas.microsoft.com/office/drawing/2014/main" id="{25AB946E-CC50-76BA-5A90-61A6731E60F4}"/>
              </a:ext>
            </a:extLst>
          </p:cNvPr>
          <p:cNvSpPr txBox="1"/>
          <p:nvPr/>
        </p:nvSpPr>
        <p:spPr>
          <a:xfrm>
            <a:off x="7630691" y="3079613"/>
            <a:ext cx="3795607" cy="738664"/>
          </a:xfrm>
          <a:prstGeom prst="rect">
            <a:avLst/>
          </a:prstGeom>
          <a:noFill/>
        </p:spPr>
        <p:txBody>
          <a:bodyPr wrap="square" rtlCol="0">
            <a:spAutoFit/>
          </a:bodyPr>
          <a:lstStyle/>
          <a:p>
            <a:r>
              <a:rPr lang="en-US" b="1" dirty="0"/>
              <a:t>Enhance Brand Monitoring</a:t>
            </a:r>
            <a:r>
              <a:rPr lang="en-US" dirty="0"/>
              <a:t> – Track how customers perceive Apple &amp; Google products across Twitter.</a:t>
            </a:r>
            <a:endParaRPr lang="en-KE" dirty="0"/>
          </a:p>
        </p:txBody>
      </p:sp>
      <p:sp>
        <p:nvSpPr>
          <p:cNvPr id="141" name="TextBox 140">
            <a:extLst>
              <a:ext uri="{FF2B5EF4-FFF2-40B4-BE49-F238E27FC236}">
                <a16:creationId xmlns:a16="http://schemas.microsoft.com/office/drawing/2014/main" id="{31CE9B1B-8FB7-5403-0E1B-90AE55A9D388}"/>
              </a:ext>
            </a:extLst>
          </p:cNvPr>
          <p:cNvSpPr txBox="1"/>
          <p:nvPr/>
        </p:nvSpPr>
        <p:spPr>
          <a:xfrm>
            <a:off x="7642341" y="4051515"/>
            <a:ext cx="3795607" cy="738664"/>
          </a:xfrm>
          <a:prstGeom prst="rect">
            <a:avLst/>
          </a:prstGeom>
          <a:noFill/>
        </p:spPr>
        <p:txBody>
          <a:bodyPr wrap="square" rtlCol="0">
            <a:spAutoFit/>
          </a:bodyPr>
          <a:lstStyle/>
          <a:p>
            <a:r>
              <a:rPr lang="en-US" b="1" dirty="0"/>
              <a:t>Identify Actionable Insights</a:t>
            </a:r>
            <a:r>
              <a:rPr lang="en-US" dirty="0"/>
              <a:t> – Highlight negative feedback for rapid response and improvement.</a:t>
            </a:r>
            <a:endParaRPr lang="en-KE" dirty="0"/>
          </a:p>
        </p:txBody>
      </p:sp>
      <p:sp>
        <p:nvSpPr>
          <p:cNvPr id="142" name="TextBox 141">
            <a:extLst>
              <a:ext uri="{FF2B5EF4-FFF2-40B4-BE49-F238E27FC236}">
                <a16:creationId xmlns:a16="http://schemas.microsoft.com/office/drawing/2014/main" id="{69C0DA2B-369C-D516-CF50-0AFCD5261D91}"/>
              </a:ext>
            </a:extLst>
          </p:cNvPr>
          <p:cNvSpPr txBox="1"/>
          <p:nvPr/>
        </p:nvSpPr>
        <p:spPr>
          <a:xfrm>
            <a:off x="7637312" y="4951070"/>
            <a:ext cx="3795607" cy="738664"/>
          </a:xfrm>
          <a:prstGeom prst="rect">
            <a:avLst/>
          </a:prstGeom>
          <a:noFill/>
        </p:spPr>
        <p:txBody>
          <a:bodyPr wrap="square" rtlCol="0">
            <a:spAutoFit/>
          </a:bodyPr>
          <a:lstStyle/>
          <a:p>
            <a:r>
              <a:rPr lang="en-US" b="1" dirty="0"/>
              <a:t>Support Strategic Decisions</a:t>
            </a:r>
            <a:r>
              <a:rPr lang="en-US" dirty="0"/>
              <a:t> – Provide data-driven insights to inform marketing and product strategy.</a:t>
            </a:r>
            <a:endParaRPr lang="en-KE" dirty="0"/>
          </a:p>
        </p:txBody>
      </p:sp>
      <p:sp>
        <p:nvSpPr>
          <p:cNvPr id="143" name="TextBox 142">
            <a:extLst>
              <a:ext uri="{FF2B5EF4-FFF2-40B4-BE49-F238E27FC236}">
                <a16:creationId xmlns:a16="http://schemas.microsoft.com/office/drawing/2014/main" id="{B0DCC6C0-BB85-3962-334F-7BEC9DC0CCFB}"/>
              </a:ext>
            </a:extLst>
          </p:cNvPr>
          <p:cNvSpPr txBox="1"/>
          <p:nvPr/>
        </p:nvSpPr>
        <p:spPr>
          <a:xfrm>
            <a:off x="7630691" y="1560854"/>
            <a:ext cx="3416000" cy="369332"/>
          </a:xfrm>
          <a:prstGeom prst="rect">
            <a:avLst/>
          </a:prstGeom>
          <a:noFill/>
        </p:spPr>
        <p:txBody>
          <a:bodyPr wrap="square" rtlCol="0">
            <a:spAutoFit/>
          </a:bodyPr>
          <a:lstStyle/>
          <a:p>
            <a:r>
              <a:rPr lang="en-US" sz="1800" b="1" dirty="0">
                <a:solidFill>
                  <a:srgbClr val="FF0000"/>
                </a:solidFill>
              </a:rPr>
              <a:t>Project Objectives</a:t>
            </a:r>
            <a:endParaRPr lang="en-KE" sz="18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47BDC548-ED6E-109E-4258-49BC459F951B}"/>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B8886EF4-892F-52BA-9F72-448E89EC397E}"/>
              </a:ext>
            </a:extLst>
          </p:cNvPr>
          <p:cNvSpPr/>
          <p:nvPr/>
        </p:nvSpPr>
        <p:spPr>
          <a:xfrm>
            <a:off x="17361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7068BAD-C080-2481-A642-8D1B2E215119}"/>
              </a:ext>
            </a:extLst>
          </p:cNvPr>
          <p:cNvSpPr txBox="1"/>
          <p:nvPr/>
        </p:nvSpPr>
        <p:spPr>
          <a:xfrm>
            <a:off x="6095998" y="1296796"/>
            <a:ext cx="4984038"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9,000+ labeled tweets from CrowdFlower dataset.</a:t>
            </a:r>
          </a:p>
          <a:p>
            <a:pPr marL="285750" lvl="0" indent="-285750">
              <a:buFont typeface="Arial" panose="020B0604020202020204" pitchFamily="34" charset="0"/>
              <a:buChar char="•"/>
              <a:defRPr/>
            </a:pPr>
            <a:r>
              <a:rPr lang="en-US" dirty="0"/>
              <a:t>Sentiment classes: Positive, Negative, Neutral/Unclear.</a:t>
            </a:r>
          </a:p>
          <a:p>
            <a:pPr marL="285750" lvl="0" indent="-285750">
              <a:buFont typeface="Arial" panose="020B0604020202020204" pitchFamily="34" charset="0"/>
              <a:buChar char="•"/>
              <a:defRPr/>
            </a:pPr>
            <a:r>
              <a:rPr lang="en-US" dirty="0"/>
              <a:t>Imbalance: Neutral dominates (~60%).</a:t>
            </a:r>
          </a:p>
          <a:p>
            <a:pPr marL="285750" lvl="0" indent="-285750">
              <a:buFont typeface="Arial" panose="020B0604020202020204" pitchFamily="34" charset="0"/>
              <a:buChar char="•"/>
              <a:defRPr/>
            </a:pPr>
            <a:r>
              <a:rPr lang="en-US" dirty="0"/>
              <a:t>Tweets are short, noisy, and contain slang/hashtags.</a:t>
            </a:r>
          </a:p>
          <a:p>
            <a:pPr marL="285750" lvl="0" indent="-285750">
              <a:buFont typeface="Arial" panose="020B0604020202020204" pitchFamily="34" charset="0"/>
              <a:buChar char="•"/>
              <a:defRPr/>
            </a:pPr>
            <a:endParaRPr lang="en-US" dirty="0"/>
          </a:p>
          <a:p>
            <a:pPr lvl="3">
              <a:defRPr/>
            </a:pPr>
            <a:r>
              <a:rPr lang="en-US" b="1" dirty="0">
                <a:solidFill>
                  <a:srgbClr val="FF0000"/>
                </a:solidFill>
                <a:latin typeface="Avenir Next" panose="020B0503020202020204" pitchFamily="34" charset="0"/>
              </a:rPr>
              <a:t>Data Cleaning</a:t>
            </a:r>
          </a:p>
          <a:p>
            <a:pPr marL="285750" lvl="4" indent="-285750">
              <a:buFont typeface="Wingdings" panose="05000000000000000000" pitchFamily="2" charset="2"/>
              <a:buChar char="ü"/>
            </a:pPr>
            <a:r>
              <a:rPr lang="en-US" dirty="0"/>
              <a:t>Dropped 1 null tweet</a:t>
            </a:r>
          </a:p>
          <a:p>
            <a:pPr marL="285750" lvl="4" indent="-285750">
              <a:buFont typeface="Wingdings" panose="05000000000000000000" pitchFamily="2" charset="2"/>
              <a:buChar char="ü"/>
            </a:pPr>
            <a:r>
              <a:rPr lang="en-US" dirty="0"/>
              <a:t>Ignored brand metadata (~5,800 missing)</a:t>
            </a:r>
          </a:p>
          <a:p>
            <a:pPr lvl="2">
              <a:defRPr/>
            </a:pPr>
            <a:endParaRPr lang="en-US" dirty="0"/>
          </a:p>
          <a:p>
            <a:pPr lvl="2">
              <a:defRPr/>
            </a:pPr>
            <a:r>
              <a:rPr lang="en-US" b="1" dirty="0">
                <a:solidFill>
                  <a:srgbClr val="FF0000"/>
                </a:solidFill>
                <a:latin typeface="Avenir Next" panose="020B0503020202020204" pitchFamily="34" charset="0"/>
              </a:rPr>
              <a:t>Label Consolidation</a:t>
            </a:r>
          </a:p>
          <a:p>
            <a:pPr marL="285750" lvl="2" indent="-285750">
              <a:buFont typeface="Wingdings" panose="05000000000000000000" pitchFamily="2" charset="2"/>
              <a:buChar char="ü"/>
            </a:pPr>
            <a:r>
              <a:rPr lang="en-US" dirty="0"/>
              <a:t>4 classes → 3 classes (Positive, Negative, Neutral)</a:t>
            </a:r>
          </a:p>
          <a:p>
            <a:pPr marL="285750" lvl="2" indent="-285750">
              <a:buFont typeface="Wingdings" panose="05000000000000000000" pitchFamily="2" charset="2"/>
              <a:buChar char="ü"/>
            </a:pPr>
            <a:r>
              <a:rPr lang="en-US" dirty="0"/>
              <a:t>Neutral = </a:t>
            </a:r>
            <a:r>
              <a:rPr lang="en-US" i="1" dirty="0"/>
              <a:t>No emotion + I can’t tell</a:t>
            </a:r>
          </a:p>
          <a:p>
            <a:pPr lvl="2"/>
            <a:endParaRPr lang="en-US" i="1" dirty="0"/>
          </a:p>
          <a:p>
            <a:pPr lvl="2">
              <a:defRPr/>
            </a:pPr>
            <a:r>
              <a:rPr lang="en-US" b="1" dirty="0">
                <a:solidFill>
                  <a:srgbClr val="FF0000"/>
                </a:solidFill>
                <a:latin typeface="Avenir Next" panose="020B0503020202020204" pitchFamily="34" charset="0"/>
              </a:rPr>
              <a:t>Text Preprocessing</a:t>
            </a:r>
          </a:p>
          <a:p>
            <a:pPr marL="285750" lvl="2" indent="-285750">
              <a:buFont typeface="Wingdings" panose="05000000000000000000" pitchFamily="2" charset="2"/>
              <a:buChar char="ü"/>
            </a:pPr>
            <a:r>
              <a:rPr lang="en-US" dirty="0"/>
              <a:t>Lowercasing</a:t>
            </a:r>
          </a:p>
          <a:p>
            <a:pPr marL="285750" lvl="2" indent="-285750">
              <a:buFont typeface="Wingdings" panose="05000000000000000000" pitchFamily="2" charset="2"/>
              <a:buChar char="ü"/>
            </a:pPr>
            <a:r>
              <a:rPr lang="en-US" dirty="0"/>
              <a:t>Remove URLs, hashtags, mentions</a:t>
            </a:r>
          </a:p>
          <a:p>
            <a:pPr marL="285750" lvl="2" indent="-285750">
              <a:buFont typeface="Wingdings" panose="05000000000000000000" pitchFamily="2" charset="2"/>
              <a:buChar char="ü"/>
            </a:pPr>
            <a:r>
              <a:rPr lang="en-US" dirty="0"/>
              <a:t>Remove punctuation, numbers, </a:t>
            </a:r>
            <a:r>
              <a:rPr lang="en-US" dirty="0" err="1"/>
              <a:t>stopwords</a:t>
            </a:r>
            <a:endParaRPr lang="en-US" dirty="0"/>
          </a:p>
          <a:p>
            <a:pPr marL="285750" lvl="2" indent="-285750">
              <a:buFont typeface="Wingdings" panose="05000000000000000000" pitchFamily="2" charset="2"/>
              <a:buChar char="ü"/>
            </a:pPr>
            <a:r>
              <a:rPr lang="en-US" dirty="0"/>
              <a:t>Lemmatization</a:t>
            </a:r>
          </a:p>
          <a:p>
            <a:pPr lvl="2"/>
            <a:endParaRPr lang="en-US" dirty="0"/>
          </a:p>
          <a:p>
            <a:pPr lvl="2">
              <a:defRPr/>
            </a:pPr>
            <a:r>
              <a:rPr lang="en-US" b="1" dirty="0">
                <a:solidFill>
                  <a:srgbClr val="FF0000"/>
                </a:solidFill>
                <a:latin typeface="Avenir Next" panose="020B0503020202020204" pitchFamily="34" charset="0"/>
              </a:rPr>
              <a:t>Modeling Readiness</a:t>
            </a:r>
          </a:p>
          <a:p>
            <a:pPr marL="285750" lvl="2" indent="-285750">
              <a:buFont typeface="Wingdings" panose="05000000000000000000" pitchFamily="2" charset="2"/>
              <a:buChar char="ü"/>
            </a:pPr>
            <a:r>
              <a:rPr lang="en-US" dirty="0"/>
              <a:t>Labels encoded numerically</a:t>
            </a:r>
          </a:p>
          <a:p>
            <a:pPr marL="285750" lvl="2" indent="-285750">
              <a:buFont typeface="Wingdings" panose="05000000000000000000" pitchFamily="2" charset="2"/>
              <a:buChar char="ü"/>
            </a:pPr>
            <a:r>
              <a:rPr lang="en-US" dirty="0"/>
              <a:t>80/20 train-test split (stratified)</a:t>
            </a:r>
          </a:p>
          <a:p>
            <a:pPr lvl="2"/>
            <a:endParaRPr lang="en-US" dirty="0"/>
          </a:p>
        </p:txBody>
      </p:sp>
      <p:sp>
        <p:nvSpPr>
          <p:cNvPr id="42" name="TextBox 41">
            <a:extLst>
              <a:ext uri="{FF2B5EF4-FFF2-40B4-BE49-F238E27FC236}">
                <a16:creationId xmlns:a16="http://schemas.microsoft.com/office/drawing/2014/main" id="{86DDF1A2-53B0-E04A-D715-23060464FCF0}"/>
              </a:ext>
            </a:extLst>
          </p:cNvPr>
          <p:cNvSpPr txBox="1"/>
          <p:nvPr/>
        </p:nvSpPr>
        <p:spPr>
          <a:xfrm>
            <a:off x="3288143" y="298225"/>
            <a:ext cx="5615712" cy="738664"/>
          </a:xfrm>
          <a:prstGeom prst="rect">
            <a:avLst/>
          </a:prstGeom>
          <a:noFill/>
        </p:spPr>
        <p:txBody>
          <a:bodyPr wrap="square" rtlCol="0">
            <a:spAutoFit/>
          </a:bodyPr>
          <a:lstStyle/>
          <a:p>
            <a:r>
              <a:rPr lang="en-US" sz="2800" dirty="0">
                <a:solidFill>
                  <a:srgbClr val="272A2A"/>
                </a:solidFill>
                <a:latin typeface="Avenir"/>
              </a:rPr>
              <a:t>Data Understanding and Preparation</a:t>
            </a:r>
          </a:p>
          <a:p>
            <a:endParaRPr lang="en-KE" dirty="0"/>
          </a:p>
        </p:txBody>
      </p:sp>
      <p:sp>
        <p:nvSpPr>
          <p:cNvPr id="46" name="TextBox 45">
            <a:extLst>
              <a:ext uri="{FF2B5EF4-FFF2-40B4-BE49-F238E27FC236}">
                <a16:creationId xmlns:a16="http://schemas.microsoft.com/office/drawing/2014/main" id="{7D2414D5-BC27-0C45-BB64-6E315323C06B}"/>
              </a:ext>
            </a:extLst>
          </p:cNvPr>
          <p:cNvSpPr txBox="1"/>
          <p:nvPr/>
        </p:nvSpPr>
        <p:spPr>
          <a:xfrm>
            <a:off x="547681" y="2896752"/>
            <a:ext cx="4858327" cy="2462213"/>
          </a:xfrm>
          <a:prstGeom prst="rect">
            <a:avLst/>
          </a:prstGeom>
          <a:noFill/>
        </p:spPr>
        <p:txBody>
          <a:bodyPr wrap="square" rtlCol="0">
            <a:spAutoFit/>
          </a:bodyPr>
          <a:lstStyle/>
          <a:p>
            <a:pPr marL="285750" indent="-285750">
              <a:buFont typeface="Arial" panose="020B0604020202020204" pitchFamily="34" charset="0"/>
              <a:buChar char="•"/>
              <a:defRPr/>
            </a:pPr>
            <a:r>
              <a:rPr lang="en-US" dirty="0"/>
              <a:t>Preprocessing: clean tweets (remove URLs, mentions, </a:t>
            </a:r>
            <a:r>
              <a:rPr lang="en-US" dirty="0" err="1"/>
              <a:t>stopwords</a:t>
            </a:r>
            <a:r>
              <a:rPr lang="en-US" dirty="0"/>
              <a:t>).</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Feature Extraction.</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Models we tested(5): Logistic Regression, Naïve Bayes, Random Forest, Gradient Boosting, AdaBoost and </a:t>
            </a:r>
            <a:r>
              <a:rPr lang="en-US" dirty="0" err="1"/>
              <a:t>XGBoost</a:t>
            </a:r>
            <a:r>
              <a:rPr lang="en-US" dirty="0"/>
              <a:t>.</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Class balancing: Oversampling of minority classes.</a:t>
            </a:r>
          </a:p>
          <a:p>
            <a:endParaRPr lang="en-KE" dirty="0"/>
          </a:p>
        </p:txBody>
      </p:sp>
      <p:sp>
        <p:nvSpPr>
          <p:cNvPr id="47" name="Rounded Rectangle 19">
            <a:extLst>
              <a:ext uri="{FF2B5EF4-FFF2-40B4-BE49-F238E27FC236}">
                <a16:creationId xmlns:a16="http://schemas.microsoft.com/office/drawing/2014/main" id="{76BA763A-6DF4-FF14-BBA8-971DDAD0D652}"/>
              </a:ext>
            </a:extLst>
          </p:cNvPr>
          <p:cNvSpPr/>
          <p:nvPr/>
        </p:nvSpPr>
        <p:spPr>
          <a:xfrm>
            <a:off x="610053" y="2496326"/>
            <a:ext cx="4733581" cy="307777"/>
          </a:xfrm>
          <a:prstGeom prst="roundRect">
            <a:avLst>
              <a:gd name="adj" fmla="val 27536"/>
            </a:avLst>
          </a:prstGeom>
          <a:solidFill>
            <a:srgbClr val="D8E6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b="1" dirty="0">
                <a:solidFill>
                  <a:srgbClr val="FF0000"/>
                </a:solidFill>
                <a:latin typeface="Rooney Regular" panose="020F0503040306060404" pitchFamily="34" charset="77"/>
              </a:rPr>
              <a:t>Methodology</a:t>
            </a:r>
            <a:endParaRPr kumimoji="0" lang="en-US" sz="1400" b="1" i="0" u="none" strike="noStrike" kern="0" cap="none" spc="0" normalizeH="0" baseline="0" noProof="0" dirty="0">
              <a:ln>
                <a:noFill/>
              </a:ln>
              <a:solidFill>
                <a:srgbClr val="FF0000"/>
              </a:solidFill>
              <a:effectLst/>
              <a:uLnTx/>
              <a:uFillTx/>
              <a:latin typeface="Rooney Regular" panose="020F0503040306060404" pitchFamily="34" charset="77"/>
              <a:ea typeface="+mn-ea"/>
              <a:cs typeface="+mn-cs"/>
              <a:sym typeface="Arial"/>
            </a:endParaRPr>
          </a:p>
        </p:txBody>
      </p:sp>
    </p:spTree>
    <p:extLst>
      <p:ext uri="{BB962C8B-B14F-4D97-AF65-F5344CB8AC3E}">
        <p14:creationId xmlns:p14="http://schemas.microsoft.com/office/powerpoint/2010/main" val="172339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p:nvPr/>
        </p:nvSpPr>
        <p:spPr>
          <a:xfrm>
            <a:off x="0" y="0"/>
            <a:ext cx="6185063" cy="6858000"/>
          </a:xfrm>
          <a:prstGeom prst="rect">
            <a:avLst/>
          </a:prstGeom>
          <a:solidFill>
            <a:srgbClr val="FF481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lt1"/>
              </a:solidFill>
              <a:latin typeface="Avenir"/>
              <a:ea typeface="Avenir"/>
              <a:cs typeface="Avenir"/>
              <a:sym typeface="Avenir"/>
            </a:endParaRPr>
          </a:p>
        </p:txBody>
      </p:sp>
      <p:grpSp>
        <p:nvGrpSpPr>
          <p:cNvPr id="150" name="Google Shape;150;p28"/>
          <p:cNvGrpSpPr/>
          <p:nvPr/>
        </p:nvGrpSpPr>
        <p:grpSpPr>
          <a:xfrm>
            <a:off x="431229" y="278449"/>
            <a:ext cx="5367429" cy="3274513"/>
            <a:chOff x="401275" y="228352"/>
            <a:chExt cx="5065835" cy="2997688"/>
          </a:xfrm>
        </p:grpSpPr>
        <p:sp>
          <p:nvSpPr>
            <p:cNvPr id="151" name="Google Shape;151;p28"/>
            <p:cNvSpPr txBox="1"/>
            <p:nvPr/>
          </p:nvSpPr>
          <p:spPr>
            <a:xfrm>
              <a:off x="401275" y="228352"/>
              <a:ext cx="4888355" cy="676180"/>
            </a:xfrm>
            <a:prstGeom prst="rect">
              <a:avLst/>
            </a:prstGeom>
            <a:noFill/>
            <a:ln>
              <a:noFill/>
            </a:ln>
          </p:spPr>
          <p:txBody>
            <a:bodyPr spcFirstLastPara="1" wrap="square" lIns="91425" tIns="45700" rIns="91425" bIns="45700" anchor="t" anchorCtr="0">
              <a:spAutoFit/>
            </a:bodyPr>
            <a:lstStyle/>
            <a:p>
              <a:r>
                <a:rPr lang="en-US" sz="2800" b="1" dirty="0">
                  <a:solidFill>
                    <a:schemeClr val="bg1"/>
                  </a:solidFill>
                  <a:latin typeface="Avenir"/>
                </a:rPr>
                <a:t>Exploratory Data Analysis -EDA</a:t>
              </a:r>
            </a:p>
            <a:p>
              <a:pPr marL="0" marR="0" lvl="0" indent="0" algn="ctr" rtl="0">
                <a:lnSpc>
                  <a:spcPct val="100000"/>
                </a:lnSpc>
                <a:spcBef>
                  <a:spcPts val="0"/>
                </a:spcBef>
                <a:spcAft>
                  <a:spcPts val="0"/>
                </a:spcAft>
                <a:buClr>
                  <a:schemeClr val="dk1"/>
                </a:buClr>
                <a:buSzPts val="1400"/>
                <a:buFont typeface="Arial"/>
                <a:buNone/>
              </a:pPr>
              <a:endParaRPr sz="1400" b="1" i="0" u="none" strike="noStrike" cap="none" dirty="0">
                <a:solidFill>
                  <a:srgbClr val="F64D18"/>
                </a:solidFill>
                <a:latin typeface="Avenir"/>
                <a:ea typeface="Avenir"/>
                <a:cs typeface="Avenir"/>
                <a:sym typeface="Avenir"/>
              </a:endParaRPr>
            </a:p>
          </p:txBody>
        </p:sp>
        <p:sp>
          <p:nvSpPr>
            <p:cNvPr id="152" name="Google Shape;152;p28"/>
            <p:cNvSpPr txBox="1"/>
            <p:nvPr/>
          </p:nvSpPr>
          <p:spPr>
            <a:xfrm>
              <a:off x="401275" y="1760939"/>
              <a:ext cx="5065835" cy="14651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800" b="1" i="0" u="none" strike="noStrike" cap="none" dirty="0">
                  <a:solidFill>
                    <a:schemeClr val="lt1"/>
                  </a:solidFill>
                  <a:latin typeface="Avenir Next" panose="020B0503020202020204"/>
                  <a:ea typeface="Avenir"/>
                  <a:cs typeface="Avenir"/>
                  <a:sym typeface="Avenir"/>
                </a:rPr>
                <a:t>Overview</a:t>
              </a:r>
            </a:p>
            <a:p>
              <a:pPr marL="0" marR="0" lvl="0" indent="0" algn="l" rtl="0">
                <a:lnSpc>
                  <a:spcPct val="100000"/>
                </a:lnSpc>
                <a:spcBef>
                  <a:spcPts val="0"/>
                </a:spcBef>
                <a:spcAft>
                  <a:spcPts val="0"/>
                </a:spcAft>
                <a:buClr>
                  <a:srgbClr val="000000"/>
                </a:buClr>
                <a:buSzPts val="1600"/>
                <a:buFont typeface="Arial"/>
                <a:buNone/>
              </a:pPr>
              <a:endParaRPr lang="en-US" sz="1600" b="1" i="0" u="none" strike="noStrike" cap="none" dirty="0">
                <a:solidFill>
                  <a:schemeClr val="lt1"/>
                </a:solidFill>
                <a:latin typeface="Avenir Next" panose="020B0503020202020204"/>
                <a:ea typeface="Avenir"/>
                <a:cs typeface="Avenir"/>
                <a:sym typeface="Avenir"/>
              </a:endParaRP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Neutral dominates (~60%), Positive ~33%, Negative ~6%.</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i="0" u="none" strike="noStrike" cap="none" dirty="0">
                  <a:solidFill>
                    <a:schemeClr val="lt1"/>
                  </a:solidFill>
                  <a:latin typeface="Avenir Next" panose="020B0503020202020204"/>
                  <a:ea typeface="Avenir"/>
                  <a:cs typeface="Avenir"/>
                  <a:sym typeface="Avenir"/>
                </a:rPr>
                <a:t>Negative underrepresented → detection harder.</a:t>
              </a:r>
            </a:p>
            <a:p>
              <a:pPr marL="285750" marR="0" lvl="0" indent="-285750" algn="l" rtl="0">
                <a:lnSpc>
                  <a:spcPct val="100000"/>
                </a:lnSpc>
                <a:spcBef>
                  <a:spcPts val="0"/>
                </a:spcBef>
                <a:spcAft>
                  <a:spcPts val="0"/>
                </a:spcAft>
                <a:buClr>
                  <a:srgbClr val="F2F2F2"/>
                </a:buClr>
                <a:buSzPts val="1600"/>
                <a:buFont typeface="Arial" panose="020B0604020202020204" pitchFamily="34" charset="0"/>
                <a:buChar char="•"/>
              </a:pPr>
              <a:r>
                <a:rPr lang="en-US" sz="1600" dirty="0">
                  <a:solidFill>
                    <a:schemeClr val="lt1"/>
                  </a:solidFill>
                  <a:latin typeface="Avenir Next" panose="020B0503020202020204"/>
                  <a:ea typeface="Avenir"/>
                  <a:cs typeface="Avenir"/>
                  <a:sym typeface="Avenir"/>
                </a:rPr>
                <a:t>We will handle the </a:t>
              </a:r>
              <a:r>
                <a:rPr lang="en-US" sz="1600" dirty="0" err="1">
                  <a:solidFill>
                    <a:schemeClr val="lt1"/>
                  </a:solidFill>
                  <a:latin typeface="Avenir Next" panose="020B0503020202020204"/>
                  <a:ea typeface="Avenir"/>
                  <a:cs typeface="Avenir"/>
                  <a:sym typeface="Avenir"/>
                </a:rPr>
                <a:t>inbalances</a:t>
              </a:r>
              <a:r>
                <a:rPr lang="en-US" sz="1600" dirty="0">
                  <a:solidFill>
                    <a:schemeClr val="lt1"/>
                  </a:solidFill>
                  <a:latin typeface="Avenir Next" panose="020B0503020202020204"/>
                  <a:ea typeface="Avenir"/>
                  <a:cs typeface="Avenir"/>
                  <a:sym typeface="Avenir"/>
                </a:rPr>
                <a:t> via model parameters class weights and </a:t>
              </a:r>
              <a:r>
                <a:rPr lang="en-US" sz="1600" dirty="0" err="1">
                  <a:solidFill>
                    <a:schemeClr val="lt1"/>
                  </a:solidFill>
                  <a:latin typeface="Avenir Next" panose="020B0503020202020204"/>
                  <a:ea typeface="Avenir"/>
                  <a:cs typeface="Avenir"/>
                  <a:sym typeface="Avenir"/>
                </a:rPr>
                <a:t>RandomOversampler</a:t>
              </a:r>
              <a:r>
                <a:rPr lang="en-US" sz="1600" dirty="0">
                  <a:solidFill>
                    <a:schemeClr val="lt1"/>
                  </a:solidFill>
                  <a:latin typeface="Avenir Next" panose="020B0503020202020204"/>
                  <a:ea typeface="Avenir"/>
                  <a:cs typeface="Avenir"/>
                  <a:sym typeface="Avenir"/>
                </a:rPr>
                <a:t> method.</a:t>
              </a:r>
              <a:endParaRPr lang="en-US" sz="1600" i="0" u="none" strike="noStrike" cap="none" dirty="0">
                <a:solidFill>
                  <a:schemeClr val="lt1"/>
                </a:solidFill>
                <a:latin typeface="Avenir Next" panose="020B0503020202020204"/>
                <a:ea typeface="Avenir"/>
                <a:cs typeface="Avenir"/>
                <a:sym typeface="Avenir"/>
              </a:endParaRPr>
            </a:p>
          </p:txBody>
        </p:sp>
      </p:grpSp>
      <p:pic>
        <p:nvPicPr>
          <p:cNvPr id="3" name="Picture 2">
            <a:extLst>
              <a:ext uri="{FF2B5EF4-FFF2-40B4-BE49-F238E27FC236}">
                <a16:creationId xmlns:a16="http://schemas.microsoft.com/office/drawing/2014/main" id="{E0C7446A-37C8-842A-156D-1D16765330F2}"/>
              </a:ext>
            </a:extLst>
          </p:cNvPr>
          <p:cNvPicPr>
            <a:picLocks noChangeAspect="1"/>
          </p:cNvPicPr>
          <p:nvPr/>
        </p:nvPicPr>
        <p:blipFill>
          <a:blip r:embed="rId3"/>
          <a:stretch>
            <a:fillRect/>
          </a:stretch>
        </p:blipFill>
        <p:spPr>
          <a:xfrm>
            <a:off x="6798437" y="0"/>
            <a:ext cx="4962334" cy="3492679"/>
          </a:xfrm>
          <a:prstGeom prst="rect">
            <a:avLst/>
          </a:prstGeom>
        </p:spPr>
      </p:pic>
      <p:pic>
        <p:nvPicPr>
          <p:cNvPr id="5" name="Picture 4" descr="sentiment_distribution.png">
            <a:extLst>
              <a:ext uri="{FF2B5EF4-FFF2-40B4-BE49-F238E27FC236}">
                <a16:creationId xmlns:a16="http://schemas.microsoft.com/office/drawing/2014/main" id="{28CDDC97-F92B-7C89-3450-F1A5535C2DED}"/>
              </a:ext>
            </a:extLst>
          </p:cNvPr>
          <p:cNvPicPr>
            <a:picLocks noChangeAspect="1"/>
          </p:cNvPicPr>
          <p:nvPr/>
        </p:nvPicPr>
        <p:blipFill>
          <a:blip r:embed="rId4"/>
          <a:stretch>
            <a:fillRect/>
          </a:stretch>
        </p:blipFill>
        <p:spPr>
          <a:xfrm>
            <a:off x="7793246" y="3493240"/>
            <a:ext cx="3447607" cy="31938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F8AB91ED-C7C4-DD1D-896C-51E13C3F7C55}"/>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5A9D9EC1-D2EA-7320-E34A-F22282AF8D3E}"/>
              </a:ext>
            </a:extLst>
          </p:cNvPr>
          <p:cNvSpPr/>
          <p:nvPr/>
        </p:nvSpPr>
        <p:spPr>
          <a:xfrm>
            <a:off x="151382"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 name="TextBox 2">
            <a:extLst>
              <a:ext uri="{FF2B5EF4-FFF2-40B4-BE49-F238E27FC236}">
                <a16:creationId xmlns:a16="http://schemas.microsoft.com/office/drawing/2014/main" id="{E41D3195-C6B7-9D02-DBF8-6B87AFA5ACCB}"/>
              </a:ext>
            </a:extLst>
          </p:cNvPr>
          <p:cNvSpPr txBox="1"/>
          <p:nvPr/>
        </p:nvSpPr>
        <p:spPr>
          <a:xfrm>
            <a:off x="474653" y="2025179"/>
            <a:ext cx="444465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1" i="0" u="none" strike="noStrike" kern="0" cap="none" spc="0" normalizeH="0" baseline="0" noProof="0" dirty="0">
                <a:ln>
                  <a:noFill/>
                </a:ln>
                <a:solidFill>
                  <a:srgbClr val="FF0000"/>
                </a:solidFill>
                <a:effectLst/>
                <a:uLnTx/>
                <a:uFillTx/>
                <a:latin typeface="Avenir Next" panose="020B0503020202020204" pitchFamily="34" charset="0"/>
                <a:cs typeface="Arial"/>
                <a:sym typeface="Arial"/>
              </a:rPr>
              <a:t>Data Set Overview</a:t>
            </a:r>
          </a:p>
          <a:p>
            <a:pPr marL="285750" lvl="0" indent="-285750">
              <a:buFont typeface="Arial" panose="020B0604020202020204" pitchFamily="34" charset="0"/>
              <a:buChar char="•"/>
              <a:defRPr/>
            </a:pPr>
            <a:r>
              <a:rPr lang="en-US" dirty="0"/>
              <a:t>Most tweets fall between 5–25 words.</a:t>
            </a:r>
          </a:p>
          <a:p>
            <a:pPr marL="285750" lvl="0" indent="-285750">
              <a:buFont typeface="Arial" panose="020B0604020202020204" pitchFamily="34" charset="0"/>
              <a:buChar char="•"/>
              <a:defRPr/>
            </a:pPr>
            <a:r>
              <a:rPr lang="en-US" dirty="0"/>
              <a:t>Reflects short, noisy nature of Twitter data.</a:t>
            </a:r>
          </a:p>
          <a:p>
            <a:pPr lvl="0">
              <a:defRPr/>
            </a:pPr>
            <a:endParaRPr kumimoji="0" lang="en-US" sz="1400" b="0" i="0" u="none" strike="noStrike" kern="0" cap="none" spc="0" normalizeH="0" baseline="0" noProof="0" dirty="0">
              <a:ln>
                <a:noFill/>
              </a:ln>
              <a:solidFill>
                <a:srgbClr val="000000"/>
              </a:solidFill>
              <a:effectLst/>
              <a:uLnTx/>
              <a:uFillTx/>
              <a:latin typeface="Avenir Next" panose="020B0503020202020204" pitchFamily="34" charset="0"/>
              <a:cs typeface="Arial"/>
              <a:sym typeface="Arial"/>
            </a:endParaRPr>
          </a:p>
        </p:txBody>
      </p:sp>
      <p:sp>
        <p:nvSpPr>
          <p:cNvPr id="42" name="TextBox 41">
            <a:extLst>
              <a:ext uri="{FF2B5EF4-FFF2-40B4-BE49-F238E27FC236}">
                <a16:creationId xmlns:a16="http://schemas.microsoft.com/office/drawing/2014/main" id="{7B649471-22B5-AED3-0EBB-5B8F915774B3}"/>
              </a:ext>
            </a:extLst>
          </p:cNvPr>
          <p:cNvSpPr txBox="1"/>
          <p:nvPr/>
        </p:nvSpPr>
        <p:spPr>
          <a:xfrm>
            <a:off x="3288141" y="233570"/>
            <a:ext cx="5615712" cy="738664"/>
          </a:xfrm>
          <a:prstGeom prst="rect">
            <a:avLst/>
          </a:prstGeom>
          <a:noFill/>
        </p:spPr>
        <p:txBody>
          <a:bodyPr wrap="square" rtlCol="0">
            <a:spAutoFit/>
          </a:bodyPr>
          <a:lstStyle/>
          <a:p>
            <a:r>
              <a:rPr lang="en-US" sz="2800" dirty="0">
                <a:solidFill>
                  <a:srgbClr val="272A2A"/>
                </a:solidFill>
                <a:latin typeface="Avenir"/>
              </a:rPr>
              <a:t>Exploratory Data Analysis -EDA</a:t>
            </a:r>
          </a:p>
          <a:p>
            <a:endParaRPr lang="en-KE" dirty="0"/>
          </a:p>
        </p:txBody>
      </p:sp>
      <p:pic>
        <p:nvPicPr>
          <p:cNvPr id="8" name="Picture 7">
            <a:extLst>
              <a:ext uri="{FF2B5EF4-FFF2-40B4-BE49-F238E27FC236}">
                <a16:creationId xmlns:a16="http://schemas.microsoft.com/office/drawing/2014/main" id="{B3368435-0A43-A550-985E-838CEF5373DA}"/>
              </a:ext>
            </a:extLst>
          </p:cNvPr>
          <p:cNvPicPr>
            <a:picLocks noChangeAspect="1"/>
          </p:cNvPicPr>
          <p:nvPr/>
        </p:nvPicPr>
        <p:blipFill>
          <a:blip r:embed="rId4"/>
          <a:stretch>
            <a:fillRect/>
          </a:stretch>
        </p:blipFill>
        <p:spPr>
          <a:xfrm>
            <a:off x="5695474" y="1511732"/>
            <a:ext cx="5524500" cy="4314825"/>
          </a:xfrm>
          <a:prstGeom prst="rect">
            <a:avLst/>
          </a:prstGeom>
        </p:spPr>
      </p:pic>
    </p:spTree>
    <p:extLst>
      <p:ext uri="{BB962C8B-B14F-4D97-AF65-F5344CB8AC3E}">
        <p14:creationId xmlns:p14="http://schemas.microsoft.com/office/powerpoint/2010/main" val="396296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0E62341C-E79D-C086-9685-7788BFB1400C}"/>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AAAD4ECE-384B-F4CB-A5C0-3231B56A4E41}"/>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7234E3A9-1D1F-8507-7B90-7B82582AC74C}"/>
              </a:ext>
            </a:extLst>
          </p:cNvPr>
          <p:cNvSpPr txBox="1"/>
          <p:nvPr/>
        </p:nvSpPr>
        <p:spPr>
          <a:xfrm>
            <a:off x="442660" y="1363119"/>
            <a:ext cx="5732902" cy="738664"/>
          </a:xfrm>
          <a:prstGeom prst="rect">
            <a:avLst/>
          </a:prstGeom>
          <a:noFill/>
        </p:spPr>
        <p:txBody>
          <a:bodyPr wrap="square" rtlCol="0">
            <a:spAutoFit/>
          </a:bodyPr>
          <a:lstStyle/>
          <a:p>
            <a:endParaRPr lang="en-US" sz="2800" dirty="0">
              <a:solidFill>
                <a:srgbClr val="272A2A"/>
              </a:solidFill>
              <a:latin typeface="Avenir"/>
            </a:endParaRPr>
          </a:p>
          <a:p>
            <a:endParaRPr lang="en-KE" dirty="0"/>
          </a:p>
        </p:txBody>
      </p:sp>
      <p:pic>
        <p:nvPicPr>
          <p:cNvPr id="3" name="Picture 2">
            <a:extLst>
              <a:ext uri="{FF2B5EF4-FFF2-40B4-BE49-F238E27FC236}">
                <a16:creationId xmlns:a16="http://schemas.microsoft.com/office/drawing/2014/main" id="{54B5ECFC-FA93-0092-227D-318E5B4B86EA}"/>
              </a:ext>
            </a:extLst>
          </p:cNvPr>
          <p:cNvPicPr>
            <a:picLocks noChangeAspect="1"/>
          </p:cNvPicPr>
          <p:nvPr/>
        </p:nvPicPr>
        <p:blipFill>
          <a:blip r:embed="rId4"/>
          <a:stretch>
            <a:fillRect/>
          </a:stretch>
        </p:blipFill>
        <p:spPr>
          <a:xfrm>
            <a:off x="442660" y="1859317"/>
            <a:ext cx="4705592" cy="2406774"/>
          </a:xfrm>
          <a:prstGeom prst="rect">
            <a:avLst/>
          </a:prstGeom>
        </p:spPr>
      </p:pic>
      <p:pic>
        <p:nvPicPr>
          <p:cNvPr id="6" name="Picture 5">
            <a:extLst>
              <a:ext uri="{FF2B5EF4-FFF2-40B4-BE49-F238E27FC236}">
                <a16:creationId xmlns:a16="http://schemas.microsoft.com/office/drawing/2014/main" id="{1FFB3A7D-9921-6413-D6F8-832ECD09A70C}"/>
              </a:ext>
            </a:extLst>
          </p:cNvPr>
          <p:cNvPicPr>
            <a:picLocks noChangeAspect="1"/>
          </p:cNvPicPr>
          <p:nvPr/>
        </p:nvPicPr>
        <p:blipFill>
          <a:blip r:embed="rId5"/>
          <a:stretch>
            <a:fillRect/>
          </a:stretch>
        </p:blipFill>
        <p:spPr>
          <a:xfrm>
            <a:off x="5957287" y="1732451"/>
            <a:ext cx="5248275" cy="4476750"/>
          </a:xfrm>
          <a:prstGeom prst="rect">
            <a:avLst/>
          </a:prstGeom>
        </p:spPr>
      </p:pic>
      <p:sp>
        <p:nvSpPr>
          <p:cNvPr id="5" name="TextBox 4">
            <a:extLst>
              <a:ext uri="{FF2B5EF4-FFF2-40B4-BE49-F238E27FC236}">
                <a16:creationId xmlns:a16="http://schemas.microsoft.com/office/drawing/2014/main" id="{0092E713-0917-6681-CB62-E15A9DDCE639}"/>
              </a:ext>
            </a:extLst>
          </p:cNvPr>
          <p:cNvSpPr txBox="1"/>
          <p:nvPr/>
        </p:nvSpPr>
        <p:spPr>
          <a:xfrm>
            <a:off x="442660" y="267455"/>
            <a:ext cx="4799900" cy="523220"/>
          </a:xfrm>
          <a:prstGeom prst="rect">
            <a:avLst/>
          </a:prstGeom>
          <a:noFill/>
        </p:spPr>
        <p:txBody>
          <a:bodyPr wrap="square" rtlCol="0">
            <a:spAutoFit/>
          </a:bodyPr>
          <a:lstStyle/>
          <a:p>
            <a:r>
              <a:rPr lang="en-US" sz="2800" dirty="0">
                <a:solidFill>
                  <a:srgbClr val="272A2A"/>
                </a:solidFill>
                <a:latin typeface="Avenir"/>
              </a:rPr>
              <a:t>Modelling For Binary Data</a:t>
            </a:r>
            <a:endParaRPr lang="en-KE" sz="2800" dirty="0">
              <a:solidFill>
                <a:srgbClr val="272A2A"/>
              </a:solidFill>
              <a:latin typeface="Avenir"/>
            </a:endParaRPr>
          </a:p>
        </p:txBody>
      </p:sp>
      <p:sp>
        <p:nvSpPr>
          <p:cNvPr id="2" name="TextBox 1">
            <a:extLst>
              <a:ext uri="{FF2B5EF4-FFF2-40B4-BE49-F238E27FC236}">
                <a16:creationId xmlns:a16="http://schemas.microsoft.com/office/drawing/2014/main" id="{8C414F32-05E5-2E49-6337-54DF5995031A}"/>
              </a:ext>
            </a:extLst>
          </p:cNvPr>
          <p:cNvSpPr txBox="1"/>
          <p:nvPr/>
        </p:nvSpPr>
        <p:spPr>
          <a:xfrm>
            <a:off x="267568" y="4392956"/>
            <a:ext cx="6083085" cy="1384995"/>
          </a:xfrm>
          <a:prstGeom prst="rect">
            <a:avLst/>
          </a:prstGeom>
          <a:noFill/>
        </p:spPr>
        <p:txBody>
          <a:bodyPr wrap="square" rtlCol="0">
            <a:spAutoFit/>
          </a:bodyPr>
          <a:lstStyle/>
          <a:p>
            <a:r>
              <a:rPr lang="en-US" dirty="0"/>
              <a:t>Accuracy = 87% </a:t>
            </a:r>
          </a:p>
          <a:p>
            <a:endParaRPr lang="en-US" dirty="0"/>
          </a:p>
          <a:p>
            <a:r>
              <a:rPr lang="en-US" b="1" dirty="0"/>
              <a:t>Per-Class Metrics</a:t>
            </a:r>
          </a:p>
          <a:p>
            <a:r>
              <a:rPr lang="en-US" b="1" dirty="0"/>
              <a:t>Negative</a:t>
            </a:r>
            <a:r>
              <a:rPr lang="en-US" dirty="0"/>
              <a:t>: F1 = 0.59 → weakest, poor precision/recall due to low support (114).</a:t>
            </a:r>
          </a:p>
          <a:p>
            <a:r>
              <a:rPr lang="en-US" b="1" dirty="0"/>
              <a:t>Positive</a:t>
            </a:r>
            <a:r>
              <a:rPr lang="en-US" dirty="0"/>
              <a:t>: F1 = 0.93 → good balance of precision/recall (596 examples).</a:t>
            </a:r>
          </a:p>
        </p:txBody>
      </p:sp>
      <p:sp>
        <p:nvSpPr>
          <p:cNvPr id="4" name="TextBox 3">
            <a:extLst>
              <a:ext uri="{FF2B5EF4-FFF2-40B4-BE49-F238E27FC236}">
                <a16:creationId xmlns:a16="http://schemas.microsoft.com/office/drawing/2014/main" id="{73496F22-3C32-2298-3352-638BF4B79AF7}"/>
              </a:ext>
            </a:extLst>
          </p:cNvPr>
          <p:cNvSpPr txBox="1"/>
          <p:nvPr/>
        </p:nvSpPr>
        <p:spPr>
          <a:xfrm>
            <a:off x="442660" y="790675"/>
            <a:ext cx="5491415" cy="523220"/>
          </a:xfrm>
          <a:prstGeom prst="rect">
            <a:avLst/>
          </a:prstGeom>
          <a:noFill/>
        </p:spPr>
        <p:txBody>
          <a:bodyPr wrap="square" rtlCol="0">
            <a:spAutoFit/>
          </a:bodyPr>
          <a:lstStyle/>
          <a:p>
            <a:r>
              <a:rPr lang="en-US" b="0" i="0" dirty="0">
                <a:solidFill>
                  <a:schemeClr val="accent2">
                    <a:lumMod val="50000"/>
                  </a:schemeClr>
                </a:solidFill>
                <a:effectLst/>
                <a:latin typeface="Consolas" panose="020B0609020204030204" pitchFamily="49" charset="0"/>
              </a:rPr>
              <a:t>Best model(Before Tuning) : Logistic Regression with f1-score 0.71</a:t>
            </a:r>
            <a:endParaRPr lang="en-US" dirty="0">
              <a:solidFill>
                <a:schemeClr val="accent2">
                  <a:lumMod val="50000"/>
                </a:schemeClr>
              </a:solidFill>
            </a:endParaRPr>
          </a:p>
        </p:txBody>
      </p:sp>
      <p:sp>
        <p:nvSpPr>
          <p:cNvPr id="7" name="TextBox 6">
            <a:extLst>
              <a:ext uri="{FF2B5EF4-FFF2-40B4-BE49-F238E27FC236}">
                <a16:creationId xmlns:a16="http://schemas.microsoft.com/office/drawing/2014/main" id="{6BB1213E-A71A-A779-1C51-FA47CFBFEEDD}"/>
              </a:ext>
            </a:extLst>
          </p:cNvPr>
          <p:cNvSpPr txBox="1"/>
          <p:nvPr/>
        </p:nvSpPr>
        <p:spPr>
          <a:xfrm>
            <a:off x="337884" y="1474596"/>
            <a:ext cx="6290849" cy="307777"/>
          </a:xfrm>
          <a:prstGeom prst="rect">
            <a:avLst/>
          </a:prstGeom>
          <a:noFill/>
        </p:spPr>
        <p:txBody>
          <a:bodyPr wrap="square" rtlCol="0">
            <a:spAutoFit/>
          </a:bodyPr>
          <a:lstStyle/>
          <a:p>
            <a:r>
              <a:rPr lang="en-US" b="1" i="0" dirty="0">
                <a:solidFill>
                  <a:schemeClr val="tx1"/>
                </a:solidFill>
                <a:effectLst/>
                <a:latin typeface="Consolas" panose="020B0609020204030204" pitchFamily="49" charset="0"/>
              </a:rPr>
              <a:t>Best model(After tuning)</a:t>
            </a:r>
            <a:endParaRPr lang="en-US" b="1" dirty="0">
              <a:solidFill>
                <a:schemeClr val="tx1"/>
              </a:solidFill>
            </a:endParaRPr>
          </a:p>
        </p:txBody>
      </p:sp>
    </p:spTree>
    <p:extLst>
      <p:ext uri="{BB962C8B-B14F-4D97-AF65-F5344CB8AC3E}">
        <p14:creationId xmlns:p14="http://schemas.microsoft.com/office/powerpoint/2010/main" val="2545688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3">
          <a:extLst>
            <a:ext uri="{FF2B5EF4-FFF2-40B4-BE49-F238E27FC236}">
              <a16:creationId xmlns:a16="http://schemas.microsoft.com/office/drawing/2014/main" id="{3B3F2864-EF9E-805B-77F6-551F6CBA79F3}"/>
            </a:ext>
          </a:extLst>
        </p:cNvPr>
        <p:cNvGrpSpPr/>
        <p:nvPr/>
      </p:nvGrpSpPr>
      <p:grpSpPr>
        <a:xfrm>
          <a:off x="0" y="0"/>
          <a:ext cx="0" cy="0"/>
          <a:chOff x="0" y="0"/>
          <a:chExt cx="0" cy="0"/>
        </a:xfrm>
      </p:grpSpPr>
      <p:sp>
        <p:nvSpPr>
          <p:cNvPr id="174" name="Google Shape;174;p6">
            <a:extLst>
              <a:ext uri="{FF2B5EF4-FFF2-40B4-BE49-F238E27FC236}">
                <a16:creationId xmlns:a16="http://schemas.microsoft.com/office/drawing/2014/main" id="{10676341-81E8-3D51-E6F0-1DC5B0033FBF}"/>
              </a:ext>
            </a:extLst>
          </p:cNvPr>
          <p:cNvSpPr/>
          <p:nvPr/>
        </p:nvSpPr>
        <p:spPr>
          <a:xfrm>
            <a:off x="169839" y="153364"/>
            <a:ext cx="11844759" cy="6551271"/>
          </a:xfrm>
          <a:prstGeom prst="roundRect">
            <a:avLst>
              <a:gd name="adj" fmla="val 0"/>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4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42" name="TextBox 41">
            <a:extLst>
              <a:ext uri="{FF2B5EF4-FFF2-40B4-BE49-F238E27FC236}">
                <a16:creationId xmlns:a16="http://schemas.microsoft.com/office/drawing/2014/main" id="{96F04C2A-A061-9EDE-E062-285DA8E83F4C}"/>
              </a:ext>
            </a:extLst>
          </p:cNvPr>
          <p:cNvSpPr txBox="1"/>
          <p:nvPr/>
        </p:nvSpPr>
        <p:spPr>
          <a:xfrm>
            <a:off x="442660" y="1363119"/>
            <a:ext cx="5732902" cy="738664"/>
          </a:xfrm>
          <a:prstGeom prst="rect">
            <a:avLst/>
          </a:prstGeom>
          <a:noFill/>
        </p:spPr>
        <p:txBody>
          <a:bodyPr wrap="square" rtlCol="0">
            <a:spAutoFit/>
          </a:bodyPr>
          <a:lstStyle/>
          <a:p>
            <a:endParaRPr lang="en-US" sz="2800" dirty="0">
              <a:solidFill>
                <a:srgbClr val="272A2A"/>
              </a:solidFill>
              <a:latin typeface="Avenir"/>
            </a:endParaRPr>
          </a:p>
          <a:p>
            <a:endParaRPr lang="en-KE" dirty="0"/>
          </a:p>
        </p:txBody>
      </p:sp>
      <p:sp>
        <p:nvSpPr>
          <p:cNvPr id="5" name="TextBox 4">
            <a:extLst>
              <a:ext uri="{FF2B5EF4-FFF2-40B4-BE49-F238E27FC236}">
                <a16:creationId xmlns:a16="http://schemas.microsoft.com/office/drawing/2014/main" id="{02384A80-0216-2DD8-5CE0-CEEBDC8CB353}"/>
              </a:ext>
            </a:extLst>
          </p:cNvPr>
          <p:cNvSpPr txBox="1"/>
          <p:nvPr/>
        </p:nvSpPr>
        <p:spPr>
          <a:xfrm>
            <a:off x="442660" y="267455"/>
            <a:ext cx="4799900" cy="523220"/>
          </a:xfrm>
          <a:prstGeom prst="rect">
            <a:avLst/>
          </a:prstGeom>
          <a:noFill/>
        </p:spPr>
        <p:txBody>
          <a:bodyPr wrap="square" rtlCol="0">
            <a:spAutoFit/>
          </a:bodyPr>
          <a:lstStyle/>
          <a:p>
            <a:r>
              <a:rPr lang="en-US" sz="2800" dirty="0">
                <a:solidFill>
                  <a:srgbClr val="272A2A"/>
                </a:solidFill>
                <a:latin typeface="Avenir"/>
              </a:rPr>
              <a:t>Modelling For Multi-Class Data</a:t>
            </a:r>
            <a:endParaRPr lang="en-KE" sz="2800" dirty="0">
              <a:solidFill>
                <a:srgbClr val="272A2A"/>
              </a:solidFill>
              <a:latin typeface="Avenir"/>
            </a:endParaRPr>
          </a:p>
        </p:txBody>
      </p:sp>
      <p:sp>
        <p:nvSpPr>
          <p:cNvPr id="2" name="TextBox 1">
            <a:extLst>
              <a:ext uri="{FF2B5EF4-FFF2-40B4-BE49-F238E27FC236}">
                <a16:creationId xmlns:a16="http://schemas.microsoft.com/office/drawing/2014/main" id="{B040A0EB-275C-DF6B-24CE-898AEBC80FE6}"/>
              </a:ext>
            </a:extLst>
          </p:cNvPr>
          <p:cNvSpPr txBox="1"/>
          <p:nvPr/>
        </p:nvSpPr>
        <p:spPr>
          <a:xfrm>
            <a:off x="267568" y="4392956"/>
            <a:ext cx="6083085" cy="2462213"/>
          </a:xfrm>
          <a:prstGeom prst="rect">
            <a:avLst/>
          </a:prstGeom>
          <a:noFill/>
        </p:spPr>
        <p:txBody>
          <a:bodyPr wrap="square" rtlCol="0">
            <a:spAutoFit/>
          </a:bodyPr>
          <a:lstStyle/>
          <a:p>
            <a:r>
              <a:rPr lang="en-US" dirty="0"/>
              <a:t>Accuracy = 68% </a:t>
            </a:r>
          </a:p>
          <a:p>
            <a:endParaRPr lang="en-US" dirty="0"/>
          </a:p>
          <a:p>
            <a:r>
              <a:rPr lang="en-US" b="1" dirty="0"/>
              <a:t>Per-Class Metrics</a:t>
            </a:r>
          </a:p>
          <a:p>
            <a:r>
              <a:rPr lang="en-US" b="1" dirty="0"/>
              <a:t>Negative</a:t>
            </a:r>
            <a:r>
              <a:rPr lang="en-US" dirty="0"/>
              <a:t>: F1 = 0.43 → weakest, poor precision/recall due to low support (114).</a:t>
            </a:r>
          </a:p>
          <a:p>
            <a:r>
              <a:rPr lang="en-US" b="1" dirty="0"/>
              <a:t>Positive</a:t>
            </a:r>
            <a:r>
              <a:rPr lang="en-US" dirty="0"/>
              <a:t>: F1 = 0.61 → moderate, fair balance of precision/recall (596 examples).</a:t>
            </a:r>
            <a:r>
              <a:rPr lang="en-US" b="1" dirty="0"/>
              <a:t> </a:t>
            </a:r>
          </a:p>
          <a:p>
            <a:endParaRPr lang="en-US" b="1" dirty="0"/>
          </a:p>
          <a:p>
            <a:r>
              <a:rPr lang="en-US" b="1" dirty="0"/>
              <a:t>Neutral</a:t>
            </a:r>
            <a:r>
              <a:rPr lang="en-US" dirty="0"/>
              <a:t>: F1 = 0.74 → strongest, benefits from majority class size (1109 examples).</a:t>
            </a:r>
          </a:p>
          <a:p>
            <a:endParaRPr lang="en-US" dirty="0"/>
          </a:p>
        </p:txBody>
      </p:sp>
      <p:sp>
        <p:nvSpPr>
          <p:cNvPr id="4" name="TextBox 3">
            <a:extLst>
              <a:ext uri="{FF2B5EF4-FFF2-40B4-BE49-F238E27FC236}">
                <a16:creationId xmlns:a16="http://schemas.microsoft.com/office/drawing/2014/main" id="{224891D5-7D68-5F4D-CADE-8489378AE0C0}"/>
              </a:ext>
            </a:extLst>
          </p:cNvPr>
          <p:cNvSpPr txBox="1"/>
          <p:nvPr/>
        </p:nvSpPr>
        <p:spPr>
          <a:xfrm>
            <a:off x="442660" y="819903"/>
            <a:ext cx="6290849" cy="523220"/>
          </a:xfrm>
          <a:prstGeom prst="rect">
            <a:avLst/>
          </a:prstGeom>
          <a:noFill/>
        </p:spPr>
        <p:txBody>
          <a:bodyPr wrap="square" rtlCol="0">
            <a:spAutoFit/>
          </a:bodyPr>
          <a:lstStyle/>
          <a:p>
            <a:r>
              <a:rPr lang="en-US" b="0" i="0" dirty="0">
                <a:solidFill>
                  <a:schemeClr val="accent2">
                    <a:lumMod val="50000"/>
                  </a:schemeClr>
                </a:solidFill>
                <a:effectLst/>
                <a:latin typeface="Consolas" panose="020B0609020204030204" pitchFamily="49" charset="0"/>
              </a:rPr>
              <a:t>Best model(Before tuning): Logistic Regression with f1-score 0.55</a:t>
            </a:r>
            <a:endParaRPr lang="en-US" dirty="0">
              <a:solidFill>
                <a:schemeClr val="accent2">
                  <a:lumMod val="50000"/>
                </a:schemeClr>
              </a:solidFill>
            </a:endParaRPr>
          </a:p>
        </p:txBody>
      </p:sp>
      <p:pic>
        <p:nvPicPr>
          <p:cNvPr id="8" name="Picture 7">
            <a:extLst>
              <a:ext uri="{FF2B5EF4-FFF2-40B4-BE49-F238E27FC236}">
                <a16:creationId xmlns:a16="http://schemas.microsoft.com/office/drawing/2014/main" id="{EF86DD5B-21C2-7C51-6B53-1A7FF5AE3ACB}"/>
              </a:ext>
            </a:extLst>
          </p:cNvPr>
          <p:cNvPicPr>
            <a:picLocks noChangeAspect="1"/>
          </p:cNvPicPr>
          <p:nvPr/>
        </p:nvPicPr>
        <p:blipFill>
          <a:blip r:embed="rId4"/>
          <a:stretch>
            <a:fillRect/>
          </a:stretch>
        </p:blipFill>
        <p:spPr>
          <a:xfrm>
            <a:off x="6175562" y="1390966"/>
            <a:ext cx="5440211" cy="4686300"/>
          </a:xfrm>
          <a:prstGeom prst="rect">
            <a:avLst/>
          </a:prstGeom>
        </p:spPr>
      </p:pic>
      <p:pic>
        <p:nvPicPr>
          <p:cNvPr id="10" name="Picture 9">
            <a:extLst>
              <a:ext uri="{FF2B5EF4-FFF2-40B4-BE49-F238E27FC236}">
                <a16:creationId xmlns:a16="http://schemas.microsoft.com/office/drawing/2014/main" id="{F8D1EDA8-975F-9CAB-8DF6-AFB5520A517E}"/>
              </a:ext>
            </a:extLst>
          </p:cNvPr>
          <p:cNvPicPr>
            <a:picLocks noChangeAspect="1"/>
          </p:cNvPicPr>
          <p:nvPr/>
        </p:nvPicPr>
        <p:blipFill>
          <a:blip r:embed="rId5"/>
          <a:stretch>
            <a:fillRect/>
          </a:stretch>
        </p:blipFill>
        <p:spPr>
          <a:xfrm>
            <a:off x="442659" y="1849906"/>
            <a:ext cx="5087876" cy="2365098"/>
          </a:xfrm>
          <a:prstGeom prst="rect">
            <a:avLst/>
          </a:prstGeom>
        </p:spPr>
      </p:pic>
      <p:sp>
        <p:nvSpPr>
          <p:cNvPr id="11" name="TextBox 10">
            <a:extLst>
              <a:ext uri="{FF2B5EF4-FFF2-40B4-BE49-F238E27FC236}">
                <a16:creationId xmlns:a16="http://schemas.microsoft.com/office/drawing/2014/main" id="{D1C05F13-6806-53E7-EAC4-827AA13562C8}"/>
              </a:ext>
            </a:extLst>
          </p:cNvPr>
          <p:cNvSpPr txBox="1"/>
          <p:nvPr/>
        </p:nvSpPr>
        <p:spPr>
          <a:xfrm>
            <a:off x="442659" y="1390966"/>
            <a:ext cx="6290849" cy="307777"/>
          </a:xfrm>
          <a:prstGeom prst="rect">
            <a:avLst/>
          </a:prstGeom>
          <a:noFill/>
        </p:spPr>
        <p:txBody>
          <a:bodyPr wrap="square" rtlCol="0">
            <a:spAutoFit/>
          </a:bodyPr>
          <a:lstStyle/>
          <a:p>
            <a:r>
              <a:rPr lang="en-US" b="1" i="0" dirty="0">
                <a:solidFill>
                  <a:schemeClr val="tx1"/>
                </a:solidFill>
                <a:effectLst/>
                <a:latin typeface="Consolas" panose="020B0609020204030204" pitchFamily="49" charset="0"/>
              </a:rPr>
              <a:t>Best model(After tuning)</a:t>
            </a:r>
            <a:endParaRPr lang="en-US" b="1" dirty="0">
              <a:solidFill>
                <a:schemeClr val="tx1"/>
              </a:solidFill>
            </a:endParaRPr>
          </a:p>
        </p:txBody>
      </p:sp>
    </p:spTree>
    <p:extLst>
      <p:ext uri="{BB962C8B-B14F-4D97-AF65-F5344CB8AC3E}">
        <p14:creationId xmlns:p14="http://schemas.microsoft.com/office/powerpoint/2010/main" val="38039228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Hello Tractor">
      <a:dk1>
        <a:srgbClr val="000000"/>
      </a:dk1>
      <a:lt1>
        <a:srgbClr val="FFFFFF"/>
      </a:lt1>
      <a:dk2>
        <a:srgbClr val="44546A"/>
      </a:dk2>
      <a:lt2>
        <a:srgbClr val="E7E6E6"/>
      </a:lt2>
      <a:accent1>
        <a:srgbClr val="E73426"/>
      </a:accent1>
      <a:accent2>
        <a:srgbClr val="DF0253"/>
      </a:accent2>
      <a:accent3>
        <a:srgbClr val="E9265D"/>
      </a:accent3>
      <a:accent4>
        <a:srgbClr val="FFF300"/>
      </a:accent4>
      <a:accent5>
        <a:srgbClr val="00C81A"/>
      </a:accent5>
      <a:accent6>
        <a:srgbClr val="2100B0"/>
      </a:accent6>
      <a:hlink>
        <a:srgbClr val="ED0000"/>
      </a:hlink>
      <a:folHlink>
        <a:srgbClr val="3333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2122</TotalTime>
  <Words>1057</Words>
  <Application>Microsoft Office PowerPoint</Application>
  <PresentationFormat>Widescreen</PresentationFormat>
  <Paragraphs>169</Paragraphs>
  <Slides>15</Slides>
  <Notes>13</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15</vt:i4>
      </vt:variant>
    </vt:vector>
  </HeadingPairs>
  <TitlesOfParts>
    <vt:vector size="30" baseType="lpstr">
      <vt:lpstr>Merriweather</vt:lpstr>
      <vt:lpstr>-apple-system</vt:lpstr>
      <vt:lpstr>Rooney Regular</vt:lpstr>
      <vt:lpstr>Arial</vt:lpstr>
      <vt:lpstr>Avenir Next</vt:lpstr>
      <vt:lpstr>Source Sans Pro</vt:lpstr>
      <vt:lpstr>Avenir</vt:lpstr>
      <vt:lpstr>Wingdings</vt:lpstr>
      <vt:lpstr>Consolas</vt:lpstr>
      <vt:lpstr>Manrope</vt:lpstr>
      <vt:lpstr>Calibri</vt:lpstr>
      <vt:lpstr>Play</vt:lpstr>
      <vt:lpstr>Office Theme</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Kayla Lotter</dc:creator>
  <cp:lastModifiedBy>Erastus Kaiba</cp:lastModifiedBy>
  <cp:revision>13</cp:revision>
  <dcterms:created xsi:type="dcterms:W3CDTF">2024-05-02T11:12:01Z</dcterms:created>
  <dcterms:modified xsi:type="dcterms:W3CDTF">2025-09-04T16:29:55Z</dcterms:modified>
</cp:coreProperties>
</file>