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59" r:id="rId6"/>
    <p:sldId id="260" r:id="rId7"/>
    <p:sldId id="271" r:id="rId8"/>
    <p:sldId id="266" r:id="rId9"/>
    <p:sldId id="261" r:id="rId10"/>
    <p:sldId id="262" r:id="rId11"/>
    <p:sldId id="273" r:id="rId12"/>
    <p:sldId id="267" r:id="rId13"/>
    <p:sldId id="276" r:id="rId14"/>
    <p:sldId id="268" r:id="rId15"/>
    <p:sldId id="263" r:id="rId16"/>
    <p:sldId id="264" r:id="rId17"/>
    <p:sldId id="270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ũng Đỗ" initials="DĐ" lastIdx="1" clrIdx="0">
    <p:extLst>
      <p:ext uri="{19B8F6BF-5375-455C-9EA6-DF929625EA0E}">
        <p15:presenceInfo xmlns:p15="http://schemas.microsoft.com/office/powerpoint/2012/main" userId="7824911cdf3280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B899A-C400-4F07-A617-66B17E3CCEA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2F29F-0106-4484-9428-1F64F3A5A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9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45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01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9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24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1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b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/>
              <a:t>Valence Aware Dictionary and Sentiment Reasoner)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7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8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York Times ,Wall Street Journal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2F29F-0106-4484-9428-1F64F3A5A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98FB-9FBD-4E5A-90A3-992BF88D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DDF5D-51A1-4B66-8A0C-1955FA004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FF58-7508-45C5-8BA0-22E3E7EC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5736-B721-41FD-8F23-A9CC1D8B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9F26-07FB-4EF3-8FC3-D7933F0F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A2EB-E8FD-4432-A6DF-6638B8C4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24A5-F058-4620-917F-43F5141EB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7183B-3764-407D-B948-4D557973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55AC0-371B-4026-BA42-8170E17D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CEF0-43F4-418E-9D7F-13DD718A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BECA4-FAAA-4B65-BF5B-BA539519E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413DF-F28D-4811-AF34-86827852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5B86-CCBB-4125-A185-7E1BAA46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0EAC8-A08E-4A08-A205-0B80F1FF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5E91-992E-4C69-B428-880C833E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A002-1764-4515-A089-1EB8686D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C38B-5F6B-488A-A733-5C04E9DD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54AA-7568-4F6D-A625-A041D7C9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14EF-FDD3-45CB-A208-2627AFF8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05B5-2658-4F75-A9C8-F8724A6D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1B88-C84C-4D7D-8E22-A305286E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61F4C-A67B-4B6A-AFBB-AA8F7E3C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6B31D-78F2-4860-AA9F-2ACE9269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19B8-A76D-44AD-A926-18597D36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8A32F-0B10-40D4-AF9D-DB792C6C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F38-87A2-4797-BB6E-0F34EF6D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5229-754B-4DBC-9CB0-DEF95A6B3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AEA7-4229-44D2-94D2-8182BA907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BFE2B-DB41-4DCD-A355-97258697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ECACE-1292-4CED-8115-A5F32D81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710DA-950E-4979-826A-77EA3B44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4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CE12-6801-4A1E-BC4B-1C87EB98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2E22C-A07A-4E16-B1ED-B8029BCB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7F32E-5731-4EF2-B821-1D2A7A7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E5B7F-5F91-4239-B372-50B2896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9444E-4D5B-4EBA-AE18-CBE407133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D7E90-1E9B-4955-B9E2-D70D8C3A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78059-F6F0-4F02-925B-376FB51F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AED18-3256-4FBE-B132-7D2D176A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8E0A-B2E0-42B5-A235-9D51B8AD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FCFE2-F747-4058-ABC8-34AAC15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BF9C4-3AE7-4DE4-9045-15AE652B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650B2-91BC-47EA-98FD-3859C0F4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DBEC-9581-4909-9BF6-98249BB1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F9861-11F2-406D-BF52-2A1C43BD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F9156-B035-4648-880D-4414233C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50D9-E949-4CBB-85F0-FEF95B80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45B7-CE64-459B-9EE4-71D86306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4F726-5A91-4CBF-BCA8-8AA2246B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44D02-D6B3-4C4F-BF25-BF89D5CD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9D9D-1A29-4E38-A59D-DB84B12D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EB951-4A22-4083-96A9-057AF2BF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6FF9-B097-4472-A889-70C1260D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0FC41-C536-4F72-8810-00FF60ABA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9CF37-4179-4021-95DB-C816C4839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F5A0-3C03-4484-9795-554896A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8059-78F8-4DFB-AF60-BE6768AD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C9BF8-B7C6-4B12-94A6-9B6C0262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28B0E-91B7-4650-9B4E-ACECB46F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868E-A340-4143-AECB-806F5CCF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96766-FF04-491E-BBAB-4A65ABF17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A4C7-7239-4677-9CAF-13C534506B10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7DCC-440C-498E-B59A-DD22DBBEE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AB1F-5654-4DAF-A59D-4A7AA925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6618-9510-46FD-8EBC-21F7BA033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lystdo/lstm-with-word2vec-embedding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datacamp.com/community/tutorials/scikit-learn-fake-news" TargetMode="External"/><Relationship Id="rId12" Type="http://schemas.openxmlformats.org/officeDocument/2006/relationships/hyperlink" Target="https://arxiv.org/ftp/arxiv/papers/1806/1806.11316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cketrun/Detecting-Fake-News-with-Scikit-Learn" TargetMode="External"/><Relationship Id="rId11" Type="http://schemas.openxmlformats.org/officeDocument/2006/relationships/hyperlink" Target="https://www.youtube.com/user/victorlavrenko/channels" TargetMode="External"/><Relationship Id="rId5" Type="http://schemas.openxmlformats.org/officeDocument/2006/relationships/hyperlink" Target="https://github.com/kushnagpal/FakeNewsDetection/blob/master/CMSC389AFinalProject.ipynb" TargetMode="External"/><Relationship Id="rId10" Type="http://schemas.openxmlformats.org/officeDocument/2006/relationships/hyperlink" Target="https://www.ijcai.org/Proceedings/16/Papers/408.pdf" TargetMode="External"/><Relationship Id="rId4" Type="http://schemas.openxmlformats.org/officeDocument/2006/relationships/hyperlink" Target="https://github.com/cjhutto/vaderSentiment" TargetMode="External"/><Relationship Id="rId9" Type="http://schemas.openxmlformats.org/officeDocument/2006/relationships/hyperlink" Target="https://www.kaggle.com/mrisdal/fake-new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EE60480-3873-4751-8847-90221B45DA88}"/>
              </a:ext>
            </a:extLst>
          </p:cNvPr>
          <p:cNvSpPr txBox="1">
            <a:spLocks/>
          </p:cNvSpPr>
          <p:nvPr/>
        </p:nvSpPr>
        <p:spPr>
          <a:xfrm>
            <a:off x="1836543" y="576775"/>
            <a:ext cx="8362534" cy="15052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>
                <a:latin typeface="Arial" panose="020B0604020202020204" pitchFamily="34" charset="0"/>
                <a:cs typeface="Arial" panose="020B0604020202020204" pitchFamily="34" charset="0"/>
              </a:rPr>
              <a:t>FAKE NEWS DETECTION</a:t>
            </a:r>
          </a:p>
          <a:p>
            <a:endParaRPr lang="en-US" sz="5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19A49-21E8-4217-A53A-E1994DD18E11}"/>
              </a:ext>
            </a:extLst>
          </p:cNvPr>
          <p:cNvSpPr txBox="1"/>
          <p:nvPr/>
        </p:nvSpPr>
        <p:spPr>
          <a:xfrm>
            <a:off x="7357404" y="5500468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R&amp;D : Kai</a:t>
            </a:r>
          </a:p>
          <a:p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9AC1F-AEBC-450C-919B-E3CEAB636A2A}"/>
              </a:ext>
            </a:extLst>
          </p:cNvPr>
          <p:cNvSpPr txBox="1"/>
          <p:nvPr/>
        </p:nvSpPr>
        <p:spPr>
          <a:xfrm>
            <a:off x="2593635" y="1455662"/>
            <a:ext cx="6848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Determine the authenticity of an article.</a:t>
            </a:r>
          </a:p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B23D98-70B9-4D77-B2C8-EDB3039967AD}"/>
              </a:ext>
            </a:extLst>
          </p:cNvPr>
          <p:cNvGrpSpPr/>
          <p:nvPr/>
        </p:nvGrpSpPr>
        <p:grpSpPr>
          <a:xfrm rot="21260968">
            <a:off x="1589479" y="2800790"/>
            <a:ext cx="5064539" cy="2886075"/>
            <a:chOff x="1589479" y="2800790"/>
            <a:chExt cx="5064539" cy="28860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6BD39AB-03CB-4633-8547-08D2A461AB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3" t="1808" r="13722" b="-1808"/>
            <a:stretch/>
          </p:blipFill>
          <p:spPr>
            <a:xfrm>
              <a:off x="1589479" y="2800790"/>
              <a:ext cx="5064539" cy="288607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BCE600-C206-4E62-B00B-D234D56311E4}"/>
                </a:ext>
              </a:extLst>
            </p:cNvPr>
            <p:cNvSpPr/>
            <p:nvPr/>
          </p:nvSpPr>
          <p:spPr>
            <a:xfrm>
              <a:off x="1983545" y="3261945"/>
              <a:ext cx="1997612" cy="209257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20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64567"/>
            <a:ext cx="10439401" cy="474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PASSIVE AGGRESSIVE CLASSIFIER (PAC)</a:t>
            </a:r>
          </a:p>
          <a:p>
            <a:pPr marL="0" indent="0">
              <a:buNone/>
            </a:pPr>
            <a:r>
              <a:rPr lang="en-US" sz="2000">
                <a:cs typeface="Arial" panose="020B0604020202020204" pitchFamily="34" charset="0"/>
              </a:rPr>
              <a:t>is an </a:t>
            </a:r>
            <a:r>
              <a:rPr lang="en-US" sz="2000">
                <a:solidFill>
                  <a:srgbClr val="FF0000"/>
                </a:solidFill>
                <a:cs typeface="Arial" panose="020B0604020202020204" pitchFamily="34" charset="0"/>
              </a:rPr>
              <a:t>on-line algorithm </a:t>
            </a:r>
            <a:r>
              <a:rPr lang="en-US" sz="2000">
                <a:cs typeface="Arial" panose="020B0604020202020204" pitchFamily="34" charset="0"/>
              </a:rPr>
              <a:t>: learn from massive streams of data</a:t>
            </a: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13F23-72AD-4EF1-9216-8D8B5DF03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059" y="2564996"/>
            <a:ext cx="3721941" cy="3540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31FA5-144B-4B28-830C-E6021DB6B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451" y="2849974"/>
            <a:ext cx="3912688" cy="25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64567"/>
            <a:ext cx="10439401" cy="5049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PASSIVE AGGRESSIVE CLASSIFIER (PAC)</a:t>
            </a:r>
          </a:p>
          <a:p>
            <a:pPr marL="0" indent="0">
              <a:buNone/>
            </a:pPr>
            <a:endParaRPr lang="en-US" sz="200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C1FF1-6389-4124-AC4C-195C27964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409" y="3801597"/>
            <a:ext cx="3166779" cy="2540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26EF9C-A820-4678-B611-F13CC2176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408" y="1463817"/>
            <a:ext cx="3166780" cy="23377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D6EC0F-A294-4596-AA24-F69957123549}"/>
              </a:ext>
            </a:extLst>
          </p:cNvPr>
          <p:cNvSpPr txBox="1"/>
          <p:nvPr/>
        </p:nvSpPr>
        <p:spPr>
          <a:xfrm>
            <a:off x="2467063" y="6061268"/>
            <a:ext cx="12254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>
                <a:highlight>
                  <a:srgbClr val="00FFFF"/>
                </a:highlight>
              </a:rPr>
              <a:t>PASSIVE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733FE-8B0F-4AA2-8300-DDAF6DC49A2A}"/>
              </a:ext>
            </a:extLst>
          </p:cNvPr>
          <p:cNvSpPr txBox="1"/>
          <p:nvPr/>
        </p:nvSpPr>
        <p:spPr>
          <a:xfrm>
            <a:off x="4646402" y="6061268"/>
            <a:ext cx="18142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>
                <a:highlight>
                  <a:srgbClr val="FF0000"/>
                </a:highlight>
              </a:rPr>
              <a:t>AGGRESSIVE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54C179-9185-4968-A954-F17429138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6621" y="2118931"/>
            <a:ext cx="3721941" cy="354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6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64567"/>
            <a:ext cx="10439401" cy="474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	Feature Extraction ( corpus 2) :</a:t>
            </a:r>
          </a:p>
          <a:p>
            <a:pPr marL="0" indent="0">
              <a:buNone/>
            </a:pPr>
            <a:r>
              <a:rPr lang="en-US" sz="2500">
                <a:solidFill>
                  <a:srgbClr val="FF0000"/>
                </a:solidFill>
                <a:cs typeface="Arial" panose="020B0604020202020204" pitchFamily="34" charset="0"/>
              </a:rPr>
              <a:t>	</a:t>
            </a:r>
            <a:r>
              <a:rPr lang="en-US" sz="2200">
                <a:solidFill>
                  <a:srgbClr val="FF0000"/>
                </a:solidFill>
                <a:cs typeface="Arial" panose="020B0604020202020204" pitchFamily="34" charset="0"/>
              </a:rPr>
              <a:t>Create embedding matrix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    </a:t>
            </a:r>
            <a:r>
              <a:rPr lang="en-US" sz="2200">
                <a:solidFill>
                  <a:srgbClr val="FF0000"/>
                </a:solidFill>
                <a:cs typeface="Arial" panose="020B0604020202020204" pitchFamily="34" charset="0"/>
              </a:rPr>
              <a:t>Tokenizer</a:t>
            </a:r>
            <a:r>
              <a:rPr lang="en-US" sz="2200">
                <a:cs typeface="Arial" panose="020B0604020202020204" pitchFamily="34" charset="0"/>
              </a:rPr>
              <a:t> (TensorFlow)   		- 6875 tokens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    </a:t>
            </a:r>
            <a:r>
              <a:rPr lang="en-US" sz="2200">
                <a:solidFill>
                  <a:srgbClr val="FF0000"/>
                </a:solidFill>
                <a:cs typeface="Arial" panose="020B0604020202020204" pitchFamily="34" charset="0"/>
              </a:rPr>
              <a:t>Word2vec </a:t>
            </a:r>
            <a:r>
              <a:rPr lang="en-US" sz="2200">
                <a:cs typeface="Arial" panose="020B0604020202020204" pitchFamily="34" charset="0"/>
              </a:rPr>
              <a:t>(GoogleNews – 300d)  	- 3000000 {word : vec}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    </a:t>
            </a:r>
            <a:r>
              <a:rPr lang="en-US" sz="2200">
                <a:solidFill>
                  <a:srgbClr val="FF0000"/>
                </a:solidFill>
                <a:cs typeface="Arial" panose="020B0604020202020204" pitchFamily="34" charset="0"/>
              </a:rPr>
              <a:t>Embedding matrix</a:t>
            </a:r>
            <a:r>
              <a:rPr lang="en-US" sz="2200">
                <a:cs typeface="Arial" panose="020B0604020202020204" pitchFamily="34" charset="0"/>
              </a:rPr>
              <a:t>     		- 2138 vectors : [zeros]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451EEC-6044-431E-94B1-93B25AED0B12}"/>
              </a:ext>
            </a:extLst>
          </p:cNvPr>
          <p:cNvGrpSpPr/>
          <p:nvPr/>
        </p:nvGrpSpPr>
        <p:grpSpPr>
          <a:xfrm>
            <a:off x="3738839" y="3661551"/>
            <a:ext cx="5100533" cy="3000748"/>
            <a:chOff x="3700203" y="3734973"/>
            <a:chExt cx="5100533" cy="30007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3AD9D2-0E8B-4CA8-8848-B300D2F5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0203" y="3734973"/>
              <a:ext cx="4353717" cy="2301084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A643164-BAD2-4140-A5E8-72FF26D18F47}"/>
                </a:ext>
              </a:extLst>
            </p:cNvPr>
            <p:cNvCxnSpPr/>
            <p:nvPr/>
          </p:nvCxnSpPr>
          <p:spPr>
            <a:xfrm>
              <a:off x="8182709" y="3849154"/>
              <a:ext cx="6180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DD7B9-A9FF-49EA-A927-0E3A723F955A}"/>
                </a:ext>
              </a:extLst>
            </p:cNvPr>
            <p:cNvCxnSpPr>
              <a:cxnSpLocks/>
            </p:cNvCxnSpPr>
            <p:nvPr/>
          </p:nvCxnSpPr>
          <p:spPr>
            <a:xfrm>
              <a:off x="3816572" y="6105379"/>
              <a:ext cx="0" cy="630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28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64567"/>
            <a:ext cx="10439401" cy="474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	Deep model ( corpus 2 )</a:t>
            </a:r>
          </a:p>
          <a:p>
            <a:pPr marL="0" indent="0">
              <a:buNone/>
            </a:pPr>
            <a:r>
              <a:rPr lang="en-US" sz="2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>
                <a:solidFill>
                  <a:srgbClr val="FF0000"/>
                </a:solidFill>
                <a:cs typeface="Arial" panose="020B0604020202020204" pitchFamily="34" charset="0"/>
              </a:rPr>
              <a:t>Recurrent Neural Networks – LSTM</a:t>
            </a:r>
          </a:p>
          <a:p>
            <a:pPr marL="0" indent="0">
              <a:buNone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F5E8B8-2454-4C8F-B369-BDD6412546B4}"/>
              </a:ext>
            </a:extLst>
          </p:cNvPr>
          <p:cNvSpPr txBox="1"/>
          <p:nvPr/>
        </p:nvSpPr>
        <p:spPr>
          <a:xfrm>
            <a:off x="10006885" y="328411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2D488-423D-4283-91ED-09C0F19F7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28" y="3429000"/>
            <a:ext cx="4703642" cy="18217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7FE83A-9EE0-4676-8582-83680C8DB77F}"/>
              </a:ext>
            </a:extLst>
          </p:cNvPr>
          <p:cNvSpPr txBox="1"/>
          <p:nvPr/>
        </p:nvSpPr>
        <p:spPr>
          <a:xfrm>
            <a:off x="3616375" y="30513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RNNs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87B40F-CC70-45B5-9B1F-A5B354AF1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20" y="3535680"/>
            <a:ext cx="5456185" cy="14325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C7A056-55DA-4119-A222-C6C97EAE6B46}"/>
              </a:ext>
            </a:extLst>
          </p:cNvPr>
          <p:cNvSpPr txBox="1"/>
          <p:nvPr/>
        </p:nvSpPr>
        <p:spPr>
          <a:xfrm>
            <a:off x="9028896" y="2972294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LSTM cell</a:t>
            </a:r>
          </a:p>
        </p:txBody>
      </p:sp>
    </p:spTree>
    <p:extLst>
      <p:ext uri="{BB962C8B-B14F-4D97-AF65-F5344CB8AC3E}">
        <p14:creationId xmlns:p14="http://schemas.microsoft.com/office/powerpoint/2010/main" val="398872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F41793-B662-4E5B-AEE6-774BD75BC91F}"/>
              </a:ext>
            </a:extLst>
          </p:cNvPr>
          <p:cNvSpPr/>
          <p:nvPr/>
        </p:nvSpPr>
        <p:spPr>
          <a:xfrm>
            <a:off x="1324237" y="2305418"/>
            <a:ext cx="5128077" cy="37999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64567"/>
            <a:ext cx="10439401" cy="474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	Deep model ( corpus 2 )</a:t>
            </a:r>
          </a:p>
          <a:p>
            <a:pPr marL="0" indent="0">
              <a:buNone/>
            </a:pPr>
            <a:r>
              <a:rPr lang="en-US" sz="2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>
                <a:solidFill>
                  <a:srgbClr val="FF0000"/>
                </a:solidFill>
                <a:cs typeface="Arial" panose="020B0604020202020204" pitchFamily="34" charset="0"/>
              </a:rPr>
              <a:t>Recurrent Neural Networks – LSTM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>
                <a:cs typeface="Arial" panose="020B0604020202020204" pitchFamily="34" charset="0"/>
              </a:rPr>
              <a:t>    model_summary :				</a:t>
            </a:r>
          </a:p>
          <a:p>
            <a:pPr marL="0" indent="0">
              <a:buNone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1A656-9E0A-45B4-949E-463450FE6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145" y="2905091"/>
            <a:ext cx="4495800" cy="1943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1B7F7A-136A-4B96-B0D8-B593DB197AD6}"/>
              </a:ext>
            </a:extLst>
          </p:cNvPr>
          <p:cNvSpPr/>
          <p:nvPr/>
        </p:nvSpPr>
        <p:spPr>
          <a:xfrm>
            <a:off x="6545280" y="2305418"/>
            <a:ext cx="5128077" cy="37999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solidFill>
                  <a:schemeClr val="tx1"/>
                </a:solidFill>
              </a:rPr>
              <a:t>model_result :</a:t>
            </a:r>
          </a:p>
          <a:p>
            <a:r>
              <a:rPr lang="en-US" i="1">
                <a:solidFill>
                  <a:schemeClr val="tx1"/>
                </a:solidFill>
              </a:rPr>
              <a:t>After 20 epochs, batch size = 128</a:t>
            </a:r>
          </a:p>
          <a:p>
            <a:endParaRPr lang="en-US" sz="2200">
              <a:solidFill>
                <a:schemeClr val="tx1"/>
              </a:solidFill>
            </a:endParaRPr>
          </a:p>
          <a:p>
            <a:endParaRPr lang="en-US" sz="2200">
              <a:solidFill>
                <a:schemeClr val="tx1"/>
              </a:solidFill>
            </a:endParaRPr>
          </a:p>
          <a:p>
            <a:endParaRPr lang="en-US" sz="2200">
              <a:solidFill>
                <a:schemeClr val="tx1"/>
              </a:solidFill>
            </a:endParaRPr>
          </a:p>
          <a:p>
            <a:endParaRPr lang="en-US" sz="2200">
              <a:solidFill>
                <a:schemeClr val="tx1"/>
              </a:solidFill>
            </a:endParaRPr>
          </a:p>
          <a:p>
            <a:endParaRPr lang="en-US" sz="2200">
              <a:solidFill>
                <a:schemeClr val="tx1"/>
              </a:solidFill>
            </a:endParaRPr>
          </a:p>
          <a:p>
            <a:endParaRPr lang="en-US" sz="2200">
              <a:solidFill>
                <a:schemeClr val="tx1"/>
              </a:solidFill>
            </a:endParaRPr>
          </a:p>
          <a:p>
            <a:endParaRPr lang="en-US" sz="1300">
              <a:solidFill>
                <a:schemeClr val="tx1"/>
              </a:solidFill>
              <a:highlight>
                <a:srgbClr val="00FFFF"/>
              </a:highlight>
            </a:endParaRPr>
          </a:p>
          <a:p>
            <a:endParaRPr lang="en-US" sz="1300">
              <a:solidFill>
                <a:schemeClr val="tx1"/>
              </a:solidFill>
              <a:highlight>
                <a:srgbClr val="00FFFF"/>
              </a:highlight>
            </a:endParaRPr>
          </a:p>
          <a:p>
            <a:endParaRPr lang="en-US" sz="1300">
              <a:solidFill>
                <a:schemeClr val="tx1"/>
              </a:solidFill>
              <a:highlight>
                <a:srgbClr val="00FFFF"/>
              </a:highlight>
            </a:endParaRPr>
          </a:p>
          <a:p>
            <a:r>
              <a:rPr lang="en-US" sz="1500">
                <a:solidFill>
                  <a:schemeClr val="tx1"/>
                </a:solidFill>
                <a:highlight>
                  <a:srgbClr val="00FFFF"/>
                </a:highlight>
              </a:rPr>
              <a:t>Mean of validation accuracies : 0.8041041836413042</a:t>
            </a:r>
          </a:p>
          <a:p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F7A29-C3FE-452B-A46B-9432FDE68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487" y="3125303"/>
            <a:ext cx="4417058" cy="1080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2A62D-CA62-4D4B-9C04-A6B316C07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487" y="4364207"/>
            <a:ext cx="4417057" cy="1102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F5E8B8-2454-4C8F-B369-BDD6412546B4}"/>
              </a:ext>
            </a:extLst>
          </p:cNvPr>
          <p:cNvSpPr txBox="1"/>
          <p:nvPr/>
        </p:nvSpPr>
        <p:spPr>
          <a:xfrm>
            <a:off x="10006885" y="328411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5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PREDICTING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CCA90-8DCF-4D54-AC02-CBAA35E263A1}"/>
              </a:ext>
            </a:extLst>
          </p:cNvPr>
          <p:cNvSpPr txBox="1"/>
          <p:nvPr/>
        </p:nvSpPr>
        <p:spPr>
          <a:xfrm>
            <a:off x="3957619" y="1325854"/>
            <a:ext cx="4958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00FFFF"/>
                </a:highlight>
                <a:latin typeface="Bahnschrift SemiLight" panose="020B0502040204020203" pitchFamily="34" charset="0"/>
              </a:rPr>
              <a:t>Can you spot the fake US election news stories?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C4C1A-64CA-4BB1-A4A4-ADC8887BC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1972185"/>
            <a:ext cx="6356221" cy="43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PREDICTING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3C501-DA12-4A17-9207-BBAEF1CF23B8}"/>
              </a:ext>
            </a:extLst>
          </p:cNvPr>
          <p:cNvSpPr txBox="1"/>
          <p:nvPr/>
        </p:nvSpPr>
        <p:spPr>
          <a:xfrm>
            <a:off x="2422198" y="1227380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00FFFF"/>
                </a:highlight>
                <a:latin typeface="Bahnschrift SemiLight" panose="020B0502040204020203" pitchFamily="34" charset="0"/>
              </a:rPr>
              <a:t>Let ‘s try !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485C9-917D-4429-A190-793BCA9F6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422" y="2216073"/>
            <a:ext cx="5064368" cy="857346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0F2EF85-3490-4D59-8923-FD33C05BA1C1}"/>
              </a:ext>
            </a:extLst>
          </p:cNvPr>
          <p:cNvGrpSpPr/>
          <p:nvPr/>
        </p:nvGrpSpPr>
        <p:grpSpPr>
          <a:xfrm>
            <a:off x="1836422" y="1550545"/>
            <a:ext cx="10051951" cy="4237599"/>
            <a:chOff x="1836422" y="1550545"/>
            <a:chExt cx="10051951" cy="42375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B93ED9-D4A5-46FE-B47E-A4D311FCD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9503" y="1550545"/>
              <a:ext cx="4798870" cy="423759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942D81-E60F-4F0A-9347-60DAA64E3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36422" y="3549883"/>
              <a:ext cx="4236812" cy="105025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6DFBC1-FB60-4791-90E0-29226C190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36422" y="4768462"/>
              <a:ext cx="4883672" cy="1019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11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64567"/>
            <a:ext cx="10439401" cy="474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>
                <a:solidFill>
                  <a:srgbClr val="FF0000"/>
                </a:solidFill>
                <a:cs typeface="Arial" panose="020B0604020202020204" pitchFamily="34" charset="0"/>
              </a:rPr>
              <a:t>Result : </a:t>
            </a:r>
          </a:p>
          <a:p>
            <a:pPr marL="0" indent="0">
              <a:buNone/>
            </a:pPr>
            <a:r>
              <a:rPr lang="en-US" sz="2000">
                <a:cs typeface="Arial" panose="020B0604020202020204" pitchFamily="34" charset="0"/>
              </a:rPr>
              <a:t>On this dataset : Overall,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cs typeface="Arial" panose="020B0604020202020204" pitchFamily="34" charset="0"/>
              </a:rPr>
              <a:t> PAC is the </a:t>
            </a:r>
            <a:r>
              <a:rPr lang="en-US" sz="2000">
                <a:solidFill>
                  <a:srgbClr val="FF0000"/>
                </a:solidFill>
                <a:cs typeface="Arial" panose="020B0604020202020204" pitchFamily="34" charset="0"/>
              </a:rPr>
              <a:t>best performance</a:t>
            </a:r>
            <a:r>
              <a:rPr lang="en-US" sz="2000">
                <a:cs typeface="Arial" panose="020B0604020202020204" pitchFamily="34" charset="0"/>
              </a:rPr>
              <a:t>, with sparse matrix feature ~  94% acc (with Grid – search)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cs typeface="Arial" panose="020B0604020202020204" pitchFamily="34" charset="0"/>
              </a:rPr>
              <a:t>RNN – LSTM is </a:t>
            </a:r>
            <a:r>
              <a:rPr lang="en-US" sz="2000">
                <a:solidFill>
                  <a:srgbClr val="FF0000"/>
                </a:solidFill>
                <a:cs typeface="Arial" panose="020B0604020202020204" pitchFamily="34" charset="0"/>
              </a:rPr>
              <a:t>quite good </a:t>
            </a:r>
            <a:r>
              <a:rPr lang="en-US" sz="2000">
                <a:cs typeface="Arial" panose="020B0604020202020204" pitchFamily="34" charset="0"/>
              </a:rPr>
              <a:t>, with short articles</a:t>
            </a:r>
            <a:r>
              <a:rPr lang="en-US" sz="200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000">
                <a:cs typeface="Arial" panose="020B0604020202020204" pitchFamily="34" charset="0"/>
              </a:rPr>
              <a:t>~ 80% acc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TF-IDF shows promising potential predictive power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/>
          </a:p>
          <a:p>
            <a:pPr marL="0" indent="0">
              <a:buNone/>
            </a:pPr>
            <a:r>
              <a:rPr lang="en-US" sz="2500" b="1">
                <a:solidFill>
                  <a:srgbClr val="FF0000"/>
                </a:solidFill>
                <a:cs typeface="Arial" panose="020B0604020202020204" pitchFamily="34" charset="0"/>
              </a:rPr>
              <a:t>Improvement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cs typeface="Arial" panose="020B0604020202020204" pitchFamily="34" charset="0"/>
              </a:rPr>
              <a:t>Feature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cs typeface="Arial" panose="020B0604020202020204" pitchFamily="34" charset="0"/>
              </a:rPr>
              <a:t>Add RNN layer, adjust epochs, batch_sizes </a:t>
            </a: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cs typeface="Arial" panose="020B0604020202020204" pitchFamily="34" charset="0"/>
              </a:rPr>
              <a:t>Data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cs typeface="Arial" panose="020B0604020202020204" pitchFamily="34" charset="0"/>
              </a:rPr>
              <a:t>Language (Vietnamese)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6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64567"/>
            <a:ext cx="10439401" cy="4740812"/>
          </a:xfrm>
        </p:spPr>
        <p:txBody>
          <a:bodyPr>
            <a:normAutofit/>
          </a:bodyPr>
          <a:lstStyle/>
          <a:p>
            <a:r>
              <a:rPr lang="en-US" sz="1500" u="sng">
                <a:hlinkClick r:id="rId4"/>
              </a:rPr>
              <a:t>https://github.com/cjhutto/vaderSentiment</a:t>
            </a:r>
            <a:endParaRPr lang="en-US" sz="1500" u="sng"/>
          </a:p>
          <a:p>
            <a:r>
              <a:rPr lang="en-US" sz="1600">
                <a:hlinkClick r:id="rId5"/>
              </a:rPr>
              <a:t>https://github.com/kushnagpal/FakeNewsDetection/blob/master/CMSC389AFinalProject.ipynb</a:t>
            </a:r>
            <a:endParaRPr lang="en-US" sz="1600"/>
          </a:p>
          <a:p>
            <a:r>
              <a:rPr lang="en-US" sz="1600">
                <a:hlinkClick r:id="rId6"/>
              </a:rPr>
              <a:t>https://github.com/docketrun/Detecting-Fake-News-with-Scikit-Learn</a:t>
            </a:r>
            <a:endParaRPr lang="en-US" sz="1600"/>
          </a:p>
          <a:p>
            <a:r>
              <a:rPr lang="en-US" sz="1500" u="sng">
                <a:hlinkClick r:id="rId7"/>
              </a:rPr>
              <a:t>https://www.datacamp.com/community/tutorials/scikit-learn-fake-news</a:t>
            </a:r>
            <a:endParaRPr lang="en-US" sz="1500" u="sng"/>
          </a:p>
          <a:p>
            <a:r>
              <a:rPr lang="en-US" sz="1500">
                <a:hlinkClick r:id="rId8"/>
              </a:rPr>
              <a:t>https://www.kaggle.com/lystdo/lstm-with-word2vec-embeddings</a:t>
            </a:r>
            <a:endParaRPr lang="en-US" sz="1500"/>
          </a:p>
          <a:p>
            <a:r>
              <a:rPr lang="en-US" sz="1500">
                <a:hlinkClick r:id="rId9"/>
              </a:rPr>
              <a:t>https://www.kaggle.com/mrisdal/fake-news</a:t>
            </a:r>
            <a:endParaRPr lang="en-US" sz="1500"/>
          </a:p>
          <a:p>
            <a:r>
              <a:rPr lang="en-US" sz="1500" u="sng">
                <a:hlinkClick r:id="rId10"/>
              </a:rPr>
              <a:t>https://www.ijcai.org/Proceedings/16/Papers/408.pdf </a:t>
            </a:r>
            <a:r>
              <a:rPr lang="en-US" sz="1500" u="sng"/>
              <a:t> </a:t>
            </a:r>
            <a:r>
              <a:rPr lang="en-US" sz="1500"/>
              <a:t> - R</a:t>
            </a:r>
            <a:r>
              <a:rPr lang="en-US" sz="1600"/>
              <a:t>ecurrent Neural Network for Text Classification with Multi-Task Learning - Xipeng Qiu et al.</a:t>
            </a:r>
            <a:endParaRPr lang="en-US" sz="1500"/>
          </a:p>
          <a:p>
            <a:r>
              <a:rPr lang="en-US" sz="1500">
                <a:hlinkClick r:id="rId11"/>
              </a:rPr>
              <a:t>https://www.youtube.com/user/victorlavrenko/channels</a:t>
            </a:r>
            <a:r>
              <a:rPr lang="en-US" sz="1500"/>
              <a:t> - TC 3 : Passive aggressive algorithm - Victor Lavrenko </a:t>
            </a:r>
          </a:p>
          <a:p>
            <a:r>
              <a:rPr lang="en-US" sz="1500">
                <a:hlinkClick r:id="rId12"/>
              </a:rPr>
              <a:t>https://arxiv.org/ftp/arxiv/papers/1806/1806.11316.pdf </a:t>
            </a:r>
            <a:r>
              <a:rPr lang="en-US" sz="1500"/>
              <a:t>- Fake News Identification on Twitter with</a:t>
            </a:r>
            <a:br>
              <a:rPr lang="en-US" sz="1500"/>
            </a:br>
            <a:r>
              <a:rPr lang="en-US" sz="1500"/>
              <a:t>Hybrid CNN and RNN Models - Oluwaseun Ajao et al.</a:t>
            </a:r>
          </a:p>
          <a:p>
            <a:r>
              <a:rPr lang="en-US" sz="1500"/>
              <a:t>Exploring the Application of NLP Methods to Machine Identification of Misleading News Sources - Lauren Dyson &amp; Alden Golab</a:t>
            </a:r>
            <a:br>
              <a:rPr lang="en-US" sz="1500"/>
            </a:br>
            <a:r>
              <a:rPr lang="en-US" sz="1500"/>
              <a:t> - 2017</a:t>
            </a:r>
            <a:br>
              <a:rPr lang="en-US" sz="1500"/>
            </a:br>
            <a:endParaRPr lang="en-US" sz="1500"/>
          </a:p>
          <a:p>
            <a:pPr lvl="0"/>
            <a:endParaRPr lang="en-US"/>
          </a:p>
          <a:p>
            <a:pPr>
              <a:buFont typeface="Wingdings" panose="05000000000000000000" pitchFamily="2" charset="2"/>
              <a:buChar char="§"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7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24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64567"/>
            <a:ext cx="10439401" cy="474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6335 articles 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– Title – Content – Label </a:t>
            </a:r>
          </a:p>
          <a:p>
            <a:pPr marL="0" indent="0">
              <a:buNone/>
            </a:pPr>
            <a:r>
              <a:rPr lang="en-US" sz="25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news 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– from Kaggle </a:t>
            </a:r>
          </a:p>
          <a:p>
            <a:pPr marL="0" indent="0">
              <a:buNone/>
            </a:pPr>
            <a:r>
              <a:rPr lang="en-US" sz="25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news 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– from reality source NYT, WSJ, The Guardian, …</a:t>
            </a:r>
          </a:p>
          <a:p>
            <a:pPr marL="0" indent="0">
              <a:buNone/>
            </a:pPr>
            <a:r>
              <a:rPr lang="en-US" sz="25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– publish in 2016 around 45th U.S President 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17985-51CD-4711-B30C-E67E498E6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909" y="3280742"/>
            <a:ext cx="4124181" cy="30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61D986-BF4A-4CF0-890A-C24E52F3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78" y="1274415"/>
            <a:ext cx="10439401" cy="5077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: the article is REAL / FAKE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 the of models using distinct feature</a:t>
            </a:r>
            <a:b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sets performance</a:t>
            </a:r>
          </a:p>
          <a:p>
            <a:pPr marL="0" indent="0">
              <a:buNone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 find what model is </a:t>
            </a:r>
            <a:r>
              <a:rPr lang="en-US" sz="25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“work” 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with Fake/Real News classification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 understand what factors are </a:t>
            </a:r>
            <a:r>
              <a:rPr lang="en-US" sz="25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predictive 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of fake news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06E167-8406-40AD-AE14-0CC2250A6E97}"/>
              </a:ext>
            </a:extLst>
          </p:cNvPr>
          <p:cNvSpPr/>
          <p:nvPr/>
        </p:nvSpPr>
        <p:spPr>
          <a:xfrm>
            <a:off x="6668672" y="3100065"/>
            <a:ext cx="3461915" cy="2659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07B79-D5B9-4BAC-8DC2-582B0F04579D}"/>
              </a:ext>
            </a:extLst>
          </p:cNvPr>
          <p:cNvSpPr/>
          <p:nvPr/>
        </p:nvSpPr>
        <p:spPr>
          <a:xfrm>
            <a:off x="2061413" y="3429000"/>
            <a:ext cx="3461915" cy="8421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61D986-BF4A-4CF0-890A-C24E52F3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64567"/>
            <a:ext cx="10439401" cy="5077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: 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values for the nodes of Propagation Structures </a:t>
            </a:r>
            <a:r>
              <a:rPr lang="en-US"/>
              <a:t/>
            </a:r>
            <a:br>
              <a:rPr lang="en-US"/>
            </a:b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5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7E97-95E6-4F45-93F2-214452A0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94" y="3643953"/>
            <a:ext cx="2826805" cy="427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D6A5F7-07CF-4418-9942-263DC9FA7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062" y="3100065"/>
            <a:ext cx="2705141" cy="265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83CA24-D045-48A5-A4EA-E314C87BEAFD}"/>
              </a:ext>
            </a:extLst>
          </p:cNvPr>
          <p:cNvGrpSpPr/>
          <p:nvPr/>
        </p:nvGrpSpPr>
        <p:grpSpPr>
          <a:xfrm>
            <a:off x="2462175" y="983163"/>
            <a:ext cx="8364642" cy="5559721"/>
            <a:chOff x="1208279" y="1201438"/>
            <a:chExt cx="10777408" cy="7026049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E7B7C65-15D8-40E7-A458-48D71311C9AD}"/>
                </a:ext>
              </a:extLst>
            </p:cNvPr>
            <p:cNvSpPr/>
            <p:nvPr/>
          </p:nvSpPr>
          <p:spPr>
            <a:xfrm>
              <a:off x="7425449" y="2521041"/>
              <a:ext cx="697472" cy="208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1AD61BB-63E6-4BF3-B29E-4996FBB55FD5}"/>
                </a:ext>
              </a:extLst>
            </p:cNvPr>
            <p:cNvGrpSpPr/>
            <p:nvPr/>
          </p:nvGrpSpPr>
          <p:grpSpPr>
            <a:xfrm>
              <a:off x="1208279" y="1201438"/>
              <a:ext cx="10777408" cy="7026049"/>
              <a:chOff x="1208279" y="1201438"/>
              <a:chExt cx="10777408" cy="702604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AA583B-F7D7-49B7-B5C0-CDD39E8E8EC2}"/>
                  </a:ext>
                </a:extLst>
              </p:cNvPr>
              <p:cNvSpPr/>
              <p:nvPr/>
            </p:nvSpPr>
            <p:spPr>
              <a:xfrm>
                <a:off x="5004178" y="2006526"/>
                <a:ext cx="2347415" cy="121465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>
                    <a:latin typeface="Arial" panose="020B0604020202020204" pitchFamily="34" charset="0"/>
                    <a:cs typeface="Arial" panose="020B0604020202020204" pitchFamily="34" charset="0"/>
                  </a:rPr>
                  <a:t>Clean the text </a:t>
                </a:r>
              </a:p>
              <a:p>
                <a:pPr algn="ctr"/>
                <a:r>
                  <a:rPr lang="en-US" sz="1300">
                    <a:latin typeface="Arial" panose="020B0604020202020204" pitchFamily="34" charset="0"/>
                    <a:cs typeface="Arial" panose="020B0604020202020204" pitchFamily="34" charset="0"/>
                  </a:rPr>
                  <a:t>(title, content)</a:t>
                </a:r>
              </a:p>
            </p:txBody>
          </p:sp>
          <p:pic>
            <p:nvPicPr>
              <p:cNvPr id="6" name="Graphic 5" descr="Paper">
                <a:extLst>
                  <a:ext uri="{FF2B5EF4-FFF2-40B4-BE49-F238E27FC236}">
                    <a16:creationId xmlns:a16="http://schemas.microsoft.com/office/drawing/2014/main" id="{BB7B8480-D5B3-40CD-B24E-B78543E45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894694" y="1201438"/>
                <a:ext cx="566381" cy="56638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1AE73E-77B4-416F-BD0D-C782160117F3}"/>
                  </a:ext>
                </a:extLst>
              </p:cNvPr>
              <p:cNvSpPr txBox="1"/>
              <p:nvPr/>
            </p:nvSpPr>
            <p:spPr>
              <a:xfrm>
                <a:off x="6379189" y="1247755"/>
                <a:ext cx="888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CSV file</a:t>
                </a:r>
              </a:p>
            </p:txBody>
          </p:sp>
          <p:sp>
            <p:nvSpPr>
              <p:cNvPr id="8" name="Arrow: Down 7">
                <a:extLst>
                  <a:ext uri="{FF2B5EF4-FFF2-40B4-BE49-F238E27FC236}">
                    <a16:creationId xmlns:a16="http://schemas.microsoft.com/office/drawing/2014/main" id="{A271A555-6B72-4004-8C2A-6B7CACAAD187}"/>
                  </a:ext>
                </a:extLst>
              </p:cNvPr>
              <p:cNvSpPr/>
              <p:nvPr/>
            </p:nvSpPr>
            <p:spPr>
              <a:xfrm>
                <a:off x="6083612" y="1767819"/>
                <a:ext cx="176161" cy="21200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row: Left 13">
                <a:extLst>
                  <a:ext uri="{FF2B5EF4-FFF2-40B4-BE49-F238E27FC236}">
                    <a16:creationId xmlns:a16="http://schemas.microsoft.com/office/drawing/2014/main" id="{CC7F1085-A5CD-4140-B1C5-DB5EEBD42AF9}"/>
                  </a:ext>
                </a:extLst>
              </p:cNvPr>
              <p:cNvSpPr/>
              <p:nvPr/>
            </p:nvSpPr>
            <p:spPr>
              <a:xfrm>
                <a:off x="4245689" y="2521041"/>
                <a:ext cx="713532" cy="208276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FA4FD3-5768-4CFA-A592-3E7A3E1CE412}"/>
                  </a:ext>
                </a:extLst>
              </p:cNvPr>
              <p:cNvSpPr/>
              <p:nvPr/>
            </p:nvSpPr>
            <p:spPr>
              <a:xfrm>
                <a:off x="1868720" y="2017854"/>
                <a:ext cx="2347415" cy="121465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/>
                  <a:t>Corpus1</a:t>
                </a:r>
                <a:r>
                  <a:rPr lang="en-US" sz="1500"/>
                  <a:t> :  Content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98977C-18B5-4644-A349-4BC3A976B2F6}"/>
                  </a:ext>
                </a:extLst>
              </p:cNvPr>
              <p:cNvSpPr/>
              <p:nvPr/>
            </p:nvSpPr>
            <p:spPr>
              <a:xfrm>
                <a:off x="8196777" y="2023518"/>
                <a:ext cx="2347415" cy="121465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/>
                  <a:t>Corpus2</a:t>
                </a:r>
                <a:r>
                  <a:rPr lang="en-US" sz="1500"/>
                  <a:t> : </a:t>
                </a:r>
              </a:p>
              <a:p>
                <a:pPr algn="ctr"/>
                <a:r>
                  <a:rPr lang="en-US" sz="1500"/>
                  <a:t>Title</a:t>
                </a:r>
              </a:p>
            </p:txBody>
          </p:sp>
          <p:sp>
            <p:nvSpPr>
              <p:cNvPr id="18" name="Arrow: Curved Right 17">
                <a:extLst>
                  <a:ext uri="{FF2B5EF4-FFF2-40B4-BE49-F238E27FC236}">
                    <a16:creationId xmlns:a16="http://schemas.microsoft.com/office/drawing/2014/main" id="{93D98A9D-3C01-4515-886C-C3B442A4B4BE}"/>
                  </a:ext>
                </a:extLst>
              </p:cNvPr>
              <p:cNvSpPr/>
              <p:nvPr/>
            </p:nvSpPr>
            <p:spPr>
              <a:xfrm>
                <a:off x="2504049" y="3232504"/>
                <a:ext cx="538378" cy="1132836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51FD6BA-8B20-4AD8-9AF8-8F3883FEEF09}"/>
                  </a:ext>
                </a:extLst>
              </p:cNvPr>
              <p:cNvSpPr/>
              <p:nvPr/>
            </p:nvSpPr>
            <p:spPr>
              <a:xfrm>
                <a:off x="3042427" y="3636825"/>
                <a:ext cx="2232958" cy="15822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:endParaRPr lang="en-US" sz="1700">
                  <a:solidFill>
                    <a:schemeClr val="tx1"/>
                  </a:solidFill>
                </a:endParaRPr>
              </a:p>
              <a:p>
                <a:pPr algn="ctr"/>
                <a:endParaRPr lang="en-US" sz="17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Feature Extracting (Test)</a:t>
                </a:r>
              </a:p>
              <a:p>
                <a:r>
                  <a:rPr lang="en-US" sz="1200">
                    <a:solidFill>
                      <a:schemeClr val="tx1"/>
                    </a:solidFill>
                  </a:rPr>
                  <a:t> - Ngrams</a:t>
                </a:r>
              </a:p>
              <a:p>
                <a:r>
                  <a:rPr lang="en-US" sz="1200">
                    <a:solidFill>
                      <a:schemeClr val="tx1"/>
                    </a:solidFill>
                  </a:rPr>
                  <a:t> - Word Count Feature</a:t>
                </a:r>
              </a:p>
              <a:p>
                <a:r>
                  <a:rPr lang="en-US" sz="1200">
                    <a:solidFill>
                      <a:schemeClr val="tx1"/>
                    </a:solidFill>
                  </a:rPr>
                  <a:t> - TF-IDF Vector</a:t>
                </a:r>
              </a:p>
              <a:p>
                <a:r>
                  <a:rPr lang="en-US" sz="1200">
                    <a:solidFill>
                      <a:schemeClr val="tx1"/>
                    </a:solidFill>
                  </a:rPr>
                  <a:t>- Sentiment Feature</a:t>
                </a:r>
              </a:p>
              <a:p>
                <a:pPr algn="ctr"/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Arrow: Curved Left 19">
                <a:extLst>
                  <a:ext uri="{FF2B5EF4-FFF2-40B4-BE49-F238E27FC236}">
                    <a16:creationId xmlns:a16="http://schemas.microsoft.com/office/drawing/2014/main" id="{70257ADC-E1EF-4E63-B78F-8FC8C5A9FE1E}"/>
                  </a:ext>
                </a:extLst>
              </p:cNvPr>
              <p:cNvSpPr/>
              <p:nvPr/>
            </p:nvSpPr>
            <p:spPr>
              <a:xfrm>
                <a:off x="9369083" y="3232504"/>
                <a:ext cx="538378" cy="1132836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715DD4-7EFA-4F5F-9778-6B15C80C9AFE}"/>
                  </a:ext>
                </a:extLst>
              </p:cNvPr>
              <p:cNvSpPr/>
              <p:nvPr/>
            </p:nvSpPr>
            <p:spPr>
              <a:xfrm>
                <a:off x="7078896" y="3619833"/>
                <a:ext cx="2232958" cy="15822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Feature Extracting</a:t>
                </a:r>
              </a:p>
              <a:p>
                <a:endParaRPr lang="en-US" sz="1200">
                  <a:solidFill>
                    <a:schemeClr val="tx1"/>
                  </a:solidFill>
                </a:endParaRPr>
              </a:p>
              <a:p>
                <a:r>
                  <a:rPr lang="en-US" sz="1200">
                    <a:solidFill>
                      <a:schemeClr val="tx1"/>
                    </a:solidFill>
                  </a:rPr>
                  <a:t>- Embedding Matrix : GloVe</a:t>
                </a:r>
              </a:p>
              <a:p>
                <a:pPr algn="ctr"/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row: Curved Right 22">
                <a:extLst>
                  <a:ext uri="{FF2B5EF4-FFF2-40B4-BE49-F238E27FC236}">
                    <a16:creationId xmlns:a16="http://schemas.microsoft.com/office/drawing/2014/main" id="{AF9C57F9-1ADB-4018-87D6-98EE7C187E2C}"/>
                  </a:ext>
                </a:extLst>
              </p:cNvPr>
              <p:cNvSpPr/>
              <p:nvPr/>
            </p:nvSpPr>
            <p:spPr>
              <a:xfrm rot="1867157">
                <a:off x="2214645" y="4578083"/>
                <a:ext cx="538377" cy="1132835"/>
              </a:xfrm>
              <a:prstGeom prst="curvedRigh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row: Curved Left 23">
                <a:extLst>
                  <a:ext uri="{FF2B5EF4-FFF2-40B4-BE49-F238E27FC236}">
                    <a16:creationId xmlns:a16="http://schemas.microsoft.com/office/drawing/2014/main" id="{C7408FAD-7E27-48C5-82AC-3E88969A9C7E}"/>
                  </a:ext>
                </a:extLst>
              </p:cNvPr>
              <p:cNvSpPr/>
              <p:nvPr/>
            </p:nvSpPr>
            <p:spPr>
              <a:xfrm rot="19111847">
                <a:off x="9685395" y="4317689"/>
                <a:ext cx="538377" cy="1132835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63C8755-D8B9-4239-8437-234BAAEA1978}"/>
                  </a:ext>
                </a:extLst>
              </p:cNvPr>
              <p:cNvSpPr/>
              <p:nvPr/>
            </p:nvSpPr>
            <p:spPr>
              <a:xfrm>
                <a:off x="1208279" y="5885505"/>
                <a:ext cx="2347415" cy="234198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/ Train </a:t>
                </a:r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  <a:p>
                <a:pPr algn="ctr"/>
                <a:r>
                  <a:rPr lang="en-US" sz="1200" u="sng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 models :</a:t>
                </a:r>
              </a:p>
              <a:p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Naïve Bayes</a:t>
                </a:r>
              </a:p>
              <a:p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Logistic Regression</a:t>
                </a:r>
              </a:p>
              <a:p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SVM</a:t>
                </a:r>
              </a:p>
              <a:p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Tree</a:t>
                </a:r>
              </a:p>
              <a:p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Passive Aggressive</a:t>
                </a:r>
              </a:p>
              <a:p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Gradient Boosting</a:t>
                </a:r>
              </a:p>
              <a:p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  <a:p>
                <a:pPr algn="ctr"/>
                <a:endParaRPr lang="en-US"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666AA40-EC70-495E-B07C-C28E8FBACCA1}"/>
                  </a:ext>
                </a:extLst>
              </p:cNvPr>
              <p:cNvSpPr/>
              <p:nvPr/>
            </p:nvSpPr>
            <p:spPr>
              <a:xfrm>
                <a:off x="9638272" y="5412637"/>
                <a:ext cx="2347415" cy="146216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/ Train </a:t>
                </a:r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  <a:p>
                <a:pPr algn="ctr"/>
                <a:endParaRPr lang="en-US"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200" u="sng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Deep models :</a:t>
                </a:r>
              </a:p>
              <a:p>
                <a:endParaRPr lang="en-US" sz="1200"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RNN using lstm</a:t>
                </a:r>
              </a:p>
              <a:p>
                <a:pPr algn="ctr"/>
                <a:endParaRPr lang="en-US"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1" name="Arrow: Left 30">
            <a:extLst>
              <a:ext uri="{FF2B5EF4-FFF2-40B4-BE49-F238E27FC236}">
                <a16:creationId xmlns:a16="http://schemas.microsoft.com/office/drawing/2014/main" id="{D264323A-6194-4FF6-ADFE-36E4AD58DBDF}"/>
              </a:ext>
            </a:extLst>
          </p:cNvPr>
          <p:cNvSpPr/>
          <p:nvPr/>
        </p:nvSpPr>
        <p:spPr>
          <a:xfrm>
            <a:off x="8542657" y="4771433"/>
            <a:ext cx="417850" cy="821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9074CD3A-4E4A-48A2-B550-7454ED0666E7}"/>
              </a:ext>
            </a:extLst>
          </p:cNvPr>
          <p:cNvSpPr/>
          <p:nvPr/>
        </p:nvSpPr>
        <p:spPr>
          <a:xfrm>
            <a:off x="7226691" y="4450921"/>
            <a:ext cx="1303789" cy="716536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Predict2</a:t>
            </a: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D085F537-B686-4D2C-A01C-0A161556656A}"/>
              </a:ext>
            </a:extLst>
          </p:cNvPr>
          <p:cNvSpPr/>
          <p:nvPr/>
        </p:nvSpPr>
        <p:spPr>
          <a:xfrm rot="12406517">
            <a:off x="4580756" y="4216961"/>
            <a:ext cx="536175" cy="983368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5B5B0BA-23C3-4EF3-8735-EA904EECF3FB}"/>
              </a:ext>
            </a:extLst>
          </p:cNvPr>
          <p:cNvSpPr/>
          <p:nvPr/>
        </p:nvSpPr>
        <p:spPr>
          <a:xfrm flipV="1">
            <a:off x="4293858" y="5725551"/>
            <a:ext cx="288233" cy="82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726967E-990E-43D7-A78F-417221ACF52B}"/>
                  </a:ext>
                </a:extLst>
              </p:cNvPr>
              <p:cNvSpPr/>
              <p:nvPr/>
            </p:nvSpPr>
            <p:spPr>
              <a:xfrm>
                <a:off x="4582092" y="5472505"/>
                <a:ext cx="1116974" cy="67037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Metrics</a:t>
                </a:r>
                <a:r>
                  <a:rPr lang="en-US"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 models</a:t>
                </a:r>
                <a:endPara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5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726967E-990E-43D7-A78F-417221ACF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92" y="5472505"/>
                <a:ext cx="1116974" cy="670375"/>
              </a:xfrm>
              <a:prstGeom prst="roundRect">
                <a:avLst/>
              </a:prstGeom>
              <a:blipFill>
                <a:blip r:embed="rId5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Diamond 35">
            <a:extLst>
              <a:ext uri="{FF2B5EF4-FFF2-40B4-BE49-F238E27FC236}">
                <a16:creationId xmlns:a16="http://schemas.microsoft.com/office/drawing/2014/main" id="{AC1695DA-1DFE-4341-A7A2-6CC825E0998A}"/>
              </a:ext>
            </a:extLst>
          </p:cNvPr>
          <p:cNvSpPr/>
          <p:nvPr/>
        </p:nvSpPr>
        <p:spPr>
          <a:xfrm>
            <a:off x="5861171" y="5449425"/>
            <a:ext cx="1303789" cy="716536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Predict1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9F15E5D-1A8F-49C6-8563-1FCEB5CFC724}"/>
              </a:ext>
            </a:extLst>
          </p:cNvPr>
          <p:cNvSpPr/>
          <p:nvPr/>
        </p:nvSpPr>
        <p:spPr>
          <a:xfrm flipV="1">
            <a:off x="5699066" y="5795018"/>
            <a:ext cx="13464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5AD4DA79-B78E-41CB-8225-E48F112852B4}"/>
              </a:ext>
            </a:extLst>
          </p:cNvPr>
          <p:cNvSpPr/>
          <p:nvPr/>
        </p:nvSpPr>
        <p:spPr>
          <a:xfrm>
            <a:off x="7558154" y="5458189"/>
            <a:ext cx="1080939" cy="993939"/>
          </a:xfrm>
          <a:prstGeom prst="pen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0DC80F-633E-4444-92E8-ABE218E457FB}"/>
              </a:ext>
            </a:extLst>
          </p:cNvPr>
          <p:cNvCxnSpPr>
            <a:stCxn id="32" idx="2"/>
          </p:cNvCxnSpPr>
          <p:nvPr/>
        </p:nvCxnSpPr>
        <p:spPr>
          <a:xfrm>
            <a:off x="7878586" y="5167457"/>
            <a:ext cx="6466" cy="448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32C367-4CD6-40A3-919B-C60CC8E6320C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7164960" y="5725551"/>
            <a:ext cx="558203" cy="82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7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64567"/>
            <a:ext cx="10439401" cy="474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	Clean the text </a:t>
            </a:r>
          </a:p>
          <a:p>
            <a:pPr marL="0" indent="0"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   Restore shorted 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   Remove punctuation, short 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   Remove Stopwords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   Stemming : SnowballStemer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   Set words to lower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B2549E-54BE-4B63-BBE9-2C5D730364FF}"/>
              </a:ext>
            </a:extLst>
          </p:cNvPr>
          <p:cNvGrpSpPr/>
          <p:nvPr/>
        </p:nvGrpSpPr>
        <p:grpSpPr>
          <a:xfrm>
            <a:off x="5463813" y="2489982"/>
            <a:ext cx="5656318" cy="2161641"/>
            <a:chOff x="5463813" y="2489982"/>
            <a:chExt cx="5656318" cy="21616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B12E1C-B165-47E2-9B7D-01B1D1E25856}"/>
                </a:ext>
              </a:extLst>
            </p:cNvPr>
            <p:cNvSpPr txBox="1"/>
            <p:nvPr/>
          </p:nvSpPr>
          <p:spPr>
            <a:xfrm>
              <a:off x="6096000" y="2489982"/>
              <a:ext cx="4971233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ahnschrift Light" panose="020B0502040204020203" pitchFamily="34" charset="0"/>
                  <a:cs typeface="Arabic Typesetting" panose="020B0604020202020204" pitchFamily="66" charset="-78"/>
                </a:rPr>
                <a:t>‘ Trump doesn’t have a national campaign,</a:t>
              </a:r>
            </a:p>
            <a:p>
              <a:r>
                <a:rPr lang="en-US" sz="2000">
                  <a:latin typeface="Bahnschrift Light" panose="020B0502040204020203" pitchFamily="34" charset="0"/>
                  <a:cs typeface="Arabic Typesetting" panose="020B0604020202020204" pitchFamily="66" charset="-78"/>
                </a:rPr>
                <a:t> So the “GOP” is trying to run one for him \n.'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E7504A-0674-4A99-9221-F8AE2C6833C1}"/>
                </a:ext>
              </a:extLst>
            </p:cNvPr>
            <p:cNvSpPr txBox="1"/>
            <p:nvPr/>
          </p:nvSpPr>
          <p:spPr>
            <a:xfrm>
              <a:off x="6095999" y="3943737"/>
              <a:ext cx="502413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ahnschrift Light" panose="020B0502040204020203" pitchFamily="34" charset="0"/>
                </a:rPr>
                <a:t>' trump not nation campaign gop tri run one ‘</a:t>
              </a:r>
            </a:p>
            <a:p>
              <a:endParaRPr lang="en-US" sz="2000">
                <a:latin typeface="Bahnschrift Light" panose="020B0502040204020203" pitchFamily="34" charset="0"/>
              </a:endParaRPr>
            </a:p>
          </p:txBody>
        </p:sp>
        <p:pic>
          <p:nvPicPr>
            <p:cNvPr id="10" name="Graphic 9" descr="Arrow: Rotate left">
              <a:extLst>
                <a:ext uri="{FF2B5EF4-FFF2-40B4-BE49-F238E27FC236}">
                  <a16:creationId xmlns:a16="http://schemas.microsoft.com/office/drawing/2014/main" id="{A753B635-1072-4301-BBCD-707019CE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8769530">
              <a:off x="5463813" y="3050225"/>
              <a:ext cx="998558" cy="998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90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24574"/>
            <a:ext cx="10439401" cy="474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	Feature Extraction ( corpus 1 : content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Ngrams,  Word Count Feature, TF-IDF Vector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FF0000"/>
                </a:solidFill>
              </a:rPr>
              <a:t>Sentiment Feature : 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</a:rPr>
              <a:t>	- </a:t>
            </a:r>
            <a:r>
              <a:rPr lang="en-US" sz="2000"/>
              <a:t>Vader sentiment analyzer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C2642-2287-4B75-B20B-71D445B5E602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72A4AF-0578-41CF-AD5A-5000236A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270" y="3123029"/>
            <a:ext cx="4699458" cy="32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0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24574"/>
            <a:ext cx="10439401" cy="474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	Feature Selection ( corpus 1 : content 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223A5E-5B4E-4CA5-BD27-3A7F7166D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46077"/>
              </p:ext>
            </p:extLst>
          </p:nvPr>
        </p:nvGraphicFramePr>
        <p:xfrm>
          <a:off x="2098823" y="1750385"/>
          <a:ext cx="8431432" cy="354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226">
                  <a:extLst>
                    <a:ext uri="{9D8B030D-6E8A-4147-A177-3AD203B41FA5}">
                      <a16:colId xmlns:a16="http://schemas.microsoft.com/office/drawing/2014/main" val="1703207448"/>
                    </a:ext>
                  </a:extLst>
                </a:gridCol>
                <a:gridCol w="1304974">
                  <a:extLst>
                    <a:ext uri="{9D8B030D-6E8A-4147-A177-3AD203B41FA5}">
                      <a16:colId xmlns:a16="http://schemas.microsoft.com/office/drawing/2014/main" val="24811381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6757304"/>
                    </a:ext>
                  </a:extLst>
                </a:gridCol>
                <a:gridCol w="1827237">
                  <a:extLst>
                    <a:ext uri="{9D8B030D-6E8A-4147-A177-3AD203B41FA5}">
                      <a16:colId xmlns:a16="http://schemas.microsoft.com/office/drawing/2014/main" val="1098239761"/>
                    </a:ext>
                  </a:extLst>
                </a:gridCol>
                <a:gridCol w="1727395">
                  <a:extLst>
                    <a:ext uri="{9D8B030D-6E8A-4147-A177-3AD203B41FA5}">
                      <a16:colId xmlns:a16="http://schemas.microsoft.com/office/drawing/2014/main" val="4217694222"/>
                    </a:ext>
                  </a:extLst>
                </a:gridCol>
              </a:tblGrid>
              <a:tr h="1262565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+ Sentiment/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Accuracy</a:t>
                      </a:r>
                      <a:r>
                        <a:rPr lang="en-US"/>
                        <a:t> 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Word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TF-IDF ngrams (bigrams)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TF-IDF ngrams (trigrams)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45962"/>
                  </a:ext>
                </a:extLst>
              </a:tr>
              <a:tr h="389524">
                <a:tc>
                  <a:txBody>
                    <a:bodyPr/>
                    <a:lstStyle/>
                    <a:p>
                      <a:r>
                        <a:rPr lang="en-US"/>
                        <a:t>Logistic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89.18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70706"/>
                  </a:ext>
                </a:extLst>
              </a:tr>
              <a:tr h="389524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81.68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02880"/>
                  </a:ext>
                </a:extLst>
              </a:tr>
              <a:tr h="389524">
                <a:tc>
                  <a:txBody>
                    <a:bodyPr/>
                    <a:lstStyle/>
                    <a:p>
                      <a:r>
                        <a:rPr lang="en-US"/>
                        <a:t>K - 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76.63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26730"/>
                  </a:ext>
                </a:extLst>
              </a:tr>
              <a:tr h="431866">
                <a:tc>
                  <a:txBody>
                    <a:bodyPr/>
                    <a:lstStyle/>
                    <a:p>
                      <a:r>
                        <a:rPr lang="en-US"/>
                        <a:t>Passive Agressive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93.05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5881"/>
                  </a:ext>
                </a:extLst>
              </a:tr>
              <a:tr h="679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Gradient Boosting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88.87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83.40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79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1CF8B4C-5F22-4377-A324-84AAE3BBCDA0}"/>
              </a:ext>
            </a:extLst>
          </p:cNvPr>
          <p:cNvSpPr/>
          <p:nvPr/>
        </p:nvSpPr>
        <p:spPr>
          <a:xfrm>
            <a:off x="10540026" y="4178106"/>
            <a:ext cx="1280160" cy="422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92.58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7755EC-E4B5-48C8-98AC-84A78FA169EE}"/>
              </a:ext>
            </a:extLst>
          </p:cNvPr>
          <p:cNvGrpSpPr/>
          <p:nvPr/>
        </p:nvGrpSpPr>
        <p:grpSpPr>
          <a:xfrm>
            <a:off x="3080825" y="5348137"/>
            <a:ext cx="6575994" cy="662343"/>
            <a:chOff x="3080825" y="5348137"/>
            <a:chExt cx="6575994" cy="662343"/>
          </a:xfrm>
        </p:grpSpPr>
        <p:sp>
          <p:nvSpPr>
            <p:cNvPr id="5" name="Arrow: Bent-Up 4">
              <a:extLst>
                <a:ext uri="{FF2B5EF4-FFF2-40B4-BE49-F238E27FC236}">
                  <a16:creationId xmlns:a16="http://schemas.microsoft.com/office/drawing/2014/main" id="{5B93D8DC-C0C8-4A7C-B583-F5C8017E97C5}"/>
                </a:ext>
              </a:extLst>
            </p:cNvPr>
            <p:cNvSpPr/>
            <p:nvPr/>
          </p:nvSpPr>
          <p:spPr>
            <a:xfrm rot="5400000">
              <a:off x="3567365" y="4861597"/>
              <a:ext cx="546230" cy="1519310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89B4E7-4914-42CC-8516-038324953D24}"/>
                </a:ext>
              </a:extLst>
            </p:cNvPr>
            <p:cNvSpPr txBox="1"/>
            <p:nvPr/>
          </p:nvSpPr>
          <p:spPr>
            <a:xfrm>
              <a:off x="4823765" y="5533426"/>
              <a:ext cx="48330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>
                  <a:highlight>
                    <a:srgbClr val="00FFFF"/>
                  </a:highlight>
                </a:rPr>
                <a:t>Sentiment Feature + TF-IDF ngrams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6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16E2-BBC6-4B94-ABD9-7F85354E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07" y="195701"/>
            <a:ext cx="9975166" cy="68931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C21F-9B34-4504-994C-85A82684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972" y="1364567"/>
            <a:ext cx="10439401" cy="474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	Model Selection ( corpus 1 : content )</a:t>
            </a:r>
          </a:p>
          <a:p>
            <a:pPr marL="0" indent="0">
              <a:buNone/>
            </a:pPr>
            <a:endParaRPr lang="en-US" sz="2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D75174-4E9D-4A91-818B-F896461493D6}"/>
              </a:ext>
            </a:extLst>
          </p:cNvPr>
          <p:cNvGrpSpPr/>
          <p:nvPr/>
        </p:nvGrpSpPr>
        <p:grpSpPr>
          <a:xfrm>
            <a:off x="1448972" y="1901979"/>
            <a:ext cx="9485191" cy="3056387"/>
            <a:chOff x="1448972" y="2152352"/>
            <a:chExt cx="10743028" cy="35914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AC27B7-B30E-4E3F-97C2-55B9514B0866}"/>
                </a:ext>
              </a:extLst>
            </p:cNvPr>
            <p:cNvSpPr/>
            <p:nvPr/>
          </p:nvSpPr>
          <p:spPr>
            <a:xfrm>
              <a:off x="2180492" y="2152357"/>
              <a:ext cx="2377440" cy="6893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 Regression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27C0DE-ECD4-4656-8850-96D900F3AFEE}"/>
                </a:ext>
              </a:extLst>
            </p:cNvPr>
            <p:cNvSpPr/>
            <p:nvPr/>
          </p:nvSpPr>
          <p:spPr>
            <a:xfrm>
              <a:off x="9191975" y="2152352"/>
              <a:ext cx="2377440" cy="6893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Passive Agressive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F0A22A-28BF-4176-9774-6D125E0AB0B1}"/>
                </a:ext>
              </a:extLst>
            </p:cNvPr>
            <p:cNvSpPr/>
            <p:nvPr/>
          </p:nvSpPr>
          <p:spPr>
            <a:xfrm>
              <a:off x="5629962" y="2152353"/>
              <a:ext cx="2377440" cy="6893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XGBoost</a:t>
              </a:r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55C4F3-E0A9-40C2-8A70-E96056E28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972" y="2928370"/>
              <a:ext cx="3738338" cy="281543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B0C6B3-ACBF-4148-9B88-982EBEAA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379" y="2928370"/>
              <a:ext cx="3769621" cy="28154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5E8256-B867-4FB7-B08C-A1A4FADC7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034" y="2928366"/>
              <a:ext cx="3769622" cy="28154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606152-2DDF-4E6C-816E-E6863996F161}"/>
              </a:ext>
            </a:extLst>
          </p:cNvPr>
          <p:cNvGrpSpPr/>
          <p:nvPr/>
        </p:nvGrpSpPr>
        <p:grpSpPr>
          <a:xfrm>
            <a:off x="1685790" y="2567923"/>
            <a:ext cx="9131482" cy="3724570"/>
            <a:chOff x="1685790" y="2567923"/>
            <a:chExt cx="9131482" cy="37245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414F4D-2E80-4C37-AAD6-663D041BE313}"/>
                </a:ext>
              </a:extLst>
            </p:cNvPr>
            <p:cNvGrpSpPr/>
            <p:nvPr/>
          </p:nvGrpSpPr>
          <p:grpSpPr>
            <a:xfrm>
              <a:off x="1685790" y="5183390"/>
              <a:ext cx="5495353" cy="1109103"/>
              <a:chOff x="2180490" y="5698545"/>
              <a:chExt cx="5495353" cy="110910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F4C3D4-DCA5-436F-BB87-8338FFB20CB9}"/>
                  </a:ext>
                </a:extLst>
              </p:cNvPr>
              <p:cNvSpPr txBox="1"/>
              <p:nvPr/>
            </p:nvSpPr>
            <p:spPr>
              <a:xfrm>
                <a:off x="2329886" y="5698545"/>
                <a:ext cx="2537874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Based on </a:t>
                </a:r>
              </a:p>
              <a:p>
                <a:r>
                  <a:rPr lang="en-US" b="1"/>
                  <a:t>“False Alarm Rate” (FPR)</a:t>
                </a:r>
              </a:p>
            </p:txBody>
          </p:sp>
          <p:sp>
            <p:nvSpPr>
              <p:cNvPr id="18" name="Arrow: Bent-Up 17">
                <a:extLst>
                  <a:ext uri="{FF2B5EF4-FFF2-40B4-BE49-F238E27FC236}">
                    <a16:creationId xmlns:a16="http://schemas.microsoft.com/office/drawing/2014/main" id="{90755021-E48D-483F-A4A4-3295E89C380C}"/>
                  </a:ext>
                </a:extLst>
              </p:cNvPr>
              <p:cNvSpPr/>
              <p:nvPr/>
            </p:nvSpPr>
            <p:spPr>
              <a:xfrm rot="5400000">
                <a:off x="3304218" y="4771060"/>
                <a:ext cx="646330" cy="2893785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A96445-2691-442B-9909-7291906D30B6}"/>
                  </a:ext>
                </a:extLst>
              </p:cNvPr>
              <p:cNvSpPr txBox="1"/>
              <p:nvPr/>
            </p:nvSpPr>
            <p:spPr>
              <a:xfrm>
                <a:off x="5248447" y="6130540"/>
                <a:ext cx="2427396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highlight>
                      <a:srgbClr val="00FFFF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Passive Agressive</a:t>
                </a:r>
                <a:endParaRPr lang="en-US" sz="2000">
                  <a:highlight>
                    <a:srgbClr val="00FFFF"/>
                  </a:highlight>
                </a:endParaRPr>
              </a:p>
              <a:p>
                <a:endParaRPr lang="en-US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96EC873-5D24-41D5-8D95-733D7E770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593" y="2567923"/>
              <a:ext cx="2964679" cy="313487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6762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586</Words>
  <Application>Microsoft Office PowerPoint</Application>
  <PresentationFormat>Widescreen</PresentationFormat>
  <Paragraphs>227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Arabic Typesetting</vt:lpstr>
      <vt:lpstr>Arial</vt:lpstr>
      <vt:lpstr>Bahnschrift Light</vt:lpstr>
      <vt:lpstr>Bahnschrift SemiLight</vt:lpstr>
      <vt:lpstr>Calibri</vt:lpstr>
      <vt:lpstr>Calibri Light</vt:lpstr>
      <vt:lpstr>Cambria Math</vt:lpstr>
      <vt:lpstr>Wingdings</vt:lpstr>
      <vt:lpstr>Office Theme</vt:lpstr>
      <vt:lpstr>PowerPoint Presentation</vt:lpstr>
      <vt:lpstr>DATA SET</vt:lpstr>
      <vt:lpstr>PURPOSE</vt:lpstr>
      <vt:lpstr>PURPOSE</vt:lpstr>
      <vt:lpstr>OVERVIEW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PREDICTING</vt:lpstr>
      <vt:lpstr>PREDICTING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Đỗ</dc:creator>
  <cp:lastModifiedBy>Dũng Đỗ</cp:lastModifiedBy>
  <cp:revision>66</cp:revision>
  <dcterms:created xsi:type="dcterms:W3CDTF">2018-09-25T07:50:37Z</dcterms:created>
  <dcterms:modified xsi:type="dcterms:W3CDTF">2019-09-29T04:28:20Z</dcterms:modified>
</cp:coreProperties>
</file>